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2"/>
  </p:notesMasterIdLst>
  <p:handoutMasterIdLst>
    <p:handoutMasterId r:id="rId23"/>
  </p:handoutMasterIdLst>
  <p:sldIdLst>
    <p:sldId id="256" r:id="rId2"/>
    <p:sldId id="271" r:id="rId3"/>
    <p:sldId id="309" r:id="rId4"/>
    <p:sldId id="273" r:id="rId5"/>
    <p:sldId id="305" r:id="rId6"/>
    <p:sldId id="308" r:id="rId7"/>
    <p:sldId id="280" r:id="rId8"/>
    <p:sldId id="310" r:id="rId9"/>
    <p:sldId id="282" r:id="rId10"/>
    <p:sldId id="312" r:id="rId11"/>
    <p:sldId id="283" r:id="rId12"/>
    <p:sldId id="311" r:id="rId13"/>
    <p:sldId id="263" r:id="rId14"/>
    <p:sldId id="284" r:id="rId15"/>
    <p:sldId id="268" r:id="rId16"/>
    <p:sldId id="285" r:id="rId17"/>
    <p:sldId id="303" r:id="rId18"/>
    <p:sldId id="286" r:id="rId19"/>
    <p:sldId id="301" r:id="rId20"/>
    <p:sldId id="302" r:id="rId21"/>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8" autoAdjust="0"/>
    <p:restoredTop sz="49490" autoAdjust="0"/>
  </p:normalViewPr>
  <p:slideViewPr>
    <p:cSldViewPr>
      <p:cViewPr varScale="1">
        <p:scale>
          <a:sx n="56" d="100"/>
          <a:sy n="56" d="100"/>
        </p:scale>
        <p:origin x="3204" y="72"/>
      </p:cViewPr>
      <p:guideLst>
        <p:guide orient="horz" pos="2160"/>
        <p:guide pos="2880"/>
      </p:guideLst>
    </p:cSldViewPr>
  </p:slideViewPr>
  <p:notesTextViewPr>
    <p:cViewPr>
      <p:scale>
        <a:sx n="100" d="100"/>
        <a:sy n="100" d="100"/>
      </p:scale>
      <p:origin x="0" y="0"/>
    </p:cViewPr>
  </p:notesTextViewPr>
  <p:notesViewPr>
    <p:cSldViewPr>
      <p:cViewPr varScale="1">
        <p:scale>
          <a:sx n="56" d="100"/>
          <a:sy n="56" d="100"/>
        </p:scale>
        <p:origin x="-1890" y="-90"/>
      </p:cViewPr>
      <p:guideLst>
        <p:guide orient="horz" pos="3072"/>
        <p:guide pos="21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ADCDA1-3F88-4AFD-87E3-CFA071B63B03}" type="doc">
      <dgm:prSet loTypeId="urn:microsoft.com/office/officeart/2005/8/layout/pyramid2" loCatId="pyramid" qsTypeId="urn:microsoft.com/office/officeart/2005/8/quickstyle/3d1" qsCatId="3D" csTypeId="urn:microsoft.com/office/officeart/2005/8/colors/accent1_2" csCatId="accent1" phldr="1"/>
      <dgm:spPr/>
      <dgm:t>
        <a:bodyPr/>
        <a:lstStyle/>
        <a:p>
          <a:endParaRPr lang="en-US"/>
        </a:p>
      </dgm:t>
    </dgm:pt>
    <dgm:pt modelId="{5725B76F-3226-490E-AD3A-185E279A7346}">
      <dgm:prSet phldrT="[Text]" custT="1"/>
      <dgm:spPr/>
      <dgm:t>
        <a:bodyPr/>
        <a:lstStyle/>
        <a:p>
          <a:r>
            <a:rPr lang="en-GB" sz="1800" dirty="0"/>
            <a:t>intention/</a:t>
          </a:r>
        </a:p>
        <a:p>
          <a:r>
            <a:rPr lang="en-GB" sz="1800" dirty="0"/>
            <a:t>knowledge</a:t>
          </a:r>
          <a:endParaRPr lang="en-US" sz="1800" dirty="0"/>
        </a:p>
      </dgm:t>
    </dgm:pt>
    <dgm:pt modelId="{5867DD78-0BF0-46E7-B278-503BE6F2C887}" type="parTrans" cxnId="{E14492A5-AED9-4E43-B6F4-716AB6D7FBE0}">
      <dgm:prSet/>
      <dgm:spPr/>
      <dgm:t>
        <a:bodyPr/>
        <a:lstStyle/>
        <a:p>
          <a:endParaRPr lang="en-US"/>
        </a:p>
      </dgm:t>
    </dgm:pt>
    <dgm:pt modelId="{7BDA7BD3-5A84-4FB6-996F-DC6967A0D011}" type="sibTrans" cxnId="{E14492A5-AED9-4E43-B6F4-716AB6D7FBE0}">
      <dgm:prSet/>
      <dgm:spPr/>
      <dgm:t>
        <a:bodyPr/>
        <a:lstStyle/>
        <a:p>
          <a:endParaRPr lang="en-US"/>
        </a:p>
      </dgm:t>
    </dgm:pt>
    <dgm:pt modelId="{03E41976-7E09-4326-ACBB-35AD0ED2CBB1}">
      <dgm:prSet phldrT="[Text]"/>
      <dgm:spPr/>
      <dgm:t>
        <a:bodyPr/>
        <a:lstStyle/>
        <a:p>
          <a:r>
            <a:rPr lang="en-GB" dirty="0"/>
            <a:t>recklessness</a:t>
          </a:r>
          <a:endParaRPr lang="en-US" dirty="0"/>
        </a:p>
      </dgm:t>
    </dgm:pt>
    <dgm:pt modelId="{A2C5B808-55E9-4D17-968B-D1E915780720}" type="parTrans" cxnId="{5D939C23-10CE-45E5-BA03-A007999CA2AC}">
      <dgm:prSet/>
      <dgm:spPr/>
      <dgm:t>
        <a:bodyPr/>
        <a:lstStyle/>
        <a:p>
          <a:endParaRPr lang="en-US"/>
        </a:p>
      </dgm:t>
    </dgm:pt>
    <dgm:pt modelId="{4886284F-8241-4C01-ACDB-29669E3760BB}" type="sibTrans" cxnId="{5D939C23-10CE-45E5-BA03-A007999CA2AC}">
      <dgm:prSet/>
      <dgm:spPr/>
      <dgm:t>
        <a:bodyPr/>
        <a:lstStyle/>
        <a:p>
          <a:endParaRPr lang="en-US"/>
        </a:p>
      </dgm:t>
    </dgm:pt>
    <dgm:pt modelId="{34BD90C2-0438-4124-A04E-085BCBBA43D5}">
      <dgm:prSet phldrT="[Text]"/>
      <dgm:spPr/>
      <dgm:t>
        <a:bodyPr/>
        <a:lstStyle/>
        <a:p>
          <a:r>
            <a:rPr lang="en-GB" dirty="0"/>
            <a:t>gross negligence</a:t>
          </a:r>
        </a:p>
        <a:p>
          <a:r>
            <a:rPr lang="en-GB" dirty="0"/>
            <a:t>negligence</a:t>
          </a:r>
          <a:endParaRPr lang="en-US" dirty="0"/>
        </a:p>
      </dgm:t>
    </dgm:pt>
    <dgm:pt modelId="{C85B0225-D87A-4530-BE66-63F61E3C3F37}" type="parTrans" cxnId="{A0E69232-6038-4831-9D5A-5377CF57E8A1}">
      <dgm:prSet/>
      <dgm:spPr/>
      <dgm:t>
        <a:bodyPr/>
        <a:lstStyle/>
        <a:p>
          <a:endParaRPr lang="en-US"/>
        </a:p>
      </dgm:t>
    </dgm:pt>
    <dgm:pt modelId="{CFB99C1A-D9A9-4241-A32E-3EA9BD952F7D}" type="sibTrans" cxnId="{A0E69232-6038-4831-9D5A-5377CF57E8A1}">
      <dgm:prSet/>
      <dgm:spPr/>
      <dgm:t>
        <a:bodyPr/>
        <a:lstStyle/>
        <a:p>
          <a:endParaRPr lang="en-US"/>
        </a:p>
      </dgm:t>
    </dgm:pt>
    <dgm:pt modelId="{F20DD505-745A-4261-870E-0EFBF88F2368}">
      <dgm:prSet phldrT="[Text]"/>
      <dgm:spPr/>
      <dgm:t>
        <a:bodyPr/>
        <a:lstStyle/>
        <a:p>
          <a:r>
            <a:rPr lang="en-GB" dirty="0"/>
            <a:t>strict liability</a:t>
          </a:r>
          <a:endParaRPr lang="en-US" dirty="0"/>
        </a:p>
      </dgm:t>
    </dgm:pt>
    <dgm:pt modelId="{1F2FAA09-86CC-4271-B3A6-E92653E0A8AD}" type="parTrans" cxnId="{0CF43321-CE3A-41A7-B2E5-A8D514F54522}">
      <dgm:prSet/>
      <dgm:spPr/>
      <dgm:t>
        <a:bodyPr/>
        <a:lstStyle/>
        <a:p>
          <a:endParaRPr lang="en-US"/>
        </a:p>
      </dgm:t>
    </dgm:pt>
    <dgm:pt modelId="{23828AD3-FF45-420C-88D1-F7C453E0509E}" type="sibTrans" cxnId="{0CF43321-CE3A-41A7-B2E5-A8D514F54522}">
      <dgm:prSet/>
      <dgm:spPr/>
      <dgm:t>
        <a:bodyPr/>
        <a:lstStyle/>
        <a:p>
          <a:endParaRPr lang="en-US"/>
        </a:p>
      </dgm:t>
    </dgm:pt>
    <dgm:pt modelId="{A076C606-8C41-445A-9ED4-9DCBCD9E5471}" type="pres">
      <dgm:prSet presAssocID="{41ADCDA1-3F88-4AFD-87E3-CFA071B63B03}" presName="compositeShape" presStyleCnt="0">
        <dgm:presLayoutVars>
          <dgm:dir/>
          <dgm:resizeHandles/>
        </dgm:presLayoutVars>
      </dgm:prSet>
      <dgm:spPr/>
    </dgm:pt>
    <dgm:pt modelId="{9874ED39-4F8A-418B-ABEF-A3B4FD3D4D5F}" type="pres">
      <dgm:prSet presAssocID="{41ADCDA1-3F88-4AFD-87E3-CFA071B63B03}" presName="pyramid" presStyleLbl="node1" presStyleIdx="0" presStyleCnt="1" custLinFactNeighborX="-1278" custLinFactNeighborY="1587"/>
      <dgm:spPr>
        <a:solidFill>
          <a:schemeClr val="tx2">
            <a:lumMod val="60000"/>
            <a:lumOff val="40000"/>
          </a:schemeClr>
        </a:solidFill>
      </dgm:spPr>
    </dgm:pt>
    <dgm:pt modelId="{91C85F16-D0A8-4CD7-A954-97E268871813}" type="pres">
      <dgm:prSet presAssocID="{41ADCDA1-3F88-4AFD-87E3-CFA071B63B03}" presName="theList" presStyleCnt="0"/>
      <dgm:spPr/>
    </dgm:pt>
    <dgm:pt modelId="{DF5A599E-9072-4943-8F9C-903099EEFD8B}" type="pres">
      <dgm:prSet presAssocID="{5725B76F-3226-490E-AD3A-185E279A7346}" presName="aNode" presStyleLbl="fgAcc1" presStyleIdx="0" presStyleCnt="4" custScaleX="84323" custLinFactNeighborX="-737" custLinFactNeighborY="-66951">
        <dgm:presLayoutVars>
          <dgm:bulletEnabled val="1"/>
        </dgm:presLayoutVars>
      </dgm:prSet>
      <dgm:spPr/>
    </dgm:pt>
    <dgm:pt modelId="{779B36CA-66DB-4A2E-95F6-DD14BCD53A4A}" type="pres">
      <dgm:prSet presAssocID="{5725B76F-3226-490E-AD3A-185E279A7346}" presName="aSpace" presStyleCnt="0"/>
      <dgm:spPr/>
    </dgm:pt>
    <dgm:pt modelId="{BAE5AC24-2085-4936-9EE0-ECE04DDA8153}" type="pres">
      <dgm:prSet presAssocID="{03E41976-7E09-4326-ACBB-35AD0ED2CBB1}" presName="aNode" presStyleLbl="fgAcc1" presStyleIdx="1" presStyleCnt="4" custLinFactNeighborX="-1842" custLinFactNeighborY="88860">
        <dgm:presLayoutVars>
          <dgm:bulletEnabled val="1"/>
        </dgm:presLayoutVars>
      </dgm:prSet>
      <dgm:spPr/>
    </dgm:pt>
    <dgm:pt modelId="{43EDB02E-9C75-4FD6-9C06-9DED5DEC7A4D}" type="pres">
      <dgm:prSet presAssocID="{03E41976-7E09-4326-ACBB-35AD0ED2CBB1}" presName="aSpace" presStyleCnt="0"/>
      <dgm:spPr/>
    </dgm:pt>
    <dgm:pt modelId="{1E6E78CF-828A-4E5C-B3EF-69164E6A0EB7}" type="pres">
      <dgm:prSet presAssocID="{34BD90C2-0438-4124-A04E-085BCBBA43D5}" presName="aNode" presStyleLbl="fgAcc1" presStyleIdx="2" presStyleCnt="4" custLinFactY="11485" custLinFactNeighborX="-1842" custLinFactNeighborY="100000">
        <dgm:presLayoutVars>
          <dgm:bulletEnabled val="1"/>
        </dgm:presLayoutVars>
      </dgm:prSet>
      <dgm:spPr/>
    </dgm:pt>
    <dgm:pt modelId="{77EDB955-5775-4CC2-AC89-38464FA6E1E4}" type="pres">
      <dgm:prSet presAssocID="{34BD90C2-0438-4124-A04E-085BCBBA43D5}" presName="aSpace" presStyleCnt="0"/>
      <dgm:spPr/>
    </dgm:pt>
    <dgm:pt modelId="{2420942A-3EDA-45B2-A5BF-50F0069F48AC}" type="pres">
      <dgm:prSet presAssocID="{F20DD505-745A-4261-870E-0EFBF88F2368}" presName="aNode" presStyleLbl="fgAcc1" presStyleIdx="3" presStyleCnt="4" custScaleY="41218" custLinFactY="44159" custLinFactNeighborX="2213" custLinFactNeighborY="100000">
        <dgm:presLayoutVars>
          <dgm:bulletEnabled val="1"/>
        </dgm:presLayoutVars>
      </dgm:prSet>
      <dgm:spPr/>
    </dgm:pt>
    <dgm:pt modelId="{65C4858B-0D33-4BAA-A7FF-9D0B931F8BD5}" type="pres">
      <dgm:prSet presAssocID="{F20DD505-745A-4261-870E-0EFBF88F2368}" presName="aSpace" presStyleCnt="0"/>
      <dgm:spPr/>
    </dgm:pt>
  </dgm:ptLst>
  <dgm:cxnLst>
    <dgm:cxn modelId="{31CF280D-1C75-4AB9-B69F-A56F0E636AC4}" type="presOf" srcId="{F20DD505-745A-4261-870E-0EFBF88F2368}" destId="{2420942A-3EDA-45B2-A5BF-50F0069F48AC}" srcOrd="0" destOrd="0" presId="urn:microsoft.com/office/officeart/2005/8/layout/pyramid2"/>
    <dgm:cxn modelId="{0CF43321-CE3A-41A7-B2E5-A8D514F54522}" srcId="{41ADCDA1-3F88-4AFD-87E3-CFA071B63B03}" destId="{F20DD505-745A-4261-870E-0EFBF88F2368}" srcOrd="3" destOrd="0" parTransId="{1F2FAA09-86CC-4271-B3A6-E92653E0A8AD}" sibTransId="{23828AD3-FF45-420C-88D1-F7C453E0509E}"/>
    <dgm:cxn modelId="{5D939C23-10CE-45E5-BA03-A007999CA2AC}" srcId="{41ADCDA1-3F88-4AFD-87E3-CFA071B63B03}" destId="{03E41976-7E09-4326-ACBB-35AD0ED2CBB1}" srcOrd="1" destOrd="0" parTransId="{A2C5B808-55E9-4D17-968B-D1E915780720}" sibTransId="{4886284F-8241-4C01-ACDB-29669E3760BB}"/>
    <dgm:cxn modelId="{A0E69232-6038-4831-9D5A-5377CF57E8A1}" srcId="{41ADCDA1-3F88-4AFD-87E3-CFA071B63B03}" destId="{34BD90C2-0438-4124-A04E-085BCBBA43D5}" srcOrd="2" destOrd="0" parTransId="{C85B0225-D87A-4530-BE66-63F61E3C3F37}" sibTransId="{CFB99C1A-D9A9-4241-A32E-3EA9BD952F7D}"/>
    <dgm:cxn modelId="{3E6BD873-F652-4210-9BBC-569840A53A71}" type="presOf" srcId="{03E41976-7E09-4326-ACBB-35AD0ED2CBB1}" destId="{BAE5AC24-2085-4936-9EE0-ECE04DDA8153}" srcOrd="0" destOrd="0" presId="urn:microsoft.com/office/officeart/2005/8/layout/pyramid2"/>
    <dgm:cxn modelId="{3591AC8B-B797-407A-BBC9-DDB6EE0DCC3E}" type="presOf" srcId="{34BD90C2-0438-4124-A04E-085BCBBA43D5}" destId="{1E6E78CF-828A-4E5C-B3EF-69164E6A0EB7}" srcOrd="0" destOrd="0" presId="urn:microsoft.com/office/officeart/2005/8/layout/pyramid2"/>
    <dgm:cxn modelId="{E14492A5-AED9-4E43-B6F4-716AB6D7FBE0}" srcId="{41ADCDA1-3F88-4AFD-87E3-CFA071B63B03}" destId="{5725B76F-3226-490E-AD3A-185E279A7346}" srcOrd="0" destOrd="0" parTransId="{5867DD78-0BF0-46E7-B278-503BE6F2C887}" sibTransId="{7BDA7BD3-5A84-4FB6-996F-DC6967A0D011}"/>
    <dgm:cxn modelId="{546A04F5-E4CC-46FD-9334-F415C4327E36}" type="presOf" srcId="{41ADCDA1-3F88-4AFD-87E3-CFA071B63B03}" destId="{A076C606-8C41-445A-9ED4-9DCBCD9E5471}" srcOrd="0" destOrd="0" presId="urn:microsoft.com/office/officeart/2005/8/layout/pyramid2"/>
    <dgm:cxn modelId="{F4C8F4FC-0915-41B4-B900-99D02BB0ACC1}" type="presOf" srcId="{5725B76F-3226-490E-AD3A-185E279A7346}" destId="{DF5A599E-9072-4943-8F9C-903099EEFD8B}" srcOrd="0" destOrd="0" presId="urn:microsoft.com/office/officeart/2005/8/layout/pyramid2"/>
    <dgm:cxn modelId="{4F2476EE-4322-4DF3-9794-B7C9DBA6CB8B}" type="presParOf" srcId="{A076C606-8C41-445A-9ED4-9DCBCD9E5471}" destId="{9874ED39-4F8A-418B-ABEF-A3B4FD3D4D5F}" srcOrd="0" destOrd="0" presId="urn:microsoft.com/office/officeart/2005/8/layout/pyramid2"/>
    <dgm:cxn modelId="{88ED0584-1A1A-49C6-A142-323E52662A5C}" type="presParOf" srcId="{A076C606-8C41-445A-9ED4-9DCBCD9E5471}" destId="{91C85F16-D0A8-4CD7-A954-97E268871813}" srcOrd="1" destOrd="0" presId="urn:microsoft.com/office/officeart/2005/8/layout/pyramid2"/>
    <dgm:cxn modelId="{79109818-2198-43EF-B041-EC9F1F440C3B}" type="presParOf" srcId="{91C85F16-D0A8-4CD7-A954-97E268871813}" destId="{DF5A599E-9072-4943-8F9C-903099EEFD8B}" srcOrd="0" destOrd="0" presId="urn:microsoft.com/office/officeart/2005/8/layout/pyramid2"/>
    <dgm:cxn modelId="{7F65E85B-F004-4D9A-8645-F449ED60F401}" type="presParOf" srcId="{91C85F16-D0A8-4CD7-A954-97E268871813}" destId="{779B36CA-66DB-4A2E-95F6-DD14BCD53A4A}" srcOrd="1" destOrd="0" presId="urn:microsoft.com/office/officeart/2005/8/layout/pyramid2"/>
    <dgm:cxn modelId="{E7C97EEA-9475-409E-9AB2-640A7ADE9377}" type="presParOf" srcId="{91C85F16-D0A8-4CD7-A954-97E268871813}" destId="{BAE5AC24-2085-4936-9EE0-ECE04DDA8153}" srcOrd="2" destOrd="0" presId="urn:microsoft.com/office/officeart/2005/8/layout/pyramid2"/>
    <dgm:cxn modelId="{D5D31E75-FA66-40BE-803C-E1AABEBE9834}" type="presParOf" srcId="{91C85F16-D0A8-4CD7-A954-97E268871813}" destId="{43EDB02E-9C75-4FD6-9C06-9DED5DEC7A4D}" srcOrd="3" destOrd="0" presId="urn:microsoft.com/office/officeart/2005/8/layout/pyramid2"/>
    <dgm:cxn modelId="{8CC0B845-F658-4AB1-914C-07FF6A6BC6A5}" type="presParOf" srcId="{91C85F16-D0A8-4CD7-A954-97E268871813}" destId="{1E6E78CF-828A-4E5C-B3EF-69164E6A0EB7}" srcOrd="4" destOrd="0" presId="urn:microsoft.com/office/officeart/2005/8/layout/pyramid2"/>
    <dgm:cxn modelId="{99B94093-B08A-4F0C-BF1A-3F5986E298C6}" type="presParOf" srcId="{91C85F16-D0A8-4CD7-A954-97E268871813}" destId="{77EDB955-5775-4CC2-AC89-38464FA6E1E4}" srcOrd="5" destOrd="0" presId="urn:microsoft.com/office/officeart/2005/8/layout/pyramid2"/>
    <dgm:cxn modelId="{C6951F11-81A9-4C7A-8425-DC6DBD508C37}" type="presParOf" srcId="{91C85F16-D0A8-4CD7-A954-97E268871813}" destId="{2420942A-3EDA-45B2-A5BF-50F0069F48AC}" srcOrd="6" destOrd="0" presId="urn:microsoft.com/office/officeart/2005/8/layout/pyramid2"/>
    <dgm:cxn modelId="{FFD0881E-6BC2-4EE1-98E3-3600704DD460}" type="presParOf" srcId="{91C85F16-D0A8-4CD7-A954-97E268871813}" destId="{65C4858B-0D33-4BAA-A7FF-9D0B931F8BD5}"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4ED39-4F8A-418B-ABEF-A3B4FD3D4D5F}">
      <dsp:nvSpPr>
        <dsp:cNvPr id="0" name=""/>
        <dsp:cNvSpPr/>
      </dsp:nvSpPr>
      <dsp:spPr>
        <a:xfrm>
          <a:off x="642936" y="0"/>
          <a:ext cx="2710296" cy="5299090"/>
        </a:xfrm>
        <a:prstGeom prst="triangle">
          <a:avLst/>
        </a:prstGeom>
        <a:solidFill>
          <a:schemeClr val="tx2">
            <a:lumMod val="60000"/>
            <a:lumOff val="40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DF5A599E-9072-4943-8F9C-903099EEFD8B}">
      <dsp:nvSpPr>
        <dsp:cNvPr id="0" name=""/>
        <dsp:cNvSpPr/>
      </dsp:nvSpPr>
      <dsp:spPr>
        <a:xfrm>
          <a:off x="2157829" y="441305"/>
          <a:ext cx="1485512"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intention/</a:t>
          </a:r>
        </a:p>
        <a:p>
          <a:pPr marL="0" lvl="0" indent="0" algn="ctr" defTabSz="800100">
            <a:lnSpc>
              <a:spcPct val="90000"/>
            </a:lnSpc>
            <a:spcBef>
              <a:spcPct val="0"/>
            </a:spcBef>
            <a:spcAft>
              <a:spcPct val="35000"/>
            </a:spcAft>
            <a:buNone/>
          </a:pPr>
          <a:r>
            <a:rPr lang="en-GB" sz="1800" kern="1200" dirty="0"/>
            <a:t>knowledge</a:t>
          </a:r>
          <a:endParaRPr lang="en-US" sz="1800" kern="1200" dirty="0"/>
        </a:p>
      </dsp:txBody>
      <dsp:txXfrm>
        <a:off x="2210677" y="494153"/>
        <a:ext cx="1379816" cy="976891"/>
      </dsp:txXfrm>
    </dsp:sp>
    <dsp:sp modelId="{BAE5AC24-2085-4936-9EE0-ECE04DDA8153}">
      <dsp:nvSpPr>
        <dsp:cNvPr id="0" name=""/>
        <dsp:cNvSpPr/>
      </dsp:nvSpPr>
      <dsp:spPr>
        <a:xfrm>
          <a:off x="2000272" y="1870065"/>
          <a:ext cx="1761693"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recklessness</a:t>
          </a:r>
          <a:endParaRPr lang="en-US" sz="1800" kern="1200" dirty="0"/>
        </a:p>
      </dsp:txBody>
      <dsp:txXfrm>
        <a:off x="2053120" y="1922913"/>
        <a:ext cx="1655997" cy="976891"/>
      </dsp:txXfrm>
    </dsp:sp>
    <dsp:sp modelId="{1E6E78CF-828A-4E5C-B3EF-69164E6A0EB7}">
      <dsp:nvSpPr>
        <dsp:cNvPr id="0" name=""/>
        <dsp:cNvSpPr/>
      </dsp:nvSpPr>
      <dsp:spPr>
        <a:xfrm>
          <a:off x="2000272" y="3227386"/>
          <a:ext cx="1761693"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gross negligence</a:t>
          </a:r>
        </a:p>
        <a:p>
          <a:pPr marL="0" lvl="0" indent="0" algn="ctr" defTabSz="800100">
            <a:lnSpc>
              <a:spcPct val="90000"/>
            </a:lnSpc>
            <a:spcBef>
              <a:spcPct val="0"/>
            </a:spcBef>
            <a:spcAft>
              <a:spcPct val="35000"/>
            </a:spcAft>
            <a:buNone/>
          </a:pPr>
          <a:r>
            <a:rPr lang="en-GB" sz="1800" kern="1200" dirty="0"/>
            <a:t>negligence</a:t>
          </a:r>
          <a:endParaRPr lang="en-US" sz="1800" kern="1200" dirty="0"/>
        </a:p>
      </dsp:txBody>
      <dsp:txXfrm>
        <a:off x="2053120" y="3280234"/>
        <a:ext cx="1655997" cy="976891"/>
      </dsp:txXfrm>
    </dsp:sp>
    <dsp:sp modelId="{2420942A-3EDA-45B2-A5BF-50F0069F48AC}">
      <dsp:nvSpPr>
        <dsp:cNvPr id="0" name=""/>
        <dsp:cNvSpPr/>
      </dsp:nvSpPr>
      <dsp:spPr>
        <a:xfrm>
          <a:off x="2071708" y="4799022"/>
          <a:ext cx="1761693" cy="446220"/>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strict liability</a:t>
          </a:r>
          <a:endParaRPr lang="en-US" sz="1800" kern="1200" dirty="0"/>
        </a:p>
      </dsp:txBody>
      <dsp:txXfrm>
        <a:off x="2093491" y="4820805"/>
        <a:ext cx="1718127" cy="402654"/>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4703763"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defTabSz="938712" eaLnBrk="0" hangingPunct="0">
              <a:defRPr sz="1200" b="1">
                <a:latin typeface="Tahoma" pitchFamily="34" charset="0"/>
                <a:cs typeface="Arial" charset="0"/>
              </a:defRPr>
            </a:lvl1pPr>
          </a:lstStyle>
          <a:p>
            <a:pPr>
              <a:defRPr/>
            </a:pPr>
            <a:endParaRPr lang="en-US"/>
          </a:p>
        </p:txBody>
      </p:sp>
      <p:sp>
        <p:nvSpPr>
          <p:cNvPr id="20483" name="Rectangle 3"/>
          <p:cNvSpPr>
            <a:spLocks noGrp="1" noChangeArrowheads="1"/>
          </p:cNvSpPr>
          <p:nvPr>
            <p:ph type="dt" sz="quarter" idx="1"/>
          </p:nvPr>
        </p:nvSpPr>
        <p:spPr bwMode="auto">
          <a:xfrm>
            <a:off x="377825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algn="r" defTabSz="938712" eaLnBrk="1" hangingPunct="1">
              <a:defRPr sz="1200">
                <a:latin typeface="Tahoma" pitchFamily="34" charset="0"/>
                <a:cs typeface="Arial" charset="0"/>
              </a:defRPr>
            </a:lvl1pPr>
          </a:lstStyle>
          <a:p>
            <a:pPr>
              <a:defRPr/>
            </a:pPr>
            <a:endParaRPr lang="en-GB"/>
          </a:p>
        </p:txBody>
      </p:sp>
      <p:sp>
        <p:nvSpPr>
          <p:cNvPr id="20484" name="Rectangle 4"/>
          <p:cNvSpPr>
            <a:spLocks noGrp="1" noChangeArrowheads="1"/>
          </p:cNvSpPr>
          <p:nvPr>
            <p:ph type="ftr" sz="quarter" idx="2"/>
          </p:nvPr>
        </p:nvSpPr>
        <p:spPr bwMode="auto">
          <a:xfrm>
            <a:off x="0" y="9021763"/>
            <a:ext cx="4518025" cy="485775"/>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defTabSz="938712" eaLnBrk="1" hangingPunct="1">
              <a:defRPr sz="1200" b="1">
                <a:latin typeface="Bookman Old Style" pitchFamily="18" charset="0"/>
                <a:cs typeface="Arial" charset="0"/>
              </a:defRPr>
            </a:lvl1pPr>
          </a:lstStyle>
          <a:p>
            <a:pPr>
              <a:defRPr/>
            </a:pPr>
            <a:endParaRPr lang="en-US"/>
          </a:p>
        </p:txBody>
      </p:sp>
      <p:sp>
        <p:nvSpPr>
          <p:cNvPr id="20485" name="Rectangle 5"/>
          <p:cNvSpPr>
            <a:spLocks noGrp="1" noChangeArrowheads="1"/>
          </p:cNvSpPr>
          <p:nvPr>
            <p:ph type="sldNum" sz="quarter" idx="3"/>
          </p:nvPr>
        </p:nvSpPr>
        <p:spPr bwMode="auto">
          <a:xfrm>
            <a:off x="377825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algn="r" defTabSz="937402" eaLnBrk="1" hangingPunct="1">
              <a:defRPr sz="1200">
                <a:latin typeface="Tahoma" panose="020B0604030504040204" pitchFamily="34" charset="0"/>
              </a:defRPr>
            </a:lvl1pPr>
          </a:lstStyle>
          <a:p>
            <a:pPr>
              <a:defRPr/>
            </a:pPr>
            <a:fld id="{0E15FF7C-372C-4A8D-A8B5-A86A70761B2F}" type="slidenum">
              <a:rPr lang="en-GB" altLang="en-US"/>
              <a:pPr>
                <a:defRPr/>
              </a:pPr>
              <a:t>‹#›</a:t>
            </a:fld>
            <a:endParaRPr lang="en-GB" altLang="en-US"/>
          </a:p>
        </p:txBody>
      </p:sp>
    </p:spTree>
    <p:extLst>
      <p:ext uri="{BB962C8B-B14F-4D97-AF65-F5344CB8AC3E}">
        <p14:creationId xmlns:p14="http://schemas.microsoft.com/office/powerpoint/2010/main" val="9344226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defTabSz="938712" eaLnBrk="1" hangingPunct="1">
              <a:defRPr sz="1200">
                <a:latin typeface="Tahoma" pitchFamily="34" charset="0"/>
                <a:cs typeface="Arial" charset="0"/>
              </a:defRPr>
            </a:lvl1pPr>
          </a:lstStyle>
          <a:p>
            <a:pPr>
              <a:defRPr/>
            </a:pPr>
            <a:endParaRPr lang="en-GB"/>
          </a:p>
        </p:txBody>
      </p:sp>
      <p:sp>
        <p:nvSpPr>
          <p:cNvPr id="5123" name="Rectangle 3"/>
          <p:cNvSpPr>
            <a:spLocks noGrp="1" noChangeArrowheads="1"/>
          </p:cNvSpPr>
          <p:nvPr>
            <p:ph type="dt" idx="1"/>
          </p:nvPr>
        </p:nvSpPr>
        <p:spPr bwMode="auto">
          <a:xfrm>
            <a:off x="377825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algn="r" defTabSz="938712" eaLnBrk="1" hangingPunct="1">
              <a:defRPr sz="1200">
                <a:latin typeface="Tahoma" pitchFamily="34" charset="0"/>
                <a:cs typeface="Arial" charset="0"/>
              </a:defRPr>
            </a:lvl1pPr>
          </a:lstStyle>
          <a:p>
            <a:pPr>
              <a:defRPr/>
            </a:pPr>
            <a:endParaRPr lang="en-GB"/>
          </a:p>
        </p:txBody>
      </p:sp>
      <p:sp>
        <p:nvSpPr>
          <p:cNvPr id="3076" name="Rectangle 4"/>
          <p:cNvSpPr>
            <a:spLocks noGrp="1" noRot="1" noChangeAspect="1" noChangeArrowheads="1" noTextEdit="1"/>
          </p:cNvSpPr>
          <p:nvPr>
            <p:ph type="sldImg" idx="2"/>
          </p:nvPr>
        </p:nvSpPr>
        <p:spPr bwMode="auto">
          <a:xfrm>
            <a:off x="898525" y="731838"/>
            <a:ext cx="4873625" cy="365601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5" name="Rectangle 5"/>
          <p:cNvSpPr>
            <a:spLocks noGrp="1" noChangeArrowheads="1"/>
          </p:cNvSpPr>
          <p:nvPr>
            <p:ph type="body" sz="quarter" idx="3"/>
          </p:nvPr>
        </p:nvSpPr>
        <p:spPr bwMode="auto">
          <a:xfrm>
            <a:off x="890588" y="4630738"/>
            <a:ext cx="4887912" cy="4391025"/>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5126" name="Rectangle 6"/>
          <p:cNvSpPr>
            <a:spLocks noGrp="1" noChangeArrowheads="1"/>
          </p:cNvSpPr>
          <p:nvPr>
            <p:ph type="ftr" sz="quarter" idx="4"/>
          </p:nvPr>
        </p:nvSpPr>
        <p:spPr bwMode="auto">
          <a:xfrm>
            <a:off x="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defTabSz="938712" eaLnBrk="1" hangingPunct="1">
              <a:defRPr sz="1200">
                <a:latin typeface="Tahoma" pitchFamily="34" charset="0"/>
                <a:cs typeface="Arial" charset="0"/>
              </a:defRPr>
            </a:lvl1pPr>
          </a:lstStyle>
          <a:p>
            <a:pPr>
              <a:defRPr/>
            </a:pPr>
            <a:endParaRPr lang="en-GB"/>
          </a:p>
        </p:txBody>
      </p:sp>
      <p:sp>
        <p:nvSpPr>
          <p:cNvPr id="5127" name="Rectangle 7"/>
          <p:cNvSpPr>
            <a:spLocks noGrp="1" noChangeArrowheads="1"/>
          </p:cNvSpPr>
          <p:nvPr>
            <p:ph type="sldNum" sz="quarter" idx="5"/>
          </p:nvPr>
        </p:nvSpPr>
        <p:spPr bwMode="auto">
          <a:xfrm>
            <a:off x="377825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algn="r" defTabSz="937402" eaLnBrk="1" hangingPunct="1">
              <a:defRPr sz="1200">
                <a:latin typeface="Tahoma" panose="020B0604030504040204" pitchFamily="34" charset="0"/>
              </a:defRPr>
            </a:lvl1pPr>
          </a:lstStyle>
          <a:p>
            <a:pPr>
              <a:defRPr/>
            </a:pPr>
            <a:fld id="{601A6C58-B35C-48E2-AE5A-CB8F47037A8F}" type="slidenum">
              <a:rPr lang="en-GB" altLang="en-US"/>
              <a:pPr>
                <a:defRPr/>
              </a:pPr>
              <a:t>‹#›</a:t>
            </a:fld>
            <a:endParaRPr lang="en-GB" altLang="en-US"/>
          </a:p>
        </p:txBody>
      </p:sp>
    </p:spTree>
    <p:extLst>
      <p:ext uri="{BB962C8B-B14F-4D97-AF65-F5344CB8AC3E}">
        <p14:creationId xmlns:p14="http://schemas.microsoft.com/office/powerpoint/2010/main" val="343889363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cs typeface="Arial" panose="020B0604020202020204" pitchFamily="34" charset="0"/>
              </a:rPr>
              <a:t>Having examined closely the AR, it is now time to discuss in more detail the MR. As noted earlier, in addition to the AR, most serious criminal offences, such as murder and rape, also require the prosecution to prove a specific state (or states) of mind.</a:t>
            </a:r>
          </a:p>
          <a:p>
            <a:pPr eaLnBrk="1" hangingPunct="1"/>
            <a:endParaRPr lang="en-GB" altLang="en-US" dirty="0">
              <a:cs typeface="Arial" panose="020B0604020202020204" pitchFamily="34" charset="0"/>
            </a:endParaRPr>
          </a:p>
          <a:p>
            <a:pPr eaLnBrk="1" hangingPunct="1"/>
            <a:r>
              <a:rPr lang="en-GB" altLang="en-US" dirty="0">
                <a:cs typeface="Arial" panose="020B0604020202020204" pitchFamily="34" charset="0"/>
              </a:rPr>
              <a:t>As we will see below, there are various MR terms, such as intention and recklessness. Before we discuss these in more detail, it is worth reiterating that there is a legal presumption about the voluntariness of the defendant’s conduct. If the criminal law is to focus solely on those who are truly blameworthy, then clearly the defendant should not be held criminally liable if they have not completed the conduct element of the AR voluntarily. That said, on some (very limited) occasions courts have held that the defendant was criminally liable despite the fact that they did not voluntarily complete the conduct element of the AR.</a:t>
            </a:r>
            <a:endParaRPr lang="en-US" altLang="en-US" dirty="0">
              <a:cs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2B76C576-1AAB-41D2-BFBC-CDC2C0DE66B8}" type="slidenum">
              <a:rPr lang="en-GB" altLang="en-US" smtClean="0">
                <a:latin typeface="Tahoma" panose="020B0604030504040204" pitchFamily="34" charset="0"/>
              </a:rPr>
              <a:pPr>
                <a:spcBef>
                  <a:spcPct val="0"/>
                </a:spcBef>
              </a:pPr>
              <a:t>1</a:t>
            </a:fld>
            <a:endParaRPr lang="en-GB" altLang="en-US">
              <a:latin typeface="Tahoma" panose="020B0604030504040204" pitchFamily="34" charset="0"/>
            </a:endParaRPr>
          </a:p>
        </p:txBody>
      </p:sp>
    </p:spTree>
    <p:extLst>
      <p:ext uri="{BB962C8B-B14F-4D97-AF65-F5344CB8AC3E}">
        <p14:creationId xmlns:p14="http://schemas.microsoft.com/office/powerpoint/2010/main" val="1274808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ln/>
        </p:spPr>
      </p:sp>
      <p:sp>
        <p:nvSpPr>
          <p:cNvPr id="8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p:txBody>
      </p:sp>
      <p:sp>
        <p:nvSpPr>
          <p:cNvPr id="8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CD278378-97BB-433D-ADDF-6CDBE4865B3C}" type="slidenum">
              <a:rPr lang="en-GB" altLang="en-US" smtClean="0">
                <a:latin typeface="Tahoma" panose="020B0604030504040204" pitchFamily="34" charset="0"/>
              </a:rPr>
              <a:pPr>
                <a:spcBef>
                  <a:spcPct val="0"/>
                </a:spcBef>
              </a:pPr>
              <a:t>2</a:t>
            </a:fld>
            <a:endParaRPr lang="en-GB" altLang="en-US">
              <a:latin typeface="Tahoma" panose="020B0604030504040204" pitchFamily="34" charset="0"/>
            </a:endParaRPr>
          </a:p>
        </p:txBody>
      </p:sp>
    </p:spTree>
    <p:extLst>
      <p:ext uri="{BB962C8B-B14F-4D97-AF65-F5344CB8AC3E}">
        <p14:creationId xmlns:p14="http://schemas.microsoft.com/office/powerpoint/2010/main" val="1412393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cs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93E12D-85C8-4019-9B12-1E9D8FE72DBA}" type="slidenum">
              <a:rPr lang="en-GB" altLang="en-US" smtClean="0">
                <a:latin typeface="Tahoma" panose="020B0604030504040204" pitchFamily="34" charset="0"/>
              </a:rPr>
              <a:pPr/>
              <a:t>3</a:t>
            </a:fld>
            <a:endParaRPr lang="en-GB" altLang="en-US">
              <a:latin typeface="Tahoma" panose="020B0604030504040204" pitchFamily="34" charset="0"/>
            </a:endParaRPr>
          </a:p>
        </p:txBody>
      </p:sp>
    </p:spTree>
    <p:extLst>
      <p:ext uri="{BB962C8B-B14F-4D97-AF65-F5344CB8AC3E}">
        <p14:creationId xmlns:p14="http://schemas.microsoft.com/office/powerpoint/2010/main" val="3637165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Tx/>
              <a:buNone/>
              <a:defRPr/>
            </a:pPr>
            <a:endParaRPr lang="en-US" altLang="en-US" dirty="0">
              <a:cs typeface="Arial" panose="020B0604020202020204" pitchFamily="34" charset="0"/>
            </a:endParaRPr>
          </a:p>
          <a:p>
            <a:pPr>
              <a:defRPr/>
            </a:pPr>
            <a:endParaRPr lang="en-US" altLang="en-US" dirty="0">
              <a:cs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D9CC52CD-2870-48A0-8D72-1CBC11E11D16}" type="slidenum">
              <a:rPr lang="en-GB" altLang="en-US" smtClean="0">
                <a:latin typeface="Tahoma" panose="020B0604030504040204" pitchFamily="34" charset="0"/>
              </a:rPr>
              <a:pPr>
                <a:spcBef>
                  <a:spcPct val="0"/>
                </a:spcBef>
              </a:pPr>
              <a:t>4</a:t>
            </a:fld>
            <a:endParaRPr lang="en-GB" altLang="en-US">
              <a:latin typeface="Tahoma" panose="020B0604030504040204" pitchFamily="34" charset="0"/>
            </a:endParaRPr>
          </a:p>
        </p:txBody>
      </p:sp>
    </p:spTree>
    <p:extLst>
      <p:ext uri="{BB962C8B-B14F-4D97-AF65-F5344CB8AC3E}">
        <p14:creationId xmlns:p14="http://schemas.microsoft.com/office/powerpoint/2010/main" val="922975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ln/>
        </p:spPr>
      </p:sp>
      <p:sp>
        <p:nvSpPr>
          <p:cNvPr id="14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cs typeface="Arial" panose="020B0604020202020204" pitchFamily="34" charset="0"/>
            </a:endParaRPr>
          </a:p>
          <a:p>
            <a:endParaRPr lang="en-GB" altLang="en-US" dirty="0">
              <a:cs typeface="Arial" panose="020B0604020202020204" pitchFamily="34" charset="0"/>
            </a:endParaRPr>
          </a:p>
        </p:txBody>
      </p:sp>
      <p:sp>
        <p:nvSpPr>
          <p:cNvPr id="14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C055011-0325-4586-8928-3995E92B91F9}" type="slidenum">
              <a:rPr lang="en-GB" altLang="en-US" smtClean="0">
                <a:latin typeface="Tahoma" panose="020B0604030504040204" pitchFamily="34" charset="0"/>
              </a:rPr>
              <a:pPr>
                <a:spcBef>
                  <a:spcPct val="0"/>
                </a:spcBef>
              </a:pPr>
              <a:t>5</a:t>
            </a:fld>
            <a:endParaRPr lang="en-GB" altLang="en-US">
              <a:latin typeface="Tahoma" panose="020B0604030504040204" pitchFamily="34" charset="0"/>
            </a:endParaRPr>
          </a:p>
        </p:txBody>
      </p:sp>
    </p:spTree>
    <p:extLst>
      <p:ext uri="{BB962C8B-B14F-4D97-AF65-F5344CB8AC3E}">
        <p14:creationId xmlns:p14="http://schemas.microsoft.com/office/powerpoint/2010/main" val="1559300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ltLang="en-US" dirty="0">
              <a:solidFill>
                <a:srgbClr val="FF0000"/>
              </a:solidFill>
              <a:cs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8EF5CA0-A0EE-4A1E-AA5D-866278F97B2D}" type="slidenum">
              <a:rPr lang="en-GB" altLang="en-US" smtClean="0">
                <a:latin typeface="Tahoma" panose="020B0604030504040204" pitchFamily="34" charset="0"/>
              </a:rPr>
              <a:pPr/>
              <a:t>6</a:t>
            </a:fld>
            <a:endParaRPr lang="en-GB" altLang="en-US">
              <a:latin typeface="Tahoma" panose="020B0604030504040204" pitchFamily="34" charset="0"/>
            </a:endParaRPr>
          </a:p>
        </p:txBody>
      </p:sp>
    </p:spTree>
    <p:extLst>
      <p:ext uri="{BB962C8B-B14F-4D97-AF65-F5344CB8AC3E}">
        <p14:creationId xmlns:p14="http://schemas.microsoft.com/office/powerpoint/2010/main" val="358629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66512" indent="-166512">
              <a:buFontTx/>
              <a:buChar char="-"/>
              <a:defRPr/>
            </a:pPr>
            <a:endParaRPr lang="en-US" altLang="en-US" dirty="0">
              <a:cs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DDA8C022-12FD-49D4-8EE0-7DE0C1040D71}" type="slidenum">
              <a:rPr lang="en-GB" altLang="en-US" smtClean="0">
                <a:latin typeface="Tahoma" panose="020B0604030504040204" pitchFamily="34" charset="0"/>
              </a:rPr>
              <a:pPr>
                <a:spcBef>
                  <a:spcPct val="0"/>
                </a:spcBef>
              </a:pPr>
              <a:t>7</a:t>
            </a:fld>
            <a:endParaRPr lang="en-GB" altLang="en-US">
              <a:latin typeface="Tahoma" panose="020B0604030504040204" pitchFamily="34" charset="0"/>
            </a:endParaRPr>
          </a:p>
        </p:txBody>
      </p:sp>
    </p:spTree>
    <p:extLst>
      <p:ext uri="{BB962C8B-B14F-4D97-AF65-F5344CB8AC3E}">
        <p14:creationId xmlns:p14="http://schemas.microsoft.com/office/powerpoint/2010/main" val="3795586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42950" indent="-285750" defTabSz="936625">
              <a:defRPr>
                <a:solidFill>
                  <a:schemeClr val="tx1"/>
                </a:solidFill>
                <a:latin typeface="Arial" panose="020B0604020202020204" pitchFamily="34" charset="0"/>
                <a:cs typeface="Arial" panose="020B0604020202020204" pitchFamily="34" charset="0"/>
              </a:defRPr>
            </a:lvl2pPr>
            <a:lvl3pPr marL="1143000" indent="-228600" defTabSz="936625">
              <a:defRPr>
                <a:solidFill>
                  <a:schemeClr val="tx1"/>
                </a:solidFill>
                <a:latin typeface="Arial" panose="020B0604020202020204" pitchFamily="34" charset="0"/>
                <a:cs typeface="Arial" panose="020B0604020202020204" pitchFamily="34" charset="0"/>
              </a:defRPr>
            </a:lvl3pPr>
            <a:lvl4pPr marL="1600200" indent="-228600" defTabSz="936625">
              <a:defRPr>
                <a:solidFill>
                  <a:schemeClr val="tx1"/>
                </a:solidFill>
                <a:latin typeface="Arial" panose="020B0604020202020204" pitchFamily="34" charset="0"/>
                <a:cs typeface="Arial" panose="020B0604020202020204" pitchFamily="34" charset="0"/>
              </a:defRPr>
            </a:lvl4pPr>
            <a:lvl5pPr marL="2057400" indent="-228600" defTabSz="936625">
              <a:defRPr>
                <a:solidFill>
                  <a:schemeClr val="tx1"/>
                </a:solidFill>
                <a:latin typeface="Arial" panose="020B0604020202020204" pitchFamily="34" charset="0"/>
                <a:cs typeface="Arial" panose="020B0604020202020204" pitchFamily="34" charset="0"/>
              </a:defRPr>
            </a:lvl5pPr>
            <a:lvl6pPr marL="25146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77528A-DFE0-47DA-9DE8-39600C1B2966}" type="slidenum">
              <a:rPr lang="en-GB" altLang="en-US" smtClean="0">
                <a:latin typeface="Tahoma" panose="020B0604030504040204" pitchFamily="34" charset="0"/>
              </a:rPr>
              <a:pPr/>
              <a:t>8</a:t>
            </a:fld>
            <a:endParaRPr lang="en-GB" altLang="en-US">
              <a:latin typeface="Tahoma" panose="020B0604030504040204" pitchFamily="34" charset="0"/>
            </a:endParaRPr>
          </a:p>
        </p:txBody>
      </p:sp>
    </p:spTree>
    <p:extLst>
      <p:ext uri="{BB962C8B-B14F-4D97-AF65-F5344CB8AC3E}">
        <p14:creationId xmlns:p14="http://schemas.microsoft.com/office/powerpoint/2010/main" val="2386302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US" altLang="en-US" dirty="0">
              <a:cs typeface="Arial" panose="020B0604020202020204" pitchFamily="34" charset="0"/>
            </a:endParaRPr>
          </a:p>
          <a:p>
            <a:pPr>
              <a:defRPr/>
            </a:pPr>
            <a:endParaRPr lang="en-US" altLang="en-US" dirty="0">
              <a:cs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F940BF09-024B-41BF-956B-B86ED42D388F}" type="slidenum">
              <a:rPr lang="en-GB" altLang="en-US" smtClean="0">
                <a:latin typeface="Tahoma" panose="020B0604030504040204" pitchFamily="34" charset="0"/>
              </a:rPr>
              <a:pPr>
                <a:spcBef>
                  <a:spcPct val="0"/>
                </a:spcBef>
              </a:pPr>
              <a:t>9</a:t>
            </a:fld>
            <a:endParaRPr lang="en-GB" altLang="en-US">
              <a:latin typeface="Tahoma" panose="020B0604030504040204" pitchFamily="34" charset="0"/>
            </a:endParaRPr>
          </a:p>
        </p:txBody>
      </p:sp>
    </p:spTree>
    <p:extLst>
      <p:ext uri="{BB962C8B-B14F-4D97-AF65-F5344CB8AC3E}">
        <p14:creationId xmlns:p14="http://schemas.microsoft.com/office/powerpoint/2010/main" val="3818543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601A6C58-B35C-48E2-AE5A-CB8F47037A8F}" type="slidenum">
              <a:rPr lang="en-GB" altLang="en-US" smtClean="0"/>
              <a:pPr>
                <a:defRPr/>
              </a:pPr>
              <a:t>10</a:t>
            </a:fld>
            <a:endParaRPr lang="en-GB" altLang="en-US"/>
          </a:p>
        </p:txBody>
      </p:sp>
    </p:spTree>
    <p:extLst>
      <p:ext uri="{BB962C8B-B14F-4D97-AF65-F5344CB8AC3E}">
        <p14:creationId xmlns:p14="http://schemas.microsoft.com/office/powerpoint/2010/main" val="15027516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US" altLang="en-US" dirty="0">
              <a:cs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47E674E7-935A-448A-87FD-928002EA49E3}" type="slidenum">
              <a:rPr lang="en-GB" altLang="en-US" smtClean="0">
                <a:latin typeface="Tahoma" panose="020B0604030504040204" pitchFamily="34" charset="0"/>
              </a:rPr>
              <a:pPr>
                <a:spcBef>
                  <a:spcPct val="0"/>
                </a:spcBef>
              </a:pPr>
              <a:t>11</a:t>
            </a:fld>
            <a:endParaRPr lang="en-GB" altLang="en-US">
              <a:latin typeface="Tahoma" panose="020B0604030504040204" pitchFamily="34" charset="0"/>
            </a:endParaRPr>
          </a:p>
        </p:txBody>
      </p:sp>
    </p:spTree>
    <p:extLst>
      <p:ext uri="{BB962C8B-B14F-4D97-AF65-F5344CB8AC3E}">
        <p14:creationId xmlns:p14="http://schemas.microsoft.com/office/powerpoint/2010/main" val="22815511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cs typeface="Arial" panose="020B0604020202020204" pitchFamily="34" charset="0"/>
              </a:rPr>
              <a:t>………………….</a:t>
            </a:r>
          </a:p>
          <a:p>
            <a:endParaRPr lang="en-GB" altLang="en-US" dirty="0">
              <a:cs typeface="Arial" panose="020B0604020202020204" pitchFamily="34" charset="0"/>
            </a:endParaRP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DD942-8114-49EA-B780-608897D1DDBA}" type="slidenum">
              <a:rPr lang="en-GB" altLang="en-US" smtClean="0">
                <a:latin typeface="Tahoma" panose="020B0604030504040204" pitchFamily="34" charset="0"/>
              </a:rPr>
              <a:pPr/>
              <a:t>12</a:t>
            </a:fld>
            <a:endParaRPr lang="en-GB" altLang="en-US">
              <a:latin typeface="Tahoma" panose="020B0604030504040204" pitchFamily="34" charset="0"/>
            </a:endParaRPr>
          </a:p>
        </p:txBody>
      </p:sp>
    </p:spTree>
    <p:extLst>
      <p:ext uri="{BB962C8B-B14F-4D97-AF65-F5344CB8AC3E}">
        <p14:creationId xmlns:p14="http://schemas.microsoft.com/office/powerpoint/2010/main" val="39012476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dirty="0">
              <a:cs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C97E8DCF-9C1C-4BFB-9863-6455D82F6EF7}" type="slidenum">
              <a:rPr lang="en-GB" altLang="en-US" smtClean="0">
                <a:latin typeface="Tahoma" panose="020B0604030504040204" pitchFamily="34" charset="0"/>
              </a:rPr>
              <a:pPr>
                <a:spcBef>
                  <a:spcPct val="0"/>
                </a:spcBef>
              </a:pPr>
              <a:t>13</a:t>
            </a:fld>
            <a:endParaRPr lang="en-GB" altLang="en-US">
              <a:latin typeface="Tahoma" panose="020B0604030504040204" pitchFamily="34" charset="0"/>
            </a:endParaRPr>
          </a:p>
        </p:txBody>
      </p:sp>
    </p:spTree>
    <p:extLst>
      <p:ext uri="{BB962C8B-B14F-4D97-AF65-F5344CB8AC3E}">
        <p14:creationId xmlns:p14="http://schemas.microsoft.com/office/powerpoint/2010/main" val="12621728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US" altLang="en-US" b="1" dirty="0">
              <a:cs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0F5F35BB-81C0-4BEE-8D37-BB1E0E51E7BF}" type="slidenum">
              <a:rPr lang="en-GB" altLang="en-US" smtClean="0">
                <a:latin typeface="Tahoma" panose="020B0604030504040204" pitchFamily="34" charset="0"/>
              </a:rPr>
              <a:pPr>
                <a:spcBef>
                  <a:spcPct val="0"/>
                </a:spcBef>
              </a:pPr>
              <a:t>14</a:t>
            </a:fld>
            <a:endParaRPr lang="en-GB" altLang="en-US">
              <a:latin typeface="Tahoma" panose="020B0604030504040204" pitchFamily="34" charset="0"/>
            </a:endParaRPr>
          </a:p>
        </p:txBody>
      </p:sp>
    </p:spTree>
    <p:extLst>
      <p:ext uri="{BB962C8B-B14F-4D97-AF65-F5344CB8AC3E}">
        <p14:creationId xmlns:p14="http://schemas.microsoft.com/office/powerpoint/2010/main" val="20837547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endParaRPr lang="en-US" altLang="en-US" b="1" dirty="0">
              <a:cs typeface="Arial" panose="020B0604020202020204" pitchFamily="34" charset="0"/>
            </a:endParaRP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0E9D1734-2FC1-4B7D-A090-5C0F3A84625B}" type="slidenum">
              <a:rPr lang="en-GB" altLang="en-US" smtClean="0">
                <a:latin typeface="Tahoma" panose="020B0604030504040204" pitchFamily="34" charset="0"/>
              </a:rPr>
              <a:pPr>
                <a:spcBef>
                  <a:spcPct val="0"/>
                </a:spcBef>
              </a:pPr>
              <a:t>15</a:t>
            </a:fld>
            <a:endParaRPr lang="en-GB" altLang="en-US">
              <a:latin typeface="Tahoma" panose="020B0604030504040204" pitchFamily="34" charset="0"/>
            </a:endParaRPr>
          </a:p>
        </p:txBody>
      </p:sp>
    </p:spTree>
    <p:extLst>
      <p:ext uri="{BB962C8B-B14F-4D97-AF65-F5344CB8AC3E}">
        <p14:creationId xmlns:p14="http://schemas.microsoft.com/office/powerpoint/2010/main" val="13542656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u="none" dirty="0">
              <a:cs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8E3A7DF-CFFC-4B29-BCB5-36FACC5B515B}" type="slidenum">
              <a:rPr lang="en-GB" altLang="en-US" smtClean="0">
                <a:latin typeface="Tahoma" panose="020B0604030504040204" pitchFamily="34" charset="0"/>
              </a:rPr>
              <a:pPr>
                <a:spcBef>
                  <a:spcPct val="0"/>
                </a:spcBef>
              </a:pPr>
              <a:t>16</a:t>
            </a:fld>
            <a:endParaRPr lang="en-GB" altLang="en-US">
              <a:latin typeface="Tahoma" panose="020B0604030504040204" pitchFamily="34" charset="0"/>
            </a:endParaRPr>
          </a:p>
        </p:txBody>
      </p:sp>
    </p:spTree>
    <p:extLst>
      <p:ext uri="{BB962C8B-B14F-4D97-AF65-F5344CB8AC3E}">
        <p14:creationId xmlns:p14="http://schemas.microsoft.com/office/powerpoint/2010/main" val="33014397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53552E4-1EF7-4B84-A2F4-A17BDBC636E5}" type="slidenum">
              <a:rPr lang="en-GB" altLang="en-US" smtClean="0">
                <a:latin typeface="Tahoma" panose="020B0604030504040204" pitchFamily="34" charset="0"/>
              </a:rPr>
              <a:pPr>
                <a:spcBef>
                  <a:spcPct val="0"/>
                </a:spcBef>
              </a:pPr>
              <a:t>17</a:t>
            </a:fld>
            <a:endParaRPr lang="en-GB" altLang="en-US">
              <a:latin typeface="Tahoma" panose="020B0604030504040204" pitchFamily="34" charset="0"/>
            </a:endParaRPr>
          </a:p>
        </p:txBody>
      </p:sp>
    </p:spTree>
    <p:extLst>
      <p:ext uri="{BB962C8B-B14F-4D97-AF65-F5344CB8AC3E}">
        <p14:creationId xmlns:p14="http://schemas.microsoft.com/office/powerpoint/2010/main" val="15309697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cs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6F3F3372-625D-496B-B70C-F4CC85EDFEAA}" type="slidenum">
              <a:rPr lang="en-GB" altLang="en-US" smtClean="0">
                <a:latin typeface="Tahoma" panose="020B0604030504040204" pitchFamily="34" charset="0"/>
              </a:rPr>
              <a:pPr>
                <a:spcBef>
                  <a:spcPct val="0"/>
                </a:spcBef>
              </a:pPr>
              <a:t>18</a:t>
            </a:fld>
            <a:endParaRPr lang="en-GB" altLang="en-US">
              <a:latin typeface="Tahoma" panose="020B0604030504040204" pitchFamily="34" charset="0"/>
            </a:endParaRPr>
          </a:p>
        </p:txBody>
      </p:sp>
    </p:spTree>
    <p:extLst>
      <p:ext uri="{BB962C8B-B14F-4D97-AF65-F5344CB8AC3E}">
        <p14:creationId xmlns:p14="http://schemas.microsoft.com/office/powerpoint/2010/main" val="41811290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FB474039-2527-40D6-86C9-DDD4E041E2FA}" type="slidenum">
              <a:rPr lang="en-GB" altLang="en-US" smtClean="0">
                <a:latin typeface="Tahoma" panose="020B0604030504040204" pitchFamily="34" charset="0"/>
              </a:rPr>
              <a:pPr>
                <a:spcBef>
                  <a:spcPct val="0"/>
                </a:spcBef>
              </a:pPr>
              <a:t>19</a:t>
            </a:fld>
            <a:endParaRPr lang="en-GB" altLang="en-US">
              <a:latin typeface="Tahoma" panose="020B0604030504040204" pitchFamily="34" charset="0"/>
            </a:endParaRPr>
          </a:p>
        </p:txBody>
      </p:sp>
    </p:spTree>
    <p:extLst>
      <p:ext uri="{BB962C8B-B14F-4D97-AF65-F5344CB8AC3E}">
        <p14:creationId xmlns:p14="http://schemas.microsoft.com/office/powerpoint/2010/main" val="42509630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cs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42950" indent="-285750" defTabSz="936625">
              <a:defRPr>
                <a:solidFill>
                  <a:schemeClr val="tx1"/>
                </a:solidFill>
                <a:latin typeface="Arial" panose="020B0604020202020204" pitchFamily="34" charset="0"/>
                <a:cs typeface="Arial" panose="020B0604020202020204" pitchFamily="34" charset="0"/>
              </a:defRPr>
            </a:lvl2pPr>
            <a:lvl3pPr marL="1143000" indent="-228600" defTabSz="936625">
              <a:defRPr>
                <a:solidFill>
                  <a:schemeClr val="tx1"/>
                </a:solidFill>
                <a:latin typeface="Arial" panose="020B0604020202020204" pitchFamily="34" charset="0"/>
                <a:cs typeface="Arial" panose="020B0604020202020204" pitchFamily="34" charset="0"/>
              </a:defRPr>
            </a:lvl3pPr>
            <a:lvl4pPr marL="1600200" indent="-228600" defTabSz="936625">
              <a:defRPr>
                <a:solidFill>
                  <a:schemeClr val="tx1"/>
                </a:solidFill>
                <a:latin typeface="Arial" panose="020B0604020202020204" pitchFamily="34" charset="0"/>
                <a:cs typeface="Arial" panose="020B0604020202020204" pitchFamily="34" charset="0"/>
              </a:defRPr>
            </a:lvl4pPr>
            <a:lvl5pPr marL="2057400" indent="-228600" defTabSz="936625">
              <a:defRPr>
                <a:solidFill>
                  <a:schemeClr val="tx1"/>
                </a:solidFill>
                <a:latin typeface="Arial" panose="020B0604020202020204" pitchFamily="34" charset="0"/>
                <a:cs typeface="Arial" panose="020B0604020202020204" pitchFamily="34" charset="0"/>
              </a:defRPr>
            </a:lvl5pPr>
            <a:lvl6pPr marL="25146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985210-EB69-41FC-BDB7-4C4CB3C7CBF8}" type="slidenum">
              <a:rPr lang="en-GB" altLang="en-US" smtClean="0">
                <a:latin typeface="Tahoma" panose="020B0604030504040204" pitchFamily="34" charset="0"/>
              </a:rPr>
              <a:pPr/>
              <a:t>20</a:t>
            </a:fld>
            <a:endParaRPr lang="en-GB" altLang="en-US">
              <a:latin typeface="Tahoma" panose="020B0604030504040204" pitchFamily="34" charset="0"/>
            </a:endParaRPr>
          </a:p>
        </p:txBody>
      </p:sp>
    </p:spTree>
    <p:extLst>
      <p:ext uri="{BB962C8B-B14F-4D97-AF65-F5344CB8AC3E}">
        <p14:creationId xmlns:p14="http://schemas.microsoft.com/office/powerpoint/2010/main" val="1314943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p:cNvSpPr>
            <a:spLocks noChangeShapeType="1"/>
          </p:cNvSpPr>
          <p:nvPr/>
        </p:nvSpPr>
        <p:spPr bwMode="auto">
          <a:xfrm>
            <a:off x="7315200" y="1066800"/>
            <a:ext cx="0" cy="4495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5" name="Group 8"/>
          <p:cNvGrpSpPr>
            <a:grpSpLocks/>
          </p:cNvGrpSpPr>
          <p:nvPr/>
        </p:nvGrpSpPr>
        <p:grpSpPr bwMode="auto">
          <a:xfrm>
            <a:off x="7493000" y="2992438"/>
            <a:ext cx="1338263" cy="2189162"/>
            <a:chOff x="4704" y="1885"/>
            <a:chExt cx="843" cy="1379"/>
          </a:xfrm>
        </p:grpSpPr>
        <p:sp>
          <p:nvSpPr>
            <p:cNvPr id="6" name="Oval 9"/>
            <p:cNvSpPr>
              <a:spLocks noChangeArrowheads="1"/>
            </p:cNvSpPr>
            <p:nvPr/>
          </p:nvSpPr>
          <p:spPr bwMode="auto">
            <a:xfrm>
              <a:off x="4704"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7" name="Oval 10"/>
            <p:cNvSpPr>
              <a:spLocks noChangeArrowheads="1"/>
            </p:cNvSpPr>
            <p:nvPr/>
          </p:nvSpPr>
          <p:spPr bwMode="auto">
            <a:xfrm>
              <a:off x="4883"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8" name="Oval 11"/>
            <p:cNvSpPr>
              <a:spLocks noChangeArrowheads="1"/>
            </p:cNvSpPr>
            <p:nvPr/>
          </p:nvSpPr>
          <p:spPr bwMode="auto">
            <a:xfrm>
              <a:off x="5062"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9" name="Oval 12"/>
            <p:cNvSpPr>
              <a:spLocks noChangeArrowheads="1"/>
            </p:cNvSpPr>
            <p:nvPr/>
          </p:nvSpPr>
          <p:spPr bwMode="auto">
            <a:xfrm>
              <a:off x="4704"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 name="Oval 13"/>
            <p:cNvSpPr>
              <a:spLocks noChangeArrowheads="1"/>
            </p:cNvSpPr>
            <p:nvPr/>
          </p:nvSpPr>
          <p:spPr bwMode="auto">
            <a:xfrm>
              <a:off x="4883"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1" name="Oval 14"/>
            <p:cNvSpPr>
              <a:spLocks noChangeArrowheads="1"/>
            </p:cNvSpPr>
            <p:nvPr/>
          </p:nvSpPr>
          <p:spPr bwMode="auto">
            <a:xfrm>
              <a:off x="5062"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2" name="Oval 15"/>
            <p:cNvSpPr>
              <a:spLocks noChangeArrowheads="1"/>
            </p:cNvSpPr>
            <p:nvPr/>
          </p:nvSpPr>
          <p:spPr bwMode="auto">
            <a:xfrm>
              <a:off x="5241" y="2064"/>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3" name="Oval 16"/>
            <p:cNvSpPr>
              <a:spLocks noChangeArrowheads="1"/>
            </p:cNvSpPr>
            <p:nvPr/>
          </p:nvSpPr>
          <p:spPr bwMode="auto">
            <a:xfrm>
              <a:off x="4704" y="2243"/>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4" name="Oval 17"/>
            <p:cNvSpPr>
              <a:spLocks noChangeArrowheads="1"/>
            </p:cNvSpPr>
            <p:nvPr/>
          </p:nvSpPr>
          <p:spPr bwMode="auto">
            <a:xfrm>
              <a:off x="4883" y="2243"/>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5" name="Oval 18"/>
            <p:cNvSpPr>
              <a:spLocks noChangeArrowheads="1"/>
            </p:cNvSpPr>
            <p:nvPr/>
          </p:nvSpPr>
          <p:spPr bwMode="auto">
            <a:xfrm>
              <a:off x="5062" y="2243"/>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6" name="Oval 19"/>
            <p:cNvSpPr>
              <a:spLocks noChangeArrowheads="1"/>
            </p:cNvSpPr>
            <p:nvPr/>
          </p:nvSpPr>
          <p:spPr bwMode="auto">
            <a:xfrm>
              <a:off x="5241" y="2243"/>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7" name="Oval 20"/>
            <p:cNvSpPr>
              <a:spLocks noChangeArrowheads="1"/>
            </p:cNvSpPr>
            <p:nvPr/>
          </p:nvSpPr>
          <p:spPr bwMode="auto">
            <a:xfrm>
              <a:off x="5420" y="2243"/>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8" name="Oval 21"/>
            <p:cNvSpPr>
              <a:spLocks noChangeArrowheads="1"/>
            </p:cNvSpPr>
            <p:nvPr/>
          </p:nvSpPr>
          <p:spPr bwMode="auto">
            <a:xfrm>
              <a:off x="4704" y="2421"/>
              <a:ext cx="127" cy="128"/>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9" name="Oval 22"/>
            <p:cNvSpPr>
              <a:spLocks noChangeArrowheads="1"/>
            </p:cNvSpPr>
            <p:nvPr/>
          </p:nvSpPr>
          <p:spPr bwMode="auto">
            <a:xfrm>
              <a:off x="4883" y="2421"/>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0" name="Oval 23"/>
            <p:cNvSpPr>
              <a:spLocks noChangeArrowheads="1"/>
            </p:cNvSpPr>
            <p:nvPr/>
          </p:nvSpPr>
          <p:spPr bwMode="auto">
            <a:xfrm>
              <a:off x="5062" y="2421"/>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1" name="Oval 24"/>
            <p:cNvSpPr>
              <a:spLocks noChangeArrowheads="1"/>
            </p:cNvSpPr>
            <p:nvPr/>
          </p:nvSpPr>
          <p:spPr bwMode="auto">
            <a:xfrm>
              <a:off x="5241" y="2421"/>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2" name="Oval 25"/>
            <p:cNvSpPr>
              <a:spLocks noChangeArrowheads="1"/>
            </p:cNvSpPr>
            <p:nvPr/>
          </p:nvSpPr>
          <p:spPr bwMode="auto">
            <a:xfrm>
              <a:off x="4704" y="2600"/>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3" name="Oval 26"/>
            <p:cNvSpPr>
              <a:spLocks noChangeArrowheads="1"/>
            </p:cNvSpPr>
            <p:nvPr/>
          </p:nvSpPr>
          <p:spPr bwMode="auto">
            <a:xfrm>
              <a:off x="4883" y="2600"/>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4" name="Oval 27"/>
            <p:cNvSpPr>
              <a:spLocks noChangeArrowheads="1"/>
            </p:cNvSpPr>
            <p:nvPr/>
          </p:nvSpPr>
          <p:spPr bwMode="auto">
            <a:xfrm>
              <a:off x="5062" y="2600"/>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5" name="Oval 28"/>
            <p:cNvSpPr>
              <a:spLocks noChangeArrowheads="1"/>
            </p:cNvSpPr>
            <p:nvPr/>
          </p:nvSpPr>
          <p:spPr bwMode="auto">
            <a:xfrm>
              <a:off x="5241" y="2600"/>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6" name="Oval 29"/>
            <p:cNvSpPr>
              <a:spLocks noChangeArrowheads="1"/>
            </p:cNvSpPr>
            <p:nvPr/>
          </p:nvSpPr>
          <p:spPr bwMode="auto">
            <a:xfrm>
              <a:off x="5420" y="2600"/>
              <a:ext cx="127" cy="128"/>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7" name="Oval 30"/>
            <p:cNvSpPr>
              <a:spLocks noChangeArrowheads="1"/>
            </p:cNvSpPr>
            <p:nvPr/>
          </p:nvSpPr>
          <p:spPr bwMode="auto">
            <a:xfrm>
              <a:off x="4704" y="2779"/>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8" name="Oval 31"/>
            <p:cNvSpPr>
              <a:spLocks noChangeArrowheads="1"/>
            </p:cNvSpPr>
            <p:nvPr/>
          </p:nvSpPr>
          <p:spPr bwMode="auto">
            <a:xfrm>
              <a:off x="4883" y="2779"/>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9" name="Oval 32"/>
            <p:cNvSpPr>
              <a:spLocks noChangeArrowheads="1"/>
            </p:cNvSpPr>
            <p:nvPr/>
          </p:nvSpPr>
          <p:spPr bwMode="auto">
            <a:xfrm>
              <a:off x="5062" y="2779"/>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0" name="Oval 33"/>
            <p:cNvSpPr>
              <a:spLocks noChangeArrowheads="1"/>
            </p:cNvSpPr>
            <p:nvPr/>
          </p:nvSpPr>
          <p:spPr bwMode="auto">
            <a:xfrm>
              <a:off x="5241" y="2779"/>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1" name="Oval 34"/>
            <p:cNvSpPr>
              <a:spLocks noChangeArrowheads="1"/>
            </p:cNvSpPr>
            <p:nvPr/>
          </p:nvSpPr>
          <p:spPr bwMode="auto">
            <a:xfrm>
              <a:off x="4704" y="2958"/>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2" name="Oval 35"/>
            <p:cNvSpPr>
              <a:spLocks noChangeArrowheads="1"/>
            </p:cNvSpPr>
            <p:nvPr/>
          </p:nvSpPr>
          <p:spPr bwMode="auto">
            <a:xfrm>
              <a:off x="4883" y="2958"/>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3" name="Oval 36"/>
            <p:cNvSpPr>
              <a:spLocks noChangeArrowheads="1"/>
            </p:cNvSpPr>
            <p:nvPr/>
          </p:nvSpPr>
          <p:spPr bwMode="auto">
            <a:xfrm>
              <a:off x="5062" y="2958"/>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4" name="Oval 37"/>
            <p:cNvSpPr>
              <a:spLocks noChangeArrowheads="1"/>
            </p:cNvSpPr>
            <p:nvPr/>
          </p:nvSpPr>
          <p:spPr bwMode="auto">
            <a:xfrm>
              <a:off x="5241" y="2958"/>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5" name="Oval 38"/>
            <p:cNvSpPr>
              <a:spLocks noChangeArrowheads="1"/>
            </p:cNvSpPr>
            <p:nvPr/>
          </p:nvSpPr>
          <p:spPr bwMode="auto">
            <a:xfrm>
              <a:off x="4883" y="3137"/>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6" name="Oval 39"/>
            <p:cNvSpPr>
              <a:spLocks noChangeArrowheads="1"/>
            </p:cNvSpPr>
            <p:nvPr/>
          </p:nvSpPr>
          <p:spPr bwMode="auto">
            <a:xfrm>
              <a:off x="5241" y="3137"/>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grpSp>
      <p:sp>
        <p:nvSpPr>
          <p:cNvPr id="37" name="Line 40"/>
          <p:cNvSpPr>
            <a:spLocks noChangeShapeType="1"/>
          </p:cNvSpPr>
          <p:nvPr/>
        </p:nvSpPr>
        <p:spPr bwMode="auto">
          <a:xfrm>
            <a:off x="304800" y="2819400"/>
            <a:ext cx="8229600" cy="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643" name="Rectangle 3"/>
          <p:cNvSpPr>
            <a:spLocks noGrp="1" noChangeArrowheads="1"/>
          </p:cNvSpPr>
          <p:nvPr>
            <p:ph type="ctrTitle"/>
          </p:nvPr>
        </p:nvSpPr>
        <p:spPr>
          <a:xfrm>
            <a:off x="315913" y="466725"/>
            <a:ext cx="6781800" cy="2133600"/>
          </a:xfrm>
        </p:spPr>
        <p:txBody>
          <a:bodyPr/>
          <a:lstStyle>
            <a:lvl1pPr algn="r">
              <a:defRPr sz="4800"/>
            </a:lvl1pPr>
          </a:lstStyle>
          <a:p>
            <a:r>
              <a:rPr lang="en-GB" altLang="en-US"/>
              <a:t>Click to edit Master title style</a:t>
            </a:r>
          </a:p>
        </p:txBody>
      </p:sp>
      <p:sp>
        <p:nvSpPr>
          <p:cNvPr id="112644" name="Rectangle 4"/>
          <p:cNvSpPr>
            <a:spLocks noGrp="1" noChangeArrowheads="1"/>
          </p:cNvSpPr>
          <p:nvPr>
            <p:ph type="subTitle" idx="1"/>
          </p:nvPr>
        </p:nvSpPr>
        <p:spPr>
          <a:xfrm>
            <a:off x="849313" y="3049588"/>
            <a:ext cx="6248400" cy="2362200"/>
          </a:xfrm>
        </p:spPr>
        <p:txBody>
          <a:bodyPr/>
          <a:lstStyle>
            <a:lvl1pPr marL="0" indent="0" algn="r">
              <a:buFont typeface="Wingdings" pitchFamily="2" charset="2"/>
              <a:buNone/>
              <a:defRPr sz="3200"/>
            </a:lvl1pPr>
          </a:lstStyle>
          <a:p>
            <a:r>
              <a:rPr lang="en-GB" altLang="en-US"/>
              <a:t>Click to edit Master subtitle style</a:t>
            </a:r>
          </a:p>
        </p:txBody>
      </p:sp>
      <p:sp>
        <p:nvSpPr>
          <p:cNvPr id="38" name="Rectangle 5"/>
          <p:cNvSpPr>
            <a:spLocks noGrp="1" noChangeArrowheads="1"/>
          </p:cNvSpPr>
          <p:nvPr>
            <p:ph type="dt" sz="half" idx="10"/>
          </p:nvPr>
        </p:nvSpPr>
        <p:spPr/>
        <p:txBody>
          <a:bodyPr/>
          <a:lstStyle>
            <a:lvl1pPr>
              <a:defRPr/>
            </a:lvl1pPr>
          </a:lstStyle>
          <a:p>
            <a:pPr>
              <a:defRPr/>
            </a:pPr>
            <a:fld id="{ECCCB782-A2D7-444B-8DDA-4DB179C420CD}" type="datetime1">
              <a:rPr lang="en-US" smtClean="0"/>
              <a:t>2/5/2024</a:t>
            </a:fld>
            <a:endParaRPr lang="en-GB" altLang="en-US"/>
          </a:p>
        </p:txBody>
      </p:sp>
      <p:sp>
        <p:nvSpPr>
          <p:cNvPr id="39" name="Rectangle 6"/>
          <p:cNvSpPr>
            <a:spLocks noGrp="1" noChangeArrowheads="1"/>
          </p:cNvSpPr>
          <p:nvPr>
            <p:ph type="ftr" sz="quarter" idx="11"/>
          </p:nvPr>
        </p:nvSpPr>
        <p:spPr/>
        <p:txBody>
          <a:bodyPr/>
          <a:lstStyle>
            <a:lvl1pPr>
              <a:defRPr/>
            </a:lvl1pPr>
          </a:lstStyle>
          <a:p>
            <a:pPr>
              <a:defRPr/>
            </a:pPr>
            <a:endParaRPr lang="en-GB" altLang="en-US"/>
          </a:p>
        </p:txBody>
      </p:sp>
      <p:sp>
        <p:nvSpPr>
          <p:cNvPr id="40" name="Rectangle 7"/>
          <p:cNvSpPr>
            <a:spLocks noGrp="1" noChangeArrowheads="1"/>
          </p:cNvSpPr>
          <p:nvPr>
            <p:ph type="sldNum" sz="quarter" idx="12"/>
          </p:nvPr>
        </p:nvSpPr>
        <p:spPr/>
        <p:txBody>
          <a:bodyPr/>
          <a:lstStyle>
            <a:lvl1pPr>
              <a:defRPr/>
            </a:lvl1pPr>
          </a:lstStyle>
          <a:p>
            <a:pPr>
              <a:defRPr/>
            </a:pPr>
            <a:fld id="{5604E021-9223-410A-A222-9ACA32BC8A2D}" type="slidenum">
              <a:rPr lang="en-GB" altLang="en-US"/>
              <a:pPr>
                <a:defRPr/>
              </a:pPr>
              <a:t>‹#›</a:t>
            </a:fld>
            <a:endParaRPr lang="en-GB" altLang="en-US"/>
          </a:p>
        </p:txBody>
      </p:sp>
    </p:spTree>
    <p:extLst>
      <p:ext uri="{BB962C8B-B14F-4D97-AF65-F5344CB8AC3E}">
        <p14:creationId xmlns:p14="http://schemas.microsoft.com/office/powerpoint/2010/main" val="1448136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E114274F-C8CF-49E0-A0E8-17BFA628E2BD}" type="datetime1">
              <a:rPr lang="en-US" smtClean="0"/>
              <a:t>2/5/2024</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9B4D9ABD-07F0-4487-BDB7-45606F4F4974}" type="slidenum">
              <a:rPr lang="en-GB" altLang="en-US"/>
              <a:pPr>
                <a:defRPr/>
              </a:pPr>
              <a:t>‹#›</a:t>
            </a:fld>
            <a:endParaRPr lang="en-GB" altLang="en-US"/>
          </a:p>
        </p:txBody>
      </p:sp>
    </p:spTree>
    <p:extLst>
      <p:ext uri="{BB962C8B-B14F-4D97-AF65-F5344CB8AC3E}">
        <p14:creationId xmlns:p14="http://schemas.microsoft.com/office/powerpoint/2010/main" val="3985155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p:cNvSpPr>
            <a:spLocks noGrp="1" noChangeArrowheads="1"/>
          </p:cNvSpPr>
          <p:nvPr>
            <p:ph type="dt" sz="half" idx="10"/>
          </p:nvPr>
        </p:nvSpPr>
        <p:spPr>
          <a:ln/>
        </p:spPr>
        <p:txBody>
          <a:bodyPr/>
          <a:lstStyle>
            <a:lvl1pPr>
              <a:defRPr/>
            </a:lvl1pPr>
          </a:lstStyle>
          <a:p>
            <a:pPr>
              <a:defRPr/>
            </a:pPr>
            <a:fld id="{A299963F-2FAF-4EB0-B579-B5C0FAE88F4A}" type="datetime1">
              <a:rPr lang="en-US" smtClean="0"/>
              <a:t>2/5/2024</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4B32CEC1-D0F1-44C7-B3F9-8162ED0F7D03}" type="slidenum">
              <a:rPr lang="en-GB" altLang="en-US"/>
              <a:pPr>
                <a:defRPr/>
              </a:pPr>
              <a:t>‹#›</a:t>
            </a:fld>
            <a:endParaRPr lang="en-GB" altLang="en-US"/>
          </a:p>
        </p:txBody>
      </p:sp>
    </p:spTree>
    <p:extLst>
      <p:ext uri="{BB962C8B-B14F-4D97-AF65-F5344CB8AC3E}">
        <p14:creationId xmlns:p14="http://schemas.microsoft.com/office/powerpoint/2010/main" val="1168113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a:ln/>
        </p:spPr>
        <p:txBody>
          <a:bodyPr/>
          <a:lstStyle>
            <a:lvl1pPr>
              <a:defRPr/>
            </a:lvl1pPr>
          </a:lstStyle>
          <a:p>
            <a:pPr>
              <a:defRPr/>
            </a:pPr>
            <a:fld id="{8AFECF81-A04A-40E7-B637-35FE34D39894}" type="datetime1">
              <a:rPr lang="en-US" smtClean="0"/>
              <a:t>2/5/2024</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CC996ADE-D767-42F5-9BBE-E714C22A690A}" type="slidenum">
              <a:rPr lang="en-GB" altLang="en-US"/>
              <a:pPr>
                <a:defRPr/>
              </a:pPr>
              <a:t>‹#›</a:t>
            </a:fld>
            <a:endParaRPr lang="en-GB" altLang="en-US"/>
          </a:p>
        </p:txBody>
      </p:sp>
    </p:spTree>
    <p:extLst>
      <p:ext uri="{BB962C8B-B14F-4D97-AF65-F5344CB8AC3E}">
        <p14:creationId xmlns:p14="http://schemas.microsoft.com/office/powerpoint/2010/main" val="1503693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a:ln/>
        </p:spPr>
        <p:txBody>
          <a:bodyPr/>
          <a:lstStyle>
            <a:lvl1pPr>
              <a:defRPr/>
            </a:lvl1pPr>
          </a:lstStyle>
          <a:p>
            <a:pPr>
              <a:defRPr/>
            </a:pPr>
            <a:fld id="{5ECB8F56-1164-416E-9230-F81735FABA8A}" type="datetime1">
              <a:rPr lang="en-US" smtClean="0"/>
              <a:t>2/5/2024</a:t>
            </a:fld>
            <a:endParaRPr lang="en-GB" altLang="en-US"/>
          </a:p>
        </p:txBody>
      </p:sp>
      <p:sp>
        <p:nvSpPr>
          <p:cNvPr id="8"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7"/>
          <p:cNvSpPr>
            <a:spLocks noGrp="1" noChangeArrowheads="1"/>
          </p:cNvSpPr>
          <p:nvPr>
            <p:ph type="sldNum" sz="quarter" idx="12"/>
          </p:nvPr>
        </p:nvSpPr>
        <p:spPr>
          <a:ln/>
        </p:spPr>
        <p:txBody>
          <a:bodyPr/>
          <a:lstStyle>
            <a:lvl1pPr>
              <a:defRPr/>
            </a:lvl1pPr>
          </a:lstStyle>
          <a:p>
            <a:pPr>
              <a:defRPr/>
            </a:pPr>
            <a:fld id="{4BDA9B06-4511-4749-8CDB-5226D50548A7}" type="slidenum">
              <a:rPr lang="en-GB" altLang="en-US"/>
              <a:pPr>
                <a:defRPr/>
              </a:pPr>
              <a:t>‹#›</a:t>
            </a:fld>
            <a:endParaRPr lang="en-GB" altLang="en-US"/>
          </a:p>
        </p:txBody>
      </p:sp>
    </p:spTree>
    <p:extLst>
      <p:ext uri="{BB962C8B-B14F-4D97-AF65-F5344CB8AC3E}">
        <p14:creationId xmlns:p14="http://schemas.microsoft.com/office/powerpoint/2010/main" val="1149015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5"/>
          <p:cNvSpPr>
            <a:spLocks noGrp="1" noChangeArrowheads="1"/>
          </p:cNvSpPr>
          <p:nvPr>
            <p:ph type="dt" sz="half" idx="10"/>
          </p:nvPr>
        </p:nvSpPr>
        <p:spPr>
          <a:ln/>
        </p:spPr>
        <p:txBody>
          <a:bodyPr/>
          <a:lstStyle>
            <a:lvl1pPr>
              <a:defRPr/>
            </a:lvl1pPr>
          </a:lstStyle>
          <a:p>
            <a:pPr>
              <a:defRPr/>
            </a:pPr>
            <a:fld id="{B7C32141-4760-4681-AE3F-2BC67AC7BBEC}" type="datetime1">
              <a:rPr lang="en-US" smtClean="0"/>
              <a:t>2/5/2024</a:t>
            </a:fld>
            <a:endParaRPr lang="en-GB" altLang="en-US"/>
          </a:p>
        </p:txBody>
      </p:sp>
      <p:sp>
        <p:nvSpPr>
          <p:cNvPr id="4"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7"/>
          <p:cNvSpPr>
            <a:spLocks noGrp="1" noChangeArrowheads="1"/>
          </p:cNvSpPr>
          <p:nvPr>
            <p:ph type="sldNum" sz="quarter" idx="12"/>
          </p:nvPr>
        </p:nvSpPr>
        <p:spPr>
          <a:ln/>
        </p:spPr>
        <p:txBody>
          <a:bodyPr/>
          <a:lstStyle>
            <a:lvl1pPr>
              <a:defRPr/>
            </a:lvl1pPr>
          </a:lstStyle>
          <a:p>
            <a:pPr>
              <a:defRPr/>
            </a:pPr>
            <a:fld id="{595C84A8-5876-4E90-81C2-AA4C1148C31A}" type="slidenum">
              <a:rPr lang="en-GB" altLang="en-US"/>
              <a:pPr>
                <a:defRPr/>
              </a:pPr>
              <a:t>‹#›</a:t>
            </a:fld>
            <a:endParaRPr lang="en-GB" altLang="en-US"/>
          </a:p>
        </p:txBody>
      </p:sp>
    </p:spTree>
    <p:extLst>
      <p:ext uri="{BB962C8B-B14F-4D97-AF65-F5344CB8AC3E}">
        <p14:creationId xmlns:p14="http://schemas.microsoft.com/office/powerpoint/2010/main" val="38710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a:ln/>
        </p:spPr>
        <p:txBody>
          <a:bodyPr/>
          <a:lstStyle>
            <a:lvl1pPr>
              <a:defRPr/>
            </a:lvl1pPr>
          </a:lstStyle>
          <a:p>
            <a:pPr>
              <a:defRPr/>
            </a:pPr>
            <a:fld id="{6E2A455E-84C5-46F7-B401-62A108F1AB2F}" type="datetime1">
              <a:rPr lang="en-US" smtClean="0"/>
              <a:t>2/5/2024</a:t>
            </a:fld>
            <a:endParaRPr lang="en-GB" altLang="en-US"/>
          </a:p>
        </p:txBody>
      </p:sp>
      <p:sp>
        <p:nvSpPr>
          <p:cNvPr id="3"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7"/>
          <p:cNvSpPr>
            <a:spLocks noGrp="1" noChangeArrowheads="1"/>
          </p:cNvSpPr>
          <p:nvPr>
            <p:ph type="sldNum" sz="quarter" idx="12"/>
          </p:nvPr>
        </p:nvSpPr>
        <p:spPr>
          <a:ln/>
        </p:spPr>
        <p:txBody>
          <a:bodyPr/>
          <a:lstStyle>
            <a:lvl1pPr>
              <a:defRPr/>
            </a:lvl1pPr>
          </a:lstStyle>
          <a:p>
            <a:pPr>
              <a:defRPr/>
            </a:pPr>
            <a:fld id="{F1A85B58-57BC-41BE-8F10-C960A23101AE}" type="slidenum">
              <a:rPr lang="en-GB" altLang="en-US"/>
              <a:pPr>
                <a:defRPr/>
              </a:pPr>
              <a:t>‹#›</a:t>
            </a:fld>
            <a:endParaRPr lang="en-GB" altLang="en-US"/>
          </a:p>
        </p:txBody>
      </p:sp>
    </p:spTree>
    <p:extLst>
      <p:ext uri="{BB962C8B-B14F-4D97-AF65-F5344CB8AC3E}">
        <p14:creationId xmlns:p14="http://schemas.microsoft.com/office/powerpoint/2010/main" val="401226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fld id="{258885C6-1409-4846-AD86-0806282BE07E}" type="datetime1">
              <a:rPr lang="en-US" smtClean="0"/>
              <a:t>2/5/2024</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0819BFD9-4575-47FA-BDB5-2A994630A365}" type="slidenum">
              <a:rPr lang="en-GB" altLang="en-US"/>
              <a:pPr>
                <a:defRPr/>
              </a:pPr>
              <a:t>‹#›</a:t>
            </a:fld>
            <a:endParaRPr lang="en-GB" altLang="en-US"/>
          </a:p>
        </p:txBody>
      </p:sp>
    </p:spTree>
    <p:extLst>
      <p:ext uri="{BB962C8B-B14F-4D97-AF65-F5344CB8AC3E}">
        <p14:creationId xmlns:p14="http://schemas.microsoft.com/office/powerpoint/2010/main" val="2660654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fld id="{95EA728A-DA63-4B19-85EA-A0E5441800DE}" type="datetime1">
              <a:rPr lang="en-US" smtClean="0"/>
              <a:t>2/5/2024</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9FE38197-619A-4C81-9AA9-8926A268B151}" type="slidenum">
              <a:rPr lang="en-GB" altLang="en-US"/>
              <a:pPr>
                <a:defRPr/>
              </a:pPr>
              <a:t>‹#›</a:t>
            </a:fld>
            <a:endParaRPr lang="en-GB" altLang="en-US"/>
          </a:p>
        </p:txBody>
      </p:sp>
    </p:spTree>
    <p:extLst>
      <p:ext uri="{BB962C8B-B14F-4D97-AF65-F5344CB8AC3E}">
        <p14:creationId xmlns:p14="http://schemas.microsoft.com/office/powerpoint/2010/main" val="3274027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E52C6092-C02C-4A10-8D2D-DDB53366B210}" type="datetime1">
              <a:rPr lang="en-US" smtClean="0"/>
              <a:t>2/5/2024</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5628EB96-ABE0-4198-953B-4B0F64258F9D}" type="slidenum">
              <a:rPr lang="en-GB" altLang="en-US"/>
              <a:pPr>
                <a:defRPr/>
              </a:pPr>
              <a:t>‹#›</a:t>
            </a:fld>
            <a:endParaRPr lang="en-GB" altLang="en-US"/>
          </a:p>
        </p:txBody>
      </p:sp>
    </p:spTree>
    <p:extLst>
      <p:ext uri="{BB962C8B-B14F-4D97-AF65-F5344CB8AC3E}">
        <p14:creationId xmlns:p14="http://schemas.microsoft.com/office/powerpoint/2010/main" val="4039767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2238"/>
            <a:ext cx="2057400" cy="600868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22238"/>
            <a:ext cx="6019800" cy="60086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61CAFB61-C78A-48C4-9192-058DA7F33226}" type="datetime1">
              <a:rPr lang="en-US" smtClean="0"/>
              <a:t>2/5/2024</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0D4BCAD8-A2C9-4C45-B5C7-42FB457025DB}" type="slidenum">
              <a:rPr lang="en-GB" altLang="en-US"/>
              <a:pPr>
                <a:defRPr/>
              </a:pPr>
              <a:t>‹#›</a:t>
            </a:fld>
            <a:endParaRPr lang="en-GB" altLang="en-US"/>
          </a:p>
        </p:txBody>
      </p:sp>
    </p:spTree>
    <p:extLst>
      <p:ext uri="{BB962C8B-B14F-4D97-AF65-F5344CB8AC3E}">
        <p14:creationId xmlns:p14="http://schemas.microsoft.com/office/powerpoint/2010/main" val="1098560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Line 2"/>
          <p:cNvSpPr>
            <a:spLocks noChangeShapeType="1"/>
          </p:cNvSpPr>
          <p:nvPr/>
        </p:nvSpPr>
        <p:spPr bwMode="auto">
          <a:xfrm>
            <a:off x="7962900" y="152400"/>
            <a:ext cx="0" cy="1524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27" name="Rectangle 3"/>
          <p:cNvSpPr>
            <a:spLocks noGrp="1" noChangeArrowheads="1"/>
          </p:cNvSpPr>
          <p:nvPr>
            <p:ph type="title"/>
          </p:nvPr>
        </p:nvSpPr>
        <p:spPr bwMode="auto">
          <a:xfrm>
            <a:off x="457200" y="122238"/>
            <a:ext cx="75438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1028" name="Rectangle 4"/>
          <p:cNvSpPr>
            <a:spLocks noGrp="1" noChangeArrowheads="1"/>
          </p:cNvSpPr>
          <p:nvPr>
            <p:ph type="body" idx="1"/>
          </p:nvPr>
        </p:nvSpPr>
        <p:spPr bwMode="auto">
          <a:xfrm>
            <a:off x="457200" y="1719263"/>
            <a:ext cx="8229600" cy="441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11621" name="Rectangle 5"/>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000">
                <a:latin typeface="Arial" charset="0"/>
                <a:cs typeface="Arial" charset="0"/>
              </a:defRPr>
            </a:lvl1pPr>
          </a:lstStyle>
          <a:p>
            <a:pPr>
              <a:defRPr/>
            </a:pPr>
            <a:fld id="{D2D7ABFA-75E7-4933-B5EE-8904E799DA23}" type="datetime1">
              <a:rPr lang="en-US" smtClean="0"/>
              <a:t>2/5/2024</a:t>
            </a:fld>
            <a:endParaRPr lang="en-GB" altLang="en-US"/>
          </a:p>
        </p:txBody>
      </p:sp>
      <p:sp>
        <p:nvSpPr>
          <p:cNvPr id="111622" name="Rectangle 6"/>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000">
                <a:latin typeface="Arial" charset="0"/>
                <a:cs typeface="Arial" charset="0"/>
              </a:defRPr>
            </a:lvl1pPr>
          </a:lstStyle>
          <a:p>
            <a:pPr>
              <a:defRPr/>
            </a:pPr>
            <a:endParaRPr lang="en-GB" altLang="en-US"/>
          </a:p>
        </p:txBody>
      </p:sp>
      <p:sp>
        <p:nvSpPr>
          <p:cNvPr id="111623" name="Rectangle 7"/>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5B9DD3A0-CB75-4131-A8E4-ADEE17BE564E}" type="slidenum">
              <a:rPr lang="en-GB" altLang="en-US"/>
              <a:pPr>
                <a:defRPr/>
              </a:pPr>
              <a:t>‹#›</a:t>
            </a:fld>
            <a:endParaRPr lang="en-GB" altLang="en-US"/>
          </a:p>
        </p:txBody>
      </p:sp>
      <p:grpSp>
        <p:nvGrpSpPr>
          <p:cNvPr id="1032" name="Group 8"/>
          <p:cNvGrpSpPr>
            <a:grpSpLocks/>
          </p:cNvGrpSpPr>
          <p:nvPr/>
        </p:nvGrpSpPr>
        <p:grpSpPr bwMode="auto">
          <a:xfrm>
            <a:off x="8153400" y="152400"/>
            <a:ext cx="792163" cy="1295400"/>
            <a:chOff x="5136" y="960"/>
            <a:chExt cx="528" cy="864"/>
          </a:xfrm>
        </p:grpSpPr>
        <p:sp>
          <p:nvSpPr>
            <p:cNvPr id="1033" name="Oval 9"/>
            <p:cNvSpPr>
              <a:spLocks noChangeArrowheads="1"/>
            </p:cNvSpPr>
            <p:nvPr/>
          </p:nvSpPr>
          <p:spPr bwMode="auto">
            <a:xfrm>
              <a:off x="5136" y="960"/>
              <a:ext cx="80"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4" name="Oval 10"/>
            <p:cNvSpPr>
              <a:spLocks noChangeArrowheads="1"/>
            </p:cNvSpPr>
            <p:nvPr/>
          </p:nvSpPr>
          <p:spPr bwMode="auto">
            <a:xfrm>
              <a:off x="5248" y="960"/>
              <a:ext cx="79"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5" name="Oval 11"/>
            <p:cNvSpPr>
              <a:spLocks noChangeArrowheads="1"/>
            </p:cNvSpPr>
            <p:nvPr/>
          </p:nvSpPr>
          <p:spPr bwMode="auto">
            <a:xfrm>
              <a:off x="5360" y="960"/>
              <a:ext cx="76"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6" name="Oval 12"/>
            <p:cNvSpPr>
              <a:spLocks noChangeArrowheads="1"/>
            </p:cNvSpPr>
            <p:nvPr/>
          </p:nvSpPr>
          <p:spPr bwMode="auto">
            <a:xfrm>
              <a:off x="5136" y="1072"/>
              <a:ext cx="80"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7" name="Oval 13"/>
            <p:cNvSpPr>
              <a:spLocks noChangeArrowheads="1"/>
            </p:cNvSpPr>
            <p:nvPr/>
          </p:nvSpPr>
          <p:spPr bwMode="auto">
            <a:xfrm>
              <a:off x="5248" y="1072"/>
              <a:ext cx="79"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8" name="Oval 14"/>
            <p:cNvSpPr>
              <a:spLocks noChangeArrowheads="1"/>
            </p:cNvSpPr>
            <p:nvPr/>
          </p:nvSpPr>
          <p:spPr bwMode="auto">
            <a:xfrm>
              <a:off x="5360" y="1072"/>
              <a:ext cx="76"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9" name="Oval 15"/>
            <p:cNvSpPr>
              <a:spLocks noChangeArrowheads="1"/>
            </p:cNvSpPr>
            <p:nvPr/>
          </p:nvSpPr>
          <p:spPr bwMode="auto">
            <a:xfrm>
              <a:off x="5472" y="1072"/>
              <a:ext cx="73" cy="7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0" name="Oval 16"/>
            <p:cNvSpPr>
              <a:spLocks noChangeArrowheads="1"/>
            </p:cNvSpPr>
            <p:nvPr/>
          </p:nvSpPr>
          <p:spPr bwMode="auto">
            <a:xfrm>
              <a:off x="5136" y="1184"/>
              <a:ext cx="80" cy="73"/>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1" name="Oval 17"/>
            <p:cNvSpPr>
              <a:spLocks noChangeArrowheads="1"/>
            </p:cNvSpPr>
            <p:nvPr/>
          </p:nvSpPr>
          <p:spPr bwMode="auto">
            <a:xfrm>
              <a:off x="5248" y="1184"/>
              <a:ext cx="79" cy="73"/>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2" name="Oval 18"/>
            <p:cNvSpPr>
              <a:spLocks noChangeArrowheads="1"/>
            </p:cNvSpPr>
            <p:nvPr/>
          </p:nvSpPr>
          <p:spPr bwMode="auto">
            <a:xfrm>
              <a:off x="5360" y="1184"/>
              <a:ext cx="76" cy="73"/>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3" name="Oval 19"/>
            <p:cNvSpPr>
              <a:spLocks noChangeArrowheads="1"/>
            </p:cNvSpPr>
            <p:nvPr/>
          </p:nvSpPr>
          <p:spPr bwMode="auto">
            <a:xfrm>
              <a:off x="5472" y="1184"/>
              <a:ext cx="73" cy="73"/>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4" name="Oval 20"/>
            <p:cNvSpPr>
              <a:spLocks noChangeArrowheads="1"/>
            </p:cNvSpPr>
            <p:nvPr/>
          </p:nvSpPr>
          <p:spPr bwMode="auto">
            <a:xfrm>
              <a:off x="5584" y="1184"/>
              <a:ext cx="80" cy="73"/>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5" name="Oval 21"/>
            <p:cNvSpPr>
              <a:spLocks noChangeArrowheads="1"/>
            </p:cNvSpPr>
            <p:nvPr/>
          </p:nvSpPr>
          <p:spPr bwMode="auto">
            <a:xfrm>
              <a:off x="5136" y="1296"/>
              <a:ext cx="80"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6" name="Oval 22"/>
            <p:cNvSpPr>
              <a:spLocks noChangeArrowheads="1"/>
            </p:cNvSpPr>
            <p:nvPr/>
          </p:nvSpPr>
          <p:spPr bwMode="auto">
            <a:xfrm>
              <a:off x="5248" y="1296"/>
              <a:ext cx="79"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7" name="Oval 23"/>
            <p:cNvSpPr>
              <a:spLocks noChangeArrowheads="1"/>
            </p:cNvSpPr>
            <p:nvPr/>
          </p:nvSpPr>
          <p:spPr bwMode="auto">
            <a:xfrm>
              <a:off x="5360" y="1296"/>
              <a:ext cx="76"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8" name="Oval 24"/>
            <p:cNvSpPr>
              <a:spLocks noChangeArrowheads="1"/>
            </p:cNvSpPr>
            <p:nvPr/>
          </p:nvSpPr>
          <p:spPr bwMode="auto">
            <a:xfrm>
              <a:off x="5472" y="1296"/>
              <a:ext cx="73"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9" name="Oval 25"/>
            <p:cNvSpPr>
              <a:spLocks noChangeArrowheads="1"/>
            </p:cNvSpPr>
            <p:nvPr/>
          </p:nvSpPr>
          <p:spPr bwMode="auto">
            <a:xfrm>
              <a:off x="5136" y="1408"/>
              <a:ext cx="80"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0" name="Oval 26"/>
            <p:cNvSpPr>
              <a:spLocks noChangeArrowheads="1"/>
            </p:cNvSpPr>
            <p:nvPr/>
          </p:nvSpPr>
          <p:spPr bwMode="auto">
            <a:xfrm>
              <a:off x="5248" y="1408"/>
              <a:ext cx="79"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1" name="Oval 27"/>
            <p:cNvSpPr>
              <a:spLocks noChangeArrowheads="1"/>
            </p:cNvSpPr>
            <p:nvPr/>
          </p:nvSpPr>
          <p:spPr bwMode="auto">
            <a:xfrm>
              <a:off x="5360" y="1408"/>
              <a:ext cx="76"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2" name="Oval 28"/>
            <p:cNvSpPr>
              <a:spLocks noChangeArrowheads="1"/>
            </p:cNvSpPr>
            <p:nvPr/>
          </p:nvSpPr>
          <p:spPr bwMode="auto">
            <a:xfrm>
              <a:off x="5472" y="1408"/>
              <a:ext cx="73"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3" name="Oval 29"/>
            <p:cNvSpPr>
              <a:spLocks noChangeArrowheads="1"/>
            </p:cNvSpPr>
            <p:nvPr/>
          </p:nvSpPr>
          <p:spPr bwMode="auto">
            <a:xfrm>
              <a:off x="5584" y="1408"/>
              <a:ext cx="80"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4" name="Oval 30"/>
            <p:cNvSpPr>
              <a:spLocks noChangeArrowheads="1"/>
            </p:cNvSpPr>
            <p:nvPr/>
          </p:nvSpPr>
          <p:spPr bwMode="auto">
            <a:xfrm>
              <a:off x="5136" y="1520"/>
              <a:ext cx="80" cy="79"/>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5" name="Oval 31"/>
            <p:cNvSpPr>
              <a:spLocks noChangeArrowheads="1"/>
            </p:cNvSpPr>
            <p:nvPr/>
          </p:nvSpPr>
          <p:spPr bwMode="auto">
            <a:xfrm>
              <a:off x="5248" y="1520"/>
              <a:ext cx="79" cy="79"/>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6" name="Oval 32"/>
            <p:cNvSpPr>
              <a:spLocks noChangeArrowheads="1"/>
            </p:cNvSpPr>
            <p:nvPr/>
          </p:nvSpPr>
          <p:spPr bwMode="auto">
            <a:xfrm>
              <a:off x="5360" y="1520"/>
              <a:ext cx="76" cy="79"/>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7" name="Oval 33"/>
            <p:cNvSpPr>
              <a:spLocks noChangeArrowheads="1"/>
            </p:cNvSpPr>
            <p:nvPr/>
          </p:nvSpPr>
          <p:spPr bwMode="auto">
            <a:xfrm>
              <a:off x="5472" y="1520"/>
              <a:ext cx="73" cy="79"/>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8" name="Oval 34"/>
            <p:cNvSpPr>
              <a:spLocks noChangeArrowheads="1"/>
            </p:cNvSpPr>
            <p:nvPr/>
          </p:nvSpPr>
          <p:spPr bwMode="auto">
            <a:xfrm>
              <a:off x="5136" y="1632"/>
              <a:ext cx="80" cy="75"/>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9" name="Oval 35"/>
            <p:cNvSpPr>
              <a:spLocks noChangeArrowheads="1"/>
            </p:cNvSpPr>
            <p:nvPr/>
          </p:nvSpPr>
          <p:spPr bwMode="auto">
            <a:xfrm>
              <a:off x="5248" y="1632"/>
              <a:ext cx="79" cy="75"/>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0" name="Oval 36"/>
            <p:cNvSpPr>
              <a:spLocks noChangeArrowheads="1"/>
            </p:cNvSpPr>
            <p:nvPr/>
          </p:nvSpPr>
          <p:spPr bwMode="auto">
            <a:xfrm>
              <a:off x="5360" y="1632"/>
              <a:ext cx="76" cy="75"/>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1" name="Oval 37"/>
            <p:cNvSpPr>
              <a:spLocks noChangeArrowheads="1"/>
            </p:cNvSpPr>
            <p:nvPr/>
          </p:nvSpPr>
          <p:spPr bwMode="auto">
            <a:xfrm>
              <a:off x="5472" y="1632"/>
              <a:ext cx="73" cy="75"/>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2" name="Oval 38"/>
            <p:cNvSpPr>
              <a:spLocks noChangeArrowheads="1"/>
            </p:cNvSpPr>
            <p:nvPr/>
          </p:nvSpPr>
          <p:spPr bwMode="auto">
            <a:xfrm>
              <a:off x="5248" y="1744"/>
              <a:ext cx="79"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3" name="Oval 39"/>
            <p:cNvSpPr>
              <a:spLocks noChangeArrowheads="1"/>
            </p:cNvSpPr>
            <p:nvPr/>
          </p:nvSpPr>
          <p:spPr bwMode="auto">
            <a:xfrm>
              <a:off x="5472" y="1744"/>
              <a:ext cx="73"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grpSp>
    </p:spTree>
  </p:cSld>
  <p:clrMap bg1="lt1" tx1="dk1" bg2="lt2" tx2="dk2" accent1="accent1" accent2="accent2" accent3="accent3" accent4="accent4" accent5="accent5" accent6="accent6" hlink="hlink" folHlink="folHlink"/>
  <p:sldLayoutIdLst>
    <p:sldLayoutId id="2147484007" r:id="rId1"/>
    <p:sldLayoutId id="2147483997" r:id="rId2"/>
    <p:sldLayoutId id="2147483998" r:id="rId3"/>
    <p:sldLayoutId id="2147483999" r:id="rId4"/>
    <p:sldLayoutId id="2147484000" r:id="rId5"/>
    <p:sldLayoutId id="2147484001" r:id="rId6"/>
    <p:sldLayoutId id="2147484002" r:id="rId7"/>
    <p:sldLayoutId id="2147484003" r:id="rId8"/>
    <p:sldLayoutId id="2147484004" r:id="rId9"/>
    <p:sldLayoutId id="2147484005" r:id="rId10"/>
    <p:sldLayoutId id="2147484006" r:id="rId11"/>
  </p:sldLayoutIdLst>
  <p:hf hdr="0" ftr="0" dt="0"/>
  <p:txStyles>
    <p:titleStyle>
      <a:lvl1pPr algn="l" rtl="0" eaLnBrk="0" fontAlgn="base" hangingPunct="0">
        <a:spcBef>
          <a:spcPct val="0"/>
        </a:spcBef>
        <a:spcAft>
          <a:spcPct val="0"/>
        </a:spcAft>
        <a:defRPr sz="3900" b="1">
          <a:solidFill>
            <a:schemeClr val="tx2"/>
          </a:solidFill>
          <a:latin typeface="+mj-lt"/>
          <a:ea typeface="+mj-ea"/>
          <a:cs typeface="+mj-cs"/>
        </a:defRPr>
      </a:lvl1pPr>
      <a:lvl2pPr algn="l" rtl="0" eaLnBrk="0" fontAlgn="base" hangingPunct="0">
        <a:spcBef>
          <a:spcPct val="0"/>
        </a:spcBef>
        <a:spcAft>
          <a:spcPct val="0"/>
        </a:spcAft>
        <a:defRPr sz="3900" b="1">
          <a:solidFill>
            <a:schemeClr val="tx2"/>
          </a:solidFill>
          <a:latin typeface="Arial" charset="0"/>
          <a:cs typeface="Arial" charset="0"/>
        </a:defRPr>
      </a:lvl2pPr>
      <a:lvl3pPr algn="l" rtl="0" eaLnBrk="0" fontAlgn="base" hangingPunct="0">
        <a:spcBef>
          <a:spcPct val="0"/>
        </a:spcBef>
        <a:spcAft>
          <a:spcPct val="0"/>
        </a:spcAft>
        <a:defRPr sz="3900" b="1">
          <a:solidFill>
            <a:schemeClr val="tx2"/>
          </a:solidFill>
          <a:latin typeface="Arial" charset="0"/>
          <a:cs typeface="Arial" charset="0"/>
        </a:defRPr>
      </a:lvl3pPr>
      <a:lvl4pPr algn="l" rtl="0" eaLnBrk="0" fontAlgn="base" hangingPunct="0">
        <a:spcBef>
          <a:spcPct val="0"/>
        </a:spcBef>
        <a:spcAft>
          <a:spcPct val="0"/>
        </a:spcAft>
        <a:defRPr sz="3900" b="1">
          <a:solidFill>
            <a:schemeClr val="tx2"/>
          </a:solidFill>
          <a:latin typeface="Arial" charset="0"/>
          <a:cs typeface="Arial" charset="0"/>
        </a:defRPr>
      </a:lvl4pPr>
      <a:lvl5pPr algn="l" rtl="0" eaLnBrk="0" fontAlgn="base" hangingPunct="0">
        <a:spcBef>
          <a:spcPct val="0"/>
        </a:spcBef>
        <a:spcAft>
          <a:spcPct val="0"/>
        </a:spcAft>
        <a:defRPr sz="3900" b="1">
          <a:solidFill>
            <a:schemeClr val="tx2"/>
          </a:solidFill>
          <a:latin typeface="Arial" charset="0"/>
          <a:cs typeface="Arial" charset="0"/>
        </a:defRPr>
      </a:lvl5pPr>
      <a:lvl6pPr marL="457200" algn="l" rtl="0" fontAlgn="base">
        <a:spcBef>
          <a:spcPct val="0"/>
        </a:spcBef>
        <a:spcAft>
          <a:spcPct val="0"/>
        </a:spcAft>
        <a:defRPr sz="3900" b="1">
          <a:solidFill>
            <a:schemeClr val="tx2"/>
          </a:solidFill>
          <a:latin typeface="Arial" charset="0"/>
          <a:cs typeface="Arial" charset="0"/>
        </a:defRPr>
      </a:lvl6pPr>
      <a:lvl7pPr marL="914400" algn="l" rtl="0" fontAlgn="base">
        <a:spcBef>
          <a:spcPct val="0"/>
        </a:spcBef>
        <a:spcAft>
          <a:spcPct val="0"/>
        </a:spcAft>
        <a:defRPr sz="3900" b="1">
          <a:solidFill>
            <a:schemeClr val="tx2"/>
          </a:solidFill>
          <a:latin typeface="Arial" charset="0"/>
          <a:cs typeface="Arial" charset="0"/>
        </a:defRPr>
      </a:lvl7pPr>
      <a:lvl8pPr marL="1371600" algn="l" rtl="0" fontAlgn="base">
        <a:spcBef>
          <a:spcPct val="0"/>
        </a:spcBef>
        <a:spcAft>
          <a:spcPct val="0"/>
        </a:spcAft>
        <a:defRPr sz="3900" b="1">
          <a:solidFill>
            <a:schemeClr val="tx2"/>
          </a:solidFill>
          <a:latin typeface="Arial" charset="0"/>
          <a:cs typeface="Arial" charset="0"/>
        </a:defRPr>
      </a:lvl8pPr>
      <a:lvl9pPr marL="1828800" algn="l" rtl="0" fontAlgn="base">
        <a:spcBef>
          <a:spcPct val="0"/>
        </a:spcBef>
        <a:spcAft>
          <a:spcPct val="0"/>
        </a:spcAft>
        <a:defRPr sz="3900" b="1">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lr>
          <a:schemeClr val="tx2"/>
        </a:buClr>
        <a:buSzPct val="70000"/>
        <a:buFont typeface="Wingdings" panose="05000000000000000000" pitchFamily="2" charset="2"/>
        <a:buChar char="l"/>
        <a:defRPr sz="3000">
          <a:solidFill>
            <a:schemeClr val="tx1"/>
          </a:solidFill>
          <a:latin typeface="+mn-lt"/>
          <a:ea typeface="+mn-ea"/>
          <a:cs typeface="+mn-cs"/>
        </a:defRPr>
      </a:lvl1pPr>
      <a:lvl2pPr marL="692150" indent="-347663" algn="l" rtl="0" eaLnBrk="0" fontAlgn="base" hangingPunct="0">
        <a:spcBef>
          <a:spcPct val="20000"/>
        </a:spcBef>
        <a:spcAft>
          <a:spcPct val="0"/>
        </a:spcAft>
        <a:buClr>
          <a:schemeClr val="accent2"/>
        </a:buClr>
        <a:buSzPct val="70000"/>
        <a:buFont typeface="Wingdings" panose="05000000000000000000" pitchFamily="2" charset="2"/>
        <a:buChar char="l"/>
        <a:defRPr sz="2600">
          <a:solidFill>
            <a:schemeClr val="tx1"/>
          </a:solidFill>
          <a:latin typeface="+mn-lt"/>
          <a:cs typeface="+mn-cs"/>
        </a:defRPr>
      </a:lvl2pPr>
      <a:lvl3pPr marL="987425" indent="-293688" algn="l" rtl="0" eaLnBrk="0" fontAlgn="base" hangingPunct="0">
        <a:spcBef>
          <a:spcPct val="20000"/>
        </a:spcBef>
        <a:spcAft>
          <a:spcPct val="0"/>
        </a:spcAft>
        <a:buClr>
          <a:schemeClr val="accent1"/>
        </a:buClr>
        <a:buSzPct val="70000"/>
        <a:buFont typeface="Wingdings" panose="05000000000000000000" pitchFamily="2" charset="2"/>
        <a:buChar char="l"/>
        <a:defRPr sz="2300">
          <a:solidFill>
            <a:schemeClr val="tx1"/>
          </a:solidFill>
          <a:latin typeface="+mn-lt"/>
          <a:cs typeface="+mn-cs"/>
        </a:defRPr>
      </a:lvl3pPr>
      <a:lvl4pPr marL="1281113" indent="-292100" algn="l" rtl="0" eaLnBrk="0" fontAlgn="base" hangingPunct="0">
        <a:spcBef>
          <a:spcPct val="20000"/>
        </a:spcBef>
        <a:spcAft>
          <a:spcPct val="0"/>
        </a:spcAft>
        <a:buClr>
          <a:schemeClr val="tx2"/>
        </a:buClr>
        <a:buSzPct val="75000"/>
        <a:buFont typeface="Wingdings" panose="05000000000000000000" pitchFamily="2" charset="2"/>
        <a:buChar char="§"/>
        <a:defRPr sz="2000">
          <a:solidFill>
            <a:schemeClr val="tx1"/>
          </a:solidFill>
          <a:latin typeface="+mn-lt"/>
          <a:cs typeface="+mn-cs"/>
        </a:defRPr>
      </a:lvl4pPr>
      <a:lvl5pPr marL="1598613" indent="-315913" algn="l" rtl="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mn-lt"/>
          <a:cs typeface="+mn-cs"/>
        </a:defRPr>
      </a:lvl5pPr>
      <a:lvl6pPr marL="20558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6pPr>
      <a:lvl7pPr marL="25130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7pPr>
      <a:lvl8pPr marL="29702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8pPr>
      <a:lvl9pPr marL="34274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7F356102-EB54-444B-8A6C-21273636D802}" type="slidenum">
              <a:rPr lang="en-GB" altLang="en-US" sz="1000" smtClean="0"/>
              <a:pPr>
                <a:spcBef>
                  <a:spcPct val="0"/>
                </a:spcBef>
                <a:buClrTx/>
                <a:buSzTx/>
                <a:buFontTx/>
                <a:buNone/>
              </a:pPr>
              <a:t>1</a:t>
            </a:fld>
            <a:endParaRPr lang="en-GB" altLang="en-US" sz="1000"/>
          </a:p>
        </p:txBody>
      </p:sp>
      <p:sp>
        <p:nvSpPr>
          <p:cNvPr id="5124" name="Rectangle 2"/>
          <p:cNvSpPr>
            <a:spLocks noGrp="1" noChangeArrowheads="1"/>
          </p:cNvSpPr>
          <p:nvPr>
            <p:ph type="ctrTitle"/>
          </p:nvPr>
        </p:nvSpPr>
        <p:spPr>
          <a:xfrm>
            <a:off x="395288" y="549275"/>
            <a:ext cx="6697662" cy="2057400"/>
          </a:xfrm>
        </p:spPr>
        <p:txBody>
          <a:bodyPr/>
          <a:lstStyle/>
          <a:p>
            <a:pPr algn="l" eaLnBrk="1" hangingPunct="1"/>
            <a:r>
              <a:rPr lang="en-GB" altLang="en-US" sz="4400" b="0"/>
              <a:t>THE MENTAL ELEMENTS OF A CRIME</a:t>
            </a:r>
          </a:p>
        </p:txBody>
      </p:sp>
      <p:sp>
        <p:nvSpPr>
          <p:cNvPr id="5125" name="Rectangle 3"/>
          <p:cNvSpPr>
            <a:spLocks noGrp="1" noChangeArrowheads="1"/>
          </p:cNvSpPr>
          <p:nvPr>
            <p:ph type="subTitle" idx="1"/>
          </p:nvPr>
        </p:nvSpPr>
        <p:spPr>
          <a:xfrm>
            <a:off x="642938" y="3000375"/>
            <a:ext cx="6248400" cy="2362200"/>
          </a:xfrm>
        </p:spPr>
        <p:txBody>
          <a:bodyPr/>
          <a:lstStyle/>
          <a:p>
            <a:pPr algn="ctr" eaLnBrk="1" hangingPunct="1"/>
            <a:endParaRPr lang="en-GB" altLang="en-US" sz="3600" dirty="0"/>
          </a:p>
          <a:p>
            <a:pPr algn="ctr" eaLnBrk="1" hangingPunct="1"/>
            <a:r>
              <a:rPr lang="en-GB" altLang="en-US" sz="3600" i="1" dirty="0" err="1"/>
              <a:t>Mens</a:t>
            </a:r>
            <a:r>
              <a:rPr lang="en-GB" altLang="en-US" sz="3600" i="1" dirty="0"/>
              <a:t> Rea</a:t>
            </a:r>
          </a:p>
          <a:p>
            <a:pPr eaLnBrk="1" hangingPunct="1"/>
            <a:endParaRPr lang="en-GB" altLang="en-US" sz="2800" dirty="0"/>
          </a:p>
        </p:txBody>
      </p:sp>
    </p:spTree>
  </p:cSld>
  <p:clrMapOvr>
    <a:masterClrMapping/>
  </p:clrMapOvr>
  <p:transition advTm="19248"/>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nvPr>
        </p:nvGraphicFramePr>
        <p:xfrm>
          <a:off x="4214810" y="273051"/>
          <a:ext cx="4471990" cy="52990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p:cNvSpPr>
            <a:spLocks noGrp="1"/>
          </p:cNvSpPr>
          <p:nvPr>
            <p:ph type="body" sz="half" idx="2"/>
          </p:nvPr>
        </p:nvSpPr>
        <p:spPr>
          <a:xfrm>
            <a:off x="928688" y="285750"/>
            <a:ext cx="3714750" cy="5929313"/>
          </a:xfrm>
        </p:spPr>
        <p:txBody>
          <a:bodyPr/>
          <a:lstStyle/>
          <a:p>
            <a:pPr>
              <a:defRPr/>
            </a:pPr>
            <a:r>
              <a:rPr lang="en-GB" sz="1600" dirty="0">
                <a:effectLst>
                  <a:outerShdw blurRad="38100" dist="38100" dir="2700000" algn="tl">
                    <a:srgbClr val="000000">
                      <a:alpha val="43137"/>
                    </a:srgbClr>
                  </a:outerShdw>
                </a:effectLst>
              </a:rPr>
              <a:t>Highest level of blameworthiness</a:t>
            </a:r>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r>
              <a:rPr lang="en-GB" sz="1600" dirty="0">
                <a:effectLst>
                  <a:outerShdw blurRad="38100" dist="38100" dir="2700000" algn="tl">
                    <a:srgbClr val="000000">
                      <a:alpha val="43137"/>
                    </a:srgbClr>
                  </a:outerShdw>
                </a:effectLst>
              </a:rPr>
              <a:t>Lowest level of blameworthiness</a:t>
            </a:r>
          </a:p>
          <a:p>
            <a:pPr>
              <a:defRPr/>
            </a:pPr>
            <a:endParaRPr lang="en-US" sz="1600" dirty="0">
              <a:effectLst>
                <a:outerShdw blurRad="38100" dist="38100" dir="2700000" algn="tl">
                  <a:srgbClr val="000000">
                    <a:alpha val="43137"/>
                  </a:srgbClr>
                </a:outerShdw>
              </a:effectLst>
            </a:endParaRPr>
          </a:p>
        </p:txBody>
      </p:sp>
      <p:sp>
        <p:nvSpPr>
          <p:cNvPr id="7173"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814691A6-626C-486D-BAB9-272CDD37F8DC}" type="slidenum">
              <a:rPr lang="en-GB" altLang="en-US" sz="1000" smtClean="0"/>
              <a:pPr>
                <a:spcBef>
                  <a:spcPct val="0"/>
                </a:spcBef>
                <a:buClrTx/>
                <a:buSzTx/>
                <a:buFontTx/>
                <a:buNone/>
              </a:pPr>
              <a:t>2</a:t>
            </a:fld>
            <a:endParaRPr lang="en-GB" altLang="en-US" sz="1000"/>
          </a:p>
        </p:txBody>
      </p:sp>
      <p:sp>
        <p:nvSpPr>
          <p:cNvPr id="9" name="Up-Down Arrow 8"/>
          <p:cNvSpPr/>
          <p:nvPr/>
        </p:nvSpPr>
        <p:spPr bwMode="auto">
          <a:xfrm>
            <a:off x="2428875" y="714375"/>
            <a:ext cx="484188" cy="5000625"/>
          </a:xfrm>
          <a:prstGeom prst="upDownArrow">
            <a:avLst/>
          </a:prstGeom>
          <a:solidFill>
            <a:schemeClr val="tx2">
              <a:lumMod val="60000"/>
              <a:lumOff val="40000"/>
            </a:schemeClr>
          </a:solidFill>
          <a:ln w="9525" cap="flat" cmpd="sng" algn="ctr">
            <a:solidFill>
              <a:schemeClr val="tx1"/>
            </a:solidFill>
            <a:prstDash val="solid"/>
            <a:miter lim="800000"/>
            <a:headEnd type="none" w="med" len="med"/>
            <a:tailEnd type="none" w="med" len="med"/>
          </a:ln>
          <a:effectLst/>
        </p:spPr>
        <p:txBody>
          <a:bodyPr wrap="none"/>
          <a:lstStyle/>
          <a:p>
            <a:pPr eaLnBrk="1" hangingPunct="1">
              <a:defRPr/>
            </a:pPr>
            <a:endParaRPr lang="en-US">
              <a:latin typeface="Arial" charset="0"/>
              <a:cs typeface="Arial"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106228"/>
    </mc:Choice>
    <mc:Fallback xmlns="">
      <p:transition spd="slow" advTm="10622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332E40-9942-4628-A28F-D675A10BB17D}" type="slidenum">
              <a:rPr lang="en-GB" altLang="en-US" smtClean="0"/>
              <a:pPr/>
              <a:t>3</a:t>
            </a:fld>
            <a:endParaRPr lang="en-GB" altLang="en-US"/>
          </a:p>
        </p:txBody>
      </p:sp>
      <p:pic>
        <p:nvPicPr>
          <p:cNvPr id="9220" name="Picture 7"/>
          <p:cNvPicPr>
            <a:picLocks noChangeAspect="1"/>
          </p:cNvPicPr>
          <p:nvPr/>
        </p:nvPicPr>
        <p:blipFill>
          <a:blip r:embed="rId3">
            <a:extLst>
              <a:ext uri="{28A0092B-C50C-407E-A947-70E740481C1C}">
                <a14:useLocalDpi xmlns:a14="http://schemas.microsoft.com/office/drawing/2010/main" val="0"/>
              </a:ext>
            </a:extLst>
          </a:blip>
          <a:srcRect l="12920" t="14563" r="37823"/>
          <a:stretch>
            <a:fillRect/>
          </a:stretch>
        </p:blipFill>
        <p:spPr bwMode="auto">
          <a:xfrm>
            <a:off x="900113" y="227013"/>
            <a:ext cx="6408737" cy="624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2000" advTm="118485"/>
    </mc:Choice>
    <mc:Fallback xmlns="">
      <p:transition spd="slow" advTm="11848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122238"/>
            <a:ext cx="7543800" cy="663575"/>
          </a:xfrm>
        </p:spPr>
        <p:txBody>
          <a:bodyPr/>
          <a:lstStyle/>
          <a:p>
            <a:r>
              <a:rPr lang="en-GB" altLang="en-US"/>
              <a:t>Intention</a:t>
            </a:r>
            <a:endParaRPr lang="en-US" altLang="en-US"/>
          </a:p>
        </p:txBody>
      </p:sp>
      <p:sp>
        <p:nvSpPr>
          <p:cNvPr id="11267" name="Content Placeholder 2"/>
          <p:cNvSpPr>
            <a:spLocks noGrp="1"/>
          </p:cNvSpPr>
          <p:nvPr>
            <p:ph idx="1"/>
          </p:nvPr>
        </p:nvSpPr>
        <p:spPr>
          <a:xfrm>
            <a:off x="457200" y="1143000"/>
            <a:ext cx="8229600" cy="4987925"/>
          </a:xfrm>
        </p:spPr>
        <p:txBody>
          <a:bodyPr/>
          <a:lstStyle/>
          <a:p>
            <a:endParaRPr lang="en-US" altLang="en-US" sz="1000"/>
          </a:p>
          <a:p>
            <a:r>
              <a:rPr lang="en-US" altLang="en-US" sz="2000" b="1"/>
              <a:t>Direct intention- </a:t>
            </a:r>
            <a:r>
              <a:rPr lang="en-US" altLang="en-US" sz="2000"/>
              <a:t>where D’s purpose is to bring about the prohibited result</a:t>
            </a:r>
          </a:p>
          <a:p>
            <a:endParaRPr lang="en-US" altLang="en-US" sz="2000"/>
          </a:p>
          <a:p>
            <a:r>
              <a:rPr lang="en-US" altLang="en-US" sz="2000" b="1"/>
              <a:t>Indirect intention </a:t>
            </a:r>
            <a:r>
              <a:rPr lang="en-US" altLang="en-US" sz="2000"/>
              <a:t>– where the prohibited outcome must be virtually certain as a result of D’s actions</a:t>
            </a:r>
            <a:r>
              <a:rPr lang="en-US" altLang="en-US" sz="2000" b="1" i="1"/>
              <a:t> and</a:t>
            </a:r>
            <a:r>
              <a:rPr lang="en-US" altLang="en-US" sz="2000"/>
              <a:t> D must appreciate that this was the case</a:t>
            </a:r>
          </a:p>
          <a:p>
            <a:endParaRPr lang="en-US" altLang="en-US" sz="2000"/>
          </a:p>
          <a:p>
            <a:r>
              <a:rPr lang="en-US" altLang="en-US" sz="2000" b="1"/>
              <a:t>Specific intent </a:t>
            </a:r>
            <a:r>
              <a:rPr lang="en-US" altLang="en-US" sz="2000"/>
              <a:t>– only intention will suffice as MR</a:t>
            </a:r>
          </a:p>
          <a:p>
            <a:endParaRPr lang="en-US" altLang="en-US" sz="2000"/>
          </a:p>
          <a:p>
            <a:r>
              <a:rPr lang="en-US" altLang="en-US" sz="2000" b="1"/>
              <a:t>Basic intent </a:t>
            </a:r>
            <a:r>
              <a:rPr lang="en-US" altLang="en-US" sz="2000"/>
              <a:t>– intention/recklessness will suffice</a:t>
            </a:r>
          </a:p>
        </p:txBody>
      </p:sp>
      <p:sp>
        <p:nvSpPr>
          <p:cNvPr id="1126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F2D42E36-28B3-4453-9A89-05BE7155187D}" type="slidenum">
              <a:rPr lang="en-GB" altLang="en-US" sz="1000" smtClean="0"/>
              <a:pPr>
                <a:spcBef>
                  <a:spcPct val="0"/>
                </a:spcBef>
                <a:buClrTx/>
                <a:buSzTx/>
                <a:buFontTx/>
                <a:buNone/>
              </a:pPr>
              <a:t>4</a:t>
            </a:fld>
            <a:endParaRPr lang="en-GB" altLang="en-US" sz="1000"/>
          </a:p>
        </p:txBody>
      </p:sp>
    </p:spTree>
  </p:cSld>
  <p:clrMapOvr>
    <a:masterClrMapping/>
  </p:clrMapOvr>
  <mc:AlternateContent xmlns:mc="http://schemas.openxmlformats.org/markup-compatibility/2006" xmlns:p14="http://schemas.microsoft.com/office/powerpoint/2010/main">
    <mc:Choice Requires="p14">
      <p:transition spd="slow" p14:dur="2000" advTm="63965"/>
    </mc:Choice>
    <mc:Fallback xmlns="">
      <p:transition spd="slow" advTm="6396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84188" y="11113"/>
            <a:ext cx="7543800" cy="1295400"/>
          </a:xfrm>
        </p:spPr>
        <p:txBody>
          <a:bodyPr/>
          <a:lstStyle/>
          <a:p>
            <a:r>
              <a:rPr lang="en-GB" altLang="en-US"/>
              <a:t>Intention</a:t>
            </a:r>
          </a:p>
        </p:txBody>
      </p:sp>
      <p:sp>
        <p:nvSpPr>
          <p:cNvPr id="3" name="Content Placeholder 2"/>
          <p:cNvSpPr>
            <a:spLocks noGrp="1"/>
          </p:cNvSpPr>
          <p:nvPr>
            <p:ph idx="1"/>
          </p:nvPr>
        </p:nvSpPr>
        <p:spPr/>
        <p:txBody>
          <a:bodyPr/>
          <a:lstStyle/>
          <a:p>
            <a:pPr>
              <a:defRPr/>
            </a:pPr>
            <a:r>
              <a:rPr lang="en-GB" sz="3600" dirty="0"/>
              <a:t>Intention does not relate to motive.</a:t>
            </a:r>
          </a:p>
          <a:p>
            <a:pPr lvl="1">
              <a:defRPr/>
            </a:pPr>
            <a:r>
              <a:rPr lang="en-GB" sz="3200" b="1" dirty="0"/>
              <a:t>Yip Chiu-</a:t>
            </a:r>
            <a:r>
              <a:rPr lang="en-GB" sz="3200" b="1" dirty="0" err="1"/>
              <a:t>cheung</a:t>
            </a:r>
            <a:r>
              <a:rPr lang="en-GB" sz="3200" b="1" dirty="0"/>
              <a:t> [1994]</a:t>
            </a:r>
          </a:p>
          <a:p>
            <a:pPr lvl="1">
              <a:defRPr/>
            </a:pPr>
            <a:r>
              <a:rPr lang="en-GB" sz="3200" b="1" dirty="0"/>
              <a:t>Re: A (Children) (Conjoined twins: Surgical separation) [2000]</a:t>
            </a:r>
          </a:p>
          <a:p>
            <a:pPr lvl="1">
              <a:defRPr/>
            </a:pPr>
            <a:r>
              <a:rPr lang="en-GB" sz="3200" b="1" dirty="0" err="1"/>
              <a:t>Steane</a:t>
            </a:r>
            <a:r>
              <a:rPr lang="en-GB" sz="3200" b="1" dirty="0"/>
              <a:t> [1947]</a:t>
            </a:r>
            <a:r>
              <a:rPr lang="en-GB" sz="3200" dirty="0"/>
              <a:t> </a:t>
            </a:r>
          </a:p>
          <a:p>
            <a:pPr marL="0" indent="0">
              <a:buFont typeface="Wingdings" panose="05000000000000000000" pitchFamily="2" charset="2"/>
              <a:buNone/>
              <a:defRPr/>
            </a:pPr>
            <a:endParaRPr lang="en-GB" dirty="0"/>
          </a:p>
        </p:txBody>
      </p:sp>
      <p:sp>
        <p:nvSpPr>
          <p:cNvPr id="1331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B1A90F42-5779-4F67-A279-DFCCBA596D99}" type="slidenum">
              <a:rPr lang="en-GB" altLang="en-US" sz="1000" smtClean="0"/>
              <a:pPr>
                <a:spcBef>
                  <a:spcPct val="0"/>
                </a:spcBef>
                <a:buClrTx/>
                <a:buSzTx/>
                <a:buFontTx/>
                <a:buNone/>
              </a:pPr>
              <a:t>5</a:t>
            </a:fld>
            <a:endParaRPr lang="en-GB" altLang="en-US" sz="1000"/>
          </a:p>
        </p:txBody>
      </p:sp>
    </p:spTree>
  </p:cSld>
  <p:clrMapOvr>
    <a:masterClrMapping/>
  </p:clrMapOvr>
  <mc:AlternateContent xmlns:mc="http://schemas.openxmlformats.org/markup-compatibility/2006" xmlns:p14="http://schemas.microsoft.com/office/powerpoint/2010/main">
    <mc:Choice Requires="p14">
      <p:transition spd="slow" p14:dur="2000" advTm="280554"/>
    </mc:Choice>
    <mc:Fallback xmlns="">
      <p:transition spd="slow" advTm="28055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defRPr/>
            </a:pPr>
            <a:r>
              <a:rPr lang="en-GB" dirty="0"/>
              <a:t>Direct intent – aim or purpose</a:t>
            </a:r>
          </a:p>
          <a:p>
            <a:pPr lvl="1">
              <a:defRPr/>
            </a:pPr>
            <a:r>
              <a:rPr lang="en-GB" dirty="0"/>
              <a:t>Normally deduced from actions or surrounding evidence</a:t>
            </a:r>
          </a:p>
          <a:p>
            <a:pPr marL="344487" lvl="1" indent="0">
              <a:buFont typeface="Wingdings" panose="05000000000000000000" pitchFamily="2" charset="2"/>
              <a:buNone/>
              <a:defRPr/>
            </a:pPr>
            <a:endParaRPr lang="en-GB" dirty="0"/>
          </a:p>
          <a:p>
            <a:pPr lvl="1">
              <a:defRPr/>
            </a:pPr>
            <a:r>
              <a:rPr lang="en-GB" b="1" i="1" dirty="0" err="1"/>
              <a:t>Moloney</a:t>
            </a:r>
            <a:r>
              <a:rPr lang="en-GB" b="1" i="1" dirty="0"/>
              <a:t> [1985]</a:t>
            </a:r>
            <a:r>
              <a:rPr lang="en-GB" dirty="0"/>
              <a:t>- “golden rule” – no guidance on meaning.  </a:t>
            </a:r>
            <a:endParaRPr lang="en-GB" b="1" i="1" dirty="0"/>
          </a:p>
          <a:p>
            <a:pPr>
              <a:defRPr/>
            </a:pPr>
            <a:endParaRPr lang="en-GB" dirty="0"/>
          </a:p>
        </p:txBody>
      </p:sp>
      <p:sp>
        <p:nvSpPr>
          <p:cNvPr id="15364"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4A03089-007A-4076-A23D-F3B2F9070072}" type="slidenum">
              <a:rPr lang="en-GB" altLang="en-US" smtClean="0"/>
              <a:pPr/>
              <a:t>6</a:t>
            </a:fld>
            <a:endParaRPr lang="en-GB" altLang="en-US"/>
          </a:p>
        </p:txBody>
      </p:sp>
      <p:sp>
        <p:nvSpPr>
          <p:cNvPr id="15365" name="Title 1"/>
          <p:cNvSpPr>
            <a:spLocks noGrp="1"/>
          </p:cNvSpPr>
          <p:nvPr>
            <p:ph type="title"/>
          </p:nvPr>
        </p:nvSpPr>
        <p:spPr/>
        <p:txBody>
          <a:bodyPr/>
          <a:lstStyle/>
          <a:p>
            <a:r>
              <a:rPr lang="en-GB" altLang="en-US"/>
              <a:t>Intention – direct intent</a:t>
            </a:r>
          </a:p>
        </p:txBody>
      </p:sp>
    </p:spTree>
  </p:cSld>
  <p:clrMapOvr>
    <a:masterClrMapping/>
  </p:clrMapOvr>
  <mc:AlternateContent xmlns:mc="http://schemas.openxmlformats.org/markup-compatibility/2006" xmlns:p14="http://schemas.microsoft.com/office/powerpoint/2010/main">
    <mc:Choice Requires="p14">
      <p:transition spd="slow" p14:dur="2000" advTm="168265"/>
    </mc:Choice>
    <mc:Fallback xmlns="">
      <p:transition spd="slow" advTm="16826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a:t>Intention – indirect/oblique intent</a:t>
            </a:r>
          </a:p>
        </p:txBody>
      </p:sp>
      <p:sp>
        <p:nvSpPr>
          <p:cNvPr id="17411" name="Content Placeholder 2"/>
          <p:cNvSpPr>
            <a:spLocks noGrp="1"/>
          </p:cNvSpPr>
          <p:nvPr>
            <p:ph idx="1"/>
          </p:nvPr>
        </p:nvSpPr>
        <p:spPr/>
        <p:txBody>
          <a:bodyPr/>
          <a:lstStyle/>
          <a:p>
            <a:r>
              <a:rPr lang="en-GB" altLang="en-US" b="1" i="1"/>
              <a:t>DPP v Smith [1960] – </a:t>
            </a:r>
            <a:r>
              <a:rPr lang="en-GB" altLang="en-US"/>
              <a:t>reasonable person would have contemplated the result (objective test)</a:t>
            </a:r>
          </a:p>
          <a:p>
            <a:r>
              <a:rPr lang="en-GB" altLang="en-US" i="1"/>
              <a:t>Reversed by </a:t>
            </a:r>
            <a:r>
              <a:rPr lang="en-GB" altLang="en-US" b="1" i="1"/>
              <a:t>s8 Criminal Justice Act 1967 </a:t>
            </a:r>
            <a:r>
              <a:rPr lang="en-GB" altLang="en-US"/>
              <a:t>(subjective test)</a:t>
            </a:r>
          </a:p>
          <a:p>
            <a:r>
              <a:rPr lang="en-GB" altLang="en-US"/>
              <a:t>Purpose is to bring about (x) and another result (y) is a virtually certain as a result of (x), D is criminally liable</a:t>
            </a:r>
          </a:p>
        </p:txBody>
      </p:sp>
      <p:sp>
        <p:nvSpPr>
          <p:cNvPr id="1741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6DB1950D-9A9C-4931-AAC0-5503F055329C}" type="slidenum">
              <a:rPr lang="en-GB" altLang="en-US" sz="1000" smtClean="0"/>
              <a:pPr>
                <a:spcBef>
                  <a:spcPct val="0"/>
                </a:spcBef>
                <a:buClrTx/>
                <a:buSzTx/>
                <a:buFontTx/>
                <a:buNone/>
              </a:pPr>
              <a:t>7</a:t>
            </a:fld>
            <a:endParaRPr lang="en-GB" altLang="en-US" sz="1000"/>
          </a:p>
        </p:txBody>
      </p:sp>
    </p:spTree>
  </p:cSld>
  <p:clrMapOvr>
    <a:masterClrMapping/>
  </p:clrMapOvr>
  <mc:AlternateContent xmlns:mc="http://schemas.openxmlformats.org/markup-compatibility/2006" xmlns:p14="http://schemas.microsoft.com/office/powerpoint/2010/main">
    <mc:Choice Requires="p14">
      <p:transition spd="slow" p14:dur="2000" advTm="185735"/>
    </mc:Choice>
    <mc:Fallback xmlns="">
      <p:transition spd="slow" advTm="185735"/>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Slide Number Placeholder 2"/>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788456-BE50-4C3E-93C6-C172A9B56E12}" type="slidenum">
              <a:rPr lang="en-GB" altLang="en-US" smtClean="0"/>
              <a:pPr/>
              <a:t>8</a:t>
            </a:fld>
            <a:endParaRPr lang="en-GB" altLang="en-US"/>
          </a:p>
        </p:txBody>
      </p:sp>
      <p:sp>
        <p:nvSpPr>
          <p:cNvPr id="19460" name="TextBox 3"/>
          <p:cNvSpPr txBox="1">
            <a:spLocks noChangeArrowheads="1"/>
          </p:cNvSpPr>
          <p:nvPr/>
        </p:nvSpPr>
        <p:spPr bwMode="auto">
          <a:xfrm>
            <a:off x="603250" y="635000"/>
            <a:ext cx="5940425"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2400"/>
              <a:t>For example:</a:t>
            </a:r>
          </a:p>
          <a:p>
            <a:endParaRPr lang="en-GB" altLang="en-US" sz="2400"/>
          </a:p>
          <a:p>
            <a:r>
              <a:rPr lang="en-GB" altLang="en-US" sz="2400"/>
              <a:t>Where it is D’s purpose to blow up a plan in order to collect an insurance pay out. D may not want to murder the passengers (Y), but this is a virtually certain result required before the claim can be made.</a:t>
            </a:r>
          </a:p>
        </p:txBody>
      </p:sp>
      <p:pic>
        <p:nvPicPr>
          <p:cNvPr id="19461"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3562350"/>
            <a:ext cx="3295650" cy="218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2000" advTm="44142"/>
    </mc:Choice>
    <mc:Fallback xmlns="">
      <p:transition spd="slow" advTm="4414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a:t>Intention- indirect</a:t>
            </a:r>
          </a:p>
        </p:txBody>
      </p:sp>
      <p:sp>
        <p:nvSpPr>
          <p:cNvPr id="3" name="Content Placeholder 2"/>
          <p:cNvSpPr>
            <a:spLocks noGrp="1"/>
          </p:cNvSpPr>
          <p:nvPr>
            <p:ph idx="1"/>
          </p:nvPr>
        </p:nvSpPr>
        <p:spPr>
          <a:xfrm>
            <a:off x="457200" y="1719263"/>
            <a:ext cx="8003232" cy="3509937"/>
          </a:xfrm>
        </p:spPr>
        <p:txBody>
          <a:bodyPr/>
          <a:lstStyle/>
          <a:p>
            <a:pPr>
              <a:defRPr/>
            </a:pPr>
            <a:r>
              <a:rPr lang="en-GB" sz="2400" dirty="0"/>
              <a:t>Current law set down in </a:t>
            </a:r>
            <a:r>
              <a:rPr lang="en-GB" sz="2400" b="1" i="1" dirty="0" err="1"/>
              <a:t>Woollin</a:t>
            </a:r>
            <a:r>
              <a:rPr lang="en-GB" sz="2400" b="1" i="1" dirty="0"/>
              <a:t> [1998]</a:t>
            </a:r>
          </a:p>
          <a:p>
            <a:pPr marL="0" indent="0">
              <a:buFont typeface="Wingdings" panose="05000000000000000000" pitchFamily="2" charset="2"/>
              <a:buNone/>
              <a:defRPr/>
            </a:pPr>
            <a:endParaRPr lang="en-GB" sz="2400" b="1" i="1" dirty="0"/>
          </a:p>
          <a:p>
            <a:pPr lvl="1">
              <a:defRPr/>
            </a:pPr>
            <a:r>
              <a:rPr lang="en-GB" sz="2000" dirty="0"/>
              <a:t>Was consequence (death/serious harm) virtually certain? (</a:t>
            </a:r>
            <a:r>
              <a:rPr lang="en-GB" sz="2000" i="1" dirty="0"/>
              <a:t>Objective test)</a:t>
            </a:r>
          </a:p>
          <a:p>
            <a:pPr marL="344487" lvl="1" indent="0">
              <a:buFont typeface="Wingdings" panose="05000000000000000000" pitchFamily="2" charset="2"/>
              <a:buNone/>
              <a:defRPr/>
            </a:pPr>
            <a:endParaRPr lang="en-GB" sz="2000" i="1" dirty="0"/>
          </a:p>
          <a:p>
            <a:pPr lvl="1">
              <a:defRPr/>
            </a:pPr>
            <a:r>
              <a:rPr lang="en-GB" sz="2000" dirty="0"/>
              <a:t>Did D appreciate consequence (death/serious harm) was virtually certain? (</a:t>
            </a:r>
            <a:r>
              <a:rPr lang="en-GB" sz="2000" i="1" dirty="0"/>
              <a:t>Subjective test)</a:t>
            </a:r>
          </a:p>
          <a:p>
            <a:pPr marL="344487" lvl="1" indent="0">
              <a:buFont typeface="Wingdings" panose="05000000000000000000" pitchFamily="2" charset="2"/>
              <a:buNone/>
              <a:defRPr/>
            </a:pPr>
            <a:endParaRPr lang="en-GB" sz="2000" i="1" dirty="0"/>
          </a:p>
          <a:p>
            <a:pPr lvl="1">
              <a:defRPr/>
            </a:pPr>
            <a:r>
              <a:rPr lang="en-GB" sz="2000" i="1" dirty="0"/>
              <a:t>If jury answer both “yes”, entitled to find intention</a:t>
            </a:r>
            <a:endParaRPr lang="en-GB" sz="2000" dirty="0"/>
          </a:p>
        </p:txBody>
      </p:sp>
      <p:sp>
        <p:nvSpPr>
          <p:cNvPr id="2150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C0C4F1F9-2CC1-4098-9CCE-11C1E8FCD846}" type="slidenum">
              <a:rPr lang="en-GB" altLang="en-US" sz="1000" smtClean="0"/>
              <a:pPr>
                <a:spcBef>
                  <a:spcPct val="0"/>
                </a:spcBef>
                <a:buClrTx/>
                <a:buSzTx/>
                <a:buFontTx/>
                <a:buNone/>
              </a:pPr>
              <a:t>9</a:t>
            </a:fld>
            <a:endParaRPr lang="en-GB" altLang="en-US" sz="1000"/>
          </a:p>
        </p:txBody>
      </p:sp>
      <p:sp>
        <p:nvSpPr>
          <p:cNvPr id="2" name="TextBox 1"/>
          <p:cNvSpPr txBox="1"/>
          <p:nvPr/>
        </p:nvSpPr>
        <p:spPr>
          <a:xfrm>
            <a:off x="611560" y="5126577"/>
            <a:ext cx="6840760" cy="830997"/>
          </a:xfrm>
          <a:prstGeom prst="rect">
            <a:avLst/>
          </a:prstGeom>
          <a:noFill/>
        </p:spPr>
        <p:txBody>
          <a:bodyPr wrap="square" rtlCol="0">
            <a:spAutoFit/>
          </a:bodyPr>
          <a:lstStyle/>
          <a:p>
            <a:r>
              <a:rPr lang="en-GB" sz="2400" b="1" dirty="0">
                <a:solidFill>
                  <a:srgbClr val="0070C0"/>
                </a:solidFill>
              </a:rPr>
              <a:t>MD [2004]</a:t>
            </a:r>
          </a:p>
          <a:p>
            <a:endParaRPr lang="en-GB" sz="24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Tm="343083"/>
    </mc:Choice>
    <mc:Fallback xmlns="">
      <p:transition spd="slow" advTm="343083"/>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422652-3B34-6D73-5525-3E6E45A545DD}"/>
              </a:ext>
            </a:extLst>
          </p:cNvPr>
          <p:cNvSpPr>
            <a:spLocks noGrp="1"/>
          </p:cNvSpPr>
          <p:nvPr>
            <p:ph idx="1"/>
          </p:nvPr>
        </p:nvSpPr>
        <p:spPr>
          <a:xfrm>
            <a:off x="457200" y="2034315"/>
            <a:ext cx="8229600" cy="4411662"/>
          </a:xfrm>
        </p:spPr>
        <p:txBody>
          <a:bodyPr/>
          <a:lstStyle/>
          <a:p>
            <a:pPr marL="0" indent="0">
              <a:buNone/>
            </a:pPr>
            <a:r>
              <a:rPr lang="en-GB" dirty="0"/>
              <a:t>The High Court made the following points:</a:t>
            </a:r>
          </a:p>
          <a:p>
            <a:pPr marL="0" indent="0">
              <a:buNone/>
            </a:pPr>
            <a:endParaRPr lang="en-GB" dirty="0"/>
          </a:p>
          <a:p>
            <a:pPr>
              <a:buFontTx/>
              <a:buChar char="-"/>
            </a:pPr>
            <a:r>
              <a:rPr lang="en-GB" dirty="0"/>
              <a:t>judges ought not to elaborate on the meaning of intention in most cases. </a:t>
            </a:r>
          </a:p>
          <a:p>
            <a:pPr>
              <a:buFontTx/>
              <a:buChar char="-"/>
            </a:pPr>
            <a:r>
              <a:rPr lang="en-GB" dirty="0"/>
              <a:t>some further explanation on the meaning of intention is necessary to avoid misunderstanding</a:t>
            </a:r>
          </a:p>
          <a:p>
            <a:pPr>
              <a:buFontTx/>
              <a:buChar char="-"/>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37E32681-AF78-F05E-F80F-A4CD63676E3C}"/>
              </a:ext>
            </a:extLst>
          </p:cNvPr>
          <p:cNvSpPr>
            <a:spLocks noGrp="1"/>
          </p:cNvSpPr>
          <p:nvPr>
            <p:ph type="sldNum" sz="quarter" idx="12"/>
          </p:nvPr>
        </p:nvSpPr>
        <p:spPr/>
        <p:txBody>
          <a:bodyPr/>
          <a:lstStyle/>
          <a:p>
            <a:pPr>
              <a:defRPr/>
            </a:pPr>
            <a:fld id="{9B4D9ABD-07F0-4487-BDB7-45606F4F4974}" type="slidenum">
              <a:rPr lang="en-GB" altLang="en-US" smtClean="0"/>
              <a:pPr>
                <a:defRPr/>
              </a:pPr>
              <a:t>10</a:t>
            </a:fld>
            <a:endParaRPr lang="en-GB" altLang="en-US"/>
          </a:p>
        </p:txBody>
      </p:sp>
      <p:sp>
        <p:nvSpPr>
          <p:cNvPr id="5" name="Title 4">
            <a:extLst>
              <a:ext uri="{FF2B5EF4-FFF2-40B4-BE49-F238E27FC236}">
                <a16:creationId xmlns:a16="http://schemas.microsoft.com/office/drawing/2014/main" id="{12F357DA-623D-16C8-82BD-CB488C460A0B}"/>
              </a:ext>
            </a:extLst>
          </p:cNvPr>
          <p:cNvSpPr>
            <a:spLocks noGrp="1"/>
          </p:cNvSpPr>
          <p:nvPr>
            <p:ph type="title"/>
          </p:nvPr>
        </p:nvSpPr>
        <p:spPr>
          <a:xfrm>
            <a:off x="611560" y="908720"/>
            <a:ext cx="7543800" cy="1295400"/>
          </a:xfrm>
        </p:spPr>
        <p:txBody>
          <a:bodyPr/>
          <a:lstStyle/>
          <a:p>
            <a:r>
              <a:rPr lang="en-GB" sz="4000" b="1" dirty="0">
                <a:solidFill>
                  <a:srgbClr val="0070C0"/>
                </a:solidFill>
              </a:rPr>
              <a:t>Criminal Cases Review Commission (Charles) [2017]</a:t>
            </a:r>
            <a:br>
              <a:rPr lang="en-GB" sz="4000" b="1" dirty="0">
                <a:solidFill>
                  <a:srgbClr val="0070C0"/>
                </a:solidFill>
              </a:rPr>
            </a:br>
            <a:endParaRPr lang="en-GB" dirty="0"/>
          </a:p>
        </p:txBody>
      </p:sp>
    </p:spTree>
    <p:extLst>
      <p:ext uri="{BB962C8B-B14F-4D97-AF65-F5344CB8AC3E}">
        <p14:creationId xmlns:p14="http://schemas.microsoft.com/office/powerpoint/2010/main" val="1418622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a:t>Intention - indirect</a:t>
            </a:r>
          </a:p>
        </p:txBody>
      </p:sp>
      <p:sp>
        <p:nvSpPr>
          <p:cNvPr id="3" name="Content Placeholder 2"/>
          <p:cNvSpPr>
            <a:spLocks noGrp="1"/>
          </p:cNvSpPr>
          <p:nvPr>
            <p:ph idx="1"/>
          </p:nvPr>
        </p:nvSpPr>
        <p:spPr/>
        <p:txBody>
          <a:bodyPr/>
          <a:lstStyle/>
          <a:p>
            <a:pPr>
              <a:defRPr/>
            </a:pPr>
            <a:r>
              <a:rPr lang="en-GB" b="1" i="1" dirty="0" err="1"/>
              <a:t>Hyam</a:t>
            </a:r>
            <a:r>
              <a:rPr lang="en-GB" b="1" i="1" dirty="0"/>
              <a:t> v DPP [1974]</a:t>
            </a:r>
          </a:p>
          <a:p>
            <a:pPr>
              <a:defRPr/>
            </a:pPr>
            <a:endParaRPr lang="en-GB" b="1" i="1" dirty="0"/>
          </a:p>
          <a:p>
            <a:pPr>
              <a:defRPr/>
            </a:pPr>
            <a:r>
              <a:rPr lang="en-GB" b="1" i="1" dirty="0" err="1"/>
              <a:t>Moloney</a:t>
            </a:r>
            <a:r>
              <a:rPr lang="en-GB" b="1" i="1" dirty="0"/>
              <a:t> [1985]</a:t>
            </a:r>
          </a:p>
          <a:p>
            <a:pPr>
              <a:defRPr/>
            </a:pPr>
            <a:endParaRPr lang="en-GB" b="1" i="1" dirty="0"/>
          </a:p>
          <a:p>
            <a:pPr>
              <a:defRPr/>
            </a:pPr>
            <a:r>
              <a:rPr lang="en-GB" b="1" i="1" dirty="0"/>
              <a:t>Hancock and </a:t>
            </a:r>
            <a:r>
              <a:rPr lang="en-GB" b="1" i="1" dirty="0" err="1"/>
              <a:t>Shankland</a:t>
            </a:r>
            <a:r>
              <a:rPr lang="en-GB" b="1" i="1" dirty="0"/>
              <a:t> [1986]</a:t>
            </a:r>
          </a:p>
          <a:p>
            <a:pPr>
              <a:defRPr/>
            </a:pPr>
            <a:endParaRPr lang="en-GB" b="1" i="1" dirty="0"/>
          </a:p>
          <a:p>
            <a:pPr>
              <a:defRPr/>
            </a:pPr>
            <a:r>
              <a:rPr lang="en-GB" b="1" i="1" dirty="0" err="1"/>
              <a:t>Nedrick</a:t>
            </a:r>
            <a:r>
              <a:rPr lang="en-GB" b="1" i="1" dirty="0"/>
              <a:t> [1986]</a:t>
            </a:r>
          </a:p>
          <a:p>
            <a:pPr>
              <a:defRPr/>
            </a:pPr>
            <a:endParaRPr lang="en-GB" b="1" i="1" dirty="0"/>
          </a:p>
          <a:p>
            <a:pPr marL="0" indent="0">
              <a:buFont typeface="Wingdings" panose="05000000000000000000" pitchFamily="2" charset="2"/>
              <a:buNone/>
              <a:defRPr/>
            </a:pPr>
            <a:endParaRPr lang="en-GB" b="1" i="1" dirty="0"/>
          </a:p>
        </p:txBody>
      </p:sp>
      <p:sp>
        <p:nvSpPr>
          <p:cNvPr id="2355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3F332753-0245-466B-BA5F-886E6DDB9EEB}" type="slidenum">
              <a:rPr lang="en-GB" altLang="en-US" sz="1000" smtClean="0"/>
              <a:pPr>
                <a:spcBef>
                  <a:spcPct val="0"/>
                </a:spcBef>
                <a:buClrTx/>
                <a:buSzTx/>
                <a:buFontTx/>
                <a:buNone/>
              </a:pPr>
              <a:t>11</a:t>
            </a:fld>
            <a:endParaRPr lang="en-GB" altLang="en-US" sz="1000"/>
          </a:p>
        </p:txBody>
      </p:sp>
    </p:spTree>
  </p:cSld>
  <p:clrMapOvr>
    <a:masterClrMapping/>
  </p:clrMapOvr>
  <mc:AlternateContent xmlns:mc="http://schemas.openxmlformats.org/markup-compatibility/2006" xmlns:p14="http://schemas.microsoft.com/office/powerpoint/2010/main">
    <mc:Choice Requires="p14">
      <p:transition spd="slow" p14:dur="2000" advTm="54476"/>
    </mc:Choice>
    <mc:Fallback xmlns="">
      <p:transition spd="slow" advTm="5447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a:t>HINTS AND TIPS</a:t>
            </a:r>
          </a:p>
        </p:txBody>
      </p:sp>
      <p:sp>
        <p:nvSpPr>
          <p:cNvPr id="25603" name="Content Placeholder 2"/>
          <p:cNvSpPr>
            <a:spLocks noGrp="1"/>
          </p:cNvSpPr>
          <p:nvPr>
            <p:ph idx="1"/>
          </p:nvPr>
        </p:nvSpPr>
        <p:spPr/>
        <p:txBody>
          <a:bodyPr/>
          <a:lstStyle/>
          <a:p>
            <a:r>
              <a:rPr lang="en-GB" altLang="en-US"/>
              <a:t>When trying to establish whether D intended the result required by the offence, start with direct intention, because this is the most blameworthy state of mind. If this cannot be established then as an alternative you can look to see whether indirect intention can be made out. It is only necessary to consider one type of intention.</a:t>
            </a:r>
          </a:p>
        </p:txBody>
      </p:sp>
      <p:sp>
        <p:nvSpPr>
          <p:cNvPr id="2560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54C959B-F7BF-48CA-9F23-4644F217D667}" type="slidenum">
              <a:rPr lang="en-GB" altLang="en-US" smtClean="0"/>
              <a:pPr/>
              <a:t>12</a:t>
            </a:fld>
            <a:endParaRPr lang="en-GB" altLang="en-US"/>
          </a:p>
        </p:txBody>
      </p:sp>
    </p:spTree>
  </p:cSld>
  <p:clrMapOvr>
    <a:masterClrMapping/>
  </p:clrMapOvr>
  <mc:AlternateContent xmlns:mc="http://schemas.openxmlformats.org/markup-compatibility/2006" xmlns:p14="http://schemas.microsoft.com/office/powerpoint/2010/main">
    <mc:Choice Requires="p14">
      <p:transition spd="slow" p14:dur="2000" advTm="47277"/>
    </mc:Choice>
    <mc:Fallback xmlns="">
      <p:transition spd="slow" advTm="4727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a:t>Recklessness</a:t>
            </a:r>
          </a:p>
        </p:txBody>
      </p:sp>
      <p:sp>
        <p:nvSpPr>
          <p:cNvPr id="31747" name="Content Placeholder 3"/>
          <p:cNvSpPr>
            <a:spLocks noGrp="1"/>
          </p:cNvSpPr>
          <p:nvPr>
            <p:ph idx="1"/>
          </p:nvPr>
        </p:nvSpPr>
        <p:spPr/>
        <p:txBody>
          <a:bodyPr/>
          <a:lstStyle/>
          <a:p>
            <a:r>
              <a:rPr lang="en-GB" altLang="en-US" sz="2800" dirty="0"/>
              <a:t>Offences which can only be committed intentionally – specific intent crimes</a:t>
            </a:r>
          </a:p>
          <a:p>
            <a:endParaRPr lang="en-GB" altLang="en-US" sz="2800" dirty="0"/>
          </a:p>
          <a:p>
            <a:r>
              <a:rPr lang="en-GB" altLang="en-US" sz="2800" dirty="0"/>
              <a:t>Offences which can be committed recklessly – basic intent crimes</a:t>
            </a:r>
          </a:p>
          <a:p>
            <a:endParaRPr lang="en-GB" altLang="en-US" sz="2800" dirty="0"/>
          </a:p>
          <a:p>
            <a:r>
              <a:rPr lang="en-GB" altLang="en-US" sz="2800" dirty="0"/>
              <a:t>What does recklessness mean?</a:t>
            </a:r>
          </a:p>
          <a:p>
            <a:endParaRPr lang="en-GB" altLang="en-US" sz="2800" dirty="0"/>
          </a:p>
          <a:p>
            <a:r>
              <a:rPr lang="en-GB" altLang="en-US" sz="2800" dirty="0">
                <a:solidFill>
                  <a:srgbClr val="FF0000"/>
                </a:solidFill>
              </a:rPr>
              <a:t>G and Another [2003]</a:t>
            </a:r>
          </a:p>
        </p:txBody>
      </p:sp>
      <p:sp>
        <p:nvSpPr>
          <p:cNvPr id="31748"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AC9918B-B6C6-47D4-ADA4-76E20F29ECD6}" type="slidenum">
              <a:rPr lang="en-GB" altLang="en-US" sz="1000" smtClean="0"/>
              <a:pPr>
                <a:spcBef>
                  <a:spcPct val="0"/>
                </a:spcBef>
                <a:buClrTx/>
                <a:buSzTx/>
                <a:buFontTx/>
                <a:buNone/>
              </a:pPr>
              <a:t>13</a:t>
            </a:fld>
            <a:endParaRPr lang="en-GB" altLang="en-US" sz="1000"/>
          </a:p>
        </p:txBody>
      </p:sp>
    </p:spTree>
  </p:cSld>
  <p:clrMapOvr>
    <a:masterClrMapping/>
  </p:clrMapOvr>
  <p:transition advTm="95732"/>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a:t>Development of recklessness </a:t>
            </a:r>
          </a:p>
        </p:txBody>
      </p:sp>
      <p:sp>
        <p:nvSpPr>
          <p:cNvPr id="33795" name="Content Placeholder 2"/>
          <p:cNvSpPr>
            <a:spLocks noGrp="1"/>
          </p:cNvSpPr>
          <p:nvPr>
            <p:ph idx="1"/>
          </p:nvPr>
        </p:nvSpPr>
        <p:spPr>
          <a:xfrm>
            <a:off x="372035" y="1404772"/>
            <a:ext cx="8229600" cy="4411662"/>
          </a:xfrm>
        </p:spPr>
        <p:txBody>
          <a:bodyPr/>
          <a:lstStyle/>
          <a:p>
            <a:pPr>
              <a:defRPr/>
            </a:pPr>
            <a:r>
              <a:rPr lang="en-GB" altLang="en-US" sz="2800" u="sng" dirty="0">
                <a:solidFill>
                  <a:schemeClr val="tx2">
                    <a:lumMod val="40000"/>
                    <a:lumOff val="60000"/>
                  </a:schemeClr>
                </a:solidFill>
              </a:rPr>
              <a:t>Subjective recklessness: </a:t>
            </a:r>
          </a:p>
          <a:p>
            <a:pPr>
              <a:defRPr/>
            </a:pPr>
            <a:r>
              <a:rPr lang="en-GB" altLang="en-US" sz="2800" b="1" i="1" dirty="0"/>
              <a:t>Cunningham [1957]</a:t>
            </a:r>
          </a:p>
          <a:p>
            <a:pPr>
              <a:defRPr/>
            </a:pPr>
            <a:r>
              <a:rPr lang="en-GB" altLang="en-US" sz="2800" b="1" i="1" dirty="0"/>
              <a:t>Brady [2006]</a:t>
            </a:r>
          </a:p>
          <a:p>
            <a:pPr>
              <a:defRPr/>
            </a:pPr>
            <a:r>
              <a:rPr lang="en-GB" altLang="en-US" sz="2800" u="sng" dirty="0">
                <a:solidFill>
                  <a:srgbClr val="00B050"/>
                </a:solidFill>
              </a:rPr>
              <a:t>Objective recklessness: </a:t>
            </a:r>
          </a:p>
          <a:p>
            <a:pPr>
              <a:defRPr/>
            </a:pPr>
            <a:r>
              <a:rPr lang="en-GB" altLang="en-US" sz="2800" b="1" i="1" dirty="0"/>
              <a:t>Caldwell [1982]</a:t>
            </a:r>
          </a:p>
          <a:p>
            <a:pPr>
              <a:buFontTx/>
              <a:buChar char="-"/>
              <a:defRPr/>
            </a:pPr>
            <a:r>
              <a:rPr lang="en-GB" altLang="en-US" sz="2800" b="1" i="1" dirty="0"/>
              <a:t>Elliot v C [1983]</a:t>
            </a:r>
          </a:p>
          <a:p>
            <a:pPr>
              <a:buFontTx/>
              <a:buChar char="-"/>
              <a:defRPr/>
            </a:pPr>
            <a:r>
              <a:rPr lang="en-GB" altLang="en-US" sz="2800" b="1" i="1" dirty="0"/>
              <a:t>Stephen Malcolm [1984]</a:t>
            </a:r>
          </a:p>
          <a:p>
            <a:pPr>
              <a:buFontTx/>
              <a:buChar char="-"/>
              <a:defRPr/>
            </a:pPr>
            <a:r>
              <a:rPr lang="en-GB" altLang="en-US" sz="2800" b="1" i="1" dirty="0"/>
              <a:t>G and Another [2003]</a:t>
            </a:r>
          </a:p>
          <a:p>
            <a:pPr>
              <a:buFontTx/>
              <a:buChar char="-"/>
              <a:defRPr/>
            </a:pPr>
            <a:r>
              <a:rPr lang="en-US" altLang="en-US" sz="2800" b="1" i="1" dirty="0">
                <a:cs typeface="Arial" panose="020B0604020202020204" pitchFamily="34" charset="0"/>
              </a:rPr>
              <a:t>Chief Constable of Avon and Somerset Police v </a:t>
            </a:r>
            <a:r>
              <a:rPr lang="en-US" altLang="en-US" sz="2800" b="1" i="1" dirty="0" err="1">
                <a:cs typeface="Arial" panose="020B0604020202020204" pitchFamily="34" charset="0"/>
              </a:rPr>
              <a:t>Shimmen</a:t>
            </a:r>
            <a:r>
              <a:rPr lang="en-US" altLang="en-US" sz="2800" b="1" i="1" dirty="0">
                <a:cs typeface="Arial" panose="020B0604020202020204" pitchFamily="34" charset="0"/>
              </a:rPr>
              <a:t> [1986]</a:t>
            </a:r>
          </a:p>
          <a:p>
            <a:pPr>
              <a:buFontTx/>
              <a:buChar char="-"/>
              <a:defRPr/>
            </a:pPr>
            <a:endParaRPr lang="en-GB" altLang="en-US" b="1" i="1" dirty="0"/>
          </a:p>
        </p:txBody>
      </p:sp>
      <p:sp>
        <p:nvSpPr>
          <p:cNvPr id="3379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EEA6BC95-F89C-46A0-ABAA-1447C267D374}" type="slidenum">
              <a:rPr lang="en-GB" altLang="en-US" sz="1000" smtClean="0"/>
              <a:pPr>
                <a:spcBef>
                  <a:spcPct val="0"/>
                </a:spcBef>
                <a:buClrTx/>
                <a:buSzTx/>
                <a:buFontTx/>
                <a:buNone/>
              </a:pPr>
              <a:t>14</a:t>
            </a:fld>
            <a:endParaRPr lang="en-GB" altLang="en-US" sz="1000"/>
          </a:p>
        </p:txBody>
      </p:sp>
    </p:spTree>
  </p:cSld>
  <p:clrMapOvr>
    <a:masterClrMapping/>
  </p:clrMapOvr>
  <mc:AlternateContent xmlns:mc="http://schemas.openxmlformats.org/markup-compatibility/2006" xmlns:p14="http://schemas.microsoft.com/office/powerpoint/2010/main">
    <mc:Choice Requires="p14">
      <p:transition spd="slow" p14:dur="2000" advTm="484903"/>
    </mc:Choice>
    <mc:Fallback xmlns="">
      <p:transition spd="slow" advTm="48490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8322E3E7-DECC-4668-BD0B-06154C42E0F5}" type="slidenum">
              <a:rPr lang="en-GB" altLang="en-US" sz="1000" smtClean="0"/>
              <a:pPr>
                <a:spcBef>
                  <a:spcPct val="0"/>
                </a:spcBef>
                <a:buClrTx/>
                <a:buSzTx/>
                <a:buFontTx/>
                <a:buNone/>
              </a:pPr>
              <a:t>15</a:t>
            </a:fld>
            <a:endParaRPr lang="en-GB" altLang="en-US" sz="1000"/>
          </a:p>
        </p:txBody>
      </p:sp>
      <p:sp>
        <p:nvSpPr>
          <p:cNvPr id="35843" name="Rectangle 2"/>
          <p:cNvSpPr>
            <a:spLocks noGrp="1" noChangeArrowheads="1"/>
          </p:cNvSpPr>
          <p:nvPr>
            <p:ph type="title"/>
          </p:nvPr>
        </p:nvSpPr>
        <p:spPr/>
        <p:txBody>
          <a:bodyPr/>
          <a:lstStyle/>
          <a:p>
            <a:pPr eaLnBrk="1" hangingPunct="1"/>
            <a:r>
              <a:rPr lang="en-GB" altLang="en-US"/>
              <a:t>The end of objective recklessnes</a:t>
            </a:r>
          </a:p>
        </p:txBody>
      </p:sp>
      <p:sp>
        <p:nvSpPr>
          <p:cNvPr id="35844" name="Rectangle 3"/>
          <p:cNvSpPr>
            <a:spLocks noGrp="1" noChangeArrowheads="1"/>
          </p:cNvSpPr>
          <p:nvPr>
            <p:ph type="body" idx="1"/>
          </p:nvPr>
        </p:nvSpPr>
        <p:spPr/>
        <p:txBody>
          <a:bodyPr/>
          <a:lstStyle/>
          <a:p>
            <a:pPr algn="just" eaLnBrk="1" hangingPunct="1"/>
            <a:r>
              <a:rPr lang="en-GB" altLang="en-US" sz="2800" b="1"/>
              <a:t>Caldwell</a:t>
            </a:r>
            <a:r>
              <a:rPr lang="en-GB" altLang="en-US" sz="2800"/>
              <a:t> has been overruled by the House of Lords in </a:t>
            </a:r>
            <a:r>
              <a:rPr lang="en-GB" altLang="en-US" sz="2800" b="1" u="sng"/>
              <a:t>R v G and Another</a:t>
            </a:r>
            <a:r>
              <a:rPr lang="en-GB" altLang="en-US" sz="2800"/>
              <a:t> [2003] UKHL 50. </a:t>
            </a:r>
          </a:p>
          <a:p>
            <a:pPr algn="just" eaLnBrk="1" hangingPunct="1"/>
            <a:endParaRPr lang="en-GB" altLang="en-US" sz="2800"/>
          </a:p>
          <a:p>
            <a:pPr algn="just" eaLnBrk="1" hangingPunct="1"/>
            <a:r>
              <a:rPr lang="en-GB" altLang="en-US" sz="2800"/>
              <a:t>A subjective test for recklessness now applies to criminal damage</a:t>
            </a:r>
            <a:endParaRPr lang="en-GB" altLang="en-US" sz="2500"/>
          </a:p>
        </p:txBody>
      </p:sp>
    </p:spTree>
  </p:cSld>
  <p:clrMapOvr>
    <a:masterClrMapping/>
  </p:clrMapOvr>
  <p:transition advTm="183867"/>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GB" altLang="en-US"/>
              <a:t>Negligence</a:t>
            </a:r>
          </a:p>
        </p:txBody>
      </p:sp>
      <p:sp>
        <p:nvSpPr>
          <p:cNvPr id="39939" name="Content Placeholder 2"/>
          <p:cNvSpPr>
            <a:spLocks noGrp="1"/>
          </p:cNvSpPr>
          <p:nvPr>
            <p:ph idx="1"/>
          </p:nvPr>
        </p:nvSpPr>
        <p:spPr/>
        <p:txBody>
          <a:bodyPr/>
          <a:lstStyle/>
          <a:p>
            <a:r>
              <a:rPr lang="en-GB" altLang="en-US" dirty="0"/>
              <a:t>Failure to achieve standard of conduct to be expected of a reasonable person</a:t>
            </a:r>
          </a:p>
          <a:p>
            <a:r>
              <a:rPr lang="en-GB" altLang="en-US" dirty="0"/>
              <a:t>Specialist knowledge – expected to achieve the standard of the reasonable person possessed with that knowledge</a:t>
            </a:r>
          </a:p>
          <a:p>
            <a:r>
              <a:rPr lang="en-GB" altLang="en-US" i="1" dirty="0" err="1">
                <a:solidFill>
                  <a:srgbClr val="FF0000"/>
                </a:solidFill>
              </a:rPr>
              <a:t>Adomako</a:t>
            </a:r>
            <a:r>
              <a:rPr lang="en-GB" altLang="en-US" i="1" dirty="0">
                <a:solidFill>
                  <a:srgbClr val="FF0000"/>
                </a:solidFill>
              </a:rPr>
              <a:t> [1994]</a:t>
            </a:r>
          </a:p>
          <a:p>
            <a:r>
              <a:rPr lang="en-GB" altLang="en-US" dirty="0"/>
              <a:t>Levels/degrees of negligence – </a:t>
            </a:r>
            <a:r>
              <a:rPr lang="en-GB" altLang="en-US" b="1" i="1" dirty="0"/>
              <a:t>RTA 1988</a:t>
            </a:r>
          </a:p>
          <a:p>
            <a:r>
              <a:rPr lang="en-GB" altLang="en-US" dirty="0"/>
              <a:t>Negligence sufficient for some sexual offences </a:t>
            </a:r>
            <a:r>
              <a:rPr lang="en-GB" altLang="en-US" dirty="0" err="1"/>
              <a:t>eg</a:t>
            </a:r>
            <a:r>
              <a:rPr lang="en-GB" altLang="en-US" dirty="0"/>
              <a:t> rape</a:t>
            </a:r>
          </a:p>
          <a:p>
            <a:endParaRPr lang="en-GB" altLang="en-US" dirty="0"/>
          </a:p>
        </p:txBody>
      </p:sp>
      <p:sp>
        <p:nvSpPr>
          <p:cNvPr id="39941"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65871B9-FC64-46A2-9F16-566A4BC0FEE3}" type="slidenum">
              <a:rPr lang="en-GB" altLang="en-US" sz="1000" smtClean="0"/>
              <a:pPr>
                <a:spcBef>
                  <a:spcPct val="0"/>
                </a:spcBef>
                <a:buClrTx/>
                <a:buSzTx/>
                <a:buFontTx/>
                <a:buNone/>
              </a:pPr>
              <a:t>16</a:t>
            </a:fld>
            <a:endParaRPr lang="en-GB" altLang="en-US" sz="1000"/>
          </a:p>
        </p:txBody>
      </p:sp>
    </p:spTree>
  </p:cSld>
  <p:clrMapOvr>
    <a:masterClrMapping/>
  </p:clrMapOvr>
  <mc:AlternateContent xmlns:mc="http://schemas.openxmlformats.org/markup-compatibility/2006" xmlns:p14="http://schemas.microsoft.com/office/powerpoint/2010/main">
    <mc:Choice Requires="p14">
      <p:transition spd="slow" p14:dur="2000" advTm="194302"/>
    </mc:Choice>
    <mc:Fallback xmlns="">
      <p:transition spd="slow" advTm="19430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a:t>Transferred malice</a:t>
            </a:r>
          </a:p>
        </p:txBody>
      </p:sp>
      <p:sp>
        <p:nvSpPr>
          <p:cNvPr id="3" name="Content Placeholder 2"/>
          <p:cNvSpPr>
            <a:spLocks noGrp="1"/>
          </p:cNvSpPr>
          <p:nvPr>
            <p:ph idx="1"/>
          </p:nvPr>
        </p:nvSpPr>
        <p:spPr/>
        <p:txBody>
          <a:bodyPr/>
          <a:lstStyle/>
          <a:p>
            <a:pPr>
              <a:defRPr/>
            </a:pPr>
            <a:r>
              <a:rPr lang="en-GB" sz="2800" dirty="0"/>
              <a:t>May be relied upon where the MR of the offence cannot be established </a:t>
            </a:r>
            <a:r>
              <a:rPr lang="en-GB" sz="2800" b="1" i="1" dirty="0"/>
              <a:t>            Latimer [1886], Mitchell [1983]</a:t>
            </a:r>
          </a:p>
          <a:p>
            <a:pPr marL="0" indent="0">
              <a:buFont typeface="Wingdings" panose="05000000000000000000" pitchFamily="2" charset="2"/>
              <a:buNone/>
              <a:defRPr/>
            </a:pPr>
            <a:endParaRPr lang="en-GB" sz="2800" b="1" i="1" dirty="0"/>
          </a:p>
          <a:p>
            <a:pPr>
              <a:defRPr/>
            </a:pPr>
            <a:r>
              <a:rPr lang="en-GB" sz="2800" dirty="0"/>
              <a:t>Transfers reckless state of mind as well as intention</a:t>
            </a:r>
          </a:p>
          <a:p>
            <a:pPr marL="0" indent="0">
              <a:buFont typeface="Wingdings" panose="05000000000000000000" pitchFamily="2" charset="2"/>
              <a:buNone/>
              <a:defRPr/>
            </a:pPr>
            <a:endParaRPr lang="en-GB" sz="2800" dirty="0"/>
          </a:p>
          <a:p>
            <a:pPr>
              <a:defRPr/>
            </a:pPr>
            <a:r>
              <a:rPr lang="en-GB" sz="2800" dirty="0"/>
              <a:t>Cannot be replied upon where D has MR for one crime but commits AR of a different crime </a:t>
            </a:r>
            <a:r>
              <a:rPr lang="en-GB" sz="2800" b="1" i="1" dirty="0" err="1"/>
              <a:t>Pembliton</a:t>
            </a:r>
            <a:r>
              <a:rPr lang="en-GB" sz="2800" b="1" i="1" dirty="0"/>
              <a:t> [1874]</a:t>
            </a:r>
          </a:p>
          <a:p>
            <a:pPr marL="0" indent="0">
              <a:buFont typeface="Wingdings" panose="05000000000000000000" pitchFamily="2" charset="2"/>
              <a:buNone/>
              <a:defRPr/>
            </a:pPr>
            <a:endParaRPr lang="en-GB" sz="2800" dirty="0"/>
          </a:p>
          <a:p>
            <a:pPr>
              <a:defRPr/>
            </a:pPr>
            <a:r>
              <a:rPr lang="en-GB" sz="2800" dirty="0"/>
              <a:t>Applied even if mistake of identity</a:t>
            </a:r>
          </a:p>
          <a:p>
            <a:pPr marL="0" indent="0">
              <a:buFont typeface="Wingdings" panose="05000000000000000000" pitchFamily="2" charset="2"/>
              <a:buNone/>
              <a:defRPr/>
            </a:pPr>
            <a:endParaRPr lang="en-GB" sz="2000" dirty="0"/>
          </a:p>
        </p:txBody>
      </p:sp>
      <p:sp>
        <p:nvSpPr>
          <p:cNvPr id="4198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A34BE832-265E-48B4-911F-A54DF798B67B}" type="slidenum">
              <a:rPr lang="en-GB" altLang="en-US" sz="1000" smtClean="0"/>
              <a:pPr>
                <a:spcBef>
                  <a:spcPct val="0"/>
                </a:spcBef>
                <a:buClrTx/>
                <a:buSzTx/>
                <a:buFontTx/>
                <a:buNone/>
              </a:pPr>
              <a:t>17</a:t>
            </a:fld>
            <a:endParaRPr lang="en-GB" altLang="en-US" sz="1000"/>
          </a:p>
        </p:txBody>
      </p:sp>
    </p:spTree>
  </p:cSld>
  <p:clrMapOvr>
    <a:masterClrMapping/>
  </p:clrMapOvr>
  <mc:AlternateContent xmlns:mc="http://schemas.openxmlformats.org/markup-compatibility/2006" xmlns:p14="http://schemas.microsoft.com/office/powerpoint/2010/main">
    <mc:Choice Requires="p14">
      <p:transition spd="slow" p14:dur="2000" advTm="291868"/>
    </mc:Choice>
    <mc:Fallback xmlns="">
      <p:transition spd="slow" advTm="29186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GB" altLang="en-US"/>
              <a:t>Strict liabilty</a:t>
            </a:r>
          </a:p>
        </p:txBody>
      </p:sp>
      <p:sp>
        <p:nvSpPr>
          <p:cNvPr id="19459" name="Content Placeholder 2"/>
          <p:cNvSpPr>
            <a:spLocks noGrp="1"/>
          </p:cNvSpPr>
          <p:nvPr>
            <p:ph idx="1"/>
          </p:nvPr>
        </p:nvSpPr>
        <p:spPr>
          <a:xfrm>
            <a:off x="395288" y="1484313"/>
            <a:ext cx="8229600" cy="4608512"/>
          </a:xfrm>
        </p:spPr>
        <p:txBody>
          <a:bodyPr/>
          <a:lstStyle/>
          <a:p>
            <a:pPr>
              <a:defRPr/>
            </a:pPr>
            <a:r>
              <a:rPr lang="en-US" dirty="0"/>
              <a:t>Criminal Liability without </a:t>
            </a:r>
            <a:r>
              <a:rPr lang="en-US" dirty="0" err="1"/>
              <a:t>Mens</a:t>
            </a:r>
            <a:r>
              <a:rPr lang="en-US" dirty="0"/>
              <a:t> Rea</a:t>
            </a:r>
          </a:p>
          <a:p>
            <a:pPr marL="0" indent="0">
              <a:buFont typeface="Wingdings" panose="05000000000000000000" pitchFamily="2" charset="2"/>
              <a:buNone/>
              <a:defRPr/>
            </a:pPr>
            <a:endParaRPr lang="en-US" dirty="0"/>
          </a:p>
          <a:p>
            <a:pPr>
              <a:defRPr/>
            </a:pPr>
            <a:r>
              <a:rPr lang="en-US" dirty="0"/>
              <a:t>Regarded as “quasi- criminal” – often regulatory in nature </a:t>
            </a:r>
            <a:r>
              <a:rPr lang="en-US" dirty="0" err="1"/>
              <a:t>eg</a:t>
            </a:r>
            <a:r>
              <a:rPr lang="en-US" dirty="0"/>
              <a:t> parking offences, driving without MOT/insurance</a:t>
            </a:r>
          </a:p>
          <a:p>
            <a:pPr>
              <a:defRPr/>
            </a:pPr>
            <a:endParaRPr lang="en-US" dirty="0"/>
          </a:p>
          <a:p>
            <a:pPr>
              <a:defRPr/>
            </a:pPr>
            <a:r>
              <a:rPr lang="en-US" dirty="0"/>
              <a:t>May be strict liability even if some elements of AR may attract MR </a:t>
            </a:r>
            <a:r>
              <a:rPr lang="en-US" dirty="0" err="1"/>
              <a:t>eg</a:t>
            </a:r>
            <a:r>
              <a:rPr lang="en-US" dirty="0"/>
              <a:t> </a:t>
            </a:r>
            <a:r>
              <a:rPr lang="en-US" b="1" i="1" dirty="0"/>
              <a:t>s89 Police Act 1996, </a:t>
            </a:r>
            <a:r>
              <a:rPr lang="en-US" i="1" dirty="0"/>
              <a:t>assault PC</a:t>
            </a:r>
          </a:p>
          <a:p>
            <a:pPr marL="0" indent="0">
              <a:buFont typeface="Wingdings" panose="05000000000000000000" pitchFamily="2" charset="2"/>
              <a:buNone/>
              <a:defRPr/>
            </a:pPr>
            <a:r>
              <a:rPr lang="en-US" dirty="0"/>
              <a:t> </a:t>
            </a:r>
          </a:p>
        </p:txBody>
      </p:sp>
      <p:sp>
        <p:nvSpPr>
          <p:cNvPr id="4403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14697D35-4A60-488A-8A2D-F2D1064A548C}" type="slidenum">
              <a:rPr lang="en-GB" altLang="en-US" sz="1000" smtClean="0"/>
              <a:pPr>
                <a:spcBef>
                  <a:spcPct val="0"/>
                </a:spcBef>
                <a:buClrTx/>
                <a:buSzTx/>
                <a:buFontTx/>
                <a:buNone/>
              </a:pPr>
              <a:t>18</a:t>
            </a:fld>
            <a:endParaRPr lang="en-GB" altLang="en-US" sz="1000"/>
          </a:p>
        </p:txBody>
      </p:sp>
    </p:spTree>
  </p:cSld>
  <p:clrMapOvr>
    <a:masterClrMapping/>
  </p:clrMapOvr>
  <mc:AlternateContent xmlns:mc="http://schemas.openxmlformats.org/markup-compatibility/2006" xmlns:p14="http://schemas.microsoft.com/office/powerpoint/2010/main">
    <mc:Choice Requires="p14">
      <p:transition spd="slow" p14:dur="2000" advTm="166110"/>
    </mc:Choice>
    <mc:Fallback xmlns="">
      <p:transition spd="slow" advTm="16611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GB" altLang="en-US"/>
              <a:t>MR - summary</a:t>
            </a:r>
          </a:p>
        </p:txBody>
      </p:sp>
      <p:sp>
        <p:nvSpPr>
          <p:cNvPr id="3" name="Content Placeholder 2"/>
          <p:cNvSpPr>
            <a:spLocks noGrp="1"/>
          </p:cNvSpPr>
          <p:nvPr>
            <p:ph idx="1"/>
          </p:nvPr>
        </p:nvSpPr>
        <p:spPr/>
        <p:txBody>
          <a:bodyPr/>
          <a:lstStyle/>
          <a:p>
            <a:pPr>
              <a:defRPr/>
            </a:pPr>
            <a:r>
              <a:rPr lang="en-GB" sz="2400" dirty="0"/>
              <a:t>Most important types:</a:t>
            </a:r>
          </a:p>
          <a:p>
            <a:pPr lvl="1">
              <a:defRPr/>
            </a:pPr>
            <a:r>
              <a:rPr lang="en-GB" sz="2400" dirty="0"/>
              <a:t>Intention</a:t>
            </a:r>
          </a:p>
          <a:p>
            <a:pPr lvl="1">
              <a:defRPr/>
            </a:pPr>
            <a:r>
              <a:rPr lang="en-GB" sz="2400" dirty="0"/>
              <a:t>Recklessness</a:t>
            </a:r>
          </a:p>
          <a:p>
            <a:pPr lvl="1">
              <a:defRPr/>
            </a:pPr>
            <a:r>
              <a:rPr lang="en-GB" sz="2400" dirty="0"/>
              <a:t>Negligence</a:t>
            </a:r>
          </a:p>
          <a:p>
            <a:pPr marL="344487" lvl="1" indent="0">
              <a:buFont typeface="Wingdings" panose="05000000000000000000" pitchFamily="2" charset="2"/>
              <a:buNone/>
              <a:defRPr/>
            </a:pPr>
            <a:endParaRPr lang="en-GB" sz="2400" dirty="0"/>
          </a:p>
          <a:p>
            <a:pPr>
              <a:defRPr/>
            </a:pPr>
            <a:r>
              <a:rPr lang="en-GB" sz="2400" dirty="0"/>
              <a:t>Intention can be classified:</a:t>
            </a:r>
          </a:p>
          <a:p>
            <a:pPr lvl="1">
              <a:defRPr/>
            </a:pPr>
            <a:r>
              <a:rPr lang="en-GB" sz="2400" dirty="0"/>
              <a:t>Direct – purpose to bring about prohibited result</a:t>
            </a:r>
          </a:p>
          <a:p>
            <a:pPr lvl="1">
              <a:defRPr/>
            </a:pPr>
            <a:r>
              <a:rPr lang="en-GB" sz="2400" dirty="0"/>
              <a:t>Indirect – outcome virtually certain</a:t>
            </a:r>
          </a:p>
          <a:p>
            <a:pPr lvl="1">
              <a:defRPr/>
            </a:pPr>
            <a:r>
              <a:rPr lang="en-GB" sz="2400" dirty="0"/>
              <a:t>Specific intent – only intention will suffice as MR</a:t>
            </a:r>
          </a:p>
          <a:p>
            <a:pPr lvl="1">
              <a:defRPr/>
            </a:pPr>
            <a:r>
              <a:rPr lang="en-GB" sz="2400" dirty="0"/>
              <a:t>Basic intent – intention or recklessness</a:t>
            </a:r>
          </a:p>
          <a:p>
            <a:pPr marL="344487" lvl="1" indent="0">
              <a:buFont typeface="Wingdings" panose="05000000000000000000" pitchFamily="2" charset="2"/>
              <a:buNone/>
              <a:defRPr/>
            </a:pPr>
            <a:endParaRPr lang="en-GB" dirty="0"/>
          </a:p>
        </p:txBody>
      </p:sp>
      <p:sp>
        <p:nvSpPr>
          <p:cNvPr id="4608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10B93D0-9474-43CC-8663-95C26BB37CFD}" type="slidenum">
              <a:rPr lang="en-GB" altLang="en-US" sz="1000" smtClean="0"/>
              <a:pPr>
                <a:spcBef>
                  <a:spcPct val="0"/>
                </a:spcBef>
                <a:buClrTx/>
                <a:buSzTx/>
                <a:buFontTx/>
                <a:buNone/>
              </a:pPr>
              <a:t>19</a:t>
            </a:fld>
            <a:endParaRPr lang="en-GB" altLang="en-US" sz="1000"/>
          </a:p>
        </p:txBody>
      </p:sp>
    </p:spTree>
  </p:cSld>
  <p:clrMapOvr>
    <a:masterClrMapping/>
  </p:clrMapOvr>
  <mc:AlternateContent xmlns:mc="http://schemas.openxmlformats.org/markup-compatibility/2006" xmlns:p14="http://schemas.microsoft.com/office/powerpoint/2010/main">
    <mc:Choice Requires="p14">
      <p:transition spd="slow" p14:dur="2000" advTm="51215"/>
    </mc:Choice>
    <mc:Fallback xmlns="">
      <p:transition spd="slow" advTm="51215"/>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en-GB" altLang="en-US"/>
              <a:t>MR - summary</a:t>
            </a:r>
          </a:p>
        </p:txBody>
      </p:sp>
      <p:sp>
        <p:nvSpPr>
          <p:cNvPr id="48131" name="Content Placeholder 2"/>
          <p:cNvSpPr>
            <a:spLocks noGrp="1"/>
          </p:cNvSpPr>
          <p:nvPr>
            <p:ph idx="1"/>
          </p:nvPr>
        </p:nvSpPr>
        <p:spPr>
          <a:xfrm>
            <a:off x="457200" y="1341438"/>
            <a:ext cx="8229600" cy="4789487"/>
          </a:xfrm>
        </p:spPr>
        <p:txBody>
          <a:bodyPr/>
          <a:lstStyle/>
          <a:p>
            <a:r>
              <a:rPr lang="en-GB" altLang="en-US" sz="2000"/>
              <a:t>Subjective recklessness</a:t>
            </a:r>
          </a:p>
          <a:p>
            <a:pPr lvl="1"/>
            <a:r>
              <a:rPr lang="en-GB" altLang="en-US" sz="2000"/>
              <a:t>Aware of risk, and</a:t>
            </a:r>
          </a:p>
          <a:p>
            <a:pPr lvl="1"/>
            <a:r>
              <a:rPr lang="en-GB" altLang="en-US" sz="2000"/>
              <a:t>Unreasonable to take risk</a:t>
            </a:r>
          </a:p>
          <a:p>
            <a:r>
              <a:rPr lang="en-GB" altLang="en-US" sz="2000"/>
              <a:t>Objective recklessness</a:t>
            </a:r>
          </a:p>
          <a:p>
            <a:pPr lvl="1"/>
            <a:r>
              <a:rPr lang="en-GB" altLang="en-US" sz="2000"/>
              <a:t>No longer applies</a:t>
            </a:r>
          </a:p>
          <a:p>
            <a:pPr lvl="1"/>
            <a:endParaRPr lang="en-GB" altLang="en-US" sz="2000"/>
          </a:p>
          <a:p>
            <a:r>
              <a:rPr lang="en-GB" altLang="en-US" sz="2000"/>
              <a:t>Negligence</a:t>
            </a:r>
          </a:p>
          <a:p>
            <a:pPr lvl="1"/>
            <a:r>
              <a:rPr lang="en-GB" altLang="en-US" sz="2000"/>
              <a:t>Failure to conform to the conduct expected of  reasonable person</a:t>
            </a:r>
          </a:p>
          <a:p>
            <a:pPr lvl="1"/>
            <a:endParaRPr lang="en-GB" altLang="en-US" sz="2000"/>
          </a:p>
          <a:p>
            <a:r>
              <a:rPr lang="en-GB" altLang="en-US" sz="2000"/>
              <a:t>Strict liability</a:t>
            </a:r>
          </a:p>
          <a:p>
            <a:pPr lvl="1"/>
            <a:r>
              <a:rPr lang="en-GB" altLang="en-US" sz="2000"/>
              <a:t>Usually statutory, regulatory, carry minor/moderate penalties</a:t>
            </a:r>
          </a:p>
          <a:p>
            <a:pPr lvl="1"/>
            <a:r>
              <a:rPr lang="en-GB" altLang="en-US" sz="2000"/>
              <a:t>A number of tests can be applied to establish whether offence is strict liability</a:t>
            </a:r>
          </a:p>
        </p:txBody>
      </p:sp>
      <p:sp>
        <p:nvSpPr>
          <p:cNvPr id="4813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E2026DE1-7358-4DF0-99DA-DB35C261823C}" type="slidenum">
              <a:rPr lang="en-GB" altLang="en-US" sz="1000" smtClean="0"/>
              <a:pPr>
                <a:spcBef>
                  <a:spcPct val="0"/>
                </a:spcBef>
                <a:buClrTx/>
                <a:buSzTx/>
                <a:buFontTx/>
                <a:buNone/>
              </a:pPr>
              <a:t>20</a:t>
            </a:fld>
            <a:endParaRPr lang="en-GB" altLang="en-US" sz="1000"/>
          </a:p>
        </p:txBody>
      </p:sp>
    </p:spTree>
  </p:cSld>
  <p:clrMapOvr>
    <a:masterClrMapping/>
  </p:clrMapOvr>
  <mc:AlternateContent xmlns:mc="http://schemas.openxmlformats.org/markup-compatibility/2006" xmlns:p14="http://schemas.microsoft.com/office/powerpoint/2010/main">
    <mc:Choice Requires="p14">
      <p:transition spd="slow" p14:dur="2000" advTm="99557"/>
    </mc:Choice>
    <mc:Fallback xmlns="">
      <p:transition spd="slow" advTm="99557"/>
    </mc:Fallback>
  </mc:AlternateContent>
</p:sld>
</file>

<file path=ppt/theme/theme1.xml><?xml version="1.0" encoding="utf-8"?>
<a:theme xmlns:a="http://schemas.openxmlformats.org/drawingml/2006/main" name="Lecture Powerpoints Mens Rea">
  <a:themeElements>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Network">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Lecture Powerpoints Mens Rea</Template>
  <TotalTime>0</TotalTime>
  <Words>1040</Words>
  <Application>Microsoft Office PowerPoint</Application>
  <PresentationFormat>On-screen Show (4:3)</PresentationFormat>
  <Paragraphs>193</Paragraphs>
  <Slides>20</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Bookman Old Style</vt:lpstr>
      <vt:lpstr>Tahoma</vt:lpstr>
      <vt:lpstr>Times New Roman</vt:lpstr>
      <vt:lpstr>Wingdings</vt:lpstr>
      <vt:lpstr>Lecture Powerpoints Mens Rea</vt:lpstr>
      <vt:lpstr>THE MENTAL ELEMENTS OF A CRIME</vt:lpstr>
      <vt:lpstr>PowerPoint Presentation</vt:lpstr>
      <vt:lpstr>PowerPoint Presentation</vt:lpstr>
      <vt:lpstr>Intention</vt:lpstr>
      <vt:lpstr>Intention</vt:lpstr>
      <vt:lpstr>Intention – direct intent</vt:lpstr>
      <vt:lpstr>Intention – indirect/oblique intent</vt:lpstr>
      <vt:lpstr>PowerPoint Presentation</vt:lpstr>
      <vt:lpstr>Intention- indirect</vt:lpstr>
      <vt:lpstr>Criminal Cases Review Commission (Charles) [2017] </vt:lpstr>
      <vt:lpstr>Intention - indirect</vt:lpstr>
      <vt:lpstr>HINTS AND TIPS</vt:lpstr>
      <vt:lpstr>Recklessness</vt:lpstr>
      <vt:lpstr>Development of recklessness </vt:lpstr>
      <vt:lpstr>The end of objective recklessnes</vt:lpstr>
      <vt:lpstr>Negligence</vt:lpstr>
      <vt:lpstr>Transferred malice</vt:lpstr>
      <vt:lpstr>Strict liabilty</vt:lpstr>
      <vt:lpstr>MR - summary</vt:lpstr>
      <vt:lpstr>MR - summary</vt:lpstr>
    </vt:vector>
  </TitlesOfParts>
  <Company>University of Glamorgan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 3 THE MENTAL ELEMENTS OF A CRIME</dc:title>
  <dc:creator>hpower</dc:creator>
  <cp:lastModifiedBy>Laura Knight</cp:lastModifiedBy>
  <cp:revision>100</cp:revision>
  <cp:lastPrinted>2017-09-21T11:46:03Z</cp:lastPrinted>
  <dcterms:created xsi:type="dcterms:W3CDTF">2007-11-14T11:36:14Z</dcterms:created>
  <dcterms:modified xsi:type="dcterms:W3CDTF">2024-02-05T13:35:09Z</dcterms:modified>
</cp:coreProperties>
</file>