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  <p:sldMasterId id="2147483660" r:id="rId2"/>
    <p:sldMasterId id="2147483672" r:id="rId3"/>
  </p:sldMasterIdLst>
  <p:notesMasterIdLst>
    <p:notesMasterId r:id="rId15"/>
  </p:notesMasterIdLst>
  <p:sldIdLst>
    <p:sldId id="997" r:id="rId4"/>
    <p:sldId id="993" r:id="rId5"/>
    <p:sldId id="998" r:id="rId6"/>
    <p:sldId id="999" r:id="rId7"/>
    <p:sldId id="1000" r:id="rId8"/>
    <p:sldId id="1001" r:id="rId9"/>
    <p:sldId id="1004" r:id="rId10"/>
    <p:sldId id="1012" r:id="rId11"/>
    <p:sldId id="1005" r:id="rId12"/>
    <p:sldId id="1007" r:id="rId13"/>
    <p:sldId id="994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5CB7E3"/>
    <a:srgbClr val="FF5F5E"/>
    <a:srgbClr val="83CDE2"/>
    <a:srgbClr val="F3E0FD"/>
    <a:srgbClr val="FFCAF7"/>
    <a:srgbClr val="EAE9EC"/>
    <a:srgbClr val="E4E4E4"/>
    <a:srgbClr val="F4F2F5"/>
    <a:srgbClr val="FCFBFE"/>
    <a:srgbClr val="BFF7C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76EC16E-C19C-FC33-C018-2D72F4DA32F1}" v="26" dt="2024-01-22T13:18:58.959"/>
    <p1510:client id="{7A57865A-2444-37B3-B190-7876D5FDDEC1}" v="10" dt="2024-01-22T14:01:55.40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0"/>
    <p:restoredTop sz="94648"/>
  </p:normalViewPr>
  <p:slideViewPr>
    <p:cSldViewPr snapToGrid="0">
      <p:cViewPr varScale="1">
        <p:scale>
          <a:sx n="117" d="100"/>
          <a:sy n="117" d="100"/>
        </p:scale>
        <p:origin x="360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theme" Target="theme/theme1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presProps" Target="pres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7.xml"/><Relationship Id="rId19" Type="http://schemas.openxmlformats.org/officeDocument/2006/relationships/tableStyles" Target="tableStyle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C1B13C9-4CC0-4763-AE7B-A85E2E8E6B87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C4B471E6-E6A7-4A82-9B9E-813796028E5F}">
      <dgm:prSet phldr="0"/>
      <dgm:spPr/>
      <dgm:t>
        <a:bodyPr/>
        <a:lstStyle/>
        <a:p>
          <a:pPr>
            <a:lnSpc>
              <a:spcPct val="100000"/>
            </a:lnSpc>
          </a:pPr>
          <a:r>
            <a:rPr lang="en-GB" err="1">
              <a:latin typeface="Calibri Light" panose="020F0302020204030204"/>
            </a:rPr>
            <a:t>Gwirio</a:t>
          </a:r>
          <a:r>
            <a:rPr lang="en-GB">
              <a:latin typeface="Calibri Light" panose="020F0302020204030204"/>
            </a:rPr>
            <a:t> </a:t>
          </a:r>
          <a:r>
            <a:rPr lang="en-GB" err="1">
              <a:latin typeface="Calibri Light" panose="020F0302020204030204"/>
            </a:rPr>
            <a:t>dyddiadau</a:t>
          </a:r>
          <a:r>
            <a:rPr lang="en-GB">
              <a:latin typeface="Calibri Light" panose="020F0302020204030204"/>
            </a:rPr>
            <a:t> </a:t>
          </a:r>
          <a:r>
            <a:rPr lang="en-GB" err="1">
              <a:latin typeface="Calibri Light" panose="020F0302020204030204"/>
            </a:rPr>
            <a:t>cyflwyno</a:t>
          </a:r>
          <a:r>
            <a:rPr lang="en-GB">
              <a:latin typeface="Calibri Light" panose="020F0302020204030204"/>
            </a:rPr>
            <a:t> </a:t>
          </a:r>
          <a:r>
            <a:rPr lang="en-GB" err="1">
              <a:latin typeface="Calibri Light" panose="020F0302020204030204"/>
            </a:rPr>
            <a:t>aseiniadau</a:t>
          </a:r>
          <a:r>
            <a:rPr lang="en-GB">
              <a:latin typeface="Calibri Light" panose="020F0302020204030204"/>
            </a:rPr>
            <a:t> a </a:t>
          </a:r>
          <a:r>
            <a:rPr lang="en-GB" err="1">
              <a:latin typeface="Calibri Light" panose="020F0302020204030204"/>
            </a:rPr>
            <a:t>threfnu</a:t>
          </a:r>
          <a:r>
            <a:rPr lang="en-GB">
              <a:latin typeface="Calibri Light" panose="020F0302020204030204"/>
            </a:rPr>
            <a:t> </a:t>
          </a:r>
          <a:r>
            <a:rPr lang="en-GB" err="1">
              <a:latin typeface="Calibri Light" panose="020F0302020204030204"/>
            </a:rPr>
            <a:t>eich</a:t>
          </a:r>
          <a:r>
            <a:rPr lang="en-GB">
              <a:latin typeface="Calibri Light" panose="020F0302020204030204"/>
            </a:rPr>
            <a:t> </a:t>
          </a:r>
          <a:r>
            <a:rPr lang="en-GB" err="1">
              <a:latin typeface="Calibri Light" panose="020F0302020204030204"/>
            </a:rPr>
            <a:t>amser</a:t>
          </a:r>
          <a:endParaRPr lang="en-GB">
            <a:latin typeface="Calibri Light" panose="020F0302020204030204"/>
          </a:endParaRPr>
        </a:p>
        <a:p>
          <a:pPr>
            <a:lnSpc>
              <a:spcPct val="100000"/>
            </a:lnSpc>
          </a:pPr>
          <a:endParaRPr lang="en-GB">
            <a:latin typeface="Calibri Light" panose="020F0302020204030204"/>
          </a:endParaRPr>
        </a:p>
        <a:p>
          <a:pPr>
            <a:lnSpc>
              <a:spcPct val="100000"/>
            </a:lnSpc>
          </a:pPr>
          <a:r>
            <a:rPr lang="en-GB">
              <a:latin typeface="Calibri Light" panose="020F0302020204030204"/>
            </a:rPr>
            <a:t>Check deadlines for assessments and plan your time</a:t>
          </a:r>
          <a:endParaRPr lang="en-GB"/>
        </a:p>
      </dgm:t>
    </dgm:pt>
    <dgm:pt modelId="{EB4D7322-D827-4736-A393-447FE5531224}" type="parTrans" cxnId="{D0E13CCB-1F8E-48EF-9872-FB05CE96E5AC}">
      <dgm:prSet/>
      <dgm:spPr/>
      <dgm:t>
        <a:bodyPr/>
        <a:lstStyle/>
        <a:p>
          <a:endParaRPr lang="en-US"/>
        </a:p>
      </dgm:t>
    </dgm:pt>
    <dgm:pt modelId="{11F0EF40-EFAF-4D95-93B9-0E8BF76615B4}" type="sibTrans" cxnId="{D0E13CCB-1F8E-48EF-9872-FB05CE96E5AC}">
      <dgm:prSet/>
      <dgm:spPr/>
      <dgm:t>
        <a:bodyPr/>
        <a:lstStyle/>
        <a:p>
          <a:endParaRPr lang="en-US"/>
        </a:p>
      </dgm:t>
    </dgm:pt>
    <dgm:pt modelId="{EEA02315-0414-4382-8B5B-8C6B1888258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>
              <a:latin typeface="Calibri Light" panose="020F0302020204030204"/>
            </a:rPr>
            <a:t>Beth </a:t>
          </a:r>
          <a:r>
            <a:rPr lang="en-GB" err="1">
              <a:latin typeface="Calibri Light" panose="020F0302020204030204"/>
            </a:rPr>
            <a:t>sydd</a:t>
          </a:r>
          <a:r>
            <a:rPr lang="en-GB">
              <a:latin typeface="Calibri Light" panose="020F0302020204030204"/>
            </a:rPr>
            <a:t> </a:t>
          </a:r>
          <a:r>
            <a:rPr lang="en-GB" err="1">
              <a:latin typeface="Calibri Light" panose="020F0302020204030204"/>
            </a:rPr>
            <a:t>angen</a:t>
          </a:r>
          <a:r>
            <a:rPr lang="en-GB">
              <a:latin typeface="Calibri Light" panose="020F0302020204030204"/>
            </a:rPr>
            <a:t> </a:t>
          </a:r>
          <a:r>
            <a:rPr lang="en-GB" err="1">
              <a:latin typeface="Calibri Light" panose="020F0302020204030204"/>
            </a:rPr>
            <a:t>cymorth</a:t>
          </a:r>
          <a:r>
            <a:rPr lang="en-GB">
              <a:latin typeface="Calibri Light" panose="020F0302020204030204"/>
            </a:rPr>
            <a:t> </a:t>
          </a:r>
          <a:r>
            <a:rPr lang="en-GB" err="1">
              <a:latin typeface="Calibri Light" panose="020F0302020204030204"/>
            </a:rPr>
            <a:t>arnoch</a:t>
          </a:r>
          <a:r>
            <a:rPr lang="en-GB">
              <a:latin typeface="Calibri Light" panose="020F0302020204030204"/>
            </a:rPr>
            <a:t> chi</a:t>
          </a:r>
        </a:p>
        <a:p>
          <a:pPr>
            <a:lnSpc>
              <a:spcPct val="100000"/>
            </a:lnSpc>
          </a:pPr>
          <a:endParaRPr lang="en-GB">
            <a:latin typeface="Calibri Light" panose="020F0302020204030204"/>
          </a:endParaRPr>
        </a:p>
        <a:p>
          <a:pPr>
            <a:lnSpc>
              <a:spcPct val="100000"/>
            </a:lnSpc>
          </a:pPr>
          <a:r>
            <a:rPr lang="en-GB">
              <a:latin typeface="Calibri Light" panose="020F0302020204030204"/>
            </a:rPr>
            <a:t>Think about what you need support with</a:t>
          </a:r>
          <a:endParaRPr lang="en-US"/>
        </a:p>
      </dgm:t>
    </dgm:pt>
    <dgm:pt modelId="{F1ABAA46-D2BE-41C2-B4B2-68F747FAF5CB}" type="parTrans" cxnId="{0C6B375F-DDF7-4D71-AAD6-736C6E597E16}">
      <dgm:prSet/>
      <dgm:spPr/>
      <dgm:t>
        <a:bodyPr/>
        <a:lstStyle/>
        <a:p>
          <a:endParaRPr lang="en-US"/>
        </a:p>
      </dgm:t>
    </dgm:pt>
    <dgm:pt modelId="{31AF32D8-CFBC-4E37-B7CA-FA45930D773A}" type="sibTrans" cxnId="{0C6B375F-DDF7-4D71-AAD6-736C6E597E16}">
      <dgm:prSet/>
      <dgm:spPr/>
      <dgm:t>
        <a:bodyPr/>
        <a:lstStyle/>
        <a:p>
          <a:endParaRPr lang="en-US"/>
        </a:p>
      </dgm:t>
    </dgm:pt>
    <dgm:pt modelId="{10E5F520-7262-4691-8E34-232527B87B4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err="1">
              <a:latin typeface="Calibri Light" panose="020F0302020204030204"/>
            </a:rPr>
            <a:t>Sicrhau</a:t>
          </a:r>
          <a:r>
            <a:rPr lang="en-GB">
              <a:latin typeface="Calibri Light" panose="020F0302020204030204"/>
            </a:rPr>
            <a:t> y </a:t>
          </a:r>
          <a:r>
            <a:rPr lang="en-GB" err="1">
              <a:latin typeface="Calibri Light" panose="020F0302020204030204"/>
            </a:rPr>
            <a:t>gorau</a:t>
          </a:r>
          <a:r>
            <a:rPr lang="en-GB">
              <a:latin typeface="Calibri Light" panose="020F0302020204030204"/>
            </a:rPr>
            <a:t> </a:t>
          </a:r>
          <a:r>
            <a:rPr lang="en-GB" err="1">
              <a:latin typeface="Calibri Light" panose="020F0302020204030204"/>
            </a:rPr>
            <a:t>allan</a:t>
          </a:r>
          <a:r>
            <a:rPr lang="en-GB">
              <a:latin typeface="Calibri Light" panose="020F0302020204030204"/>
            </a:rPr>
            <a:t> </a:t>
          </a:r>
          <a:r>
            <a:rPr lang="en-GB" err="1">
              <a:latin typeface="Calibri Light" panose="020F0302020204030204"/>
            </a:rPr>
            <a:t>o’ch</a:t>
          </a:r>
          <a:r>
            <a:rPr lang="en-GB">
              <a:latin typeface="Calibri Light" panose="020F0302020204030204"/>
            </a:rPr>
            <a:t> </a:t>
          </a:r>
          <a:r>
            <a:rPr lang="en-GB" err="1">
              <a:latin typeface="Calibri Light" panose="020F0302020204030204"/>
            </a:rPr>
            <a:t>profiad</a:t>
          </a:r>
          <a:r>
            <a:rPr lang="en-GB">
              <a:latin typeface="Calibri Light" panose="020F0302020204030204"/>
            </a:rPr>
            <a:t> </a:t>
          </a:r>
          <a:r>
            <a:rPr lang="en-GB" err="1">
              <a:latin typeface="Calibri Light" panose="020F0302020204030204"/>
            </a:rPr>
            <a:t>astudio</a:t>
          </a:r>
          <a:r>
            <a:rPr lang="en-GB">
              <a:latin typeface="Calibri Light" panose="020F0302020204030204"/>
            </a:rPr>
            <a:t> </a:t>
          </a:r>
          <a:r>
            <a:rPr lang="en-GB" err="1">
              <a:latin typeface="Calibri Light" panose="020F0302020204030204"/>
            </a:rPr>
            <a:t>tra’n</a:t>
          </a:r>
          <a:r>
            <a:rPr lang="en-GB">
              <a:latin typeface="Calibri Light" panose="020F0302020204030204"/>
            </a:rPr>
            <a:t> y </a:t>
          </a:r>
          <a:r>
            <a:rPr lang="en-GB" err="1">
              <a:latin typeface="Calibri Light" panose="020F0302020204030204"/>
            </a:rPr>
            <a:t>prifysgol</a:t>
          </a:r>
          <a:endParaRPr lang="en-GB">
            <a:latin typeface="Calibri Light" panose="020F0302020204030204"/>
          </a:endParaRPr>
        </a:p>
        <a:p>
          <a:pPr>
            <a:lnSpc>
              <a:spcPct val="100000"/>
            </a:lnSpc>
          </a:pPr>
          <a:endParaRPr lang="en-GB">
            <a:latin typeface="Calibri Light" panose="020F0302020204030204"/>
          </a:endParaRPr>
        </a:p>
        <a:p>
          <a:pPr>
            <a:lnSpc>
              <a:spcPct val="100000"/>
            </a:lnSpc>
          </a:pPr>
          <a:r>
            <a:rPr lang="en-GB">
              <a:latin typeface="Calibri Light" panose="020F0302020204030204"/>
            </a:rPr>
            <a:t>Stay motivated and get the most out of your study experiences whilst at university</a:t>
          </a:r>
          <a:endParaRPr lang="en-GB"/>
        </a:p>
      </dgm:t>
    </dgm:pt>
    <dgm:pt modelId="{E1E44441-47E8-41C4-AF45-5E87BA3836BE}" type="parTrans" cxnId="{E89670BC-2B91-4018-8D33-ABFA9CEF4380}">
      <dgm:prSet/>
      <dgm:spPr/>
      <dgm:t>
        <a:bodyPr/>
        <a:lstStyle/>
        <a:p>
          <a:endParaRPr lang="en-US"/>
        </a:p>
      </dgm:t>
    </dgm:pt>
    <dgm:pt modelId="{44676E7E-F617-438C-A962-7347A00CA681}" type="sibTrans" cxnId="{E89670BC-2B91-4018-8D33-ABFA9CEF4380}">
      <dgm:prSet/>
      <dgm:spPr/>
      <dgm:t>
        <a:bodyPr/>
        <a:lstStyle/>
        <a:p>
          <a:endParaRPr lang="en-US"/>
        </a:p>
      </dgm:t>
    </dgm:pt>
    <dgm:pt modelId="{36F679FC-E811-46E9-952C-911D65577F1E}" type="pres">
      <dgm:prSet presAssocID="{2C1B13C9-4CC0-4763-AE7B-A85E2E8E6B87}" presName="root" presStyleCnt="0">
        <dgm:presLayoutVars>
          <dgm:dir/>
          <dgm:resizeHandles val="exact"/>
        </dgm:presLayoutVars>
      </dgm:prSet>
      <dgm:spPr/>
    </dgm:pt>
    <dgm:pt modelId="{39D57182-D301-4E0F-9564-1FFC2222D6BE}" type="pres">
      <dgm:prSet presAssocID="{C4B471E6-E6A7-4A82-9B9E-813796028E5F}" presName="compNode" presStyleCnt="0"/>
      <dgm:spPr/>
    </dgm:pt>
    <dgm:pt modelId="{FD7F72F6-AC68-47C6-B902-58F3F46A746A}" type="pres">
      <dgm:prSet presAssocID="{C4B471E6-E6A7-4A82-9B9E-813796028E5F}" presName="iconRect" presStyleLbl="node1" presStyleIdx="0" presStyleCnt="3" custLinFactNeighborX="-15130" custLinFactNeighborY="-2699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D954B31E-06A1-4B52-BED1-4B079D2B9C5C}" type="pres">
      <dgm:prSet presAssocID="{C4B471E6-E6A7-4A82-9B9E-813796028E5F}" presName="spaceRect" presStyleCnt="0"/>
      <dgm:spPr/>
    </dgm:pt>
    <dgm:pt modelId="{7212A2B7-9735-4E8B-8F05-ED41A122AC05}" type="pres">
      <dgm:prSet presAssocID="{C4B471E6-E6A7-4A82-9B9E-813796028E5F}" presName="textRect" presStyleLbl="revTx" presStyleIdx="0" presStyleCnt="3" custScaleX="119621" custScaleY="372812" custLinFactNeighborX="-8076" custLinFactNeighborY="57727">
        <dgm:presLayoutVars>
          <dgm:chMax val="1"/>
          <dgm:chPref val="1"/>
        </dgm:presLayoutVars>
      </dgm:prSet>
      <dgm:spPr/>
    </dgm:pt>
    <dgm:pt modelId="{FD6946CA-B344-4ECB-A586-936A558EE84A}" type="pres">
      <dgm:prSet presAssocID="{11F0EF40-EFAF-4D95-93B9-0E8BF76615B4}" presName="sibTrans" presStyleCnt="0"/>
      <dgm:spPr/>
    </dgm:pt>
    <dgm:pt modelId="{518B0358-097A-4155-8072-CF645024EBD2}" type="pres">
      <dgm:prSet presAssocID="{EEA02315-0414-4382-8B5B-8C6B18882582}" presName="compNode" presStyleCnt="0"/>
      <dgm:spPr/>
    </dgm:pt>
    <dgm:pt modelId="{CAADE000-47F3-4D0B-81EB-821AB3EB4E31}" type="pres">
      <dgm:prSet presAssocID="{EEA02315-0414-4382-8B5B-8C6B18882582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8208C6CA-12A8-41A4-86AC-4C3454F6CDA8}" type="pres">
      <dgm:prSet presAssocID="{EEA02315-0414-4382-8B5B-8C6B18882582}" presName="spaceRect" presStyleCnt="0"/>
      <dgm:spPr/>
    </dgm:pt>
    <dgm:pt modelId="{AB75DDC9-157F-402D-B0AC-F56DFCA38162}" type="pres">
      <dgm:prSet presAssocID="{EEA02315-0414-4382-8B5B-8C6B18882582}" presName="textRect" presStyleLbl="revTx" presStyleIdx="1" presStyleCnt="3" custScaleY="272111" custLinFactNeighborX="-371" custLinFactNeighborY="35646">
        <dgm:presLayoutVars>
          <dgm:chMax val="1"/>
          <dgm:chPref val="1"/>
        </dgm:presLayoutVars>
      </dgm:prSet>
      <dgm:spPr/>
    </dgm:pt>
    <dgm:pt modelId="{2F1F98D2-3777-42FF-8ABC-2688A37B1894}" type="pres">
      <dgm:prSet presAssocID="{31AF32D8-CFBC-4E37-B7CA-FA45930D773A}" presName="sibTrans" presStyleCnt="0"/>
      <dgm:spPr/>
    </dgm:pt>
    <dgm:pt modelId="{FD793EE1-1A29-41F0-9EE4-2A59F66A1237}" type="pres">
      <dgm:prSet presAssocID="{10E5F520-7262-4691-8E34-232527B87B42}" presName="compNode" presStyleCnt="0"/>
      <dgm:spPr/>
    </dgm:pt>
    <dgm:pt modelId="{0F2CC544-7AD4-49CC-A67E-5DB25EC718EA}" type="pres">
      <dgm:prSet presAssocID="{10E5F520-7262-4691-8E34-232527B87B42}" presName="iconRect" presStyleLbl="node1" presStyleIdx="2" presStyleCnt="3" custLinFactNeighborY="9069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48923918-29D1-4C28-88D1-0DB578F6CF6F}" type="pres">
      <dgm:prSet presAssocID="{10E5F520-7262-4691-8E34-232527B87B42}" presName="spaceRect" presStyleCnt="0"/>
      <dgm:spPr/>
    </dgm:pt>
    <dgm:pt modelId="{E3C4DCAC-9AB0-462F-9FA4-E19BF4EC0086}" type="pres">
      <dgm:prSet presAssocID="{10E5F520-7262-4691-8E34-232527B87B42}" presName="textRect" presStyleLbl="revTx" presStyleIdx="2" presStyleCnt="3" custScaleY="265593" custLinFactNeighborX="736" custLinFactNeighborY="65974">
        <dgm:presLayoutVars>
          <dgm:chMax val="1"/>
          <dgm:chPref val="1"/>
        </dgm:presLayoutVars>
      </dgm:prSet>
      <dgm:spPr/>
    </dgm:pt>
  </dgm:ptLst>
  <dgm:cxnLst>
    <dgm:cxn modelId="{DD31750B-D976-47E3-AE61-1A9A9D95B45A}" type="presOf" srcId="{C4B471E6-E6A7-4A82-9B9E-813796028E5F}" destId="{7212A2B7-9735-4E8B-8F05-ED41A122AC05}" srcOrd="0" destOrd="0" presId="urn:microsoft.com/office/officeart/2018/2/layout/IconLabelList"/>
    <dgm:cxn modelId="{CE0AA21C-3A1C-479F-B265-1D9FB7C0D64D}" type="presOf" srcId="{10E5F520-7262-4691-8E34-232527B87B42}" destId="{E3C4DCAC-9AB0-462F-9FA4-E19BF4EC0086}" srcOrd="0" destOrd="0" presId="urn:microsoft.com/office/officeart/2018/2/layout/IconLabelList"/>
    <dgm:cxn modelId="{55F8A12F-6578-404A-85AB-F2E15D0A6758}" type="presOf" srcId="{2C1B13C9-4CC0-4763-AE7B-A85E2E8E6B87}" destId="{36F679FC-E811-46E9-952C-911D65577F1E}" srcOrd="0" destOrd="0" presId="urn:microsoft.com/office/officeart/2018/2/layout/IconLabelList"/>
    <dgm:cxn modelId="{FEF74E31-C098-4AAD-BCAA-F6B32166B08E}" type="presOf" srcId="{EEA02315-0414-4382-8B5B-8C6B18882582}" destId="{AB75DDC9-157F-402D-B0AC-F56DFCA38162}" srcOrd="0" destOrd="0" presId="urn:microsoft.com/office/officeart/2018/2/layout/IconLabelList"/>
    <dgm:cxn modelId="{0C6B375F-DDF7-4D71-AAD6-736C6E597E16}" srcId="{2C1B13C9-4CC0-4763-AE7B-A85E2E8E6B87}" destId="{EEA02315-0414-4382-8B5B-8C6B18882582}" srcOrd="1" destOrd="0" parTransId="{F1ABAA46-D2BE-41C2-B4B2-68F747FAF5CB}" sibTransId="{31AF32D8-CFBC-4E37-B7CA-FA45930D773A}"/>
    <dgm:cxn modelId="{E89670BC-2B91-4018-8D33-ABFA9CEF4380}" srcId="{2C1B13C9-4CC0-4763-AE7B-A85E2E8E6B87}" destId="{10E5F520-7262-4691-8E34-232527B87B42}" srcOrd="2" destOrd="0" parTransId="{E1E44441-47E8-41C4-AF45-5E87BA3836BE}" sibTransId="{44676E7E-F617-438C-A962-7347A00CA681}"/>
    <dgm:cxn modelId="{D0E13CCB-1F8E-48EF-9872-FB05CE96E5AC}" srcId="{2C1B13C9-4CC0-4763-AE7B-A85E2E8E6B87}" destId="{C4B471E6-E6A7-4A82-9B9E-813796028E5F}" srcOrd="0" destOrd="0" parTransId="{EB4D7322-D827-4736-A393-447FE5531224}" sibTransId="{11F0EF40-EFAF-4D95-93B9-0E8BF76615B4}"/>
    <dgm:cxn modelId="{ED4374B8-3DA5-416E-BE2F-858962A3860E}" type="presParOf" srcId="{36F679FC-E811-46E9-952C-911D65577F1E}" destId="{39D57182-D301-4E0F-9564-1FFC2222D6BE}" srcOrd="0" destOrd="0" presId="urn:microsoft.com/office/officeart/2018/2/layout/IconLabelList"/>
    <dgm:cxn modelId="{60475BBA-EC5A-473F-9786-51B10CA2CB89}" type="presParOf" srcId="{39D57182-D301-4E0F-9564-1FFC2222D6BE}" destId="{FD7F72F6-AC68-47C6-B902-58F3F46A746A}" srcOrd="0" destOrd="0" presId="urn:microsoft.com/office/officeart/2018/2/layout/IconLabelList"/>
    <dgm:cxn modelId="{0E87ADA4-DCAC-4207-847E-3A20611DF1DF}" type="presParOf" srcId="{39D57182-D301-4E0F-9564-1FFC2222D6BE}" destId="{D954B31E-06A1-4B52-BED1-4B079D2B9C5C}" srcOrd="1" destOrd="0" presId="urn:microsoft.com/office/officeart/2018/2/layout/IconLabelList"/>
    <dgm:cxn modelId="{9F5355E3-0414-4A47-8935-AF14920BF5B2}" type="presParOf" srcId="{39D57182-D301-4E0F-9564-1FFC2222D6BE}" destId="{7212A2B7-9735-4E8B-8F05-ED41A122AC05}" srcOrd="2" destOrd="0" presId="urn:microsoft.com/office/officeart/2018/2/layout/IconLabelList"/>
    <dgm:cxn modelId="{AD7ADAB9-A531-4E83-9B9B-A31BE687E6AB}" type="presParOf" srcId="{36F679FC-E811-46E9-952C-911D65577F1E}" destId="{FD6946CA-B344-4ECB-A586-936A558EE84A}" srcOrd="1" destOrd="0" presId="urn:microsoft.com/office/officeart/2018/2/layout/IconLabelList"/>
    <dgm:cxn modelId="{F05EECD0-100E-47DE-AA7F-02CD0B8D5C21}" type="presParOf" srcId="{36F679FC-E811-46E9-952C-911D65577F1E}" destId="{518B0358-097A-4155-8072-CF645024EBD2}" srcOrd="2" destOrd="0" presId="urn:microsoft.com/office/officeart/2018/2/layout/IconLabelList"/>
    <dgm:cxn modelId="{BBF568EC-CB38-4653-A34E-BF476903FE6B}" type="presParOf" srcId="{518B0358-097A-4155-8072-CF645024EBD2}" destId="{CAADE000-47F3-4D0B-81EB-821AB3EB4E31}" srcOrd="0" destOrd="0" presId="urn:microsoft.com/office/officeart/2018/2/layout/IconLabelList"/>
    <dgm:cxn modelId="{DB15B5AA-A5F3-456D-86EB-2A47BED2746C}" type="presParOf" srcId="{518B0358-097A-4155-8072-CF645024EBD2}" destId="{8208C6CA-12A8-41A4-86AC-4C3454F6CDA8}" srcOrd="1" destOrd="0" presId="urn:microsoft.com/office/officeart/2018/2/layout/IconLabelList"/>
    <dgm:cxn modelId="{28EED6DE-53BE-4C8D-BE5D-18897E666610}" type="presParOf" srcId="{518B0358-097A-4155-8072-CF645024EBD2}" destId="{AB75DDC9-157F-402D-B0AC-F56DFCA38162}" srcOrd="2" destOrd="0" presId="urn:microsoft.com/office/officeart/2018/2/layout/IconLabelList"/>
    <dgm:cxn modelId="{EDC958E7-779E-46C5-9E1D-F379444573F3}" type="presParOf" srcId="{36F679FC-E811-46E9-952C-911D65577F1E}" destId="{2F1F98D2-3777-42FF-8ABC-2688A37B1894}" srcOrd="3" destOrd="0" presId="urn:microsoft.com/office/officeart/2018/2/layout/IconLabelList"/>
    <dgm:cxn modelId="{48028093-315A-4C6C-83B5-F76A6463DDD2}" type="presParOf" srcId="{36F679FC-E811-46E9-952C-911D65577F1E}" destId="{FD793EE1-1A29-41F0-9EE4-2A59F66A1237}" srcOrd="4" destOrd="0" presId="urn:microsoft.com/office/officeart/2018/2/layout/IconLabelList"/>
    <dgm:cxn modelId="{52E1E31E-19BF-4692-9449-99E5E1098B46}" type="presParOf" srcId="{FD793EE1-1A29-41F0-9EE4-2A59F66A1237}" destId="{0F2CC544-7AD4-49CC-A67E-5DB25EC718EA}" srcOrd="0" destOrd="0" presId="urn:microsoft.com/office/officeart/2018/2/layout/IconLabelList"/>
    <dgm:cxn modelId="{B477F282-7CFC-41A7-8FF6-655EF98752F7}" type="presParOf" srcId="{FD793EE1-1A29-41F0-9EE4-2A59F66A1237}" destId="{48923918-29D1-4C28-88D1-0DB578F6CF6F}" srcOrd="1" destOrd="0" presId="urn:microsoft.com/office/officeart/2018/2/layout/IconLabelList"/>
    <dgm:cxn modelId="{C1C4B8E6-88D0-4DBA-A69F-E7B060E62F47}" type="presParOf" srcId="{FD793EE1-1A29-41F0-9EE4-2A59F66A1237}" destId="{E3C4DCAC-9AB0-462F-9FA4-E19BF4EC0086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D7F72F6-AC68-47C6-B902-58F3F46A746A}">
      <dsp:nvSpPr>
        <dsp:cNvPr id="0" name=""/>
        <dsp:cNvSpPr/>
      </dsp:nvSpPr>
      <dsp:spPr>
        <a:xfrm>
          <a:off x="1146307" y="46061"/>
          <a:ext cx="1323440" cy="132344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212A2B7-9735-4E8B-8F05-ED41A122AC05}">
      <dsp:nvSpPr>
        <dsp:cNvPr id="0" name=""/>
        <dsp:cNvSpPr/>
      </dsp:nvSpPr>
      <dsp:spPr>
        <a:xfrm>
          <a:off x="11737" y="1508558"/>
          <a:ext cx="3518028" cy="2684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err="1">
              <a:latin typeface="Calibri Light" panose="020F0302020204030204"/>
            </a:rPr>
            <a:t>Gwirio</a:t>
          </a:r>
          <a:r>
            <a:rPr lang="en-GB" sz="1300" kern="1200">
              <a:latin typeface="Calibri Light" panose="020F0302020204030204"/>
            </a:rPr>
            <a:t> </a:t>
          </a:r>
          <a:r>
            <a:rPr lang="en-GB" sz="1300" kern="1200" err="1">
              <a:latin typeface="Calibri Light" panose="020F0302020204030204"/>
            </a:rPr>
            <a:t>dyddiadau</a:t>
          </a:r>
          <a:r>
            <a:rPr lang="en-GB" sz="1300" kern="1200">
              <a:latin typeface="Calibri Light" panose="020F0302020204030204"/>
            </a:rPr>
            <a:t> </a:t>
          </a:r>
          <a:r>
            <a:rPr lang="en-GB" sz="1300" kern="1200" err="1">
              <a:latin typeface="Calibri Light" panose="020F0302020204030204"/>
            </a:rPr>
            <a:t>cyflwyno</a:t>
          </a:r>
          <a:r>
            <a:rPr lang="en-GB" sz="1300" kern="1200">
              <a:latin typeface="Calibri Light" panose="020F0302020204030204"/>
            </a:rPr>
            <a:t> </a:t>
          </a:r>
          <a:r>
            <a:rPr lang="en-GB" sz="1300" kern="1200" err="1">
              <a:latin typeface="Calibri Light" panose="020F0302020204030204"/>
            </a:rPr>
            <a:t>aseiniadau</a:t>
          </a:r>
          <a:r>
            <a:rPr lang="en-GB" sz="1300" kern="1200">
              <a:latin typeface="Calibri Light" panose="020F0302020204030204"/>
            </a:rPr>
            <a:t> a </a:t>
          </a:r>
          <a:r>
            <a:rPr lang="en-GB" sz="1300" kern="1200" err="1">
              <a:latin typeface="Calibri Light" panose="020F0302020204030204"/>
            </a:rPr>
            <a:t>threfnu</a:t>
          </a:r>
          <a:r>
            <a:rPr lang="en-GB" sz="1300" kern="1200">
              <a:latin typeface="Calibri Light" panose="020F0302020204030204"/>
            </a:rPr>
            <a:t> </a:t>
          </a:r>
          <a:r>
            <a:rPr lang="en-GB" sz="1300" kern="1200" err="1">
              <a:latin typeface="Calibri Light" panose="020F0302020204030204"/>
            </a:rPr>
            <a:t>eich</a:t>
          </a:r>
          <a:r>
            <a:rPr lang="en-GB" sz="1300" kern="1200">
              <a:latin typeface="Calibri Light" panose="020F0302020204030204"/>
            </a:rPr>
            <a:t> </a:t>
          </a:r>
          <a:r>
            <a:rPr lang="en-GB" sz="1300" kern="1200" err="1">
              <a:latin typeface="Calibri Light" panose="020F0302020204030204"/>
            </a:rPr>
            <a:t>amser</a:t>
          </a:r>
          <a:endParaRPr lang="en-GB" sz="1300" kern="1200">
            <a:latin typeface="Calibri Light" panose="020F0302020204030204"/>
          </a:endParaRPr>
        </a:p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300" kern="1200">
            <a:latin typeface="Calibri Light" panose="020F0302020204030204"/>
          </a:endParaRPr>
        </a:p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>
              <a:latin typeface="Calibri Light" panose="020F0302020204030204"/>
            </a:rPr>
            <a:t>Check deadlines for assessments and plan your time</a:t>
          </a:r>
          <a:endParaRPr lang="en-GB" sz="1300" kern="1200"/>
        </a:p>
      </dsp:txBody>
      <dsp:txXfrm>
        <a:off x="11737" y="1508558"/>
        <a:ext cx="3518028" cy="2684246"/>
      </dsp:txXfrm>
    </dsp:sp>
    <dsp:sp modelId="{CAADE000-47F3-4D0B-81EB-821AB3EB4E31}">
      <dsp:nvSpPr>
        <dsp:cNvPr id="0" name=""/>
        <dsp:cNvSpPr/>
      </dsp:nvSpPr>
      <dsp:spPr>
        <a:xfrm>
          <a:off x="5090719" y="584559"/>
          <a:ext cx="1323440" cy="132344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B75DDC9-157F-402D-B0AC-F56DFCA38162}">
      <dsp:nvSpPr>
        <dsp:cNvPr id="0" name=""/>
        <dsp:cNvSpPr/>
      </dsp:nvSpPr>
      <dsp:spPr>
        <a:xfrm>
          <a:off x="4271038" y="1905697"/>
          <a:ext cx="2940978" cy="195919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>
              <a:latin typeface="Calibri Light" panose="020F0302020204030204"/>
            </a:rPr>
            <a:t>Beth </a:t>
          </a:r>
          <a:r>
            <a:rPr lang="en-GB" sz="1200" kern="1200" err="1">
              <a:latin typeface="Calibri Light" panose="020F0302020204030204"/>
            </a:rPr>
            <a:t>sydd</a:t>
          </a:r>
          <a:r>
            <a:rPr lang="en-GB" sz="1200" kern="1200">
              <a:latin typeface="Calibri Light" panose="020F0302020204030204"/>
            </a:rPr>
            <a:t> </a:t>
          </a:r>
          <a:r>
            <a:rPr lang="en-GB" sz="1200" kern="1200" err="1">
              <a:latin typeface="Calibri Light" panose="020F0302020204030204"/>
            </a:rPr>
            <a:t>angen</a:t>
          </a:r>
          <a:r>
            <a:rPr lang="en-GB" sz="1200" kern="1200">
              <a:latin typeface="Calibri Light" panose="020F0302020204030204"/>
            </a:rPr>
            <a:t> </a:t>
          </a:r>
          <a:r>
            <a:rPr lang="en-GB" sz="1200" kern="1200" err="1">
              <a:latin typeface="Calibri Light" panose="020F0302020204030204"/>
            </a:rPr>
            <a:t>cymorth</a:t>
          </a:r>
          <a:r>
            <a:rPr lang="en-GB" sz="1200" kern="1200">
              <a:latin typeface="Calibri Light" panose="020F0302020204030204"/>
            </a:rPr>
            <a:t> </a:t>
          </a:r>
          <a:r>
            <a:rPr lang="en-GB" sz="1200" kern="1200" err="1">
              <a:latin typeface="Calibri Light" panose="020F0302020204030204"/>
            </a:rPr>
            <a:t>arnoch</a:t>
          </a:r>
          <a:r>
            <a:rPr lang="en-GB" sz="1200" kern="1200">
              <a:latin typeface="Calibri Light" panose="020F0302020204030204"/>
            </a:rPr>
            <a:t> chi</a:t>
          </a:r>
        </a:p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200" kern="1200">
            <a:latin typeface="Calibri Light" panose="020F0302020204030204"/>
          </a:endParaRPr>
        </a:p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>
              <a:latin typeface="Calibri Light" panose="020F0302020204030204"/>
            </a:rPr>
            <a:t>Think about what you need support with</a:t>
          </a:r>
          <a:endParaRPr lang="en-US" sz="1200" kern="1200"/>
        </a:p>
      </dsp:txBody>
      <dsp:txXfrm>
        <a:off x="4271038" y="1905697"/>
        <a:ext cx="2940978" cy="1959199"/>
      </dsp:txXfrm>
    </dsp:sp>
    <dsp:sp modelId="{0F2CC544-7AD4-49CC-A67E-5DB25EC718EA}">
      <dsp:nvSpPr>
        <dsp:cNvPr id="0" name=""/>
        <dsp:cNvSpPr/>
      </dsp:nvSpPr>
      <dsp:spPr>
        <a:xfrm>
          <a:off x="8546368" y="716314"/>
          <a:ext cx="1323440" cy="132344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3C4DCAC-9AB0-462F-9FA4-E19BF4EC0086}">
      <dsp:nvSpPr>
        <dsp:cNvPr id="0" name=""/>
        <dsp:cNvSpPr/>
      </dsp:nvSpPr>
      <dsp:spPr>
        <a:xfrm>
          <a:off x="7759245" y="2159256"/>
          <a:ext cx="2940978" cy="19122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err="1">
              <a:latin typeface="Calibri Light" panose="020F0302020204030204"/>
            </a:rPr>
            <a:t>Sicrhau</a:t>
          </a:r>
          <a:r>
            <a:rPr lang="en-GB" sz="1200" kern="1200">
              <a:latin typeface="Calibri Light" panose="020F0302020204030204"/>
            </a:rPr>
            <a:t> y </a:t>
          </a:r>
          <a:r>
            <a:rPr lang="en-GB" sz="1200" kern="1200" err="1">
              <a:latin typeface="Calibri Light" panose="020F0302020204030204"/>
            </a:rPr>
            <a:t>gorau</a:t>
          </a:r>
          <a:r>
            <a:rPr lang="en-GB" sz="1200" kern="1200">
              <a:latin typeface="Calibri Light" panose="020F0302020204030204"/>
            </a:rPr>
            <a:t> </a:t>
          </a:r>
          <a:r>
            <a:rPr lang="en-GB" sz="1200" kern="1200" err="1">
              <a:latin typeface="Calibri Light" panose="020F0302020204030204"/>
            </a:rPr>
            <a:t>allan</a:t>
          </a:r>
          <a:r>
            <a:rPr lang="en-GB" sz="1200" kern="1200">
              <a:latin typeface="Calibri Light" panose="020F0302020204030204"/>
            </a:rPr>
            <a:t> </a:t>
          </a:r>
          <a:r>
            <a:rPr lang="en-GB" sz="1200" kern="1200" err="1">
              <a:latin typeface="Calibri Light" panose="020F0302020204030204"/>
            </a:rPr>
            <a:t>o’ch</a:t>
          </a:r>
          <a:r>
            <a:rPr lang="en-GB" sz="1200" kern="1200">
              <a:latin typeface="Calibri Light" panose="020F0302020204030204"/>
            </a:rPr>
            <a:t> </a:t>
          </a:r>
          <a:r>
            <a:rPr lang="en-GB" sz="1200" kern="1200" err="1">
              <a:latin typeface="Calibri Light" panose="020F0302020204030204"/>
            </a:rPr>
            <a:t>profiad</a:t>
          </a:r>
          <a:r>
            <a:rPr lang="en-GB" sz="1200" kern="1200">
              <a:latin typeface="Calibri Light" panose="020F0302020204030204"/>
            </a:rPr>
            <a:t> </a:t>
          </a:r>
          <a:r>
            <a:rPr lang="en-GB" sz="1200" kern="1200" err="1">
              <a:latin typeface="Calibri Light" panose="020F0302020204030204"/>
            </a:rPr>
            <a:t>astudio</a:t>
          </a:r>
          <a:r>
            <a:rPr lang="en-GB" sz="1200" kern="1200">
              <a:latin typeface="Calibri Light" panose="020F0302020204030204"/>
            </a:rPr>
            <a:t> </a:t>
          </a:r>
          <a:r>
            <a:rPr lang="en-GB" sz="1200" kern="1200" err="1">
              <a:latin typeface="Calibri Light" panose="020F0302020204030204"/>
            </a:rPr>
            <a:t>tra’n</a:t>
          </a:r>
          <a:r>
            <a:rPr lang="en-GB" sz="1200" kern="1200">
              <a:latin typeface="Calibri Light" panose="020F0302020204030204"/>
            </a:rPr>
            <a:t> y </a:t>
          </a:r>
          <a:r>
            <a:rPr lang="en-GB" sz="1200" kern="1200" err="1">
              <a:latin typeface="Calibri Light" panose="020F0302020204030204"/>
            </a:rPr>
            <a:t>prifysgol</a:t>
          </a:r>
          <a:endParaRPr lang="en-GB" sz="1200" kern="1200">
            <a:latin typeface="Calibri Light" panose="020F0302020204030204"/>
          </a:endParaRPr>
        </a:p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200" kern="1200">
            <a:latin typeface="Calibri Light" panose="020F0302020204030204"/>
          </a:endParaRPr>
        </a:p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>
              <a:latin typeface="Calibri Light" panose="020F0302020204030204"/>
            </a:rPr>
            <a:t>Stay motivated and get the most out of your study experiences whilst at university</a:t>
          </a:r>
          <a:endParaRPr lang="en-GB" sz="1200" kern="1200"/>
        </a:p>
      </dsp:txBody>
      <dsp:txXfrm>
        <a:off x="7759245" y="2159256"/>
        <a:ext cx="2940978" cy="191226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3931EB0-E7B6-8140-BB6F-2EC770A7F0BF}" type="datetimeFigureOut">
              <a:rPr lang="en-US" smtClean="0"/>
              <a:t>3/21/24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5EC0940-82A4-3A47-94FF-4665664F43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078605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85750" indent="-285750">
              <a:buFont typeface="Arial"/>
              <a:buChar char="•"/>
            </a:pPr>
            <a:r>
              <a:rPr lang="en-US"/>
              <a:t>Acknowledge the challenges of transitioning from the holidays back to academic responsibilities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5EC0940-82A4-3A47-94FF-4665664F4329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310111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Adjusting from holiday mode to university – to academic 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5EC0940-82A4-3A47-94FF-4665664F4329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456282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ea typeface="Calibri"/>
                <a:cs typeface="Calibri"/>
              </a:rPr>
              <a:t>Students fill in their </a:t>
            </a:r>
            <a:r>
              <a:rPr lang="en-US" err="1">
                <a:ea typeface="Calibri"/>
                <a:cs typeface="Calibri"/>
              </a:rPr>
              <a:t>quandrants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5EC0940-82A4-3A47-94FF-4665664F4329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590756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ea typeface="Calibri"/>
                <a:cs typeface="Calibri"/>
              </a:rPr>
              <a:t>ADDING TO 2nd </a:t>
            </a:r>
            <a:r>
              <a:rPr lang="en-US" err="1">
                <a:ea typeface="Calibri"/>
                <a:cs typeface="Calibri"/>
              </a:rPr>
              <a:t>quandrant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/>
              <a:t>4 different areas to develop a practice in…</a:t>
            </a:r>
            <a:endParaRPr lang="en-GB"/>
          </a:p>
          <a:p>
            <a:pPr marL="171450" indent="-1714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US" b="1" i="1"/>
              <a:t>Physical</a:t>
            </a:r>
            <a:r>
              <a:rPr lang="en-US"/>
              <a:t> health - </a:t>
            </a:r>
            <a:r>
              <a:rPr lang="en-US" b="1"/>
              <a:t>What can I do physically to look after me?</a:t>
            </a:r>
            <a:endParaRPr lang="en-GB"/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US"/>
          </a:p>
          <a:p>
            <a:pPr marL="171450" indent="-1714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US" b="1" i="1"/>
              <a:t>Psychological</a:t>
            </a:r>
            <a:r>
              <a:rPr lang="en-US"/>
              <a:t> Wellbeing – Reflection in certain areas </a:t>
            </a:r>
            <a:endParaRPr lang="en-GB"/>
          </a:p>
          <a:p>
            <a:pPr marL="171450" indent="-1714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US"/>
              <a:t>What can I do to Keep healthy and sane? Do you need to set boundaries?</a:t>
            </a:r>
            <a:endParaRPr lang="en-GB"/>
          </a:p>
          <a:p>
            <a:pPr marL="171450" indent="-1714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endParaRPr lang="en-GB"/>
          </a:p>
          <a:p>
            <a:pPr marL="171450" indent="-1714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US" b="1" i="1"/>
              <a:t>Social</a:t>
            </a:r>
            <a:r>
              <a:rPr lang="en-US" b="1"/>
              <a:t> –</a:t>
            </a:r>
            <a:r>
              <a:rPr lang="en-US"/>
              <a:t> Stay connected... Who can I be a friend for this week?</a:t>
            </a:r>
            <a:endParaRPr lang="en-GB"/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GB">
              <a:ea typeface="Calibri" panose="020F0502020204030204"/>
              <a:cs typeface="Calibri" panose="020F0502020204030204"/>
            </a:endParaRPr>
          </a:p>
          <a:p>
            <a:pPr marL="171450" indent="-1714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US" b="1" i="1"/>
              <a:t>Spiritual / Mindful </a:t>
            </a:r>
            <a:r>
              <a:rPr lang="en-US" i="1"/>
              <a:t>Y</a:t>
            </a:r>
            <a:r>
              <a:rPr lang="en-US"/>
              <a:t>oga, meditation, relax. What can I do to stay calm and relaxed?</a:t>
            </a:r>
            <a:endParaRPr lang="en-GB"/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GB"/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GB">
              <a:ea typeface="Calibri" panose="020F0502020204030204"/>
              <a:cs typeface="Calibri" panose="020F0502020204030204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5EC0940-82A4-3A47-94FF-4665664F4329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435679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/>
              <a:t>Have a think about &amp; list your priorities</a:t>
            </a:r>
            <a:endParaRPr lang="en-GB"/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US" b="1" i="1"/>
              <a:t>What’s important to you and why?</a:t>
            </a:r>
            <a:endParaRPr lang="en-GB"/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US" b="1" i="1"/>
              <a:t>What gives your time meaning?</a:t>
            </a:r>
            <a:endParaRPr lang="en-GB"/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endParaRPr lang="en-GB">
              <a:ea typeface="Calibri" panose="020F0502020204030204"/>
              <a:cs typeface="Calibri" panose="020F0502020204030204"/>
            </a:endParaRPr>
          </a:p>
          <a:p>
            <a:endParaRPr lang="en-US">
              <a:ea typeface="Calibri" panose="020F0502020204030204"/>
              <a:cs typeface="Calibri" panose="020F0502020204030204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5EC0940-82A4-3A47-94FF-4665664F4329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90167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/>
              <a:t>Have a think about &amp; list your priorities</a:t>
            </a:r>
            <a:endParaRPr lang="en-GB" dirty="0"/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US" b="1" i="1" dirty="0"/>
              <a:t>What’s important to you and why?</a:t>
            </a:r>
            <a:endParaRPr lang="en-GB" dirty="0"/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US" b="1" i="1" dirty="0"/>
              <a:t>What gives your time meaning?</a:t>
            </a:r>
            <a:endParaRPr lang="en-GB" dirty="0"/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endParaRPr lang="en-GB" dirty="0">
              <a:ea typeface="Calibri" panose="020F0502020204030204"/>
              <a:cs typeface="Calibri" panose="020F0502020204030204"/>
            </a:endParaRPr>
          </a:p>
          <a:p>
            <a:endParaRPr lang="en-US" dirty="0">
              <a:ea typeface="Calibri" panose="020F0502020204030204"/>
              <a:cs typeface="Calibri" panose="020F0502020204030204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5EC0940-82A4-3A47-94FF-4665664F4329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90167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b="1"/>
              <a:t>Use a Calendar or Planner – t</a:t>
            </a:r>
            <a:r>
              <a:rPr lang="en-GB"/>
              <a:t>hat suits your prefernces (could be digital) easy to view</a:t>
            </a:r>
          </a:p>
          <a:p>
            <a:pPr marL="171450" indent="-1714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b="1"/>
              <a:t>Color Coding - </a:t>
            </a:r>
            <a:r>
              <a:rPr lang="en-GB"/>
              <a:t>helps quickly identify and differentiate between various commitments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,Sans-Serif"/>
              <a:buChar char="•"/>
            </a:pPr>
            <a:r>
              <a:rPr lang="en-GB" b="1"/>
              <a:t>Include All Commitments - &amp; </a:t>
            </a:r>
            <a:r>
              <a:rPr lang="en-GB"/>
              <a:t>Include important deadlines, assignment due dates, and exam periods... </a:t>
            </a:r>
            <a:r>
              <a:rPr lang="en-GB" b="1"/>
              <a:t>Include Self-Care Activitie</a:t>
            </a:r>
            <a:r>
              <a:rPr lang="en-GB"/>
              <a:t>s e.g. exercise, relaxation, and socialising! </a:t>
            </a:r>
            <a:endParaRPr lang="en-US"/>
          </a:p>
          <a:p>
            <a:pPr marL="171450" indent="-1714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b="1"/>
              <a:t>Break Down Tasks - </a:t>
            </a:r>
            <a:r>
              <a:rPr lang="en-GB"/>
              <a:t>Break down larger tasks into smaller, manageable steps - allocate specific time slots for each component of a project</a:t>
            </a:r>
          </a:p>
          <a:p>
            <a:pPr marL="171450" indent="-1714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b="1"/>
              <a:t>Time Blocking - </a:t>
            </a:r>
            <a:r>
              <a:rPr lang="en-GB"/>
              <a:t>allocate dedicated time for specific activities... Specific hours for studying, attending classes, and relaxation.</a:t>
            </a:r>
          </a:p>
          <a:p>
            <a:pPr marL="171450" indent="-1714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b="1" u="sng"/>
              <a:t>Prioritize </a:t>
            </a:r>
            <a:r>
              <a:rPr lang="en-GB" b="1"/>
              <a:t>Tasks - </a:t>
            </a:r>
            <a:r>
              <a:rPr lang="en-GB"/>
              <a:t>Clearly mark high-priority tasks and deadlines.</a:t>
            </a:r>
          </a:p>
          <a:p>
            <a:pPr marL="171450" indent="-1714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b="1"/>
              <a:t>Build in Buffer Time - a</a:t>
            </a:r>
            <a:r>
              <a:rPr lang="en-GB"/>
              <a:t>void overloading your schedule to prevent burnout.</a:t>
            </a:r>
          </a:p>
          <a:p>
            <a:pPr marL="171450" indent="-1714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b="1"/>
              <a:t>Regularly Update and Review</a:t>
            </a:r>
            <a:endParaRPr lang="en-GB"/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endParaRPr lang="en-GB" b="1"/>
          </a:p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5EC0940-82A4-3A47-94FF-4665664F4329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077543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6CA991-4FB2-F84C-9546-375E9435A40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662694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19DA6CA-D4FA-BA44-A58B-88B090228C3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142369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4786320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E67750-B475-004D-9BEE-53F7B615AE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923761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DE33F7-5C20-6249-8358-8AC4B0B831A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1A42AA-85A7-F549-ACE2-7FF4FCB58C3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0F3320-3347-314E-BC55-88A03D7CED6F}" type="datetimeFigureOut">
              <a:rPr lang="en-US" smtClean="0"/>
              <a:t>3/21/24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63587C-988C-1741-B1AD-2260344FF3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6DE21C-3B8E-5F40-A53E-9F42721913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F197FA-B56C-8345-9EF8-DBEE67EE97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92505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5AE433-868A-9B40-8540-5D1A563C70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8E630A8-95A9-184E-87CF-BCBF239A73C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293386-3775-BB46-AF82-C34FB021019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0F3320-3347-314E-BC55-88A03D7CED6F}" type="datetimeFigureOut">
              <a:rPr lang="en-US" smtClean="0"/>
              <a:t>3/21/24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0FF5CA-C335-3D4B-8F03-1CD481A582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A6BCDFF-05A2-934D-BEA2-AAFE46CB81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F197FA-B56C-8345-9EF8-DBEE67EE97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79577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F14CCA-958F-144C-9EDD-BE41855E48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923761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EAB40F-54BD-A242-9BDD-14BE604F262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D29F4EB-3198-804A-8B18-D80338851D1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4B9CD05-9F85-5F4A-9272-880DE5C9C5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0F3320-3347-314E-BC55-88A03D7CED6F}" type="datetimeFigureOut">
              <a:rPr lang="en-US" smtClean="0"/>
              <a:t>3/21/24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1BF5F0E-37F4-CE4C-BCA5-F5FA2BC71A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A44852C-11D2-9545-A28D-21DC2835B5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F197FA-B56C-8345-9EF8-DBEE67EE97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23801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B8F641-C35D-A84E-AB4E-86B0499AAD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3ADEAA3-A5CE-E94A-911B-75F86F943AA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E195F6F-7B01-9041-B242-983D6535B7A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EC6547D-0AF5-F144-99C9-F391613C382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C618D06-44C8-D245-96F8-674E98E0A2B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585D28F-5470-4B45-9050-2FED03F49DC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0F3320-3347-314E-BC55-88A03D7CED6F}" type="datetimeFigureOut">
              <a:rPr lang="en-US" smtClean="0"/>
              <a:t>3/21/24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E5B70C0-C3E6-1E4E-BEE1-C8C8410F05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85C1C21-E6FE-664A-9ACE-EFF6F0D1CE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F197FA-B56C-8345-9EF8-DBEE67EE97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57025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2D64B1-84EB-6047-A2BE-E5BC5BBEEF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923761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5E309EF-E51D-F540-93D4-6600A73DE6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0F3320-3347-314E-BC55-88A03D7CED6F}" type="datetimeFigureOut">
              <a:rPr lang="en-US" smtClean="0"/>
              <a:t>3/21/24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2FA78D-E555-614A-98D3-7FC8B98519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95562C4-7058-6247-8E7C-A3F4FCE6C6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F197FA-B56C-8345-9EF8-DBEE67EE97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55421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560D5E5-3C79-D94B-AB17-5E7DC0ED563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0F3320-3347-314E-BC55-88A03D7CED6F}" type="datetimeFigureOut">
              <a:rPr lang="en-US" smtClean="0"/>
              <a:t>3/21/24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51A59F6-B720-BC4F-81CA-FD5C2DFD9E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6DB336C-ECAA-6940-9957-27AD40DBCC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F197FA-B56C-8345-9EF8-DBEE67EE97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13618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FF3EFD-60D8-2148-8133-A8C16AAA8B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8DC8BE-79D9-BC47-B26C-EABEE74C93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2B3F410-86AC-6545-8210-1638BC23F4C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E788203-4374-0D41-9821-0B48A63EFD5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0F3320-3347-314E-BC55-88A03D7CED6F}" type="datetimeFigureOut">
              <a:rPr lang="en-US" smtClean="0"/>
              <a:t>3/21/24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00BE619-47D1-724E-9D3F-5966C69816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45A3365-FAB5-2740-8154-E28942AE8C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F197FA-B56C-8345-9EF8-DBEE67EE97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54184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09E9B9-6B77-5345-B0EF-3918852A92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275C492-F7F6-744D-8063-93EAABE003C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D34A439-BEAF-CD4C-87DF-72DC1AECADF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FD0B163-9E3E-D447-BE23-93AC00A4D50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0F3320-3347-314E-BC55-88A03D7CED6F}" type="datetimeFigureOut">
              <a:rPr lang="en-US" smtClean="0"/>
              <a:t>3/21/24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64C965D-8269-824D-BDAA-61860C152E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C46C733-D023-F64D-AB84-AE4A5DB2F8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F197FA-B56C-8345-9EF8-DBEE67EE97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28836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E4C1B1-AEA7-944F-88E0-58D25F45A3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923761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9E9BF74-347D-114B-943B-F934FAC161F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899CF3-B36B-3A41-A8CE-2D2BDACADAF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0F3320-3347-314E-BC55-88A03D7CED6F}" type="datetimeFigureOut">
              <a:rPr lang="en-US" smtClean="0"/>
              <a:t>3/21/24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228349-9DA2-3E4C-95D7-C3278CF353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81D5ED-65D9-0A42-9AA4-54F9134381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F197FA-B56C-8345-9EF8-DBEE67EE97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72714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CD59055-C8D1-0F4E-9647-E3864DEF35E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988BCB1-664D-0641-B8CB-184EBB9A2FE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C41958-E946-1544-AA19-8120825B8BA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0F3320-3347-314E-BC55-88A03D7CED6F}" type="datetimeFigureOut">
              <a:rPr lang="en-US" smtClean="0"/>
              <a:t>3/21/24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E82876A-64D4-FB45-96C8-382D8A5FA8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150415-0CC0-B243-A002-EBB868A6C4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F197FA-B56C-8345-9EF8-DBEE67EE97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433628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370634-EAB3-F14B-811C-0326FCB1D1D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9411A9A-E0B6-9E42-B50E-413BCC4C4CB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8AC884-4DB1-294A-94B0-DB3C951647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3/21/24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439269-9E56-D94E-8AB5-3BF24A7F6E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14FABC-1EB8-6641-BCEC-59125FB0E3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696165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C62463-32E7-9F4D-BB4E-0858F4322C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A9FD94-B582-1940-AD95-758C220E3A0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0BED26E-DC5C-2049-8F0B-509170BB21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3/21/24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8A340C-2088-3E4A-81E5-A1B8F7CB0E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463973-0B85-E940-9BD2-9ECBBE1267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984696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50AF91-663C-5A43-9A1B-CE6D583CF4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C5C8DED-5BBD-BE4B-BF0F-BD2A5445159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9B800B-BD32-B841-A7E4-B94F74E73D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3/21/24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7758581-F86D-2A47-92C0-5C8ED25A88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BC96395-617D-2D4B-B4A9-0A28D55432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792284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525892-7097-5443-A389-2DD7F6A498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994896-C901-804C-8AFC-E8135B42C7E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BDCF24C-F53E-C84C-9FDB-6DF2709B9DF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2B53F9-3B43-214D-9F2D-99A04B547E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3/21/24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194A176-4607-1240-8CD8-7239EAEE00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77DB4B1-C194-F64B-B45E-0436D072D1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504769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4E5E4D-732F-3F4E-A267-A23D853DB5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317F8C5-05FB-4A4C-993F-DB0C4BC0713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9583CAD-CA95-4942-B350-2BA284A9290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01F9FF1-F8B7-0245-B1A8-F3C0AA3695D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510F58C-1386-9246-947D-85FDBB6E85D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B1EDC79-443C-1843-9A41-F3EB7A9FA5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3/21/24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5A03C39-D4BA-4143-AE7A-54A7818E1E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2ADEB7C-FD73-0443-951E-10141418A6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442454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3B933B-4EDC-4544-8030-0B337A2019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9A3D763-C1FF-6047-9701-E1CA9B79D1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3/21/24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1675C4-F328-DF45-9FE2-1994925A60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6348862-EBB4-6F47-88CA-B2A0555732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924319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6985A43-1554-4140-8D8E-F297FFFF0C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3/21/24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C6750F5-1A01-1C4B-B26B-B32CF653D0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550DF8B-640A-7143-86E1-963B0C903B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834267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EC3724-88A1-3348-BCA7-4779D66729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FBC60D-CB5F-2240-A538-63995D9A4D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66EBFCC-89A3-BC4E-8381-176DDBF3C5F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426C395-C503-3D4E-B041-9E7B3E3D53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3/21/24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E16B009-3423-B54E-87FC-93E496E787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46B708E-17A4-4245-B24D-D53EF0D232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989588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299353-4102-A34D-A8D5-072775761E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F3F516B-9F20-1C4F-B616-EC30E1A833B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3650B85-405D-9344-BC9E-94EFB5194C4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356524F-4F09-044F-BB78-6FF7D73A83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3/21/24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206E5D5-FA8F-3F4C-BBCF-30E9DC1D00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6649FDD-89BD-1E46-BCD0-83A5285837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781184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729D9C-0B80-C042-B8A7-3956E39A82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A0EC253-D5E4-9048-85CB-C2751786515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7E8905-A6B3-9843-BE23-DCF3AA6023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3/21/24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8EA17B-F0A2-1B40-89EE-AF738A30A6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3A30ED3-A3D1-5B44-A7D8-CFF5F30D63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976200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8981CB5-2BCE-A146-BFFD-17FB2FBAA51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C7003A7-09DD-C04E-812C-F86A93D158E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C347812-AE94-E94C-97EF-B713303888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3/21/24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CA19F82-4CE8-6141-9B2E-697DE37930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912ECF-9431-E44B-B007-50EA3719AF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856482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877331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C8F886-C82A-5D44-9EDA-C9C596D5C1E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1876708-51F4-7B4C-9DB5-CEE9543FF55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1F1467-DA09-EA4F-9F5C-8F2E42F938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7F53B-E515-014E-8CDF-62C146E5A9AB}" type="datetimeFigureOut">
              <a:rPr lang="en-US" smtClean="0"/>
              <a:t>3/21/24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361EAA-A1C4-7D4C-A566-5990A43642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90D047-97D0-BA45-8281-13D0DFD635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AF810-5C2E-D441-814A-792DE8292D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4411630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A05C22-1057-2A48-AF07-BC0F7BBA78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0DF2BF-6EF8-1449-9C84-F63AE79BB6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FAE884-691A-994A-9A07-4F15F8D0C2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7F53B-E515-014E-8CDF-62C146E5A9AB}" type="datetimeFigureOut">
              <a:rPr lang="en-US" smtClean="0"/>
              <a:t>3/21/24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7F2F748-ABD1-4948-B569-2215340200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645FA3-3EC7-204C-9EEF-250C5DBFBC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AF810-5C2E-D441-814A-792DE8292D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8866114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C5E1D0-70A5-D54D-A344-438CA7E23D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DE1E9A7-1850-F74B-97DA-D1A5319DB7C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996AD91-FA8E-6C46-A144-E875058D0A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7F53B-E515-014E-8CDF-62C146E5A9AB}" type="datetimeFigureOut">
              <a:rPr lang="en-US" smtClean="0"/>
              <a:t>3/21/24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A4A4A4-92C0-4D42-8039-952EE32F21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E457D6-7528-6747-ADBF-75CBD3F48A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AF810-5C2E-D441-814A-792DE8292D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6408712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8BD002-63F7-1A4B-9EF2-657ED81110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BF825F-E60B-3F42-B950-C919B0F534F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12E82A6-CDDE-D741-B1CD-D33B0A7143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DFD825D-A46F-DD4F-AE82-D84B1EBBD1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7F53B-E515-014E-8CDF-62C146E5A9AB}" type="datetimeFigureOut">
              <a:rPr lang="en-US" smtClean="0"/>
              <a:t>3/21/24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BF15142-E9CE-044C-8DAE-47CAFC10DA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9FA6385-C9CF-BC40-B53A-B4AEADC75B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AF810-5C2E-D441-814A-792DE8292D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4895379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75C804-53A8-E548-A122-77BD69A895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52FF6D-E06A-A74D-89BE-D61E1F2C738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84BF823-44FF-A144-AE7F-D0540C926BD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FBA8B44-7BC4-6A49-8A24-6D271C9F7C3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9F949A3-D78F-654C-B7E2-DE0D095D035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2BC670B-9B7E-AA4C-B86E-556B7C2F67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7F53B-E515-014E-8CDF-62C146E5A9AB}" type="datetimeFigureOut">
              <a:rPr lang="en-US" smtClean="0"/>
              <a:t>3/21/24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F2972CD-C70E-3D41-B423-C8796DC5D6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6603436-0583-8842-B4BD-12897906A5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AF810-5C2E-D441-814A-792DE8292D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565565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D0E1F0-935D-C247-B6E5-873C0FECE9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1A23469-62A1-A449-A8F0-F9F57B98FF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7F53B-E515-014E-8CDF-62C146E5A9AB}" type="datetimeFigureOut">
              <a:rPr lang="en-US" smtClean="0"/>
              <a:t>3/21/24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F56AA38-7E26-A741-9750-BCA0F65170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4AA912D-9123-BB4F-BF13-27659CA874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AF810-5C2E-D441-814A-792DE8292D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3861455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D9BD2D2-F4F6-C74F-A8EA-468EE446D5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7F53B-E515-014E-8CDF-62C146E5A9AB}" type="datetimeFigureOut">
              <a:rPr lang="en-US" smtClean="0"/>
              <a:t>3/21/24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2A8A39A-B586-2943-88D2-577F4A6BD5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8FEF8FD-9F29-1B47-81EC-7A1DA74A84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AF810-5C2E-D441-814A-792DE8292D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391498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576ED6-8D80-BE46-B6D6-3C46D0B4DA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9DB843-E7B2-E549-83B7-BE67740727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A6D447-2C28-9C4E-AAB8-15AAD836ADD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67FC978-DEA3-9E48-9035-055F81E241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7F53B-E515-014E-8CDF-62C146E5A9AB}" type="datetimeFigureOut">
              <a:rPr lang="en-US" smtClean="0"/>
              <a:t>3/21/24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FB3D067-CCF8-C14C-AA81-B775302F28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5827293-2691-9C46-B3DA-8C009D92F1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AF810-5C2E-D441-814A-792DE8292D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8867752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1E6C21-0CA0-C84B-9A28-B68473B679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39D14A8-22DF-5841-9109-A1878B85C46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FC8E11E-B10C-3448-975A-127CCECD297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64495B8-9B64-014E-B746-7BB268F3B8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7F53B-E515-014E-8CDF-62C146E5A9AB}" type="datetimeFigureOut">
              <a:rPr lang="en-US" smtClean="0"/>
              <a:t>3/21/24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4B2DFFA-3EE8-1C47-A2E5-52358F46B6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58B8AC5-01AC-864C-8886-E4DA16D9A8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AF810-5C2E-D441-814A-792DE8292D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8392398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E9AC1A-946C-E04D-8429-2AB0CD5B33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44DB7E4-AF72-EF44-A714-7AF9884C692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E958CD-D4E7-C846-9DDE-E584BDDC09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7F53B-E515-014E-8CDF-62C146E5A9AB}" type="datetimeFigureOut">
              <a:rPr lang="en-US" smtClean="0"/>
              <a:t>3/21/24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B401A2-DCD2-2F4C-8157-2B6457D3FB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154432-C229-8049-84F9-E5C99CE98E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AF810-5C2E-D441-814A-792DE8292D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5653634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81766F4-2D3B-344A-8C72-4C7EE70D1F2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6978854-240A-C049-8EB7-8F605274755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C08A03-8B56-0342-B403-B30742E55D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7F53B-E515-014E-8CDF-62C146E5A9AB}" type="datetimeFigureOut">
              <a:rPr lang="en-US" smtClean="0"/>
              <a:t>3/21/24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C7D143-ACC6-B44F-B47D-AFE81DFB5F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EE804AA-257A-DD41-8974-1CA1B6694C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AF810-5C2E-D441-814A-792DE8292D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09018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image" Target="../media/image2.jpeg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1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26.xml"/><Relationship Id="rId7" Type="http://schemas.openxmlformats.org/officeDocument/2006/relationships/slideLayout" Target="../slideLayouts/slideLayout30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5.xml"/><Relationship Id="rId1" Type="http://schemas.openxmlformats.org/officeDocument/2006/relationships/slideLayout" Target="../slideLayouts/slideLayout24.xml"/><Relationship Id="rId6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34.xml"/><Relationship Id="rId5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33.xml"/><Relationship Id="rId4" Type="http://schemas.openxmlformats.org/officeDocument/2006/relationships/slideLayout" Target="../slideLayouts/slideLayout27.xml"/><Relationship Id="rId9" Type="http://schemas.openxmlformats.org/officeDocument/2006/relationships/slideLayout" Target="../slideLayouts/slideLayout3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8CCAB8F-AE29-ED42-AEE8-C2238588005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3719945"/>
            <a:ext cx="10515600" cy="245701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9" name="Title Placeholder 8">
            <a:extLst>
              <a:ext uri="{FF2B5EF4-FFF2-40B4-BE49-F238E27FC236}">
                <a16:creationId xmlns:a16="http://schemas.microsoft.com/office/drawing/2014/main" id="{87FDFF47-FCE0-3342-B7DA-F7EFFC719D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048452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499AC6EB-35F2-1540-9809-231E7BF318E1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12454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A9CF4B2-DEA3-BD46-AA8A-25E602C8AA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2688AFA-B8CA-AF45-8D09-707B358EE3B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23336C-E47A-1447-9412-60E6B0E1137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DCAEF9C-4E02-A346-B422-50263A4C2AAA}" type="datetimeFigureOut">
              <a:rPr lang="en-US" smtClean="0"/>
              <a:t>3/21/24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62326A-8F7C-0340-AACC-1CF3DC7AD9E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88D956-6F24-E040-ACE8-60326A4C221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  <p:pic>
        <p:nvPicPr>
          <p:cNvPr id="7" name="Content Placeholder 5">
            <a:extLst>
              <a:ext uri="{FF2B5EF4-FFF2-40B4-BE49-F238E27FC236}">
                <a16:creationId xmlns:a16="http://schemas.microsoft.com/office/drawing/2014/main" id="{A8873AE9-2E25-8D47-99F4-5AE381967100}"/>
              </a:ext>
            </a:extLst>
          </p:cNvPr>
          <p:cNvPicPr>
            <a:picLocks noChangeAspect="1"/>
          </p:cNvPicPr>
          <p:nvPr userDrawn="1"/>
        </p:nvPicPr>
        <p:blipFill>
          <a:blip r:embed="rId14"/>
          <a:stretch>
            <a:fillRect/>
          </a:stretch>
        </p:blipFill>
        <p:spPr>
          <a:xfrm>
            <a:off x="0" y="1638"/>
            <a:ext cx="12189088" cy="6856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91040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84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5ED36AE-5BB7-824D-895A-3735885C8F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DAF9037-2BAD-D240-A8B7-043193B891D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F17D0A-A105-FD4E-A2A1-AB71AA33C38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B7F53B-E515-014E-8CDF-62C146E5A9AB}" type="datetimeFigureOut">
              <a:rPr lang="en-US" smtClean="0"/>
              <a:t>3/21/24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69261A6-140E-B944-8BAE-34EBF47EC9D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157F57-0E2B-F447-8A0E-303E1361ACF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B3AF810-5C2E-D441-814A-792DE8292DAE}" type="slidenum">
              <a:rPr lang="en-US" smtClean="0"/>
              <a:t>‹#›</a:t>
            </a:fld>
            <a:endParaRPr lang="en-US"/>
          </a:p>
        </p:txBody>
      </p:sp>
      <p:pic>
        <p:nvPicPr>
          <p:cNvPr id="7" name="Content Placeholder 5">
            <a:extLst>
              <a:ext uri="{FF2B5EF4-FFF2-40B4-BE49-F238E27FC236}">
                <a16:creationId xmlns:a16="http://schemas.microsoft.com/office/drawing/2014/main" id="{01423A83-CDC5-4947-9FCA-B859204F7D3B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2912" y="1638"/>
            <a:ext cx="12189088" cy="6856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31279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2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C0692E-8F45-2A66-8999-9BA9E7C655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1327" y="4037569"/>
            <a:ext cx="10515600" cy="1325563"/>
          </a:xfrm>
        </p:spPr>
        <p:txBody>
          <a:bodyPr>
            <a:noAutofit/>
          </a:bodyPr>
          <a:lstStyle/>
          <a:p>
            <a:pPr algn="ctr"/>
            <a:r>
              <a:rPr lang="en-GB">
                <a:solidFill>
                  <a:schemeClr val="bg1"/>
                </a:solidFill>
                <a:ea typeface="+mj-lt"/>
                <a:cs typeface="+mj-lt"/>
              </a:rPr>
              <a:t>Mastering Time Management: A Roadmap for Success in the </a:t>
            </a:r>
            <a:r>
              <a:rPr lang="en-GB" b="1">
                <a:solidFill>
                  <a:schemeClr val="bg1"/>
                </a:solidFill>
                <a:ea typeface="+mj-lt"/>
                <a:cs typeface="+mj-lt"/>
              </a:rPr>
              <a:t>New Semester</a:t>
            </a:r>
            <a:endParaRPr lang="en-US" b="1">
              <a:solidFill>
                <a:schemeClr val="bg1"/>
              </a:solidFill>
              <a:cs typeface="Calibri Light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DEB13313-346C-BC4E-B98B-7DECE4C4DAFA}"/>
              </a:ext>
            </a:extLst>
          </p:cNvPr>
          <p:cNvSpPr txBox="1">
            <a:spLocks/>
          </p:cNvSpPr>
          <p:nvPr/>
        </p:nvSpPr>
        <p:spPr>
          <a:xfrm>
            <a:off x="921327" y="1767403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b="1" err="1">
                <a:solidFill>
                  <a:schemeClr val="bg1"/>
                </a:solidFill>
                <a:ea typeface="+mj-lt"/>
                <a:cs typeface="+mj-lt"/>
              </a:rPr>
              <a:t>Meistroli</a:t>
            </a:r>
            <a:r>
              <a:rPr lang="en-GB" b="1">
                <a:solidFill>
                  <a:schemeClr val="bg1"/>
                </a:solidFill>
                <a:ea typeface="+mj-lt"/>
                <a:cs typeface="+mj-lt"/>
              </a:rPr>
              <a:t> </a:t>
            </a:r>
            <a:r>
              <a:rPr lang="en-GB" b="1" err="1">
                <a:solidFill>
                  <a:schemeClr val="bg1"/>
                </a:solidFill>
                <a:ea typeface="+mj-lt"/>
                <a:cs typeface="+mj-lt"/>
              </a:rPr>
              <a:t>Rheolaeth</a:t>
            </a:r>
            <a:r>
              <a:rPr lang="en-GB" b="1">
                <a:solidFill>
                  <a:schemeClr val="bg1"/>
                </a:solidFill>
                <a:ea typeface="+mj-lt"/>
                <a:cs typeface="+mj-lt"/>
              </a:rPr>
              <a:t> </a:t>
            </a:r>
            <a:r>
              <a:rPr lang="en-GB" b="1" err="1">
                <a:solidFill>
                  <a:schemeClr val="bg1"/>
                </a:solidFill>
                <a:ea typeface="+mj-lt"/>
                <a:cs typeface="+mj-lt"/>
              </a:rPr>
              <a:t>Amser</a:t>
            </a:r>
            <a:r>
              <a:rPr lang="en-GB" b="1">
                <a:solidFill>
                  <a:schemeClr val="bg1"/>
                </a:solidFill>
                <a:ea typeface="+mj-lt"/>
                <a:cs typeface="+mj-lt"/>
              </a:rPr>
              <a:t> : </a:t>
            </a:r>
          </a:p>
          <a:p>
            <a:pPr algn="ctr"/>
            <a:r>
              <a:rPr lang="en-GB" b="1" err="1">
                <a:solidFill>
                  <a:schemeClr val="bg1"/>
                </a:solidFill>
                <a:ea typeface="+mj-lt"/>
                <a:cs typeface="+mj-lt"/>
              </a:rPr>
              <a:t>Llwyddiant</a:t>
            </a:r>
            <a:r>
              <a:rPr lang="en-GB" b="1">
                <a:solidFill>
                  <a:schemeClr val="bg1"/>
                </a:solidFill>
                <a:ea typeface="+mj-lt"/>
                <a:cs typeface="+mj-lt"/>
              </a:rPr>
              <a:t> </a:t>
            </a:r>
            <a:r>
              <a:rPr lang="en-GB" b="1" err="1">
                <a:solidFill>
                  <a:schemeClr val="bg1"/>
                </a:solidFill>
                <a:ea typeface="+mj-lt"/>
                <a:cs typeface="+mj-lt"/>
              </a:rPr>
              <a:t>yn</a:t>
            </a:r>
            <a:r>
              <a:rPr lang="en-GB" b="1">
                <a:solidFill>
                  <a:schemeClr val="bg1"/>
                </a:solidFill>
                <a:ea typeface="+mj-lt"/>
                <a:cs typeface="+mj-lt"/>
              </a:rPr>
              <a:t> y </a:t>
            </a:r>
            <a:r>
              <a:rPr lang="en-GB" b="1" err="1">
                <a:solidFill>
                  <a:schemeClr val="bg1"/>
                </a:solidFill>
                <a:ea typeface="+mj-lt"/>
                <a:cs typeface="+mj-lt"/>
              </a:rPr>
              <a:t>Tymor</a:t>
            </a:r>
            <a:r>
              <a:rPr lang="en-GB" b="1">
                <a:solidFill>
                  <a:schemeClr val="bg1"/>
                </a:solidFill>
                <a:ea typeface="+mj-lt"/>
                <a:cs typeface="+mj-lt"/>
              </a:rPr>
              <a:t> Newydd</a:t>
            </a:r>
            <a:endParaRPr lang="en-US" b="1">
              <a:solidFill>
                <a:schemeClr val="bg1"/>
              </a:solidFill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199602410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DE2591-3ECB-9C44-5C2E-5EC6D8FC3E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 fontScale="90000"/>
          </a:bodyPr>
          <a:lstStyle/>
          <a:p>
            <a:pPr>
              <a:spcBef>
                <a:spcPts val="1000"/>
              </a:spcBef>
            </a:pPr>
            <a:r>
              <a:rPr lang="en-GB" sz="4000" b="1" err="1">
                <a:solidFill>
                  <a:srgbClr val="FFFFFF"/>
                </a:solidFill>
                <a:latin typeface="Arial"/>
                <a:cs typeface="Arial"/>
              </a:rPr>
              <a:t>Teimlo’n</a:t>
            </a:r>
            <a:r>
              <a:rPr lang="en-GB" sz="4000" b="1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lang="en-GB" sz="4000" b="1" err="1">
                <a:solidFill>
                  <a:srgbClr val="FFFFFF"/>
                </a:solidFill>
                <a:latin typeface="Arial"/>
                <a:cs typeface="Arial"/>
              </a:rPr>
              <a:t>Barod</a:t>
            </a:r>
            <a:r>
              <a:rPr lang="en-GB" sz="4000" b="1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lang="en-GB" sz="4000" b="1" err="1">
                <a:solidFill>
                  <a:srgbClr val="FFFFFF"/>
                </a:solidFill>
                <a:latin typeface="Arial"/>
                <a:cs typeface="Arial"/>
              </a:rPr>
              <a:t>ar</a:t>
            </a:r>
            <a:r>
              <a:rPr lang="en-GB" sz="4000" b="1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lang="en-GB" sz="4000" b="1" err="1">
                <a:solidFill>
                  <a:srgbClr val="FFFFFF"/>
                </a:solidFill>
                <a:latin typeface="Arial"/>
                <a:cs typeface="Arial"/>
              </a:rPr>
              <a:t>gyfer</a:t>
            </a:r>
            <a:r>
              <a:rPr lang="en-GB" sz="4000" b="1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lang="en-GB" sz="4000" b="1" err="1">
                <a:solidFill>
                  <a:srgbClr val="FFFFFF"/>
                </a:solidFill>
                <a:latin typeface="Arial"/>
                <a:cs typeface="Arial"/>
              </a:rPr>
              <a:t>Tymor</a:t>
            </a:r>
            <a:r>
              <a:rPr lang="en-GB" sz="4000" b="1">
                <a:solidFill>
                  <a:srgbClr val="FFFFFF"/>
                </a:solidFill>
                <a:latin typeface="Arial"/>
                <a:cs typeface="Arial"/>
              </a:rPr>
              <a:t> 2</a:t>
            </a:r>
            <a:br>
              <a:rPr lang="en-GB" sz="4000" b="1">
                <a:solidFill>
                  <a:srgbClr val="FFFFFF"/>
                </a:solidFill>
                <a:latin typeface="Arial"/>
                <a:cs typeface="Arial"/>
              </a:rPr>
            </a:br>
            <a:r>
              <a:rPr lang="en-GB" sz="4000" b="1">
                <a:solidFill>
                  <a:srgbClr val="FFFFFF"/>
                </a:solidFill>
                <a:latin typeface="Arial"/>
                <a:cs typeface="Arial"/>
              </a:rPr>
              <a:t>Feel prepared for Semester 2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AE3EAF2-874C-A74F-F6BF-DDE2253066D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59519335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88271464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B97F24A-32CE-4C1C-A50D-3016B394D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C1A3E67-11B8-CDAA-8220-537C99FACC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39520"/>
            <a:ext cx="3429000" cy="1719072"/>
          </a:xfrm>
        </p:spPr>
        <p:txBody>
          <a:bodyPr anchor="b">
            <a:normAutofit/>
          </a:bodyPr>
          <a:lstStyle/>
          <a:p>
            <a:r>
              <a:rPr lang="en-GB" sz="4600" err="1">
                <a:latin typeface="Calibri"/>
                <a:ea typeface="Calibri"/>
                <a:cs typeface="Calibri"/>
              </a:rPr>
              <a:t>Rheoli</a:t>
            </a:r>
            <a:r>
              <a:rPr lang="en-GB" sz="4600">
                <a:latin typeface="Calibri"/>
                <a:ea typeface="Calibri"/>
                <a:cs typeface="Calibri"/>
              </a:rPr>
              <a:t> </a:t>
            </a:r>
            <a:r>
              <a:rPr lang="en-GB" sz="4600" err="1">
                <a:latin typeface="Calibri"/>
                <a:ea typeface="Calibri"/>
                <a:cs typeface="Calibri"/>
              </a:rPr>
              <a:t>Amser</a:t>
            </a:r>
            <a:r>
              <a:rPr lang="en-GB" sz="4600">
                <a:latin typeface="Calibri"/>
                <a:ea typeface="Calibri"/>
                <a:cs typeface="Calibri"/>
              </a:rPr>
              <a:t> dull Covey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CD8B4F24-440B-49E9-B85D-733523DC06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573756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4BDD0B-95C7-0DD6-96EC-CE7BDCAEC3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807208"/>
            <a:ext cx="3429000" cy="3410712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" sz="2200">
                <a:latin typeface="Calibri"/>
                <a:ea typeface="Calibri"/>
                <a:cs typeface="Calibri"/>
              </a:rPr>
              <a:t>Dull </a:t>
            </a:r>
            <a:r>
              <a:rPr lang="en" sz="2200" err="1">
                <a:latin typeface="Calibri"/>
                <a:ea typeface="Calibri"/>
                <a:cs typeface="Calibri"/>
              </a:rPr>
              <a:t>effeithiol</a:t>
            </a:r>
            <a:r>
              <a:rPr lang="en" sz="2200">
                <a:latin typeface="Calibri"/>
                <a:ea typeface="Calibri"/>
                <a:cs typeface="Calibri"/>
              </a:rPr>
              <a:t> o </a:t>
            </a:r>
            <a:r>
              <a:rPr lang="en" sz="2200" err="1">
                <a:latin typeface="Calibri"/>
                <a:ea typeface="Calibri"/>
                <a:cs typeface="Calibri"/>
              </a:rPr>
              <a:t>drefnu</a:t>
            </a:r>
            <a:r>
              <a:rPr lang="en" sz="2200">
                <a:latin typeface="Calibri"/>
                <a:ea typeface="Calibri"/>
                <a:cs typeface="Calibri"/>
              </a:rPr>
              <a:t> </a:t>
            </a:r>
            <a:r>
              <a:rPr lang="en" sz="2200" err="1">
                <a:latin typeface="Calibri"/>
                <a:ea typeface="Calibri"/>
                <a:cs typeface="Calibri"/>
              </a:rPr>
              <a:t>eich</a:t>
            </a:r>
            <a:r>
              <a:rPr lang="en" sz="2200">
                <a:latin typeface="Calibri"/>
                <a:ea typeface="Calibri"/>
                <a:cs typeface="Calibri"/>
              </a:rPr>
              <a:t> </a:t>
            </a:r>
            <a:r>
              <a:rPr lang="en" sz="2200" err="1">
                <a:latin typeface="Calibri"/>
                <a:ea typeface="Calibri"/>
                <a:cs typeface="Calibri"/>
              </a:rPr>
              <a:t>blaenoriaethau</a:t>
            </a:r>
            <a:r>
              <a:rPr lang="en" sz="2200">
                <a:latin typeface="Calibri"/>
                <a:ea typeface="Calibri"/>
                <a:cs typeface="Calibri"/>
              </a:rPr>
              <a:t> </a:t>
            </a:r>
          </a:p>
          <a:p>
            <a:r>
              <a:rPr lang="en" sz="2200" i="1">
                <a:latin typeface="Calibri"/>
                <a:ea typeface="Calibri"/>
                <a:cs typeface="Calibri"/>
              </a:rPr>
              <a:t>An effective method of </a:t>
            </a:r>
            <a:r>
              <a:rPr lang="en" sz="2200" i="1" err="1">
                <a:latin typeface="Calibri"/>
                <a:ea typeface="Calibri"/>
                <a:cs typeface="Calibri"/>
              </a:rPr>
              <a:t>organising</a:t>
            </a:r>
            <a:r>
              <a:rPr lang="en" sz="2200" i="1">
                <a:latin typeface="Calibri"/>
                <a:ea typeface="Calibri"/>
                <a:cs typeface="Calibri"/>
              </a:rPr>
              <a:t> your priorities</a:t>
            </a:r>
            <a:endParaRPr lang="en-GB" sz="2200" i="1">
              <a:latin typeface="Calibri"/>
              <a:ea typeface="Calibri"/>
              <a:cs typeface="Calibri"/>
            </a:endParaRPr>
          </a:p>
          <a:p>
            <a:endParaRPr lang="en" sz="2200">
              <a:latin typeface="Calibri"/>
              <a:ea typeface="Calibri"/>
              <a:cs typeface="Calibri"/>
            </a:endParaRPr>
          </a:p>
          <a:p>
            <a:r>
              <a:rPr lang="en" sz="2200">
                <a:latin typeface="Calibri"/>
                <a:ea typeface="Calibri"/>
                <a:cs typeface="Calibri"/>
              </a:rPr>
              <a:t>4 </a:t>
            </a:r>
            <a:r>
              <a:rPr lang="en" sz="2200" err="1">
                <a:latin typeface="Calibri"/>
                <a:ea typeface="Calibri"/>
                <a:cs typeface="Calibri"/>
              </a:rPr>
              <a:t>rhan</a:t>
            </a:r>
            <a:r>
              <a:rPr lang="en" sz="2200">
                <a:latin typeface="Calibri"/>
                <a:ea typeface="Calibri"/>
                <a:cs typeface="Calibri"/>
              </a:rPr>
              <a:t> </a:t>
            </a:r>
            <a:r>
              <a:rPr lang="en" sz="2200" err="1">
                <a:latin typeface="Calibri"/>
                <a:ea typeface="Calibri"/>
                <a:cs typeface="Calibri"/>
              </a:rPr>
              <a:t>wedi</a:t>
            </a:r>
            <a:r>
              <a:rPr lang="en" sz="2200">
                <a:latin typeface="Calibri"/>
                <a:ea typeface="Calibri"/>
                <a:cs typeface="Calibri"/>
              </a:rPr>
              <a:t> </a:t>
            </a:r>
            <a:r>
              <a:rPr lang="en" sz="2200" err="1">
                <a:latin typeface="Calibri"/>
                <a:ea typeface="Calibri"/>
                <a:cs typeface="Calibri"/>
              </a:rPr>
              <a:t>threfnu</a:t>
            </a:r>
            <a:r>
              <a:rPr lang="en" sz="2200">
                <a:latin typeface="Calibri"/>
                <a:ea typeface="Calibri"/>
                <a:cs typeface="Calibri"/>
              </a:rPr>
              <a:t> </a:t>
            </a:r>
            <a:r>
              <a:rPr lang="en" sz="2200" err="1">
                <a:latin typeface="Calibri"/>
                <a:ea typeface="Calibri"/>
                <a:cs typeface="Calibri"/>
              </a:rPr>
              <a:t>yn</a:t>
            </a:r>
            <a:r>
              <a:rPr lang="en" sz="2200">
                <a:latin typeface="Calibri"/>
                <a:ea typeface="Calibri"/>
                <a:cs typeface="Calibri"/>
              </a:rPr>
              <a:t> </a:t>
            </a:r>
            <a:r>
              <a:rPr lang="en" sz="2200" err="1">
                <a:latin typeface="Calibri"/>
                <a:ea typeface="Calibri"/>
                <a:cs typeface="Calibri"/>
              </a:rPr>
              <a:t>ôl</a:t>
            </a:r>
            <a:r>
              <a:rPr lang="en" sz="2200">
                <a:latin typeface="Calibri"/>
                <a:ea typeface="Calibri"/>
                <a:cs typeface="Calibri"/>
              </a:rPr>
              <a:t> </a:t>
            </a:r>
            <a:r>
              <a:rPr lang="en" sz="2200" err="1">
                <a:latin typeface="Calibri"/>
                <a:ea typeface="Calibri"/>
                <a:cs typeface="Calibri"/>
              </a:rPr>
              <a:t>pwysigrwydd</a:t>
            </a:r>
            <a:r>
              <a:rPr lang="en" sz="2200">
                <a:latin typeface="Calibri"/>
                <a:ea typeface="Calibri"/>
                <a:cs typeface="Calibri"/>
              </a:rPr>
              <a:t> a </a:t>
            </a:r>
            <a:r>
              <a:rPr lang="en" sz="2200" err="1">
                <a:latin typeface="Calibri"/>
                <a:ea typeface="Calibri"/>
                <a:cs typeface="Calibri"/>
              </a:rPr>
              <a:t>brys</a:t>
            </a:r>
            <a:endParaRPr lang="en" sz="2200">
              <a:latin typeface="Calibri"/>
              <a:ea typeface="Calibri"/>
              <a:cs typeface="Calibri"/>
            </a:endParaRPr>
          </a:p>
          <a:p>
            <a:r>
              <a:rPr lang="en" sz="2200" i="1">
                <a:latin typeface="Calibri"/>
                <a:ea typeface="Calibri"/>
                <a:cs typeface="Calibri"/>
              </a:rPr>
              <a:t>4 quadrants </a:t>
            </a:r>
            <a:r>
              <a:rPr lang="en" sz="2200" i="1" err="1">
                <a:latin typeface="Calibri"/>
                <a:ea typeface="Calibri"/>
                <a:cs typeface="Calibri"/>
              </a:rPr>
              <a:t>organised</a:t>
            </a:r>
            <a:r>
              <a:rPr lang="en" sz="2200" i="1">
                <a:latin typeface="Calibri"/>
                <a:ea typeface="Calibri"/>
                <a:cs typeface="Calibri"/>
              </a:rPr>
              <a:t> by urgency and importance</a:t>
            </a:r>
            <a:br>
              <a:rPr lang="en-US" sz="2200">
                <a:latin typeface="Calibri"/>
                <a:ea typeface="Calibri"/>
                <a:cs typeface="Calibri"/>
              </a:rPr>
            </a:br>
            <a:endParaRPr lang="en-US" sz="2200">
              <a:latin typeface="Calibri"/>
              <a:ea typeface="Calibri"/>
              <a:cs typeface="Calibri"/>
            </a:endParaRPr>
          </a:p>
          <a:p>
            <a:endParaRPr lang="en-GB" sz="2200">
              <a:latin typeface="Calibri"/>
              <a:ea typeface="Calibri"/>
              <a:cs typeface="Calibri"/>
            </a:endParaRPr>
          </a:p>
        </p:txBody>
      </p:sp>
      <p:pic>
        <p:nvPicPr>
          <p:cNvPr id="4" name="Picture 3" descr="Using Covey's Matrix to tame your Time Management Woes - Project  Accelerator News">
            <a:extLst>
              <a:ext uri="{FF2B5EF4-FFF2-40B4-BE49-F238E27FC236}">
                <a16:creationId xmlns:a16="http://schemas.microsoft.com/office/drawing/2014/main" id="{23D974BB-78DE-3DA5-626B-83966054A4E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033" t="11730" r="2966" b="5425"/>
          <a:stretch/>
        </p:blipFill>
        <p:spPr>
          <a:xfrm>
            <a:off x="4654296" y="947910"/>
            <a:ext cx="6903720" cy="49621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819606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7" descr="Stephen Covey | Craig T. Owens">
            <a:extLst>
              <a:ext uri="{FF2B5EF4-FFF2-40B4-BE49-F238E27FC236}">
                <a16:creationId xmlns:a16="http://schemas.microsoft.com/office/drawing/2014/main" id="{D8D111EA-3910-3EC7-CD77-3BC32F4FD3C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l="7964" t="4993" r="12287" b="4405"/>
          <a:stretch/>
        </p:blipFill>
        <p:spPr>
          <a:xfrm>
            <a:off x="715537" y="990848"/>
            <a:ext cx="5419161" cy="4771475"/>
          </a:xfrm>
          <a:prstGeom prst="rect">
            <a:avLst/>
          </a:prstGeom>
        </p:spPr>
      </p:pic>
      <p:pic>
        <p:nvPicPr>
          <p:cNvPr id="5" name="Picture 4" descr="What is the time management matrix and how to do you use it? | Vault-ERP">
            <a:extLst>
              <a:ext uri="{FF2B5EF4-FFF2-40B4-BE49-F238E27FC236}">
                <a16:creationId xmlns:a16="http://schemas.microsoft.com/office/drawing/2014/main" id="{F5C3EE92-3863-2DF6-2A8E-F6F9DC284193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3981" t="14417" r="11538" b="18736"/>
          <a:stretch/>
        </p:blipFill>
        <p:spPr>
          <a:xfrm>
            <a:off x="8056296" y="3163483"/>
            <a:ext cx="3802347" cy="2529897"/>
          </a:xfrm>
          <a:prstGeom prst="rect">
            <a:avLst/>
          </a:prstGeom>
        </p:spPr>
      </p:pic>
      <p:sp>
        <p:nvSpPr>
          <p:cNvPr id="11" name="Title 1">
            <a:extLst>
              <a:ext uri="{FF2B5EF4-FFF2-40B4-BE49-F238E27FC236}">
                <a16:creationId xmlns:a16="http://schemas.microsoft.com/office/drawing/2014/main" id="{F9F5A604-0311-7938-1C95-79D02BA4AF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6063" y="109632"/>
            <a:ext cx="11532580" cy="877729"/>
          </a:xfrm>
        </p:spPr>
        <p:txBody>
          <a:bodyPr anchor="ctr">
            <a:normAutofit/>
          </a:bodyPr>
          <a:lstStyle/>
          <a:p>
            <a:pPr>
              <a:spcBef>
                <a:spcPts val="1000"/>
              </a:spcBef>
            </a:pPr>
            <a:r>
              <a:rPr lang="en-US" sz="2800" b="1">
                <a:solidFill>
                  <a:schemeClr val="bg1"/>
                </a:solidFill>
                <a:ea typeface="+mj-lt"/>
                <a:cs typeface="+mj-lt"/>
              </a:rPr>
              <a:t>Over the course of a typical week, what activities do you do in each quadrant?</a:t>
            </a:r>
            <a:endParaRPr lang="en-GB" sz="2800">
              <a:solidFill>
                <a:schemeClr val="bg1"/>
              </a:solidFill>
              <a:ea typeface="+mj-lt"/>
              <a:cs typeface="+mj-lt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0E67259-C05B-4C46-8F15-11A06AB82D81}"/>
              </a:ext>
            </a:extLst>
          </p:cNvPr>
          <p:cNvSpPr txBox="1"/>
          <p:nvPr/>
        </p:nvSpPr>
        <p:spPr>
          <a:xfrm>
            <a:off x="6439480" y="1382924"/>
            <a:ext cx="5549319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err="1"/>
              <a:t>Dros</a:t>
            </a:r>
            <a:r>
              <a:rPr lang="en-US" sz="2800"/>
              <a:t> </a:t>
            </a:r>
            <a:r>
              <a:rPr lang="en-US" sz="2800" err="1"/>
              <a:t>wythnos</a:t>
            </a:r>
            <a:r>
              <a:rPr lang="en-US" sz="2800"/>
              <a:t> </a:t>
            </a:r>
            <a:r>
              <a:rPr lang="en-US" sz="2800" err="1"/>
              <a:t>cyffredin</a:t>
            </a:r>
            <a:r>
              <a:rPr lang="en-US" sz="2800"/>
              <a:t>,  pa </a:t>
            </a:r>
            <a:r>
              <a:rPr lang="en-US" sz="2800" err="1"/>
              <a:t>fath</a:t>
            </a:r>
            <a:r>
              <a:rPr lang="en-US" sz="2800"/>
              <a:t> o </a:t>
            </a:r>
            <a:r>
              <a:rPr lang="en-US" sz="2800" err="1"/>
              <a:t>weithgareddau</a:t>
            </a:r>
            <a:r>
              <a:rPr lang="en-US" sz="2800"/>
              <a:t> </a:t>
            </a:r>
            <a:r>
              <a:rPr lang="en-US" sz="2800" err="1"/>
              <a:t>byddech</a:t>
            </a:r>
            <a:r>
              <a:rPr lang="en-US" sz="2800"/>
              <a:t> </a:t>
            </a:r>
            <a:r>
              <a:rPr lang="en-US" sz="2800" err="1"/>
              <a:t>chi’n</a:t>
            </a:r>
            <a:r>
              <a:rPr lang="en-US" sz="2800"/>
              <a:t> </a:t>
            </a:r>
            <a:r>
              <a:rPr lang="en-US" sz="2800" err="1"/>
              <a:t>gosod</a:t>
            </a:r>
            <a:r>
              <a:rPr lang="en-US" sz="2800"/>
              <a:t> </a:t>
            </a:r>
            <a:r>
              <a:rPr lang="en-US" sz="2800" err="1"/>
              <a:t>ymhob</a:t>
            </a:r>
            <a:r>
              <a:rPr lang="en-US" sz="2800"/>
              <a:t> </a:t>
            </a:r>
            <a:r>
              <a:rPr lang="en-US" sz="2800" err="1"/>
              <a:t>cwarter</a:t>
            </a:r>
            <a:r>
              <a:rPr lang="en-US" sz="2800"/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78168658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0CFD998A-6B5C-A2ED-F837-6B636987C76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33729060"/>
              </p:ext>
            </p:extLst>
          </p:nvPr>
        </p:nvGraphicFramePr>
        <p:xfrm>
          <a:off x="214913" y="243568"/>
          <a:ext cx="11734880" cy="6410094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1280808">
                  <a:extLst>
                    <a:ext uri="{9D8B030D-6E8A-4147-A177-3AD203B41FA5}">
                      <a16:colId xmlns:a16="http://schemas.microsoft.com/office/drawing/2014/main" val="3072395423"/>
                    </a:ext>
                  </a:extLst>
                </a:gridCol>
                <a:gridCol w="5341544">
                  <a:extLst>
                    <a:ext uri="{9D8B030D-6E8A-4147-A177-3AD203B41FA5}">
                      <a16:colId xmlns:a16="http://schemas.microsoft.com/office/drawing/2014/main" val="4158655178"/>
                    </a:ext>
                  </a:extLst>
                </a:gridCol>
                <a:gridCol w="5112528">
                  <a:extLst>
                    <a:ext uri="{9D8B030D-6E8A-4147-A177-3AD203B41FA5}">
                      <a16:colId xmlns:a16="http://schemas.microsoft.com/office/drawing/2014/main" val="2361108685"/>
                    </a:ext>
                  </a:extLst>
                </a:gridCol>
              </a:tblGrid>
              <a:tr h="826075">
                <a:tc>
                  <a:txBody>
                    <a:bodyPr/>
                    <a:lstStyle/>
                    <a:p>
                      <a:pPr fontAlgn="ctr"/>
                      <a:endParaRPr lang="en-GB" sz="3200">
                        <a:effectLst/>
                        <a:latin typeface="Calibri"/>
                      </a:endParaRPr>
                    </a:p>
                    <a:p>
                      <a:pPr algn="ctr" rtl="0" fontAlgn="base"/>
                      <a:r>
                        <a:rPr lang="en-GB" sz="2000">
                          <a:effectLst/>
                          <a:latin typeface="Calibri"/>
                        </a:rPr>
                        <a:t>  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3600">
                          <a:solidFill>
                            <a:schemeClr val="bg1"/>
                          </a:solidFill>
                          <a:effectLst/>
                          <a:latin typeface="Calibri"/>
                        </a:rPr>
                        <a:t>Urgent 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3600">
                          <a:solidFill>
                            <a:schemeClr val="bg1"/>
                          </a:solidFill>
                          <a:effectLst/>
                          <a:latin typeface="Calibri"/>
                        </a:rPr>
                        <a:t>Not urgent 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733721658"/>
                  </a:ext>
                </a:extLst>
              </a:tr>
              <a:tr h="2763087">
                <a:tc>
                  <a:txBody>
                    <a:bodyPr/>
                    <a:lstStyle/>
                    <a:p>
                      <a:pPr fontAlgn="ctr"/>
                      <a:endParaRPr lang="en-GB" sz="3200" b="1">
                        <a:effectLst/>
                        <a:latin typeface="Calibri"/>
                      </a:endParaRPr>
                    </a:p>
                    <a:p>
                      <a:pPr algn="ctr" rtl="0" fontAlgn="base"/>
                      <a:r>
                        <a:rPr lang="en-GB" sz="2000" b="1">
                          <a:effectLst/>
                          <a:latin typeface="Calibri"/>
                        </a:rPr>
                        <a:t>Important 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342900" lvl="0" indent="-342900" algn="ctr">
                        <a:buClr>
                          <a:srgbClr val="000000"/>
                        </a:buClr>
                        <a:buAutoNum type="arabicPeriod"/>
                      </a:pPr>
                      <a:r>
                        <a:rPr lang="en-GB" sz="2800" b="1" i="0" u="none" strike="noStrike" noProof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DO FIRST!</a:t>
                      </a:r>
                      <a:endParaRPr lang="en-US" sz="2800" b="1" i="0" u="none" strike="noStrike" noProof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  <a:p>
                      <a:pPr lvl="0">
                        <a:buNone/>
                      </a:pPr>
                      <a:r>
                        <a:rPr lang="en-GB" sz="2000" b="1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Examples</a:t>
                      </a:r>
                      <a:r>
                        <a:rPr lang="en-GB" sz="200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: Deadline driven work; Emergencies</a:t>
                      </a:r>
                    </a:p>
                    <a:p>
                      <a:pPr lvl="0">
                        <a:buNone/>
                      </a:pPr>
                      <a:endParaRPr lang="en-GB" sz="200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  <a:p>
                      <a:pPr lvl="0">
                        <a:buNone/>
                      </a:pPr>
                      <a:r>
                        <a:rPr lang="en-GB" sz="2000" b="1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Long term impacts: </a:t>
                      </a:r>
                      <a:r>
                        <a:rPr lang="en-GB" sz="200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Risks stress / burnout; reactive way of working</a:t>
                      </a:r>
                      <a:endParaRPr lang="en-GB" sz="2000" b="1"/>
                    </a:p>
                    <a:p>
                      <a:pPr rtl="0" fontAlgn="base"/>
                      <a:r>
                        <a:rPr lang="en-GB" sz="200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 </a:t>
                      </a:r>
                    </a:p>
                    <a:p>
                      <a:pPr rtl="0" fontAlgn="base"/>
                      <a:r>
                        <a:rPr lang="en-GB" sz="2000" b="1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Ways of working:  </a:t>
                      </a:r>
                      <a:r>
                        <a:rPr lang="en-GB" sz="200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Investigate the real urgency </a:t>
                      </a:r>
                    </a:p>
                    <a:p>
                      <a:pPr rtl="0" fontAlgn="base"/>
                      <a:r>
                        <a:rPr lang="en-GB" sz="200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What help can you call on? </a:t>
                      </a:r>
                    </a:p>
                  </a:txBody>
                  <a:tcPr>
                    <a:solidFill>
                      <a:srgbClr val="FF5F5E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sz="2800" b="1" i="0" u="none" strike="noStrike" noProof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2. DO NEXT /PLAN!</a:t>
                      </a:r>
                    </a:p>
                    <a:p>
                      <a:pPr lvl="0">
                        <a:buNone/>
                      </a:pPr>
                      <a:r>
                        <a:rPr lang="en-GB" sz="2000" b="1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Examples</a:t>
                      </a:r>
                      <a:r>
                        <a:rPr lang="en-GB" sz="200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: Health, staying in touch with friends</a:t>
                      </a:r>
                    </a:p>
                    <a:p>
                      <a:pPr lvl="0">
                        <a:buNone/>
                      </a:pPr>
                      <a:endParaRPr lang="en-GB" sz="200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  <a:p>
                      <a:pPr lvl="0">
                        <a:buNone/>
                      </a:pPr>
                      <a:r>
                        <a:rPr lang="en-GB" sz="2000" b="1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Long term impacts:</a:t>
                      </a:r>
                      <a:r>
                        <a:rPr lang="en-GB" sz="200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Calmer, more balanced </a:t>
                      </a:r>
                      <a:endParaRPr lang="en-GB" sz="2000"/>
                    </a:p>
                    <a:p>
                      <a:pPr rtl="0" fontAlgn="base"/>
                      <a:r>
                        <a:rPr lang="en-GB" sz="200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Focussed and acting in time </a:t>
                      </a:r>
                    </a:p>
                    <a:p>
                      <a:pPr rtl="0" fontAlgn="base"/>
                      <a:r>
                        <a:rPr lang="en-GB" sz="200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 </a:t>
                      </a:r>
                    </a:p>
                    <a:p>
                      <a:pPr rtl="0" fontAlgn="base"/>
                      <a:r>
                        <a:rPr lang="en-GB" sz="2000" b="1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Ways of working: </a:t>
                      </a:r>
                      <a:r>
                        <a:rPr lang="en-GB" sz="200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Plan ahead / schedule in /protect that time</a:t>
                      </a:r>
                    </a:p>
                  </a:txBody>
                  <a:tcPr>
                    <a:solidFill>
                      <a:srgbClr val="5CB7E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89283180"/>
                  </a:ext>
                </a:extLst>
              </a:tr>
              <a:tr h="2763087">
                <a:tc>
                  <a:txBody>
                    <a:bodyPr/>
                    <a:lstStyle/>
                    <a:p>
                      <a:pPr fontAlgn="ctr"/>
                      <a:endParaRPr lang="en-GB" sz="3200" b="1">
                        <a:effectLst/>
                        <a:latin typeface="Calibri"/>
                      </a:endParaRPr>
                    </a:p>
                    <a:p>
                      <a:pPr algn="ctr" rtl="0" fontAlgn="base"/>
                      <a:r>
                        <a:rPr lang="en-GB" sz="2000" b="1">
                          <a:effectLst/>
                          <a:latin typeface="Calibri"/>
                        </a:rPr>
                        <a:t>Not important 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sz="2800" b="1">
                          <a:effectLst/>
                          <a:latin typeface="Calibri"/>
                        </a:rPr>
                        <a:t>3. DO LATER OR DELEGATE</a:t>
                      </a:r>
                      <a:endParaRPr lang="en-US" sz="2800" b="1">
                        <a:latin typeface="Calibri"/>
                      </a:endParaRPr>
                    </a:p>
                    <a:p>
                      <a:pPr lvl="0">
                        <a:buNone/>
                      </a:pPr>
                      <a:r>
                        <a:rPr lang="en-GB" sz="2000" b="1">
                          <a:effectLst/>
                          <a:latin typeface="Calibri"/>
                        </a:rPr>
                        <a:t>Examples</a:t>
                      </a:r>
                      <a:r>
                        <a:rPr lang="en-GB" sz="2000" b="0">
                          <a:effectLst/>
                          <a:latin typeface="Calibri"/>
                        </a:rPr>
                        <a:t>: Task from manager (no deadline)</a:t>
                      </a:r>
                      <a:endParaRPr lang="en-GB" sz="2000" b="1">
                        <a:effectLst/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en-GB" sz="2000" b="1">
                        <a:effectLst/>
                        <a:latin typeface="Calibri"/>
                      </a:endParaRPr>
                    </a:p>
                    <a:p>
                      <a:pPr lvl="0">
                        <a:buNone/>
                      </a:pPr>
                      <a:r>
                        <a:rPr lang="en-GB" sz="2000" b="1">
                          <a:effectLst/>
                          <a:latin typeface="Calibri"/>
                        </a:rPr>
                        <a:t>Long term impacts: </a:t>
                      </a:r>
                      <a:r>
                        <a:rPr lang="en-GB" sz="2000">
                          <a:effectLst/>
                          <a:latin typeface="Calibri"/>
                        </a:rPr>
                        <a:t>Risks losing autonomy.</a:t>
                      </a:r>
                    </a:p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2000" b="0" i="0" u="none" strike="noStrike" noProof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Other's peoples agendas?   </a:t>
                      </a:r>
                    </a:p>
                    <a:p>
                      <a:pPr rtl="0" fontAlgn="base"/>
                      <a:r>
                        <a:rPr lang="en-GB" sz="2000">
                          <a:effectLst/>
                          <a:latin typeface="Calibri"/>
                        </a:rPr>
                        <a:t>  </a:t>
                      </a:r>
                    </a:p>
                    <a:p>
                      <a:pPr rtl="0" fontAlgn="base"/>
                      <a:r>
                        <a:rPr lang="en-GB" sz="2000" b="1">
                          <a:effectLst/>
                          <a:latin typeface="Calibri"/>
                        </a:rPr>
                        <a:t>Ways of working: </a:t>
                      </a:r>
                      <a:r>
                        <a:rPr lang="en-GB" sz="2000">
                          <a:effectLst/>
                          <a:latin typeface="Calibri"/>
                        </a:rPr>
                        <a:t>Investigate the real importance and urgency!  Say no... can it be delegated? </a:t>
                      </a: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2800" b="1">
                          <a:effectLst/>
                          <a:latin typeface="Calibri"/>
                        </a:rPr>
                        <a:t>4. DON’T DO</a:t>
                      </a:r>
                    </a:p>
                    <a:p>
                      <a:pPr rtl="0" fontAlgn="base"/>
                      <a:r>
                        <a:rPr lang="en-GB" sz="2000" b="1">
                          <a:effectLst/>
                          <a:latin typeface="Calibri"/>
                        </a:rPr>
                        <a:t>Examples: </a:t>
                      </a:r>
                      <a:r>
                        <a:rPr lang="en-GB" sz="2000" b="0">
                          <a:effectLst/>
                          <a:latin typeface="Calibri"/>
                        </a:rPr>
                        <a:t>Social media, time wasting</a:t>
                      </a:r>
                      <a:endParaRPr lang="en-GB" sz="2000">
                        <a:effectLst/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en-GB" sz="2000" b="1">
                        <a:effectLst/>
                        <a:latin typeface="Calibri"/>
                      </a:endParaRPr>
                    </a:p>
                    <a:p>
                      <a:pPr lvl="0">
                        <a:buNone/>
                      </a:pPr>
                      <a:r>
                        <a:rPr lang="en-GB" sz="2000" b="1">
                          <a:effectLst/>
                          <a:latin typeface="Calibri"/>
                        </a:rPr>
                        <a:t>Long term impacts: </a:t>
                      </a:r>
                      <a:r>
                        <a:rPr lang="en-GB" sz="2000">
                          <a:effectLst/>
                          <a:latin typeface="Calibri"/>
                        </a:rPr>
                        <a:t> Risks becoming irresponsible; Gets bored and stressed </a:t>
                      </a:r>
                    </a:p>
                    <a:p>
                      <a:pPr rtl="0" fontAlgn="base"/>
                      <a:r>
                        <a:rPr lang="en-GB" sz="2000">
                          <a:effectLst/>
                          <a:latin typeface="Calibri"/>
                        </a:rPr>
                        <a:t>  </a:t>
                      </a:r>
                    </a:p>
                    <a:p>
                      <a:pPr rtl="0" fontAlgn="base"/>
                      <a:r>
                        <a:rPr lang="en-GB" sz="2000" b="1">
                          <a:effectLst/>
                          <a:latin typeface="Calibri"/>
                        </a:rPr>
                        <a:t>Ways of working: </a:t>
                      </a:r>
                      <a:r>
                        <a:rPr lang="en-GB" sz="2000">
                          <a:effectLst/>
                          <a:latin typeface="Calibri"/>
                        </a:rPr>
                        <a:t>Investigate the cause for these activities – what are they doing for you? </a:t>
                      </a:r>
                    </a:p>
                  </a:txBody>
                  <a:tcPr>
                    <a:solidFill>
                      <a:schemeClr val="bg1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6543426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4490854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4BCE233B-C3DE-0376-595F-0B65CCDFC286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935477" y="1939115"/>
          <a:ext cx="6511018" cy="2987040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1020060">
                  <a:extLst>
                    <a:ext uri="{9D8B030D-6E8A-4147-A177-3AD203B41FA5}">
                      <a16:colId xmlns:a16="http://schemas.microsoft.com/office/drawing/2014/main" val="780148494"/>
                    </a:ext>
                  </a:extLst>
                </a:gridCol>
                <a:gridCol w="2745479">
                  <a:extLst>
                    <a:ext uri="{9D8B030D-6E8A-4147-A177-3AD203B41FA5}">
                      <a16:colId xmlns:a16="http://schemas.microsoft.com/office/drawing/2014/main" val="3358087879"/>
                    </a:ext>
                  </a:extLst>
                </a:gridCol>
                <a:gridCol w="2745479">
                  <a:extLst>
                    <a:ext uri="{9D8B030D-6E8A-4147-A177-3AD203B41FA5}">
                      <a16:colId xmlns:a16="http://schemas.microsoft.com/office/drawing/2014/main" val="1654323317"/>
                    </a:ext>
                  </a:extLst>
                </a:gridCol>
              </a:tblGrid>
              <a:tr h="484043">
                <a:tc>
                  <a:txBody>
                    <a:bodyPr/>
                    <a:lstStyle/>
                    <a:p>
                      <a:pPr fontAlgn="ctr"/>
                      <a:endParaRPr lang="en-GB" sz="2000" dirty="0">
                        <a:effectLst/>
                      </a:endParaRPr>
                    </a:p>
                    <a:p>
                      <a:pPr algn="ctr" rtl="0" fontAlgn="base"/>
                      <a:r>
                        <a:rPr lang="en-GB" sz="1400" dirty="0">
                          <a:effectLst/>
                        </a:rPr>
                        <a:t>  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2000" dirty="0">
                        <a:solidFill>
                          <a:schemeClr val="bg1"/>
                        </a:solidFill>
                        <a:effectLst/>
                      </a:endParaRPr>
                    </a:p>
                    <a:p>
                      <a:pPr algn="ctr" rtl="0" fontAlgn="base"/>
                      <a:r>
                        <a:rPr lang="en-GB" sz="1400" dirty="0">
                          <a:solidFill>
                            <a:schemeClr val="bg1"/>
                          </a:solidFill>
                          <a:effectLst/>
                        </a:rPr>
                        <a:t>Urgent 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2000" dirty="0">
                        <a:solidFill>
                          <a:schemeClr val="bg1"/>
                        </a:solidFill>
                        <a:effectLst/>
                      </a:endParaRPr>
                    </a:p>
                    <a:p>
                      <a:pPr algn="ctr" rtl="0" fontAlgn="base"/>
                      <a:r>
                        <a:rPr lang="en-GB" sz="1400" dirty="0">
                          <a:solidFill>
                            <a:schemeClr val="bg1"/>
                          </a:solidFill>
                          <a:effectLst/>
                        </a:rPr>
                        <a:t>Not urgent 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973443357"/>
                  </a:ext>
                </a:extLst>
              </a:tr>
              <a:tr h="797246">
                <a:tc>
                  <a:txBody>
                    <a:bodyPr/>
                    <a:lstStyle/>
                    <a:p>
                      <a:pPr fontAlgn="ctr"/>
                      <a:endParaRPr lang="en-GB" sz="2000" dirty="0">
                        <a:effectLst/>
                      </a:endParaRPr>
                    </a:p>
                    <a:p>
                      <a:pPr lvl="0" algn="ctr" rtl="0">
                        <a:buNone/>
                      </a:pPr>
                      <a:r>
                        <a:rPr lang="en-GB" sz="1400" dirty="0">
                          <a:effectLst/>
                        </a:rPr>
                        <a:t>Important 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 fontAlgn="t"/>
                      <a:endParaRPr lang="en-GB" sz="2000" dirty="0">
                        <a:effectLst/>
                      </a:endParaRPr>
                    </a:p>
                    <a:p>
                      <a:pPr lvl="0" algn="ctr" rtl="0">
                        <a:buNone/>
                      </a:pPr>
                      <a:r>
                        <a:rPr lang="en-GB" sz="1400" dirty="0">
                          <a:effectLst/>
                        </a:rPr>
                        <a:t>  </a:t>
                      </a:r>
                    </a:p>
                    <a:p>
                      <a:pPr algn="ctr" rtl="0" fontAlgn="base"/>
                      <a:endParaRPr lang="en-GB" sz="1400" dirty="0">
                        <a:effectLst/>
                      </a:endParaRPr>
                    </a:p>
                    <a:p>
                      <a:pPr algn="ctr" rtl="0" fontAlgn="base"/>
                      <a:r>
                        <a:rPr lang="en-GB" sz="1400" dirty="0">
                          <a:effectLst/>
                        </a:rPr>
                        <a:t>  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t"/>
                      <a:endParaRPr lang="en-GB" sz="2000" dirty="0">
                        <a:effectLst/>
                      </a:endParaRPr>
                    </a:p>
                    <a:p>
                      <a:pPr lvl="0" algn="ctr" rtl="0">
                        <a:buNone/>
                      </a:pPr>
                      <a:r>
                        <a:rPr lang="en-GB" sz="1400" dirty="0">
                          <a:effectLst/>
                        </a:rPr>
                        <a:t>  </a:t>
                      </a:r>
                    </a:p>
                    <a:p>
                      <a:pPr lvl="0" algn="ctr" rtl="0">
                        <a:buNone/>
                      </a:pPr>
                      <a:endParaRPr lang="en-GB" sz="1400" dirty="0">
                        <a:effectLst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90291474"/>
                  </a:ext>
                </a:extLst>
              </a:tr>
              <a:tr h="953846">
                <a:tc>
                  <a:txBody>
                    <a:bodyPr/>
                    <a:lstStyle/>
                    <a:p>
                      <a:pPr fontAlgn="ctr"/>
                      <a:endParaRPr lang="en-GB" sz="2000" dirty="0">
                        <a:effectLst/>
                      </a:endParaRPr>
                    </a:p>
                    <a:p>
                      <a:pPr algn="ctr" rtl="0" fontAlgn="base"/>
                      <a:r>
                        <a:rPr lang="en-GB" sz="1400" dirty="0">
                          <a:effectLst/>
                        </a:rPr>
                        <a:t>Not important 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 fontAlgn="t"/>
                      <a:endParaRPr lang="en-GB" sz="2000" dirty="0">
                        <a:effectLst/>
                      </a:endParaRPr>
                    </a:p>
                    <a:p>
                      <a:pPr algn="ctr" rtl="0" fontAlgn="base"/>
                      <a:r>
                        <a:rPr lang="en-GB" sz="1400" dirty="0">
                          <a:effectLst/>
                        </a:rPr>
                        <a:t>  </a:t>
                      </a:r>
                    </a:p>
                    <a:p>
                      <a:pPr algn="ctr" rtl="0" fontAlgn="base"/>
                      <a:r>
                        <a:rPr lang="en-GB" sz="1400" dirty="0">
                          <a:effectLst/>
                        </a:rPr>
                        <a:t>  </a:t>
                      </a:r>
                    </a:p>
                    <a:p>
                      <a:pPr algn="ctr" rtl="0" fontAlgn="base"/>
                      <a:endParaRPr lang="en-GB" sz="1400" dirty="0">
                        <a:effectLst/>
                      </a:endParaRPr>
                    </a:p>
                    <a:p>
                      <a:pPr algn="ctr" rtl="0" fontAlgn="base"/>
                      <a:endParaRPr lang="en-GB" sz="2000" dirty="0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t"/>
                      <a:endParaRPr lang="en-GB" sz="2000" dirty="0">
                        <a:effectLst/>
                      </a:endParaRPr>
                    </a:p>
                    <a:p>
                      <a:pPr algn="ctr" rtl="0" fontAlgn="base"/>
                      <a:r>
                        <a:rPr lang="en-GB" sz="1400" dirty="0">
                          <a:effectLst/>
                        </a:rPr>
                        <a:t>  </a:t>
                      </a:r>
                    </a:p>
                    <a:p>
                      <a:pPr algn="ctr" rtl="0" fontAlgn="base"/>
                      <a:r>
                        <a:rPr lang="en-GB" sz="1400" dirty="0">
                          <a:effectLst/>
                        </a:rPr>
                        <a:t>  </a:t>
                      </a:r>
                    </a:p>
                    <a:p>
                      <a:pPr algn="ctr" rtl="0" fontAlgn="base"/>
                      <a:endParaRPr lang="en-GB" sz="1400" dirty="0">
                        <a:effectLst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96191648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7328F4BE-25B6-8346-11E9-EE2426E6FC70}"/>
              </a:ext>
            </a:extLst>
          </p:cNvPr>
          <p:cNvSpPr txBox="1"/>
          <p:nvPr/>
        </p:nvSpPr>
        <p:spPr>
          <a:xfrm>
            <a:off x="938719" y="5194570"/>
            <a:ext cx="6585625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>
                <a:ea typeface="Calibri"/>
                <a:cs typeface="Calibri"/>
              </a:rPr>
              <a:t>Given that distribution, how effective are you?</a:t>
            </a:r>
            <a:endParaRPr lang="en-GB" sz="2400">
              <a:latin typeface="Calibri"/>
              <a:ea typeface="Calibri"/>
              <a:cs typeface="Calibri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86653D0-1367-0FE2-8DD5-635B392F2F16}"/>
              </a:ext>
            </a:extLst>
          </p:cNvPr>
          <p:cNvSpPr txBox="1"/>
          <p:nvPr/>
        </p:nvSpPr>
        <p:spPr>
          <a:xfrm>
            <a:off x="938720" y="1206230"/>
            <a:ext cx="10898221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/>
              <a:t>How is your time distributed between quadrants?</a:t>
            </a:r>
            <a:r>
              <a:rPr lang="en-GB" sz="2400"/>
              <a:t> </a:t>
            </a:r>
            <a:r>
              <a:rPr lang="en-GB" sz="2400">
                <a:ea typeface="Calibri"/>
                <a:cs typeface="Calibri"/>
              </a:rPr>
              <a:t>​</a:t>
            </a:r>
            <a:endParaRPr lang="en-GB" sz="3600"/>
          </a:p>
        </p:txBody>
      </p:sp>
    </p:spTree>
    <p:extLst>
      <p:ext uri="{BB962C8B-B14F-4D97-AF65-F5344CB8AC3E}">
        <p14:creationId xmlns:p14="http://schemas.microsoft.com/office/powerpoint/2010/main" val="312026935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552EE6-AF7B-FB7E-1537-461CBD8095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-55837"/>
            <a:ext cx="12009619" cy="1063236"/>
          </a:xfrm>
        </p:spPr>
        <p:txBody>
          <a:bodyPr>
            <a:normAutofit/>
          </a:bodyPr>
          <a:lstStyle/>
          <a:p>
            <a:pPr algn="ctr"/>
            <a:r>
              <a:rPr lang="en-US" sz="2400" b="1" err="1">
                <a:solidFill>
                  <a:schemeClr val="bg1"/>
                </a:solidFill>
                <a:ea typeface="+mj-lt"/>
                <a:cs typeface="+mj-lt"/>
              </a:rPr>
              <a:t>Edrychwch</a:t>
            </a:r>
            <a:r>
              <a:rPr lang="en-US" sz="2400" b="1">
                <a:solidFill>
                  <a:schemeClr val="bg1"/>
                </a:solidFill>
                <a:ea typeface="+mj-lt"/>
                <a:cs typeface="+mj-lt"/>
              </a:rPr>
              <a:t> </a:t>
            </a:r>
            <a:r>
              <a:rPr lang="en-US" sz="2400" b="1" err="1">
                <a:solidFill>
                  <a:schemeClr val="bg1"/>
                </a:solidFill>
                <a:ea typeface="+mj-lt"/>
                <a:cs typeface="+mj-lt"/>
              </a:rPr>
              <a:t>ar</a:t>
            </a:r>
            <a:r>
              <a:rPr lang="en-US" sz="2400" b="1">
                <a:solidFill>
                  <a:schemeClr val="bg1"/>
                </a:solidFill>
                <a:ea typeface="+mj-lt"/>
                <a:cs typeface="+mj-lt"/>
              </a:rPr>
              <a:t> </a:t>
            </a:r>
            <a:r>
              <a:rPr lang="en-US" sz="2400" b="1" err="1">
                <a:solidFill>
                  <a:schemeClr val="bg1"/>
                </a:solidFill>
                <a:ea typeface="+mj-lt"/>
                <a:cs typeface="+mj-lt"/>
              </a:rPr>
              <a:t>eich</a:t>
            </a:r>
            <a:r>
              <a:rPr lang="en-US" sz="2400" b="1">
                <a:solidFill>
                  <a:schemeClr val="bg1"/>
                </a:solidFill>
                <a:ea typeface="+mj-lt"/>
                <a:cs typeface="+mj-lt"/>
              </a:rPr>
              <a:t> grid Covey – </a:t>
            </a:r>
            <a:r>
              <a:rPr lang="en-US" sz="2400" b="1" err="1">
                <a:solidFill>
                  <a:schemeClr val="bg1"/>
                </a:solidFill>
                <a:ea typeface="+mj-lt"/>
                <a:cs typeface="+mj-lt"/>
              </a:rPr>
              <a:t>sefydlwch</a:t>
            </a:r>
            <a:r>
              <a:rPr lang="en-US" sz="2400" b="1">
                <a:solidFill>
                  <a:schemeClr val="bg1"/>
                </a:solidFill>
                <a:ea typeface="+mj-lt"/>
                <a:cs typeface="+mj-lt"/>
              </a:rPr>
              <a:t> </a:t>
            </a:r>
            <a:r>
              <a:rPr lang="en-US" sz="2400" b="1" err="1">
                <a:solidFill>
                  <a:schemeClr val="bg1"/>
                </a:solidFill>
                <a:ea typeface="+mj-lt"/>
                <a:cs typeface="+mj-lt"/>
              </a:rPr>
              <a:t>eich</a:t>
            </a:r>
            <a:r>
              <a:rPr lang="en-US" sz="2400" b="1">
                <a:solidFill>
                  <a:schemeClr val="bg1"/>
                </a:solidFill>
                <a:ea typeface="+mj-lt"/>
                <a:cs typeface="+mj-lt"/>
              </a:rPr>
              <a:t> </a:t>
            </a:r>
            <a:r>
              <a:rPr lang="en-US" sz="2400" b="1" err="1">
                <a:solidFill>
                  <a:schemeClr val="bg1"/>
                </a:solidFill>
                <a:ea typeface="+mj-lt"/>
                <a:cs typeface="+mj-lt"/>
              </a:rPr>
              <a:t>blaenoriaethau</a:t>
            </a:r>
            <a:r>
              <a:rPr lang="en-US" sz="2400" b="1">
                <a:solidFill>
                  <a:schemeClr val="bg1"/>
                </a:solidFill>
                <a:ea typeface="+mj-lt"/>
                <a:cs typeface="+mj-lt"/>
              </a:rPr>
              <a:t> a …</a:t>
            </a:r>
            <a:br>
              <a:rPr lang="en-US" sz="2400" b="1">
                <a:solidFill>
                  <a:schemeClr val="bg1"/>
                </a:solidFill>
                <a:ea typeface="+mj-lt"/>
                <a:cs typeface="+mj-lt"/>
              </a:rPr>
            </a:br>
            <a:r>
              <a:rPr lang="en-US" sz="2400" b="1">
                <a:solidFill>
                  <a:schemeClr val="bg1"/>
                </a:solidFill>
                <a:ea typeface="+mj-lt"/>
                <a:cs typeface="+mj-lt"/>
              </a:rPr>
              <a:t> </a:t>
            </a:r>
            <a:r>
              <a:rPr lang="en-US" sz="2400" b="1" err="1">
                <a:solidFill>
                  <a:schemeClr val="bg1"/>
                </a:solidFill>
                <a:ea typeface="+mj-lt"/>
                <a:cs typeface="+mj-lt"/>
              </a:rPr>
              <a:t>gosodwch</a:t>
            </a:r>
            <a:r>
              <a:rPr lang="en-US" sz="2400" b="1">
                <a:solidFill>
                  <a:schemeClr val="bg1"/>
                </a:solidFill>
                <a:ea typeface="+mj-lt"/>
                <a:cs typeface="+mj-lt"/>
              </a:rPr>
              <a:t> </a:t>
            </a:r>
            <a:r>
              <a:rPr lang="en-US" sz="2400" b="1" err="1">
                <a:solidFill>
                  <a:schemeClr val="bg1"/>
                </a:solidFill>
                <a:ea typeface="+mj-lt"/>
                <a:cs typeface="+mj-lt"/>
              </a:rPr>
              <a:t>amcanion</a:t>
            </a:r>
            <a:r>
              <a:rPr lang="en-US" sz="2400" b="1">
                <a:solidFill>
                  <a:schemeClr val="bg1"/>
                </a:solidFill>
                <a:ea typeface="+mj-lt"/>
                <a:cs typeface="+mj-lt"/>
              </a:rPr>
              <a:t> </a:t>
            </a:r>
            <a:r>
              <a:rPr lang="en-US" sz="2400" b="1" err="1">
                <a:solidFill>
                  <a:schemeClr val="bg1"/>
                </a:solidFill>
                <a:ea typeface="+mj-lt"/>
                <a:cs typeface="+mj-lt"/>
              </a:rPr>
              <a:t>sy’n</a:t>
            </a:r>
            <a:r>
              <a:rPr lang="en-US" sz="2400" b="1">
                <a:solidFill>
                  <a:schemeClr val="bg1"/>
                </a:solidFill>
                <a:ea typeface="+mj-lt"/>
                <a:cs typeface="+mj-lt"/>
              </a:rPr>
              <a:t> </a:t>
            </a:r>
            <a:r>
              <a:rPr lang="en-US" sz="2400" b="1" err="1">
                <a:solidFill>
                  <a:schemeClr val="bg1"/>
                </a:solidFill>
                <a:ea typeface="+mj-lt"/>
                <a:cs typeface="+mj-lt"/>
              </a:rPr>
              <a:t>berthnasol</a:t>
            </a:r>
            <a:r>
              <a:rPr lang="en-US" sz="2400" b="1">
                <a:solidFill>
                  <a:schemeClr val="bg1"/>
                </a:solidFill>
                <a:ea typeface="+mj-lt"/>
                <a:cs typeface="+mj-lt"/>
              </a:rPr>
              <a:t> </a:t>
            </a:r>
            <a:r>
              <a:rPr lang="en-US" sz="2400" b="1" err="1">
                <a:solidFill>
                  <a:schemeClr val="bg1"/>
                </a:solidFill>
                <a:ea typeface="+mj-lt"/>
                <a:cs typeface="+mj-lt"/>
              </a:rPr>
              <a:t>i’ch</a:t>
            </a:r>
            <a:r>
              <a:rPr lang="en-US" sz="2400" b="1">
                <a:solidFill>
                  <a:schemeClr val="bg1"/>
                </a:solidFill>
                <a:ea typeface="+mj-lt"/>
                <a:cs typeface="+mj-lt"/>
              </a:rPr>
              <a:t> </a:t>
            </a:r>
            <a:r>
              <a:rPr lang="en-US" sz="2400" b="1" err="1">
                <a:solidFill>
                  <a:schemeClr val="bg1"/>
                </a:solidFill>
                <a:ea typeface="+mj-lt"/>
                <a:cs typeface="+mj-lt"/>
              </a:rPr>
              <a:t>blaenoriaethau</a:t>
            </a:r>
            <a:endParaRPr lang="en-GB" sz="2000">
              <a:solidFill>
                <a:schemeClr val="bg1"/>
              </a:solidFill>
              <a:ea typeface="+mj-lt"/>
              <a:cs typeface="+mj-lt"/>
            </a:endParaRPr>
          </a:p>
        </p:txBody>
      </p:sp>
      <p:graphicFrame>
        <p:nvGraphicFramePr>
          <p:cNvPr id="15" name="Table 14">
            <a:extLst>
              <a:ext uri="{FF2B5EF4-FFF2-40B4-BE49-F238E27FC236}">
                <a16:creationId xmlns:a16="http://schemas.microsoft.com/office/drawing/2014/main" id="{6CE8BBCA-B460-544A-CCBE-B414E64224A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0819338"/>
              </p:ext>
            </p:extLst>
          </p:nvPr>
        </p:nvGraphicFramePr>
        <p:xfrm>
          <a:off x="468442" y="1136754"/>
          <a:ext cx="11539670" cy="4515211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5769835">
                  <a:extLst>
                    <a:ext uri="{9D8B030D-6E8A-4147-A177-3AD203B41FA5}">
                      <a16:colId xmlns:a16="http://schemas.microsoft.com/office/drawing/2014/main" val="1740709323"/>
                    </a:ext>
                  </a:extLst>
                </a:gridCol>
                <a:gridCol w="5769835">
                  <a:extLst>
                    <a:ext uri="{9D8B030D-6E8A-4147-A177-3AD203B41FA5}">
                      <a16:colId xmlns:a16="http://schemas.microsoft.com/office/drawing/2014/main" val="3712316695"/>
                    </a:ext>
                  </a:extLst>
                </a:gridCol>
              </a:tblGrid>
              <a:tr h="874426">
                <a:tc>
                  <a:txBody>
                    <a:bodyPr/>
                    <a:lstStyle/>
                    <a:p>
                      <a:pPr fontAlgn="t"/>
                      <a:endParaRPr lang="en-GB" sz="3200">
                        <a:effectLst/>
                      </a:endParaRPr>
                    </a:p>
                    <a:p>
                      <a:pPr rtl="0" fontAlgn="base"/>
                      <a:r>
                        <a:rPr lang="en-GB" sz="2000">
                          <a:effectLst/>
                        </a:rPr>
                        <a:t>Priorities/ </a:t>
                      </a:r>
                      <a:r>
                        <a:rPr lang="en-GB" sz="2000" err="1">
                          <a:effectLst/>
                        </a:rPr>
                        <a:t>Blaenoriaethau</a:t>
                      </a:r>
                      <a:r>
                        <a:rPr lang="en-GB" sz="2000">
                          <a:effectLst/>
                        </a:rPr>
                        <a:t> 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t"/>
                      <a:endParaRPr lang="en-GB" sz="3200">
                        <a:effectLst/>
                      </a:endParaRPr>
                    </a:p>
                    <a:p>
                      <a:pPr rtl="0" fontAlgn="base"/>
                      <a:r>
                        <a:rPr lang="en-GB" sz="2000">
                          <a:effectLst/>
                        </a:rPr>
                        <a:t>Goals to match / </a:t>
                      </a:r>
                      <a:r>
                        <a:rPr lang="en-GB" sz="2000" err="1">
                          <a:effectLst/>
                        </a:rPr>
                        <a:t>Amcanion</a:t>
                      </a:r>
                      <a:r>
                        <a:rPr lang="en-GB" sz="2000">
                          <a:effectLst/>
                        </a:rPr>
                        <a:t> </a:t>
                      </a:r>
                      <a:r>
                        <a:rPr lang="en-GB" sz="2000" err="1">
                          <a:effectLst/>
                        </a:rPr>
                        <a:t>i</a:t>
                      </a:r>
                      <a:r>
                        <a:rPr lang="en-GB" sz="2000">
                          <a:effectLst/>
                        </a:rPr>
                        <a:t> </a:t>
                      </a:r>
                      <a:r>
                        <a:rPr lang="en-GB" sz="2000" err="1">
                          <a:effectLst/>
                        </a:rPr>
                        <a:t>gyd-fynd</a:t>
                      </a:r>
                      <a:r>
                        <a:rPr lang="en-GB" sz="2000">
                          <a:effectLst/>
                        </a:rPr>
                        <a:t> </a:t>
                      </a:r>
                      <a:r>
                        <a:rPr lang="en-GB" sz="2000" err="1">
                          <a:effectLst/>
                        </a:rPr>
                        <a:t>gyda’r</a:t>
                      </a:r>
                      <a:r>
                        <a:rPr lang="en-GB" sz="2000">
                          <a:effectLst/>
                        </a:rPr>
                        <a:t> </a:t>
                      </a:r>
                      <a:r>
                        <a:rPr lang="en-GB" sz="2000" err="1">
                          <a:effectLst/>
                        </a:rPr>
                        <a:t>bwriad</a:t>
                      </a:r>
                      <a:r>
                        <a:rPr lang="en-GB" sz="2000">
                          <a:effectLst/>
                        </a:rPr>
                        <a:t> 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71727435"/>
                  </a:ext>
                </a:extLst>
              </a:tr>
              <a:tr h="399737">
                <a:tc rowSpan="2">
                  <a:txBody>
                    <a:bodyPr/>
                    <a:lstStyle/>
                    <a:p>
                      <a:pPr fontAlgn="t"/>
                      <a:endParaRPr lang="en-GB">
                        <a:effectLst/>
                      </a:endParaRPr>
                    </a:p>
                    <a:p>
                      <a:pPr rtl="0" fontAlgn="base"/>
                      <a:endParaRPr lang="en-GB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t"/>
                      <a:endParaRPr lang="en-GB">
                        <a:effectLst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02347258"/>
                  </a:ext>
                </a:extLst>
              </a:tr>
              <a:tr h="362262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 marL="0" marR="0" marT="0" marB="0" horzOverflow="overflow"/>
                </a:tc>
                <a:tc>
                  <a:txBody>
                    <a:bodyPr/>
                    <a:lstStyle/>
                    <a:p>
                      <a:pPr fontAlgn="t"/>
                      <a:endParaRPr lang="en-GB">
                        <a:effectLst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62877073"/>
                  </a:ext>
                </a:extLst>
              </a:tr>
              <a:tr h="387245">
                <a:tc rowSpan="2">
                  <a:txBody>
                    <a:bodyPr/>
                    <a:lstStyle/>
                    <a:p>
                      <a:pPr fontAlgn="t"/>
                      <a:endParaRPr lang="en-GB">
                        <a:effectLst/>
                      </a:endParaRPr>
                    </a:p>
                    <a:p>
                      <a:pPr rtl="0" fontAlgn="base"/>
                      <a:endParaRPr lang="en-GB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t"/>
                      <a:endParaRPr lang="en-GB">
                        <a:effectLst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54776559"/>
                  </a:ext>
                </a:extLst>
              </a:tr>
              <a:tr h="362262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 marL="0" marR="0" marT="0" marB="0" horzOverflow="overflow"/>
                </a:tc>
                <a:tc>
                  <a:txBody>
                    <a:bodyPr/>
                    <a:lstStyle/>
                    <a:p>
                      <a:pPr fontAlgn="t"/>
                      <a:endParaRPr lang="en-GB">
                        <a:effectLst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29616711"/>
                  </a:ext>
                </a:extLst>
              </a:tr>
              <a:tr h="444653">
                <a:tc rowSpan="2">
                  <a:txBody>
                    <a:bodyPr/>
                    <a:lstStyle/>
                    <a:p>
                      <a:pPr fontAlgn="t"/>
                      <a:endParaRPr lang="en-GB">
                        <a:effectLst/>
                      </a:endParaRPr>
                    </a:p>
                    <a:p>
                      <a:pPr rtl="0" fontAlgn="base"/>
                      <a:endParaRPr lang="en-GB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1200">
                          <a:effectLst/>
                        </a:rPr>
                        <a:t>  </a:t>
                      </a:r>
                      <a:endParaRPr lang="en-GB">
                        <a:effectLst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84173054"/>
                  </a:ext>
                </a:extLst>
              </a:tr>
              <a:tr h="387245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 marL="0" marR="0" marT="0" marB="0" horzOverflow="overflow"/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1200">
                          <a:effectLst/>
                        </a:rPr>
                        <a:t>  </a:t>
                      </a:r>
                      <a:endParaRPr lang="en-GB">
                        <a:effectLst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98070086"/>
                  </a:ext>
                </a:extLst>
              </a:tr>
              <a:tr h="515394">
                <a:tc rowSpan="3">
                  <a:txBody>
                    <a:bodyPr/>
                    <a:lstStyle/>
                    <a:p>
                      <a:pPr fontAlgn="t"/>
                      <a:endParaRPr lang="en-GB">
                        <a:effectLst/>
                      </a:endParaRPr>
                    </a:p>
                    <a:p>
                      <a:pPr rtl="0" fontAlgn="base"/>
                      <a:endParaRPr lang="en-GB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t"/>
                      <a:endParaRPr lang="en-GB">
                        <a:effectLst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60487987"/>
                  </a:ext>
                </a:extLst>
              </a:tr>
              <a:tr h="399737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 marL="0" marR="0" marT="0" marB="0" horzOverflow="overflow"/>
                </a:tc>
                <a:tc>
                  <a:txBody>
                    <a:bodyPr/>
                    <a:lstStyle/>
                    <a:p>
                      <a:pPr fontAlgn="t"/>
                      <a:endParaRPr lang="en-GB">
                        <a:effectLst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68737813"/>
                  </a:ext>
                </a:extLst>
              </a:tr>
              <a:tr h="362262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 marL="0" marR="0" marT="0" marB="0" horzOverflow="overflow"/>
                </a:tc>
                <a:tc>
                  <a:txBody>
                    <a:bodyPr/>
                    <a:lstStyle/>
                    <a:p>
                      <a:pPr fontAlgn="t"/>
                      <a:endParaRPr lang="en-GB">
                        <a:effectLst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4392805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1177785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552EE6-AF7B-FB7E-1537-461CBD8095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3479" y="140273"/>
            <a:ext cx="11596140" cy="1063236"/>
          </a:xfrm>
        </p:spPr>
        <p:txBody>
          <a:bodyPr>
            <a:normAutofit/>
          </a:bodyPr>
          <a:lstStyle/>
          <a:p>
            <a:pPr algn="ctr"/>
            <a:r>
              <a:rPr lang="en-US" sz="2000" b="1" dirty="0">
                <a:solidFill>
                  <a:schemeClr val="bg1"/>
                </a:solidFill>
                <a:ea typeface="+mj-lt"/>
                <a:cs typeface="+mj-lt"/>
              </a:rPr>
              <a:t>Look at COVEY grid – Establish your Priorities &amp; Goals- Set some goals which line up with priorities </a:t>
            </a:r>
            <a:r>
              <a:rPr lang="en-GB" sz="2000" dirty="0">
                <a:solidFill>
                  <a:schemeClr val="bg1"/>
                </a:solidFill>
                <a:ea typeface="+mj-lt"/>
                <a:cs typeface="+mj-lt"/>
              </a:rPr>
              <a:t> </a:t>
            </a:r>
          </a:p>
        </p:txBody>
      </p:sp>
      <p:graphicFrame>
        <p:nvGraphicFramePr>
          <p:cNvPr id="15" name="Table 14">
            <a:extLst>
              <a:ext uri="{FF2B5EF4-FFF2-40B4-BE49-F238E27FC236}">
                <a16:creationId xmlns:a16="http://schemas.microsoft.com/office/drawing/2014/main" id="{6CE8BBCA-B460-544A-CCBE-B414E64224A9}"/>
              </a:ext>
            </a:extLst>
          </p:cNvPr>
          <p:cNvGraphicFramePr>
            <a:graphicFrameLocks noGrp="1"/>
          </p:cNvGraphicFramePr>
          <p:nvPr/>
        </p:nvGraphicFramePr>
        <p:xfrm>
          <a:off x="468442" y="1136754"/>
          <a:ext cx="11539670" cy="4515211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5769835">
                  <a:extLst>
                    <a:ext uri="{9D8B030D-6E8A-4147-A177-3AD203B41FA5}">
                      <a16:colId xmlns:a16="http://schemas.microsoft.com/office/drawing/2014/main" val="1740709323"/>
                    </a:ext>
                  </a:extLst>
                </a:gridCol>
                <a:gridCol w="5769835">
                  <a:extLst>
                    <a:ext uri="{9D8B030D-6E8A-4147-A177-3AD203B41FA5}">
                      <a16:colId xmlns:a16="http://schemas.microsoft.com/office/drawing/2014/main" val="3712316695"/>
                    </a:ext>
                  </a:extLst>
                </a:gridCol>
              </a:tblGrid>
              <a:tr h="874426">
                <a:tc>
                  <a:txBody>
                    <a:bodyPr/>
                    <a:lstStyle/>
                    <a:p>
                      <a:pPr fontAlgn="t"/>
                      <a:endParaRPr lang="en-GB" sz="3200" dirty="0">
                        <a:effectLst/>
                      </a:endParaRPr>
                    </a:p>
                    <a:p>
                      <a:pPr rtl="0" fontAlgn="base"/>
                      <a:r>
                        <a:rPr lang="en-GB" sz="2000" dirty="0">
                          <a:effectLst/>
                        </a:rPr>
                        <a:t>Priorities 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t"/>
                      <a:endParaRPr lang="en-GB" sz="3200" dirty="0">
                        <a:effectLst/>
                      </a:endParaRPr>
                    </a:p>
                    <a:p>
                      <a:pPr rtl="0" fontAlgn="base"/>
                      <a:r>
                        <a:rPr lang="en-GB" sz="2000" dirty="0">
                          <a:effectLst/>
                        </a:rPr>
                        <a:t>Goals to match 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71727435"/>
                  </a:ext>
                </a:extLst>
              </a:tr>
              <a:tr h="399737">
                <a:tc rowSpan="2">
                  <a:txBody>
                    <a:bodyPr/>
                    <a:lstStyle/>
                    <a:p>
                      <a:pPr fontAlgn="t"/>
                      <a:endParaRPr lang="en-GB">
                        <a:effectLst/>
                      </a:endParaRPr>
                    </a:p>
                    <a:p>
                      <a:pPr rtl="0" fontAlgn="base"/>
                      <a:endParaRPr lang="en-GB" dirty="0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t"/>
                      <a:endParaRPr lang="en-GB">
                        <a:effectLst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02347258"/>
                  </a:ext>
                </a:extLst>
              </a:tr>
              <a:tr h="362262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 marL="0" marR="0" marT="0" marB="0" horzOverflow="overflow"/>
                </a:tc>
                <a:tc>
                  <a:txBody>
                    <a:bodyPr/>
                    <a:lstStyle/>
                    <a:p>
                      <a:pPr fontAlgn="t"/>
                      <a:endParaRPr lang="en-GB">
                        <a:effectLst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62877073"/>
                  </a:ext>
                </a:extLst>
              </a:tr>
              <a:tr h="387245">
                <a:tc rowSpan="2">
                  <a:txBody>
                    <a:bodyPr/>
                    <a:lstStyle/>
                    <a:p>
                      <a:pPr fontAlgn="t"/>
                      <a:endParaRPr lang="en-GB">
                        <a:effectLst/>
                      </a:endParaRPr>
                    </a:p>
                    <a:p>
                      <a:pPr rtl="0" fontAlgn="base"/>
                      <a:endParaRPr lang="en-GB" dirty="0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t"/>
                      <a:endParaRPr lang="en-GB">
                        <a:effectLst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54776559"/>
                  </a:ext>
                </a:extLst>
              </a:tr>
              <a:tr h="362262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 marL="0" marR="0" marT="0" marB="0" horzOverflow="overflow"/>
                </a:tc>
                <a:tc>
                  <a:txBody>
                    <a:bodyPr/>
                    <a:lstStyle/>
                    <a:p>
                      <a:pPr fontAlgn="t"/>
                      <a:endParaRPr lang="en-GB">
                        <a:effectLst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29616711"/>
                  </a:ext>
                </a:extLst>
              </a:tr>
              <a:tr h="444653">
                <a:tc rowSpan="2">
                  <a:txBody>
                    <a:bodyPr/>
                    <a:lstStyle/>
                    <a:p>
                      <a:pPr fontAlgn="t"/>
                      <a:endParaRPr lang="en-GB">
                        <a:effectLst/>
                      </a:endParaRPr>
                    </a:p>
                    <a:p>
                      <a:pPr rtl="0" fontAlgn="base"/>
                      <a:endParaRPr lang="en-GB" dirty="0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1200" dirty="0">
                          <a:effectLst/>
                        </a:rPr>
                        <a:t>  </a:t>
                      </a:r>
                      <a:endParaRPr lang="en-GB">
                        <a:effectLst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84173054"/>
                  </a:ext>
                </a:extLst>
              </a:tr>
              <a:tr h="387245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 marL="0" marR="0" marT="0" marB="0" horzOverflow="overflow"/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1200" dirty="0">
                          <a:effectLst/>
                        </a:rPr>
                        <a:t>  </a:t>
                      </a:r>
                      <a:endParaRPr lang="en-GB">
                        <a:effectLst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98070086"/>
                  </a:ext>
                </a:extLst>
              </a:tr>
              <a:tr h="515394">
                <a:tc rowSpan="3">
                  <a:txBody>
                    <a:bodyPr/>
                    <a:lstStyle/>
                    <a:p>
                      <a:pPr fontAlgn="t"/>
                      <a:endParaRPr lang="en-GB">
                        <a:effectLst/>
                      </a:endParaRPr>
                    </a:p>
                    <a:p>
                      <a:pPr rtl="0" fontAlgn="base"/>
                      <a:endParaRPr lang="en-GB" dirty="0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t"/>
                      <a:endParaRPr lang="en-GB">
                        <a:effectLst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60487987"/>
                  </a:ext>
                </a:extLst>
              </a:tr>
              <a:tr h="399737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 marL="0" marR="0" marT="0" marB="0" horzOverflow="overflow"/>
                </a:tc>
                <a:tc>
                  <a:txBody>
                    <a:bodyPr/>
                    <a:lstStyle/>
                    <a:p>
                      <a:pPr fontAlgn="t"/>
                      <a:endParaRPr lang="en-GB">
                        <a:effectLst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68737813"/>
                  </a:ext>
                </a:extLst>
              </a:tr>
              <a:tr h="362262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 marL="0" marR="0" marT="0" marB="0" horzOverflow="overflow"/>
                </a:tc>
                <a:tc>
                  <a:txBody>
                    <a:bodyPr/>
                    <a:lstStyle/>
                    <a:p>
                      <a:pPr fontAlgn="t"/>
                      <a:endParaRPr lang="en-GB">
                        <a:effectLst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4392805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6641479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3AD333-2B14-3641-F3FE-63EADBCB29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9040" y="4167568"/>
            <a:ext cx="10836868" cy="850875"/>
          </a:xfrm>
        </p:spPr>
        <p:txBody>
          <a:bodyPr>
            <a:noAutofit/>
          </a:bodyPr>
          <a:lstStyle/>
          <a:p>
            <a:r>
              <a:rPr lang="en-GB" sz="5400" b="1">
                <a:ea typeface="Calibri Light"/>
                <a:cs typeface="Calibri Light"/>
              </a:rPr>
              <a:t>Put into a monthly, weekly or daily calendar... Downloadable from internet or printed / phone/app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4F0FFF7D-FE82-6E45-99BD-42F2D6DBF060}"/>
              </a:ext>
            </a:extLst>
          </p:cNvPr>
          <p:cNvSpPr txBox="1">
            <a:spLocks/>
          </p:cNvSpPr>
          <p:nvPr/>
        </p:nvSpPr>
        <p:spPr>
          <a:xfrm>
            <a:off x="779040" y="1839558"/>
            <a:ext cx="11902188" cy="8508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5400" b="1" err="1">
                <a:ea typeface="Calibri Light"/>
                <a:cs typeface="Calibri Light"/>
              </a:rPr>
              <a:t>Calendr</a:t>
            </a:r>
            <a:r>
              <a:rPr lang="en-GB" sz="5400" b="1">
                <a:ea typeface="Calibri Light"/>
                <a:cs typeface="Calibri Light"/>
              </a:rPr>
              <a:t> </a:t>
            </a:r>
            <a:r>
              <a:rPr lang="en-GB" sz="5400" b="1" err="1">
                <a:ea typeface="Calibri Light"/>
                <a:cs typeface="Calibri Light"/>
              </a:rPr>
              <a:t>misol</a:t>
            </a:r>
            <a:r>
              <a:rPr lang="en-GB" sz="5400" b="1">
                <a:ea typeface="Calibri Light"/>
                <a:cs typeface="Calibri Light"/>
              </a:rPr>
              <a:t>, </a:t>
            </a:r>
            <a:r>
              <a:rPr lang="en-GB" sz="5400" b="1" err="1">
                <a:ea typeface="Calibri Light"/>
                <a:cs typeface="Calibri Light"/>
              </a:rPr>
              <a:t>wythnosol</a:t>
            </a:r>
            <a:r>
              <a:rPr lang="en-GB" sz="5400" b="1">
                <a:ea typeface="Calibri Light"/>
                <a:cs typeface="Calibri Light"/>
              </a:rPr>
              <a:t>, </a:t>
            </a:r>
            <a:r>
              <a:rPr lang="en-GB" sz="5400" b="1" err="1">
                <a:ea typeface="Calibri Light"/>
                <a:cs typeface="Calibri Light"/>
              </a:rPr>
              <a:t>dyddiol</a:t>
            </a:r>
            <a:r>
              <a:rPr lang="en-GB" sz="5400" b="1">
                <a:ea typeface="Calibri Light"/>
                <a:cs typeface="Calibri Light"/>
              </a:rPr>
              <a:t> ... </a:t>
            </a:r>
            <a:r>
              <a:rPr lang="en-GB" sz="5400" b="1" err="1">
                <a:ea typeface="Calibri Light"/>
                <a:cs typeface="Calibri Light"/>
              </a:rPr>
              <a:t>Lawrlwytho</a:t>
            </a:r>
            <a:r>
              <a:rPr lang="en-GB" sz="5400" b="1">
                <a:ea typeface="Calibri Light"/>
                <a:cs typeface="Calibri Light"/>
              </a:rPr>
              <a:t> </a:t>
            </a:r>
            <a:r>
              <a:rPr lang="en-GB" sz="5400" b="1" err="1">
                <a:ea typeface="Calibri Light"/>
                <a:cs typeface="Calibri Light"/>
              </a:rPr>
              <a:t>o’r</a:t>
            </a:r>
            <a:r>
              <a:rPr lang="en-GB" sz="5400" b="1">
                <a:ea typeface="Calibri Light"/>
                <a:cs typeface="Calibri Light"/>
              </a:rPr>
              <a:t> </a:t>
            </a:r>
            <a:r>
              <a:rPr lang="en-GB" sz="5400" b="1" err="1">
                <a:ea typeface="Calibri Light"/>
                <a:cs typeface="Calibri Light"/>
              </a:rPr>
              <a:t>wê</a:t>
            </a:r>
            <a:r>
              <a:rPr lang="en-GB" sz="5400" b="1">
                <a:ea typeface="Calibri Light"/>
                <a:cs typeface="Calibri Light"/>
              </a:rPr>
              <a:t> neu </a:t>
            </a:r>
            <a:r>
              <a:rPr lang="en-GB" sz="5400" b="1" err="1">
                <a:ea typeface="Calibri Light"/>
                <a:cs typeface="Calibri Light"/>
              </a:rPr>
              <a:t>copi</a:t>
            </a:r>
            <a:r>
              <a:rPr lang="en-GB" sz="5400" b="1">
                <a:ea typeface="Calibri Light"/>
                <a:cs typeface="Calibri Light"/>
              </a:rPr>
              <a:t> </a:t>
            </a:r>
            <a:r>
              <a:rPr lang="en-GB" sz="5400" b="1" err="1">
                <a:ea typeface="Calibri Light"/>
                <a:cs typeface="Calibri Light"/>
              </a:rPr>
              <a:t>papur</a:t>
            </a:r>
            <a:endParaRPr lang="en-GB" sz="5400" b="1">
              <a:ea typeface="Calibri Light"/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356020057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458A7D-9A97-B6F1-7E24-E3267E6DD8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35248"/>
            <a:ext cx="10902696" cy="1325563"/>
          </a:xfrm>
        </p:spPr>
        <p:txBody>
          <a:bodyPr/>
          <a:lstStyle/>
          <a:p>
            <a:r>
              <a:rPr lang="en-GB">
                <a:solidFill>
                  <a:schemeClr val="bg1"/>
                </a:solidFill>
                <a:cs typeface="Calibri Light"/>
              </a:rPr>
              <a:t>Top Tips </a:t>
            </a:r>
            <a:r>
              <a:rPr lang="en-GB" err="1">
                <a:solidFill>
                  <a:schemeClr val="bg1"/>
                </a:solidFill>
                <a:cs typeface="Calibri Light"/>
              </a:rPr>
              <a:t>trefnu</a:t>
            </a:r>
            <a:r>
              <a:rPr lang="en-GB">
                <a:solidFill>
                  <a:schemeClr val="bg1"/>
                </a:solidFill>
                <a:cs typeface="Calibri Light"/>
              </a:rPr>
              <a:t> </a:t>
            </a:r>
            <a:r>
              <a:rPr lang="en-GB" err="1">
                <a:solidFill>
                  <a:schemeClr val="bg1"/>
                </a:solidFill>
                <a:cs typeface="Calibri Light"/>
              </a:rPr>
              <a:t>amser</a:t>
            </a:r>
            <a:r>
              <a:rPr lang="en-GB">
                <a:solidFill>
                  <a:schemeClr val="bg1"/>
                </a:solidFill>
                <a:cs typeface="Calibri Light"/>
              </a:rPr>
              <a:t> / Semester schedule tips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2A87E1-1219-2D35-DC87-0683B28013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38544" y="1331689"/>
            <a:ext cx="5236464" cy="4351338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 b="1">
                <a:solidFill>
                  <a:srgbClr val="374151"/>
                </a:solidFill>
                <a:ea typeface="+mn-lt"/>
                <a:cs typeface="+mn-lt"/>
              </a:rPr>
              <a:t>Use a Calendar or Planner </a:t>
            </a:r>
            <a:endParaRPr lang="en-GB" b="1">
              <a:solidFill>
                <a:srgbClr val="374151"/>
              </a:solidFill>
              <a:cs typeface="Calibri"/>
            </a:endParaRPr>
          </a:p>
          <a:p>
            <a:r>
              <a:rPr lang="en-GB" b="1" err="1">
                <a:solidFill>
                  <a:srgbClr val="374151"/>
                </a:solidFill>
                <a:highlight>
                  <a:srgbClr val="FFFF00"/>
                </a:highlight>
                <a:ea typeface="+mn-lt"/>
                <a:cs typeface="+mn-lt"/>
              </a:rPr>
              <a:t>Color</a:t>
            </a:r>
            <a:r>
              <a:rPr lang="en-GB" b="1">
                <a:solidFill>
                  <a:srgbClr val="374151"/>
                </a:solidFill>
                <a:highlight>
                  <a:srgbClr val="FFFF00"/>
                </a:highlight>
                <a:ea typeface="+mn-lt"/>
                <a:cs typeface="+mn-lt"/>
              </a:rPr>
              <a:t> Coding </a:t>
            </a:r>
            <a:endParaRPr lang="en-GB" b="1">
              <a:solidFill>
                <a:srgbClr val="374151"/>
              </a:solidFill>
              <a:ea typeface="+mn-lt"/>
              <a:cs typeface="+mn-lt"/>
            </a:endParaRPr>
          </a:p>
          <a:p>
            <a:r>
              <a:rPr lang="en-GB" b="1">
                <a:solidFill>
                  <a:srgbClr val="374151"/>
                </a:solidFill>
                <a:ea typeface="+mn-lt"/>
                <a:cs typeface="+mn-lt"/>
              </a:rPr>
              <a:t>Include All Commitments  </a:t>
            </a:r>
            <a:endParaRPr lang="en-GB">
              <a:solidFill>
                <a:srgbClr val="000000"/>
              </a:solidFill>
              <a:ea typeface="+mn-lt"/>
              <a:cs typeface="+mn-lt"/>
            </a:endParaRPr>
          </a:p>
          <a:p>
            <a:r>
              <a:rPr lang="en-GB" b="1">
                <a:solidFill>
                  <a:srgbClr val="374151"/>
                </a:solidFill>
                <a:ea typeface="+mn-lt"/>
                <a:cs typeface="+mn-lt"/>
              </a:rPr>
              <a:t>Break Down Tasks </a:t>
            </a:r>
            <a:endParaRPr lang="en-GB">
              <a:cs typeface="Calibri" panose="020F0502020204030204"/>
            </a:endParaRPr>
          </a:p>
          <a:p>
            <a:r>
              <a:rPr lang="en-GB" b="1">
                <a:solidFill>
                  <a:srgbClr val="374151"/>
                </a:solidFill>
                <a:ea typeface="+mn-lt"/>
                <a:cs typeface="+mn-lt"/>
              </a:rPr>
              <a:t>Time Blocking </a:t>
            </a:r>
            <a:endParaRPr lang="en-GB">
              <a:solidFill>
                <a:srgbClr val="000000"/>
              </a:solidFill>
              <a:ea typeface="+mn-lt"/>
              <a:cs typeface="+mn-lt"/>
            </a:endParaRPr>
          </a:p>
          <a:p>
            <a:r>
              <a:rPr lang="en-GB" b="1" u="sng">
                <a:solidFill>
                  <a:srgbClr val="374151"/>
                </a:solidFill>
                <a:ea typeface="+mn-lt"/>
                <a:cs typeface="+mn-lt"/>
              </a:rPr>
              <a:t>Prioritize </a:t>
            </a:r>
            <a:r>
              <a:rPr lang="en-GB" b="1">
                <a:solidFill>
                  <a:srgbClr val="374151"/>
                </a:solidFill>
                <a:ea typeface="+mn-lt"/>
                <a:cs typeface="+mn-lt"/>
              </a:rPr>
              <a:t>Tasks </a:t>
            </a:r>
            <a:endParaRPr lang="en-GB">
              <a:solidFill>
                <a:srgbClr val="000000"/>
              </a:solidFill>
              <a:ea typeface="+mn-lt"/>
              <a:cs typeface="+mn-lt"/>
            </a:endParaRPr>
          </a:p>
          <a:p>
            <a:r>
              <a:rPr lang="en-GB" b="1">
                <a:solidFill>
                  <a:srgbClr val="374151"/>
                </a:solidFill>
                <a:ea typeface="+mn-lt"/>
                <a:cs typeface="+mn-lt"/>
              </a:rPr>
              <a:t>Build in Buffer Time to complete tasks </a:t>
            </a:r>
            <a:endParaRPr lang="en-GB">
              <a:solidFill>
                <a:srgbClr val="000000"/>
              </a:solidFill>
              <a:ea typeface="+mn-lt"/>
              <a:cs typeface="+mn-lt"/>
            </a:endParaRPr>
          </a:p>
          <a:p>
            <a:r>
              <a:rPr lang="en-GB" b="1">
                <a:solidFill>
                  <a:srgbClr val="374151"/>
                </a:solidFill>
                <a:ea typeface="+mn-lt"/>
                <a:cs typeface="+mn-lt"/>
              </a:rPr>
              <a:t>Regularly Update and Review</a:t>
            </a:r>
            <a:endParaRPr lang="en-GB">
              <a:solidFill>
                <a:srgbClr val="000000"/>
              </a:solidFill>
              <a:ea typeface="+mn-lt"/>
              <a:cs typeface="+mn-lt"/>
            </a:endParaRP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DA8295A0-871C-3F4E-9389-14913233257F}"/>
              </a:ext>
            </a:extLst>
          </p:cNvPr>
          <p:cNvSpPr txBox="1">
            <a:spLocks/>
          </p:cNvSpPr>
          <p:nvPr/>
        </p:nvSpPr>
        <p:spPr>
          <a:xfrm>
            <a:off x="316992" y="1211806"/>
            <a:ext cx="5401057" cy="4351338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25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err="1">
                <a:solidFill>
                  <a:srgbClr val="374151"/>
                </a:solidFill>
                <a:ea typeface="+mn-lt"/>
                <a:cs typeface="+mn-lt"/>
              </a:rPr>
              <a:t>Defnyddiwch</a:t>
            </a:r>
            <a:r>
              <a:rPr lang="en-GB" b="1">
                <a:solidFill>
                  <a:srgbClr val="374151"/>
                </a:solidFill>
                <a:ea typeface="+mn-lt"/>
                <a:cs typeface="+mn-lt"/>
              </a:rPr>
              <a:t> </a:t>
            </a:r>
            <a:r>
              <a:rPr lang="en-GB" b="1" err="1">
                <a:solidFill>
                  <a:srgbClr val="374151"/>
                </a:solidFill>
                <a:ea typeface="+mn-lt"/>
                <a:cs typeface="+mn-lt"/>
              </a:rPr>
              <a:t>Calendr</a:t>
            </a:r>
            <a:r>
              <a:rPr lang="en-GB" b="1">
                <a:solidFill>
                  <a:srgbClr val="374151"/>
                </a:solidFill>
                <a:ea typeface="+mn-lt"/>
                <a:cs typeface="+mn-lt"/>
              </a:rPr>
              <a:t> neu Planner</a:t>
            </a:r>
            <a:endParaRPr lang="en-GB" b="1">
              <a:solidFill>
                <a:srgbClr val="374151"/>
              </a:solidFill>
              <a:cs typeface="Calibri"/>
            </a:endParaRPr>
          </a:p>
          <a:p>
            <a:r>
              <a:rPr lang="en-GB" b="1" err="1">
                <a:solidFill>
                  <a:srgbClr val="374151"/>
                </a:solidFill>
                <a:highlight>
                  <a:srgbClr val="FFFF00"/>
                </a:highlight>
                <a:ea typeface="+mn-lt"/>
                <a:cs typeface="+mn-lt"/>
              </a:rPr>
              <a:t>Lliwio</a:t>
            </a:r>
            <a:r>
              <a:rPr lang="en-GB" b="1">
                <a:solidFill>
                  <a:srgbClr val="374151"/>
                </a:solidFill>
                <a:highlight>
                  <a:srgbClr val="FFFF00"/>
                </a:highlight>
                <a:ea typeface="+mn-lt"/>
                <a:cs typeface="+mn-lt"/>
              </a:rPr>
              <a:t> </a:t>
            </a:r>
            <a:r>
              <a:rPr lang="en-GB" b="1" err="1">
                <a:solidFill>
                  <a:srgbClr val="374151"/>
                </a:solidFill>
                <a:highlight>
                  <a:srgbClr val="FFFF00"/>
                </a:highlight>
                <a:ea typeface="+mn-lt"/>
                <a:cs typeface="+mn-lt"/>
              </a:rPr>
              <a:t>yn</a:t>
            </a:r>
            <a:r>
              <a:rPr lang="en-GB" b="1">
                <a:solidFill>
                  <a:srgbClr val="374151"/>
                </a:solidFill>
                <a:highlight>
                  <a:srgbClr val="FFFF00"/>
                </a:highlight>
                <a:ea typeface="+mn-lt"/>
                <a:cs typeface="+mn-lt"/>
              </a:rPr>
              <a:t> </a:t>
            </a:r>
            <a:r>
              <a:rPr lang="en-GB" b="1" err="1">
                <a:solidFill>
                  <a:srgbClr val="374151"/>
                </a:solidFill>
                <a:highlight>
                  <a:srgbClr val="FFFF00"/>
                </a:highlight>
                <a:ea typeface="+mn-lt"/>
                <a:cs typeface="+mn-lt"/>
              </a:rPr>
              <a:t>ôl</a:t>
            </a:r>
            <a:r>
              <a:rPr lang="en-GB" b="1">
                <a:solidFill>
                  <a:srgbClr val="374151"/>
                </a:solidFill>
                <a:highlight>
                  <a:srgbClr val="FFFF00"/>
                </a:highlight>
                <a:ea typeface="+mn-lt"/>
                <a:cs typeface="+mn-lt"/>
              </a:rPr>
              <a:t> </a:t>
            </a:r>
            <a:r>
              <a:rPr lang="en-GB" b="1" err="1">
                <a:solidFill>
                  <a:srgbClr val="374151"/>
                </a:solidFill>
                <a:highlight>
                  <a:srgbClr val="FFFF00"/>
                </a:highlight>
                <a:ea typeface="+mn-lt"/>
                <a:cs typeface="+mn-lt"/>
              </a:rPr>
              <a:t>thema</a:t>
            </a:r>
            <a:r>
              <a:rPr lang="en-GB" b="1">
                <a:solidFill>
                  <a:srgbClr val="374151"/>
                </a:solidFill>
                <a:highlight>
                  <a:srgbClr val="FFFF00"/>
                </a:highlight>
                <a:ea typeface="+mn-lt"/>
                <a:cs typeface="+mn-lt"/>
              </a:rPr>
              <a:t> </a:t>
            </a:r>
          </a:p>
          <a:p>
            <a:r>
              <a:rPr lang="en-GB" b="1" err="1">
                <a:solidFill>
                  <a:srgbClr val="374151"/>
                </a:solidFill>
                <a:ea typeface="+mn-lt"/>
                <a:cs typeface="+mn-lt"/>
              </a:rPr>
              <a:t>Cynnwys</a:t>
            </a:r>
            <a:r>
              <a:rPr lang="en-GB" b="1">
                <a:solidFill>
                  <a:srgbClr val="374151"/>
                </a:solidFill>
                <a:ea typeface="+mn-lt"/>
                <a:cs typeface="+mn-lt"/>
              </a:rPr>
              <a:t> </a:t>
            </a:r>
            <a:r>
              <a:rPr lang="en-GB" b="1" err="1">
                <a:solidFill>
                  <a:srgbClr val="374151"/>
                </a:solidFill>
                <a:ea typeface="+mn-lt"/>
                <a:cs typeface="+mn-lt"/>
              </a:rPr>
              <a:t>gofynion</a:t>
            </a:r>
            <a:r>
              <a:rPr lang="en-GB" b="1">
                <a:solidFill>
                  <a:srgbClr val="374151"/>
                </a:solidFill>
                <a:ea typeface="+mn-lt"/>
                <a:cs typeface="+mn-lt"/>
              </a:rPr>
              <a:t> </a:t>
            </a:r>
            <a:r>
              <a:rPr lang="en-GB" b="1" err="1">
                <a:solidFill>
                  <a:srgbClr val="374151"/>
                </a:solidFill>
                <a:ea typeface="+mn-lt"/>
                <a:cs typeface="+mn-lt"/>
              </a:rPr>
              <a:t>i</a:t>
            </a:r>
            <a:r>
              <a:rPr lang="en-GB" b="1">
                <a:solidFill>
                  <a:srgbClr val="374151"/>
                </a:solidFill>
                <a:ea typeface="+mn-lt"/>
                <a:cs typeface="+mn-lt"/>
              </a:rPr>
              <a:t> </a:t>
            </a:r>
            <a:r>
              <a:rPr lang="en-GB" b="1" err="1">
                <a:solidFill>
                  <a:srgbClr val="374151"/>
                </a:solidFill>
                <a:ea typeface="+mn-lt"/>
                <a:cs typeface="+mn-lt"/>
              </a:rPr>
              <a:t>gyd</a:t>
            </a:r>
            <a:endParaRPr lang="en-GB" b="1">
              <a:solidFill>
                <a:srgbClr val="374151"/>
              </a:solidFill>
              <a:ea typeface="+mn-lt"/>
              <a:cs typeface="+mn-lt"/>
            </a:endParaRPr>
          </a:p>
          <a:p>
            <a:r>
              <a:rPr lang="en-GB" b="1">
                <a:solidFill>
                  <a:srgbClr val="374151"/>
                </a:solidFill>
                <a:ea typeface="+mn-lt"/>
                <a:cs typeface="+mn-lt"/>
              </a:rPr>
              <a:t>Torri </a:t>
            </a:r>
            <a:r>
              <a:rPr lang="en-GB" b="1" err="1">
                <a:solidFill>
                  <a:srgbClr val="374151"/>
                </a:solidFill>
                <a:ea typeface="+mn-lt"/>
                <a:cs typeface="+mn-lt"/>
              </a:rPr>
              <a:t>tasgiau</a:t>
            </a:r>
            <a:r>
              <a:rPr lang="en-GB" b="1">
                <a:solidFill>
                  <a:srgbClr val="374151"/>
                </a:solidFill>
                <a:ea typeface="+mn-lt"/>
                <a:cs typeface="+mn-lt"/>
              </a:rPr>
              <a:t> </a:t>
            </a:r>
            <a:r>
              <a:rPr lang="en-GB" b="1" err="1">
                <a:solidFill>
                  <a:srgbClr val="374151"/>
                </a:solidFill>
                <a:ea typeface="+mn-lt"/>
                <a:cs typeface="+mn-lt"/>
              </a:rPr>
              <a:t>lawr</a:t>
            </a:r>
            <a:r>
              <a:rPr lang="en-GB" b="1">
                <a:solidFill>
                  <a:srgbClr val="374151"/>
                </a:solidFill>
                <a:ea typeface="+mn-lt"/>
                <a:cs typeface="+mn-lt"/>
              </a:rPr>
              <a:t> </a:t>
            </a:r>
            <a:r>
              <a:rPr lang="en-GB" b="1" err="1">
                <a:solidFill>
                  <a:srgbClr val="374151"/>
                </a:solidFill>
                <a:ea typeface="+mn-lt"/>
                <a:cs typeface="+mn-lt"/>
              </a:rPr>
              <a:t>i</a:t>
            </a:r>
            <a:r>
              <a:rPr lang="en-GB" b="1">
                <a:solidFill>
                  <a:srgbClr val="374151"/>
                </a:solidFill>
                <a:ea typeface="+mn-lt"/>
                <a:cs typeface="+mn-lt"/>
              </a:rPr>
              <a:t> </a:t>
            </a:r>
            <a:r>
              <a:rPr lang="en-GB" b="1" err="1">
                <a:solidFill>
                  <a:srgbClr val="374151"/>
                </a:solidFill>
                <a:ea typeface="+mn-lt"/>
                <a:cs typeface="+mn-lt"/>
              </a:rPr>
              <a:t>gamau</a:t>
            </a:r>
            <a:r>
              <a:rPr lang="en-GB" b="1">
                <a:solidFill>
                  <a:srgbClr val="374151"/>
                </a:solidFill>
                <a:ea typeface="+mn-lt"/>
                <a:cs typeface="+mn-lt"/>
              </a:rPr>
              <a:t> </a:t>
            </a:r>
            <a:r>
              <a:rPr lang="en-GB" b="1" err="1">
                <a:solidFill>
                  <a:srgbClr val="374151"/>
                </a:solidFill>
                <a:ea typeface="+mn-lt"/>
                <a:cs typeface="+mn-lt"/>
              </a:rPr>
              <a:t>bach</a:t>
            </a:r>
            <a:endParaRPr lang="en-GB">
              <a:cs typeface="Calibri" panose="020F0502020204030204"/>
            </a:endParaRPr>
          </a:p>
          <a:p>
            <a:r>
              <a:rPr lang="en-GB" b="1" err="1">
                <a:solidFill>
                  <a:srgbClr val="374151"/>
                </a:solidFill>
                <a:ea typeface="+mn-lt"/>
                <a:cs typeface="+mn-lt"/>
              </a:rPr>
              <a:t>Cloi</a:t>
            </a:r>
            <a:r>
              <a:rPr lang="en-GB" b="1">
                <a:solidFill>
                  <a:srgbClr val="374151"/>
                </a:solidFill>
                <a:ea typeface="+mn-lt"/>
                <a:cs typeface="+mn-lt"/>
              </a:rPr>
              <a:t> </a:t>
            </a:r>
            <a:r>
              <a:rPr lang="en-GB" b="1" err="1">
                <a:solidFill>
                  <a:srgbClr val="374151"/>
                </a:solidFill>
                <a:ea typeface="+mn-lt"/>
                <a:cs typeface="+mn-lt"/>
              </a:rPr>
              <a:t>amser</a:t>
            </a:r>
            <a:r>
              <a:rPr lang="en-GB" b="1">
                <a:solidFill>
                  <a:srgbClr val="374151"/>
                </a:solidFill>
                <a:ea typeface="+mn-lt"/>
                <a:cs typeface="+mn-lt"/>
              </a:rPr>
              <a:t> </a:t>
            </a:r>
            <a:r>
              <a:rPr lang="en-GB" b="1" err="1">
                <a:solidFill>
                  <a:srgbClr val="374151"/>
                </a:solidFill>
                <a:ea typeface="+mn-lt"/>
                <a:cs typeface="+mn-lt"/>
              </a:rPr>
              <a:t>ar</a:t>
            </a:r>
            <a:r>
              <a:rPr lang="en-GB" b="1">
                <a:solidFill>
                  <a:srgbClr val="374151"/>
                </a:solidFill>
                <a:ea typeface="+mn-lt"/>
                <a:cs typeface="+mn-lt"/>
              </a:rPr>
              <a:t> </a:t>
            </a:r>
            <a:r>
              <a:rPr lang="en-GB" b="1" err="1">
                <a:solidFill>
                  <a:srgbClr val="374151"/>
                </a:solidFill>
                <a:ea typeface="+mn-lt"/>
                <a:cs typeface="+mn-lt"/>
              </a:rPr>
              <a:t>gyfer</a:t>
            </a:r>
            <a:r>
              <a:rPr lang="en-GB" b="1">
                <a:solidFill>
                  <a:srgbClr val="374151"/>
                </a:solidFill>
                <a:ea typeface="+mn-lt"/>
                <a:cs typeface="+mn-lt"/>
              </a:rPr>
              <a:t> </a:t>
            </a:r>
            <a:r>
              <a:rPr lang="en-GB" b="1" err="1">
                <a:solidFill>
                  <a:srgbClr val="374151"/>
                </a:solidFill>
                <a:ea typeface="+mn-lt"/>
                <a:cs typeface="+mn-lt"/>
              </a:rPr>
              <a:t>tasgiau</a:t>
            </a:r>
            <a:r>
              <a:rPr lang="en-GB" b="1">
                <a:solidFill>
                  <a:srgbClr val="374151"/>
                </a:solidFill>
                <a:ea typeface="+mn-lt"/>
                <a:cs typeface="+mn-lt"/>
              </a:rPr>
              <a:t> </a:t>
            </a:r>
            <a:endParaRPr lang="en-GB">
              <a:solidFill>
                <a:srgbClr val="000000"/>
              </a:solidFill>
              <a:ea typeface="+mn-lt"/>
              <a:cs typeface="+mn-lt"/>
            </a:endParaRPr>
          </a:p>
          <a:p>
            <a:r>
              <a:rPr lang="en-GB" b="1" u="sng" err="1">
                <a:solidFill>
                  <a:srgbClr val="374151"/>
                </a:solidFill>
                <a:ea typeface="+mn-lt"/>
                <a:cs typeface="+mn-lt"/>
              </a:rPr>
              <a:t>Blaenoriaethu</a:t>
            </a:r>
            <a:r>
              <a:rPr lang="en-GB" b="1" u="sng">
                <a:solidFill>
                  <a:srgbClr val="374151"/>
                </a:solidFill>
                <a:ea typeface="+mn-lt"/>
                <a:cs typeface="+mn-lt"/>
              </a:rPr>
              <a:t> </a:t>
            </a:r>
            <a:r>
              <a:rPr lang="en-GB" b="1" err="1">
                <a:solidFill>
                  <a:srgbClr val="374151"/>
                </a:solidFill>
                <a:ea typeface="+mn-lt"/>
                <a:cs typeface="+mn-lt"/>
              </a:rPr>
              <a:t>Tasgiau</a:t>
            </a:r>
            <a:endParaRPr lang="en-GB">
              <a:solidFill>
                <a:srgbClr val="000000"/>
              </a:solidFill>
              <a:ea typeface="+mn-lt"/>
              <a:cs typeface="+mn-lt"/>
            </a:endParaRPr>
          </a:p>
          <a:p>
            <a:r>
              <a:rPr lang="en-GB" b="1" err="1">
                <a:solidFill>
                  <a:srgbClr val="374151"/>
                </a:solidFill>
                <a:ea typeface="+mn-lt"/>
                <a:cs typeface="+mn-lt"/>
              </a:rPr>
              <a:t>Rhoi</a:t>
            </a:r>
            <a:r>
              <a:rPr lang="en-GB" b="1">
                <a:solidFill>
                  <a:srgbClr val="374151"/>
                </a:solidFill>
                <a:ea typeface="+mn-lt"/>
                <a:cs typeface="+mn-lt"/>
              </a:rPr>
              <a:t> </a:t>
            </a:r>
            <a:r>
              <a:rPr lang="en-GB" b="1" err="1">
                <a:solidFill>
                  <a:srgbClr val="374151"/>
                </a:solidFill>
                <a:ea typeface="+mn-lt"/>
                <a:cs typeface="+mn-lt"/>
              </a:rPr>
              <a:t>ychydig</a:t>
            </a:r>
            <a:r>
              <a:rPr lang="en-GB" b="1">
                <a:solidFill>
                  <a:srgbClr val="374151"/>
                </a:solidFill>
                <a:ea typeface="+mn-lt"/>
                <a:cs typeface="+mn-lt"/>
              </a:rPr>
              <a:t> </a:t>
            </a:r>
            <a:r>
              <a:rPr lang="en-GB" b="1" err="1">
                <a:solidFill>
                  <a:srgbClr val="374151"/>
                </a:solidFill>
                <a:ea typeface="+mn-lt"/>
                <a:cs typeface="+mn-lt"/>
              </a:rPr>
              <a:t>mwy</a:t>
            </a:r>
            <a:r>
              <a:rPr lang="en-GB" b="1">
                <a:solidFill>
                  <a:srgbClr val="374151"/>
                </a:solidFill>
                <a:ea typeface="+mn-lt"/>
                <a:cs typeface="+mn-lt"/>
              </a:rPr>
              <a:t> o </a:t>
            </a:r>
            <a:r>
              <a:rPr lang="en-GB" b="1" err="1">
                <a:solidFill>
                  <a:srgbClr val="374151"/>
                </a:solidFill>
                <a:ea typeface="+mn-lt"/>
                <a:cs typeface="+mn-lt"/>
              </a:rPr>
              <a:t>amser</a:t>
            </a:r>
            <a:r>
              <a:rPr lang="en-GB" b="1">
                <a:solidFill>
                  <a:srgbClr val="374151"/>
                </a:solidFill>
                <a:ea typeface="+mn-lt"/>
                <a:cs typeface="+mn-lt"/>
              </a:rPr>
              <a:t> bob </a:t>
            </a:r>
            <a:r>
              <a:rPr lang="en-GB" b="1" err="1">
                <a:solidFill>
                  <a:srgbClr val="374151"/>
                </a:solidFill>
                <a:ea typeface="+mn-lt"/>
                <a:cs typeface="+mn-lt"/>
              </a:rPr>
              <a:t>tro</a:t>
            </a:r>
            <a:r>
              <a:rPr lang="en-GB" b="1">
                <a:solidFill>
                  <a:srgbClr val="374151"/>
                </a:solidFill>
                <a:ea typeface="+mn-lt"/>
                <a:cs typeface="+mn-lt"/>
              </a:rPr>
              <a:t> </a:t>
            </a:r>
            <a:r>
              <a:rPr lang="en-GB" b="1" err="1">
                <a:solidFill>
                  <a:srgbClr val="374151"/>
                </a:solidFill>
                <a:ea typeface="+mn-lt"/>
                <a:cs typeface="+mn-lt"/>
              </a:rPr>
              <a:t>ar</a:t>
            </a:r>
            <a:r>
              <a:rPr lang="en-GB" b="1">
                <a:solidFill>
                  <a:srgbClr val="374151"/>
                </a:solidFill>
                <a:ea typeface="+mn-lt"/>
                <a:cs typeface="+mn-lt"/>
              </a:rPr>
              <a:t> </a:t>
            </a:r>
            <a:r>
              <a:rPr lang="en-GB" b="1" err="1">
                <a:solidFill>
                  <a:srgbClr val="374151"/>
                </a:solidFill>
                <a:ea typeface="+mn-lt"/>
                <a:cs typeface="+mn-lt"/>
              </a:rPr>
              <a:t>gyfer</a:t>
            </a:r>
            <a:r>
              <a:rPr lang="en-GB" b="1">
                <a:solidFill>
                  <a:srgbClr val="374151"/>
                </a:solidFill>
                <a:ea typeface="+mn-lt"/>
                <a:cs typeface="+mn-lt"/>
              </a:rPr>
              <a:t> </a:t>
            </a:r>
            <a:r>
              <a:rPr lang="en-GB" b="1" err="1">
                <a:solidFill>
                  <a:srgbClr val="374151"/>
                </a:solidFill>
                <a:ea typeface="+mn-lt"/>
                <a:cs typeface="+mn-lt"/>
              </a:rPr>
              <a:t>cwblhau</a:t>
            </a:r>
            <a:r>
              <a:rPr lang="en-GB" b="1">
                <a:solidFill>
                  <a:srgbClr val="374151"/>
                </a:solidFill>
                <a:ea typeface="+mn-lt"/>
                <a:cs typeface="+mn-lt"/>
              </a:rPr>
              <a:t> </a:t>
            </a:r>
            <a:r>
              <a:rPr lang="en-GB" b="1" err="1">
                <a:solidFill>
                  <a:srgbClr val="374151"/>
                </a:solidFill>
                <a:ea typeface="+mn-lt"/>
                <a:cs typeface="+mn-lt"/>
              </a:rPr>
              <a:t>tasgiau</a:t>
            </a:r>
            <a:endParaRPr lang="en-GB" b="1">
              <a:solidFill>
                <a:srgbClr val="374151"/>
              </a:solidFill>
              <a:ea typeface="+mn-lt"/>
              <a:cs typeface="+mn-lt"/>
            </a:endParaRPr>
          </a:p>
          <a:p>
            <a:r>
              <a:rPr lang="en-GB" b="1" err="1">
                <a:solidFill>
                  <a:srgbClr val="374151"/>
                </a:solidFill>
                <a:ea typeface="+mn-lt"/>
                <a:cs typeface="+mn-lt"/>
              </a:rPr>
              <a:t>Yn</a:t>
            </a:r>
            <a:r>
              <a:rPr lang="en-GB" b="1">
                <a:solidFill>
                  <a:srgbClr val="374151"/>
                </a:solidFill>
                <a:ea typeface="+mn-lt"/>
                <a:cs typeface="+mn-lt"/>
              </a:rPr>
              <a:t> </a:t>
            </a:r>
            <a:r>
              <a:rPr lang="en-GB" b="1" err="1">
                <a:solidFill>
                  <a:srgbClr val="374151"/>
                </a:solidFill>
                <a:ea typeface="+mn-lt"/>
                <a:cs typeface="+mn-lt"/>
              </a:rPr>
              <a:t>aml</a:t>
            </a:r>
            <a:r>
              <a:rPr lang="en-GB" b="1">
                <a:solidFill>
                  <a:srgbClr val="374151"/>
                </a:solidFill>
                <a:ea typeface="+mn-lt"/>
                <a:cs typeface="+mn-lt"/>
              </a:rPr>
              <a:t> - </a:t>
            </a:r>
            <a:r>
              <a:rPr lang="en-GB" b="1" err="1">
                <a:solidFill>
                  <a:srgbClr val="374151"/>
                </a:solidFill>
                <a:ea typeface="+mn-lt"/>
                <a:cs typeface="+mn-lt"/>
              </a:rPr>
              <a:t>adolygu</a:t>
            </a:r>
            <a:r>
              <a:rPr lang="en-GB" b="1">
                <a:solidFill>
                  <a:srgbClr val="374151"/>
                </a:solidFill>
                <a:ea typeface="+mn-lt"/>
                <a:cs typeface="+mn-lt"/>
              </a:rPr>
              <a:t> a </a:t>
            </a:r>
            <a:r>
              <a:rPr lang="en-GB" b="1" err="1">
                <a:solidFill>
                  <a:srgbClr val="374151"/>
                </a:solidFill>
                <a:ea typeface="+mn-lt"/>
                <a:cs typeface="+mn-lt"/>
              </a:rPr>
              <a:t>diweddaru</a:t>
            </a:r>
            <a:endParaRPr lang="en-GB">
              <a:solidFill>
                <a:srgbClr val="000000"/>
              </a:solidFill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39878255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59B296B9-C5A5-4E4F-9B60-C907B5F146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103025" cy="6858000"/>
          </a:xfrm>
          <a:prstGeom prst="rect">
            <a:avLst/>
          </a:prstGeom>
          <a:ln>
            <a:noFill/>
          </a:ln>
          <a:effectLst>
            <a:outerShdw blurRad="889000" dist="406400" dir="21540000" sx="90000" sy="90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D0300FD3-5AF1-6305-15FA-9078072672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103025" cy="2285995"/>
          </a:xfrm>
          <a:prstGeom prst="rect">
            <a:avLst/>
          </a:prstGeom>
          <a:ln>
            <a:noFill/>
          </a:ln>
          <a:effectLst>
            <a:outerShdw blurRad="254000" dist="127000" dir="5460000" sx="92000" sy="92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930EC7-52D9-A4B5-ECF2-857BAD9A3A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1" y="2884929"/>
            <a:ext cx="4659756" cy="384710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457200" indent="-457200"/>
            <a:endParaRPr lang="en-GB">
              <a:latin typeface="Arial"/>
              <a:cs typeface="Arial"/>
            </a:endParaRPr>
          </a:p>
          <a:p>
            <a:pPr marL="0" indent="0">
              <a:buNone/>
            </a:pPr>
            <a:endParaRPr lang="en-GB">
              <a:latin typeface="Arial"/>
              <a:cs typeface="Arial"/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C2BD05A4-34A7-6BE5-EEE7-14B63918EC4D}"/>
              </a:ext>
            </a:extLst>
          </p:cNvPr>
          <p:cNvSpPr txBox="1">
            <a:spLocks/>
          </p:cNvSpPr>
          <p:nvPr/>
        </p:nvSpPr>
        <p:spPr>
          <a:xfrm>
            <a:off x="254138" y="387252"/>
            <a:ext cx="5165715" cy="189991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3600" b="1">
                <a:ea typeface="Calibri Light"/>
                <a:cs typeface="Calibri Light"/>
              </a:rPr>
              <a:t>Organising OneDrive</a:t>
            </a:r>
            <a:endParaRPr lang="en-GB" sz="3600" b="1">
              <a:cs typeface="Calibri Light"/>
            </a:endParaRPr>
          </a:p>
          <a:p>
            <a:pPr algn="ctr"/>
            <a:r>
              <a:rPr lang="en-GB" sz="3600" b="1">
                <a:cs typeface="Calibri Light"/>
              </a:rPr>
              <a:t>Using one note</a:t>
            </a:r>
            <a:endParaRPr lang="en-US">
              <a:ea typeface="Calibri Light"/>
              <a:cs typeface="Calibri Light"/>
            </a:endParaRP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FF5237AB-97A3-444C-9995-30DC6DAC3AF2}"/>
              </a:ext>
            </a:extLst>
          </p:cNvPr>
          <p:cNvSpPr txBox="1">
            <a:spLocks/>
          </p:cNvSpPr>
          <p:nvPr/>
        </p:nvSpPr>
        <p:spPr>
          <a:xfrm>
            <a:off x="254137" y="3173124"/>
            <a:ext cx="5165715" cy="189991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3600" b="1" err="1">
                <a:ea typeface="Calibri Light"/>
                <a:cs typeface="Calibri Light"/>
              </a:rPr>
              <a:t>Trefnu</a:t>
            </a:r>
            <a:r>
              <a:rPr lang="en-GB" sz="3600" b="1">
                <a:ea typeface="Calibri Light"/>
                <a:cs typeface="Calibri Light"/>
              </a:rPr>
              <a:t> OneDrive</a:t>
            </a:r>
            <a:endParaRPr lang="en-GB" sz="3600" b="1">
              <a:cs typeface="Calibri Light"/>
            </a:endParaRPr>
          </a:p>
          <a:p>
            <a:pPr algn="ctr"/>
            <a:r>
              <a:rPr lang="en-GB" sz="3600" b="1" err="1">
                <a:cs typeface="Calibri Light"/>
              </a:rPr>
              <a:t>Defnyddio</a:t>
            </a:r>
            <a:r>
              <a:rPr lang="en-GB" sz="3600" b="1">
                <a:cs typeface="Calibri Light"/>
              </a:rPr>
              <a:t> One Note</a:t>
            </a:r>
            <a:endParaRPr lang="en-US">
              <a:ea typeface="Calibri Light"/>
              <a:cs typeface="Calibri Light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A7DB578-DF37-DE41-C51C-C473CC730BF4}"/>
              </a:ext>
            </a:extLst>
          </p:cNvPr>
          <p:cNvSpPr txBox="1">
            <a:spLocks/>
          </p:cNvSpPr>
          <p:nvPr/>
        </p:nvSpPr>
        <p:spPr>
          <a:xfrm>
            <a:off x="7857125" y="1143852"/>
            <a:ext cx="3822189" cy="38877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Aft>
                <a:spcPts val="600"/>
              </a:spcAft>
            </a:pPr>
            <a:r>
              <a:rPr lang="en-US" sz="4000">
                <a:cs typeface="Calibri Light"/>
              </a:rPr>
              <a:t>Sharing Good Practice!</a:t>
            </a:r>
          </a:p>
          <a:p>
            <a:pPr>
              <a:spcAft>
                <a:spcPts val="600"/>
              </a:spcAft>
            </a:pPr>
            <a:endParaRPr lang="en-US" sz="4000">
              <a:ea typeface="Calibri"/>
              <a:cs typeface="Calibri Light"/>
            </a:endParaRPr>
          </a:p>
          <a:p>
            <a:pPr>
              <a:spcAft>
                <a:spcPts val="600"/>
              </a:spcAft>
            </a:pPr>
            <a:r>
              <a:rPr lang="en-US" sz="4000" err="1">
                <a:ea typeface="Calibri"/>
                <a:cs typeface="Calibri Light"/>
              </a:rPr>
              <a:t>Rhannu</a:t>
            </a:r>
            <a:r>
              <a:rPr lang="en-US" sz="4000">
                <a:ea typeface="Calibri"/>
                <a:cs typeface="Calibri Light"/>
              </a:rPr>
              <a:t> </a:t>
            </a:r>
            <a:r>
              <a:rPr lang="en-US" sz="4000" err="1">
                <a:ea typeface="Calibri"/>
                <a:cs typeface="Calibri Light"/>
              </a:rPr>
              <a:t>arfer</a:t>
            </a:r>
            <a:r>
              <a:rPr lang="en-US" sz="4000">
                <a:ea typeface="Calibri"/>
                <a:cs typeface="Calibri Light"/>
              </a:rPr>
              <a:t> dda!</a:t>
            </a:r>
          </a:p>
        </p:txBody>
      </p:sp>
    </p:spTree>
    <p:extLst>
      <p:ext uri="{BB962C8B-B14F-4D97-AF65-F5344CB8AC3E}">
        <p14:creationId xmlns:p14="http://schemas.microsoft.com/office/powerpoint/2010/main" val="73051421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Custom Design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1_Custom Design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836</Words>
  <Application>Microsoft Macintosh PowerPoint</Application>
  <PresentationFormat>Widescreen</PresentationFormat>
  <Paragraphs>154</Paragraphs>
  <Slides>11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11</vt:i4>
      </vt:variant>
    </vt:vector>
  </HeadingPairs>
  <TitlesOfParts>
    <vt:vector size="18" baseType="lpstr">
      <vt:lpstr>Arial</vt:lpstr>
      <vt:lpstr>Arial,Sans-Serif</vt:lpstr>
      <vt:lpstr>Calibri</vt:lpstr>
      <vt:lpstr>Calibri Light</vt:lpstr>
      <vt:lpstr>Office Theme</vt:lpstr>
      <vt:lpstr>Custom Design</vt:lpstr>
      <vt:lpstr>1_Custom Design</vt:lpstr>
      <vt:lpstr>Mastering Time Management: A Roadmap for Success in the New Semester</vt:lpstr>
      <vt:lpstr>Teimlo’n Barod ar gyfer Tymor 2 Feel prepared for Semester 2</vt:lpstr>
      <vt:lpstr>Rheoli Amser dull Covey</vt:lpstr>
      <vt:lpstr>Over the course of a typical week, what activities do you do in each quadrant?</vt:lpstr>
      <vt:lpstr>PowerPoint Presentation</vt:lpstr>
      <vt:lpstr>PowerPoint Presentation</vt:lpstr>
      <vt:lpstr>Edrychwch ar eich grid Covey – sefydlwch eich blaenoriaethau a …  gosodwch amcanion sy’n berthnasol i’ch blaenoriaethau</vt:lpstr>
      <vt:lpstr>Look at COVEY grid – Establish your Priorities &amp; Goals- Set some goals which line up with priorities  </vt:lpstr>
      <vt:lpstr>Put into a monthly, weekly or daily calendar... Downloadable from internet or printed / phone/app</vt:lpstr>
      <vt:lpstr>Top Tips trefnu amser / Semester schedule tips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lastModifiedBy>Anna Stevenson</cp:lastModifiedBy>
  <cp:revision>4</cp:revision>
  <cp:lastPrinted>2022-09-04T21:06:10Z</cp:lastPrinted>
  <dcterms:created xsi:type="dcterms:W3CDTF">2019-09-12T10:20:23Z</dcterms:created>
  <dcterms:modified xsi:type="dcterms:W3CDTF">2024-03-21T17:27:02Z</dcterms:modified>
</cp:coreProperties>
</file>