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7" r:id="rId10"/>
    <p:sldId id="268" r:id="rId11"/>
    <p:sldId id="269" r:id="rId12"/>
    <p:sldId id="272" r:id="rId13"/>
    <p:sldId id="271" r:id="rId14"/>
    <p:sldId id="273" r:id="rId15"/>
    <p:sldId id="274" r:id="rId16"/>
    <p:sldId id="275" r:id="rId17"/>
    <p:sldId id="276" r:id="rId18"/>
    <p:sldId id="295" r:id="rId19"/>
    <p:sldId id="277" r:id="rId20"/>
    <p:sldId id="296"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64" r:id="rId37"/>
    <p:sldId id="265" r:id="rId38"/>
    <p:sldId id="293" r:id="rId39"/>
    <p:sldId id="294"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944" y="-4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2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3132527-EAB0-4922-8B5C-1427DA435C31}" type="datetimeFigureOut">
              <a:rPr lang="en-US" smtClean="0"/>
              <a:pPr/>
              <a:t>10/11/2015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B6575C-F1E7-48C9-B6F8-3D253C5B9C9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132527-EAB0-4922-8B5C-1427DA435C31}" type="datetimeFigureOut">
              <a:rPr lang="en-US" smtClean="0"/>
              <a:pPr/>
              <a:t>10/11/2015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B6575C-F1E7-48C9-B6F8-3D253C5B9C9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organisations/department-for-work-pensions/series/fit-note" TargetMode="External"/><Relationship Id="rId2" Type="http://schemas.openxmlformats.org/officeDocument/2006/relationships/hyperlink" Target="http://www.cipd.co.uk/subjects/health/stress/stress.htm?IsSrchRes=1"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independent.co.uk/news/world/europe/eu-fails-to-curb-britains-work-hours-optout-1675368.html"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macmillan.org.uk/Cancerinformation/Testsscreening/ThePSAtest/Theprostategland.aspx" TargetMode="External"/><Relationship Id="rId2" Type="http://schemas.openxmlformats.org/officeDocument/2006/relationships/hyperlink" Target="http://www.macmillan.org.uk/Cancerinformation/Cancertypes/Prostate/Aboutprostatecancer/Prostatecancer.aspx"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5013176"/>
            <a:ext cx="8492480" cy="2232248"/>
          </a:xfrm>
        </p:spPr>
        <p:txBody>
          <a:bodyPr>
            <a:normAutofit/>
          </a:bodyPr>
          <a:lstStyle/>
          <a:p>
            <a:pPr algn="l"/>
            <a:r>
              <a:rPr lang="cy-GB" sz="2800" b="1" dirty="0" smtClean="0">
                <a:latin typeface="Arial" pitchFamily="34" charset="0"/>
                <a:cs typeface="Arial" pitchFamily="34" charset="0"/>
              </a:rPr>
              <a:t>LO1: </a:t>
            </a:r>
            <a:r>
              <a:rPr lang="cy-GB" sz="2800" b="1" dirty="0" smtClean="0">
                <a:latin typeface="Arial" pitchFamily="34" charset="0"/>
                <a:cs typeface="Arial" pitchFamily="34" charset="0"/>
              </a:rPr>
              <a:t>Concepts </a:t>
            </a:r>
            <a:r>
              <a:rPr lang="cy-GB" sz="2800" b="1" dirty="0" smtClean="0">
                <a:latin typeface="Arial" pitchFamily="34" charset="0"/>
                <a:cs typeface="Arial" pitchFamily="34" charset="0"/>
              </a:rPr>
              <a:t>of Self and </a:t>
            </a:r>
            <a:br>
              <a:rPr lang="cy-GB" sz="2800" b="1" dirty="0" smtClean="0">
                <a:latin typeface="Arial" pitchFamily="34" charset="0"/>
                <a:cs typeface="Arial" pitchFamily="34" charset="0"/>
              </a:rPr>
            </a:br>
            <a:r>
              <a:rPr lang="cy-GB" sz="2800" b="1" dirty="0" smtClean="0">
                <a:latin typeface="Arial" pitchFamily="34" charset="0"/>
                <a:cs typeface="Arial" pitchFamily="34" charset="0"/>
              </a:rPr>
              <a:t>Self Management Skills </a:t>
            </a:r>
            <a:endParaRPr lang="en-US" sz="28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Presentation outline</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pPr lvl="0"/>
            <a:r>
              <a:rPr lang="en-GB" sz="3000" dirty="0">
                <a:latin typeface="Arial" pitchFamily="34" charset="0"/>
                <a:cs typeface="Arial" pitchFamily="34" charset="0"/>
              </a:rPr>
              <a:t>Audit your time at work in terms of your technical, managerial and personal activities</a:t>
            </a:r>
            <a:endParaRPr lang="en-US" sz="3000" dirty="0">
              <a:latin typeface="Arial" pitchFamily="34" charset="0"/>
              <a:cs typeface="Arial" pitchFamily="34" charset="0"/>
            </a:endParaRPr>
          </a:p>
          <a:p>
            <a:pPr lvl="0"/>
            <a:r>
              <a:rPr lang="en-GB" sz="3000" dirty="0">
                <a:latin typeface="Arial" pitchFamily="34" charset="0"/>
                <a:cs typeface="Arial" pitchFamily="34" charset="0"/>
              </a:rPr>
              <a:t>Identify time-wasting activities</a:t>
            </a:r>
            <a:endParaRPr lang="en-US" sz="3000" dirty="0">
              <a:latin typeface="Arial" pitchFamily="34" charset="0"/>
              <a:cs typeface="Arial" pitchFamily="34" charset="0"/>
            </a:endParaRPr>
          </a:p>
          <a:p>
            <a:pPr lvl="0"/>
            <a:r>
              <a:rPr lang="en-GB" sz="3000" dirty="0">
                <a:latin typeface="Arial" pitchFamily="34" charset="0"/>
                <a:cs typeface="Arial" pitchFamily="34" charset="0"/>
              </a:rPr>
              <a:t>Recognise occasions when you tend to procrastinate</a:t>
            </a:r>
            <a:endParaRPr lang="en-US" sz="3000" dirty="0">
              <a:latin typeface="Arial" pitchFamily="34" charset="0"/>
              <a:cs typeface="Arial" pitchFamily="34" charset="0"/>
            </a:endParaRPr>
          </a:p>
          <a:p>
            <a:pPr lvl="0"/>
            <a:r>
              <a:rPr lang="en-GB" sz="3000" dirty="0">
                <a:latin typeface="Arial" pitchFamily="34" charset="0"/>
                <a:cs typeface="Arial" pitchFamily="34" charset="0"/>
              </a:rPr>
              <a:t>Apply strategies to improve your personal time management</a:t>
            </a:r>
            <a:endParaRPr lang="en-US" sz="3000" dirty="0">
              <a:latin typeface="Arial" pitchFamily="34" charset="0"/>
              <a:cs typeface="Arial" pitchFamily="34" charset="0"/>
            </a:endParaRPr>
          </a:p>
          <a:p>
            <a:pPr lvl="0"/>
            <a:r>
              <a:rPr lang="en-GB" sz="3000" dirty="0">
                <a:latin typeface="Arial" pitchFamily="34" charset="0"/>
                <a:cs typeface="Arial" pitchFamily="34" charset="0"/>
              </a:rPr>
              <a:t>Use plans, diaries and other personal organisation skills</a:t>
            </a:r>
            <a:endParaRPr lang="en-US" sz="3000" dirty="0">
              <a:latin typeface="Arial" pitchFamily="34" charset="0"/>
              <a:cs typeface="Arial" pitchFamily="34" charset="0"/>
            </a:endParaRPr>
          </a:p>
          <a:p>
            <a:pPr lvl="0"/>
            <a:endParaRPr lang="en-US" dirty="0"/>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Presentation outline (ctd)</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Autofit/>
          </a:bodyPr>
          <a:lstStyle/>
          <a:p>
            <a:pPr lvl="0"/>
            <a:r>
              <a:rPr lang="en-GB" sz="3000" dirty="0" smtClean="0">
                <a:latin typeface="Arial" pitchFamily="34" charset="0"/>
                <a:cs typeface="Arial" pitchFamily="34" charset="0"/>
              </a:rPr>
              <a:t>Recognise the symptoms of micro-managing</a:t>
            </a:r>
            <a:endParaRPr lang="en-US" sz="3000" dirty="0" smtClean="0">
              <a:latin typeface="Arial" pitchFamily="34" charset="0"/>
              <a:cs typeface="Arial" pitchFamily="34" charset="0"/>
            </a:endParaRPr>
          </a:p>
          <a:p>
            <a:pPr lvl="0"/>
            <a:r>
              <a:rPr lang="en-GB" sz="3000" dirty="0" smtClean="0">
                <a:latin typeface="Arial" pitchFamily="34" charset="0"/>
                <a:cs typeface="Arial" pitchFamily="34" charset="0"/>
              </a:rPr>
              <a:t>Analyse work and personal stressors</a:t>
            </a:r>
            <a:endParaRPr lang="en-US" sz="3000" dirty="0" smtClean="0">
              <a:latin typeface="Arial" pitchFamily="34" charset="0"/>
              <a:cs typeface="Arial" pitchFamily="34" charset="0"/>
            </a:endParaRPr>
          </a:p>
          <a:p>
            <a:pPr lvl="0"/>
            <a:r>
              <a:rPr lang="en-GB" sz="3000" dirty="0" smtClean="0">
                <a:latin typeface="Arial" pitchFamily="34" charset="0"/>
                <a:cs typeface="Arial" pitchFamily="34" charset="0"/>
              </a:rPr>
              <a:t>Understand how stress management techniques can help you</a:t>
            </a:r>
          </a:p>
          <a:p>
            <a:pPr lvl="0"/>
            <a:r>
              <a:rPr lang="en-GB" sz="3000" dirty="0" smtClean="0">
                <a:latin typeface="Arial" pitchFamily="34" charset="0"/>
                <a:cs typeface="Arial" pitchFamily="34" charset="0"/>
              </a:rPr>
              <a:t>Locate relevant sources of help and advice if you are returning to work after an extended period of absence due to illness</a:t>
            </a:r>
            <a:endParaRPr lang="en-US" sz="3000" dirty="0" smtClean="0">
              <a:latin typeface="Arial" pitchFamily="34" charset="0"/>
              <a:cs typeface="Arial" pitchFamily="34" charset="0"/>
            </a:endParaRPr>
          </a:p>
          <a:p>
            <a:pPr lvl="0"/>
            <a:r>
              <a:rPr lang="en-GB" sz="3000" dirty="0" smtClean="0">
                <a:latin typeface="Arial" pitchFamily="34" charset="0"/>
                <a:cs typeface="Arial" pitchFamily="34" charset="0"/>
              </a:rPr>
              <a:t>Apply some of these techniques to your own situation</a:t>
            </a:r>
            <a:endParaRPr lang="en-US" sz="3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165641" y="836712"/>
            <a:ext cx="8978359" cy="46085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426170"/>
          </a:xfrm>
        </p:spPr>
        <p:txBody>
          <a:bodyPr>
            <a:normAutofit/>
          </a:bodyPr>
          <a:lstStyle/>
          <a:p>
            <a:r>
              <a:rPr lang="cy-GB" sz="4000" b="1" dirty="0" smtClean="0">
                <a:latin typeface="Arial" pitchFamily="34" charset="0"/>
                <a:cs typeface="Arial" pitchFamily="34" charset="0"/>
              </a:rPr>
              <a:t>Quick fix vs longer term </a:t>
            </a:r>
            <a:br>
              <a:rPr lang="cy-GB" sz="4000" b="1" dirty="0" smtClean="0">
                <a:latin typeface="Arial" pitchFamily="34" charset="0"/>
                <a:cs typeface="Arial" pitchFamily="34" charset="0"/>
              </a:rPr>
            </a:br>
            <a:r>
              <a:rPr lang="cy-GB" sz="4000" b="1" dirty="0" smtClean="0">
                <a:latin typeface="Arial" pitchFamily="34" charset="0"/>
                <a:cs typeface="Arial" pitchFamily="34" charset="0"/>
              </a:rPr>
              <a:t>strategies</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endParaRPr lang="cy-GB" sz="2800" dirty="0" smtClean="0">
              <a:latin typeface="Arial" pitchFamily="34" charset="0"/>
              <a:cs typeface="Arial" pitchFamily="34" charset="0"/>
            </a:endParaRPr>
          </a:p>
          <a:p>
            <a:r>
              <a:rPr lang="cy-GB" sz="3600" dirty="0" smtClean="0">
                <a:latin typeface="Arial" pitchFamily="34" charset="0"/>
                <a:cs typeface="Arial" pitchFamily="34" charset="0"/>
              </a:rPr>
              <a:t>Both approaches important</a:t>
            </a:r>
          </a:p>
          <a:p>
            <a:r>
              <a:rPr lang="cy-GB" sz="3600" dirty="0" smtClean="0">
                <a:latin typeface="Arial" pitchFamily="34" charset="0"/>
                <a:cs typeface="Arial" pitchFamily="34" charset="0"/>
              </a:rPr>
              <a:t>Sometimes we just need to cope with the situation</a:t>
            </a:r>
          </a:p>
          <a:p>
            <a:r>
              <a:rPr lang="cy-GB" sz="3600" dirty="0" smtClean="0">
                <a:latin typeface="Arial" pitchFamily="34" charset="0"/>
                <a:cs typeface="Arial" pitchFamily="34" charset="0"/>
              </a:rPr>
              <a:t>Ideally we can analyse our situation and plan strategies to better self management</a:t>
            </a:r>
            <a:endParaRPr lang="en-US" sz="36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Time management </a:t>
            </a:r>
            <a:r>
              <a:rPr lang="cy-GB" sz="4000" b="1" dirty="0">
                <a:latin typeface="Arial" pitchFamily="34" charset="0"/>
                <a:cs typeface="Arial" pitchFamily="34" charset="0"/>
              </a:rPr>
              <a:t>–</a:t>
            </a:r>
            <a:r>
              <a:rPr lang="cy-GB" sz="4000" b="1" dirty="0" smtClean="0">
                <a:latin typeface="Arial" pitchFamily="34" charset="0"/>
                <a:cs typeface="Arial" pitchFamily="34" charset="0"/>
              </a:rPr>
              <a:t> importance</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endParaRPr lang="cy-GB" sz="2800" dirty="0" smtClean="0">
              <a:latin typeface="Arial" pitchFamily="34" charset="0"/>
              <a:cs typeface="Arial" pitchFamily="34" charset="0"/>
            </a:endParaRPr>
          </a:p>
          <a:p>
            <a:r>
              <a:rPr lang="cy-GB" sz="3600" dirty="0" smtClean="0">
                <a:latin typeface="Arial" pitchFamily="34" charset="0"/>
                <a:cs typeface="Arial" pitchFamily="34" charset="0"/>
              </a:rPr>
              <a:t>Allows tasks to be accomplished effectively</a:t>
            </a:r>
            <a:r>
              <a:rPr lang="en-US" sz="3600" dirty="0" smtClean="0">
                <a:latin typeface="Arial" pitchFamily="34" charset="0"/>
                <a:cs typeface="Arial" pitchFamily="34" charset="0"/>
              </a:rPr>
              <a:t> (</a:t>
            </a:r>
            <a:r>
              <a:rPr lang="en-US" sz="3600" dirty="0" err="1" smtClean="0">
                <a:latin typeface="Arial" pitchFamily="34" charset="0"/>
                <a:cs typeface="Arial" pitchFamily="34" charset="0"/>
              </a:rPr>
              <a:t>ie</a:t>
            </a:r>
            <a:r>
              <a:rPr lang="en-US" sz="3600" dirty="0" smtClean="0">
                <a:latin typeface="Arial" pitchFamily="34" charset="0"/>
                <a:cs typeface="Arial" pitchFamily="34" charset="0"/>
              </a:rPr>
              <a:t> doing the right things)</a:t>
            </a:r>
          </a:p>
          <a:p>
            <a:r>
              <a:rPr lang="cy-GB" sz="3600" dirty="0" smtClean="0">
                <a:latin typeface="Arial" pitchFamily="34" charset="0"/>
                <a:cs typeface="Arial" pitchFamily="34" charset="0"/>
              </a:rPr>
              <a:t>Assists task efficiency – optimal use of time</a:t>
            </a:r>
          </a:p>
          <a:p>
            <a:r>
              <a:rPr lang="cy-GB" sz="3600" dirty="0" smtClean="0">
                <a:latin typeface="Arial" pitchFamily="34" charset="0"/>
                <a:cs typeface="Arial" pitchFamily="34" charset="0"/>
              </a:rPr>
              <a:t>Gives you some control of situation</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A day in the life of a manager</a:t>
            </a:r>
            <a:r>
              <a:rPr lang="cy-GB" b="1" dirty="0" smtClean="0">
                <a:latin typeface="Arial" pitchFamily="34" charset="0"/>
                <a:cs typeface="Arial" pitchFamily="34" charset="0"/>
              </a:rPr>
              <a:t> </a:t>
            </a:r>
            <a:endParaRPr lang="en-US" b="1" dirty="0">
              <a:latin typeface="Arial" pitchFamily="34" charset="0"/>
              <a:cs typeface="Arial" pitchFamily="34" charset="0"/>
            </a:endParaRPr>
          </a:p>
        </p:txBody>
      </p:sp>
      <p:sp>
        <p:nvSpPr>
          <p:cNvPr id="3" name="Content Placeholder 2"/>
          <p:cNvSpPr>
            <a:spLocks noGrp="1"/>
          </p:cNvSpPr>
          <p:nvPr>
            <p:ph idx="1"/>
          </p:nvPr>
        </p:nvSpPr>
        <p:spPr/>
        <p:txBody>
          <a:bodyPr>
            <a:noAutofit/>
          </a:bodyPr>
          <a:lstStyle/>
          <a:p>
            <a:pPr marL="0" indent="0">
              <a:buNone/>
            </a:pPr>
            <a:r>
              <a:rPr lang="cy-GB" sz="2800" dirty="0" smtClean="0">
                <a:latin typeface="Arial" pitchFamily="34" charset="0"/>
                <a:cs typeface="Arial" pitchFamily="34" charset="0"/>
              </a:rPr>
              <a:t>According to Mintzberg (1975, 1990):</a:t>
            </a:r>
          </a:p>
          <a:p>
            <a:r>
              <a:rPr lang="cy-GB" sz="2800" dirty="0" smtClean="0">
                <a:latin typeface="Arial" pitchFamily="34" charset="0"/>
                <a:cs typeface="Arial" pitchFamily="34" charset="0"/>
              </a:rPr>
              <a:t>Managers’ lives are characterized by discontinuity.</a:t>
            </a:r>
          </a:p>
          <a:p>
            <a:r>
              <a:rPr lang="cy-GB" sz="2800" dirty="0" smtClean="0">
                <a:latin typeface="Arial" pitchFamily="34" charset="0"/>
                <a:cs typeface="Arial" pitchFamily="34" charset="0"/>
              </a:rPr>
              <a:t>They will take on many </a:t>
            </a:r>
            <a:r>
              <a:rPr lang="cy-GB" sz="2800" b="1" i="1" dirty="0" smtClean="0">
                <a:latin typeface="Arial" pitchFamily="34" charset="0"/>
                <a:cs typeface="Arial" pitchFamily="34" charset="0"/>
              </a:rPr>
              <a:t>roles</a:t>
            </a:r>
            <a:r>
              <a:rPr lang="cy-GB" sz="2800" dirty="0" smtClean="0">
                <a:latin typeface="Arial" pitchFamily="34" charset="0"/>
                <a:cs typeface="Arial" pitchFamily="34" charset="0"/>
              </a:rPr>
              <a:t> over a typical day.</a:t>
            </a:r>
          </a:p>
          <a:p>
            <a:r>
              <a:rPr lang="cy-GB" sz="2800" dirty="0" smtClean="0">
                <a:latin typeface="Arial" pitchFamily="34" charset="0"/>
                <a:cs typeface="Arial" pitchFamily="34" charset="0"/>
              </a:rPr>
              <a:t>Mintzberg categorizes these under 3 main headings:</a:t>
            </a:r>
          </a:p>
          <a:p>
            <a:pPr marL="914400" lvl="1" indent="-514350">
              <a:buFont typeface="+mj-lt"/>
              <a:buAutoNum type="arabicPeriod"/>
            </a:pPr>
            <a:r>
              <a:rPr lang="cy-GB" dirty="0" smtClean="0">
                <a:latin typeface="Arial" pitchFamily="34" charset="0"/>
                <a:cs typeface="Arial" pitchFamily="34" charset="0"/>
              </a:rPr>
              <a:t>Interpersonal</a:t>
            </a:r>
          </a:p>
          <a:p>
            <a:pPr marL="914400" lvl="1" indent="-514350">
              <a:buFont typeface="+mj-lt"/>
              <a:buAutoNum type="arabicPeriod"/>
            </a:pPr>
            <a:r>
              <a:rPr lang="cy-GB" dirty="0" smtClean="0">
                <a:latin typeface="Arial" pitchFamily="34" charset="0"/>
                <a:cs typeface="Arial" pitchFamily="34" charset="0"/>
              </a:rPr>
              <a:t>Informational</a:t>
            </a:r>
          </a:p>
          <a:p>
            <a:pPr marL="914400" lvl="1" indent="-514350">
              <a:buFont typeface="+mj-lt"/>
              <a:buAutoNum type="arabicPeriod"/>
            </a:pPr>
            <a:r>
              <a:rPr lang="cy-GB" dirty="0" smtClean="0">
                <a:latin typeface="Arial" pitchFamily="34" charset="0"/>
                <a:cs typeface="Arial" pitchFamily="34" charset="0"/>
              </a:rPr>
              <a:t>Decisional </a:t>
            </a:r>
          </a:p>
          <a:p>
            <a:pPr>
              <a:buNone/>
            </a:pPr>
            <a:endParaRPr lang="en-US"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Interpersonal roles (Mintzberg)</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lvl="0"/>
            <a:r>
              <a:rPr lang="en-GB" sz="3000" i="1" dirty="0">
                <a:latin typeface="Arial" pitchFamily="34" charset="0"/>
                <a:cs typeface="Arial" pitchFamily="34" charset="0"/>
              </a:rPr>
              <a:t>Figurehead</a:t>
            </a:r>
            <a:r>
              <a:rPr lang="en-GB" sz="3000" dirty="0">
                <a:latin typeface="Arial" pitchFamily="34" charset="0"/>
                <a:cs typeface="Arial" pitchFamily="34" charset="0"/>
              </a:rPr>
              <a:t> – </a:t>
            </a:r>
            <a:r>
              <a:rPr lang="en-GB" sz="3000" dirty="0" err="1">
                <a:latin typeface="Arial" pitchFamily="34" charset="0"/>
                <a:cs typeface="Arial" pitchFamily="34" charset="0"/>
              </a:rPr>
              <a:t>eg</a:t>
            </a:r>
            <a:r>
              <a:rPr lang="en-GB" sz="3000" dirty="0">
                <a:latin typeface="Arial" pitchFamily="34" charset="0"/>
                <a:cs typeface="Arial" pitchFamily="34" charset="0"/>
              </a:rPr>
              <a:t> as the head of your department, representing your company at ceremonies etc</a:t>
            </a:r>
            <a:endParaRPr lang="en-US" sz="3000" dirty="0">
              <a:latin typeface="Arial" pitchFamily="34" charset="0"/>
              <a:cs typeface="Arial" pitchFamily="34" charset="0"/>
            </a:endParaRPr>
          </a:p>
          <a:p>
            <a:pPr lvl="0"/>
            <a:r>
              <a:rPr lang="en-GB" sz="3000" i="1" dirty="0">
                <a:latin typeface="Arial" pitchFamily="34" charset="0"/>
                <a:cs typeface="Arial" pitchFamily="34" charset="0"/>
              </a:rPr>
              <a:t>Leader</a:t>
            </a:r>
            <a:r>
              <a:rPr lang="en-GB" sz="3000" dirty="0">
                <a:latin typeface="Arial" pitchFamily="34" charset="0"/>
                <a:cs typeface="Arial" pitchFamily="34" charset="0"/>
              </a:rPr>
              <a:t> – giving direction to others in your organisation (includes delegating and developing others)</a:t>
            </a:r>
            <a:endParaRPr lang="en-US" sz="3000" dirty="0">
              <a:latin typeface="Arial" pitchFamily="34" charset="0"/>
              <a:cs typeface="Arial" pitchFamily="34" charset="0"/>
            </a:endParaRPr>
          </a:p>
          <a:p>
            <a:pPr lvl="0"/>
            <a:r>
              <a:rPr lang="en-GB" sz="3000" i="1" dirty="0">
                <a:latin typeface="Arial" pitchFamily="34" charset="0"/>
                <a:cs typeface="Arial" pitchFamily="34" charset="0"/>
              </a:rPr>
              <a:t>Liaison</a:t>
            </a:r>
            <a:r>
              <a:rPr lang="en-GB" sz="3000" dirty="0">
                <a:latin typeface="Arial" pitchFamily="34" charset="0"/>
                <a:cs typeface="Arial" pitchFamily="34" charset="0"/>
              </a:rPr>
              <a:t> – acting as a communication link with others outside of the vertical chain of command</a:t>
            </a:r>
            <a:endParaRPr lang="en-US" sz="3000" dirty="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Informational roles (Mintzberg)</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lstStyle/>
          <a:p>
            <a:pPr lvl="0"/>
            <a:endParaRPr lang="en-GB" sz="3000" i="1" dirty="0" smtClean="0">
              <a:latin typeface="Arial" pitchFamily="34" charset="0"/>
              <a:cs typeface="Arial" pitchFamily="34" charset="0"/>
            </a:endParaRPr>
          </a:p>
          <a:p>
            <a:pPr lvl="0"/>
            <a:r>
              <a:rPr lang="en-GB" sz="3000" i="1" dirty="0" smtClean="0">
                <a:latin typeface="Arial" pitchFamily="34" charset="0"/>
                <a:cs typeface="Arial" pitchFamily="34" charset="0"/>
              </a:rPr>
              <a:t>Monitor</a:t>
            </a:r>
            <a:r>
              <a:rPr lang="en-GB" sz="3000" dirty="0" smtClean="0">
                <a:latin typeface="Arial" pitchFamily="34" charset="0"/>
                <a:cs typeface="Arial" pitchFamily="34" charset="0"/>
              </a:rPr>
              <a:t> </a:t>
            </a:r>
            <a:r>
              <a:rPr lang="en-GB" sz="3000" dirty="0">
                <a:latin typeface="Arial" pitchFamily="34" charset="0"/>
                <a:cs typeface="Arial" pitchFamily="34" charset="0"/>
              </a:rPr>
              <a:t>– keeping an eye open for relevant </a:t>
            </a:r>
            <a:r>
              <a:rPr lang="en-GB" sz="3000" dirty="0" smtClean="0">
                <a:latin typeface="Arial" pitchFamily="34" charset="0"/>
                <a:cs typeface="Arial" pitchFamily="34" charset="0"/>
              </a:rPr>
              <a:t>information; </a:t>
            </a:r>
            <a:r>
              <a:rPr lang="en-GB" sz="3000" dirty="0">
                <a:latin typeface="Arial" pitchFamily="34" charset="0"/>
                <a:cs typeface="Arial" pitchFamily="34" charset="0"/>
              </a:rPr>
              <a:t>an active scanning approach</a:t>
            </a:r>
            <a:endParaRPr lang="en-US" sz="3000" dirty="0">
              <a:latin typeface="Arial" pitchFamily="34" charset="0"/>
              <a:cs typeface="Arial" pitchFamily="34" charset="0"/>
            </a:endParaRPr>
          </a:p>
          <a:p>
            <a:pPr lvl="0"/>
            <a:r>
              <a:rPr lang="en-GB" sz="3000" i="1" dirty="0">
                <a:latin typeface="Arial" pitchFamily="34" charset="0"/>
                <a:cs typeface="Arial" pitchFamily="34" charset="0"/>
              </a:rPr>
              <a:t>Disseminator</a:t>
            </a:r>
            <a:r>
              <a:rPr lang="en-GB" sz="3000" dirty="0">
                <a:latin typeface="Arial" pitchFamily="34" charset="0"/>
                <a:cs typeface="Arial" pitchFamily="34" charset="0"/>
              </a:rPr>
              <a:t> – giving relevant information to staff, for instance in staff briefings and emails</a:t>
            </a:r>
            <a:endParaRPr lang="en-US" sz="3000" dirty="0">
              <a:latin typeface="Arial" pitchFamily="34" charset="0"/>
              <a:cs typeface="Arial" pitchFamily="34" charset="0"/>
            </a:endParaRPr>
          </a:p>
          <a:p>
            <a:pPr lvl="0"/>
            <a:r>
              <a:rPr lang="en-GB" sz="3000" i="1" dirty="0">
                <a:latin typeface="Arial" pitchFamily="34" charset="0"/>
                <a:cs typeface="Arial" pitchFamily="34" charset="0"/>
              </a:rPr>
              <a:t>Spokesperson</a:t>
            </a:r>
            <a:r>
              <a:rPr lang="en-GB" sz="3000" dirty="0">
                <a:latin typeface="Arial" pitchFamily="34" charset="0"/>
                <a:cs typeface="Arial" pitchFamily="34" charset="0"/>
              </a:rPr>
              <a:t> – speaking on behalf of the organisation to outsiders</a:t>
            </a:r>
            <a:endParaRPr lang="en-US" sz="3000" dirty="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Decisional roles (Mintzberg)</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lvl="0"/>
            <a:r>
              <a:rPr lang="en-GB" sz="3000" i="1" dirty="0">
                <a:latin typeface="Arial" pitchFamily="34" charset="0"/>
                <a:cs typeface="Arial" pitchFamily="34" charset="0"/>
              </a:rPr>
              <a:t>Entrepreneur</a:t>
            </a:r>
            <a:r>
              <a:rPr lang="en-GB" sz="3000" dirty="0">
                <a:latin typeface="Arial" pitchFamily="34" charset="0"/>
                <a:cs typeface="Arial" pitchFamily="34" charset="0"/>
              </a:rPr>
              <a:t> – making things happen, using initiative to get things done</a:t>
            </a:r>
            <a:endParaRPr lang="en-US" sz="3000" dirty="0">
              <a:latin typeface="Arial" pitchFamily="34" charset="0"/>
              <a:cs typeface="Arial" pitchFamily="34" charset="0"/>
            </a:endParaRPr>
          </a:p>
          <a:p>
            <a:pPr lvl="0"/>
            <a:r>
              <a:rPr lang="en-GB" sz="3000" i="1" dirty="0">
                <a:latin typeface="Arial" pitchFamily="34" charset="0"/>
                <a:cs typeface="Arial" pitchFamily="34" charset="0"/>
              </a:rPr>
              <a:t>Disturbance </a:t>
            </a:r>
            <a:r>
              <a:rPr lang="en-GB" sz="3000" i="1" dirty="0" smtClean="0">
                <a:latin typeface="Arial" pitchFamily="34" charset="0"/>
                <a:cs typeface="Arial" pitchFamily="34" charset="0"/>
              </a:rPr>
              <a:t>handler</a:t>
            </a:r>
            <a:r>
              <a:rPr lang="en-GB" sz="3000" dirty="0" smtClean="0">
                <a:latin typeface="Arial" pitchFamily="34" charset="0"/>
                <a:cs typeface="Arial" pitchFamily="34" charset="0"/>
              </a:rPr>
              <a:t> </a:t>
            </a:r>
            <a:r>
              <a:rPr lang="en-GB" sz="3000" dirty="0">
                <a:latin typeface="Arial" pitchFamily="34" charset="0"/>
                <a:cs typeface="Arial" pitchFamily="34" charset="0"/>
              </a:rPr>
              <a:t>– resolving issues which have not gone to plan, handling arguments</a:t>
            </a:r>
            <a:endParaRPr lang="en-US" sz="3000" dirty="0">
              <a:latin typeface="Arial" pitchFamily="34" charset="0"/>
              <a:cs typeface="Arial" pitchFamily="34" charset="0"/>
            </a:endParaRPr>
          </a:p>
          <a:p>
            <a:pPr lvl="0"/>
            <a:r>
              <a:rPr lang="en-GB" sz="3000" i="1" dirty="0">
                <a:latin typeface="Arial" pitchFamily="34" charset="0"/>
                <a:cs typeface="Arial" pitchFamily="34" charset="0"/>
              </a:rPr>
              <a:t>Resource allocator</a:t>
            </a:r>
            <a:r>
              <a:rPr lang="en-GB" sz="3000" dirty="0">
                <a:latin typeface="Arial" pitchFamily="34" charset="0"/>
                <a:cs typeface="Arial" pitchFamily="34" charset="0"/>
              </a:rPr>
              <a:t> – deciding how to apportion limited resources (staff time, budgets, equipment, materials)</a:t>
            </a:r>
            <a:endParaRPr lang="en-US" sz="3000" dirty="0">
              <a:latin typeface="Arial" pitchFamily="34" charset="0"/>
              <a:cs typeface="Arial" pitchFamily="34" charset="0"/>
            </a:endParaRPr>
          </a:p>
          <a:p>
            <a:pPr lvl="0"/>
            <a:r>
              <a:rPr lang="en-GB" sz="3000" i="1" dirty="0">
                <a:latin typeface="Arial" pitchFamily="34" charset="0"/>
                <a:cs typeface="Arial" pitchFamily="34" charset="0"/>
              </a:rPr>
              <a:t>Negotiator</a:t>
            </a:r>
            <a:r>
              <a:rPr lang="en-GB" sz="3000" dirty="0">
                <a:latin typeface="Arial" pitchFamily="34" charset="0"/>
                <a:cs typeface="Arial" pitchFamily="34" charset="0"/>
              </a:rPr>
              <a:t> – formal and informal bargaining (for instance with own staff, with customers) </a:t>
            </a:r>
            <a:endParaRPr lang="en-US" sz="3000" dirty="0">
              <a:latin typeface="Arial" pitchFamily="34" charset="0"/>
              <a:cs typeface="Arial" pitchFamily="34" charset="0"/>
            </a:endParaRPr>
          </a:p>
          <a:p>
            <a:endParaRPr lang="en-US"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cstate="print"/>
          <a:srcRect/>
          <a:stretch>
            <a:fillRect/>
          </a:stretch>
        </p:blipFill>
        <p:spPr bwMode="auto">
          <a:xfrm>
            <a:off x="179512" y="1124744"/>
            <a:ext cx="8734609" cy="496855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cy-GB" b="1" dirty="0" smtClean="0">
                <a:latin typeface="Arial" pitchFamily="34" charset="0"/>
                <a:cs typeface="Arial" pitchFamily="34" charset="0"/>
              </a:rPr>
              <a:t>Some time management quick fixes</a:t>
            </a:r>
            <a:endParaRPr lang="en-US" b="1" dirty="0">
              <a:latin typeface="Arial" pitchFamily="34" charset="0"/>
              <a:cs typeface="Arial" pitchFamily="34" charset="0"/>
            </a:endParaRPr>
          </a:p>
        </p:txBody>
      </p:sp>
      <p:sp>
        <p:nvSpPr>
          <p:cNvPr id="5" name="Content Placeholder 4"/>
          <p:cNvSpPr>
            <a:spLocks noGrp="1"/>
          </p:cNvSpPr>
          <p:nvPr>
            <p:ph sz="half" idx="1"/>
          </p:nvPr>
        </p:nvSpPr>
        <p:spPr>
          <a:xfrm>
            <a:off x="467544" y="2060848"/>
            <a:ext cx="4038600" cy="4525963"/>
          </a:xfrm>
        </p:spPr>
        <p:txBody>
          <a:bodyPr/>
          <a:lstStyle/>
          <a:p>
            <a:r>
              <a:rPr lang="cy-GB" sz="3200" dirty="0" smtClean="0">
                <a:latin typeface="Arial" pitchFamily="34" charset="0"/>
                <a:cs typeface="Arial" pitchFamily="34" charset="0"/>
              </a:rPr>
              <a:t>Eat that frog! (Tracy 2008)</a:t>
            </a:r>
          </a:p>
          <a:p>
            <a:r>
              <a:rPr lang="cy-GB" sz="3200" dirty="0" smtClean="0">
                <a:latin typeface="Arial" pitchFamily="34" charset="0"/>
                <a:cs typeface="Arial" pitchFamily="34" charset="0"/>
              </a:rPr>
              <a:t>Tackle your biggest, most important jobs first</a:t>
            </a:r>
            <a:endParaRPr lang="en-US" sz="3200" dirty="0" smtClean="0">
              <a:latin typeface="Arial" pitchFamily="34" charset="0"/>
              <a:cs typeface="Arial" pitchFamily="34" charset="0"/>
            </a:endParaRPr>
          </a:p>
          <a:p>
            <a:endParaRPr lang="en-US" dirty="0"/>
          </a:p>
        </p:txBody>
      </p:sp>
      <p:sp>
        <p:nvSpPr>
          <p:cNvPr id="6" name="Content Placeholder 5"/>
          <p:cNvSpPr>
            <a:spLocks noGrp="1"/>
          </p:cNvSpPr>
          <p:nvPr>
            <p:ph sz="half" idx="2"/>
          </p:nvPr>
        </p:nvSpPr>
        <p:spPr>
          <a:xfrm>
            <a:off x="4644008" y="1988840"/>
            <a:ext cx="4038600" cy="4525963"/>
          </a:xfrm>
        </p:spPr>
        <p:txBody>
          <a:bodyPr>
            <a:normAutofit/>
          </a:bodyPr>
          <a:lstStyle/>
          <a:p>
            <a:r>
              <a:rPr lang="cy-GB" sz="3200" dirty="0" smtClean="0">
                <a:latin typeface="Arial" pitchFamily="34" charset="0"/>
                <a:cs typeface="Arial" pitchFamily="34" charset="0"/>
              </a:rPr>
              <a:t>Don’t wait for inspiration! (Murray 2005)</a:t>
            </a:r>
          </a:p>
          <a:p>
            <a:r>
              <a:rPr lang="cy-GB" sz="3200" dirty="0" smtClean="0">
                <a:latin typeface="Arial" pitchFamily="34" charset="0"/>
                <a:cs typeface="Arial" pitchFamily="34" charset="0"/>
              </a:rPr>
              <a:t>As a writer don’t wait for ‘the mood’ – just do it</a:t>
            </a:r>
          </a:p>
          <a:p>
            <a:r>
              <a:rPr lang="cy-GB" sz="3200" dirty="0" smtClean="0">
                <a:latin typeface="Arial" pitchFamily="34" charset="0"/>
                <a:cs typeface="Arial" pitchFamily="34" charset="0"/>
              </a:rPr>
              <a:t>Write regularly</a:t>
            </a:r>
            <a:endParaRPr lang="en-US" sz="32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smtClean="0">
                <a:latin typeface="Arial" pitchFamily="34" charset="0"/>
                <a:cs typeface="Arial" pitchFamily="34" charset="0"/>
              </a:rPr>
              <a:t>A deeper approach to time management </a:t>
            </a:r>
            <a:r>
              <a:rPr lang="cy-GB" b="1" dirty="0">
                <a:latin typeface="Arial" pitchFamily="34" charset="0"/>
                <a:cs typeface="Arial" pitchFamily="34" charset="0"/>
              </a:rPr>
              <a:t>–</a:t>
            </a:r>
            <a:r>
              <a:rPr lang="cy-GB" b="1" dirty="0" smtClean="0">
                <a:latin typeface="Arial" pitchFamily="34" charset="0"/>
                <a:cs typeface="Arial" pitchFamily="34" charset="0"/>
              </a:rPr>
              <a:t> procrastination</a:t>
            </a:r>
            <a:endParaRPr lang="en-US" b="1"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endParaRPr lang="cy-GB" sz="2800" dirty="0" smtClean="0">
              <a:latin typeface="Arial" pitchFamily="34" charset="0"/>
              <a:cs typeface="Arial" pitchFamily="34" charset="0"/>
            </a:endParaRPr>
          </a:p>
          <a:p>
            <a:r>
              <a:rPr lang="cy-GB" dirty="0" smtClean="0">
                <a:latin typeface="Arial" pitchFamily="34" charset="0"/>
                <a:cs typeface="Arial" pitchFamily="34" charset="0"/>
              </a:rPr>
              <a:t>To procrastinate – to delay or postpone action</a:t>
            </a:r>
          </a:p>
          <a:p>
            <a:r>
              <a:rPr lang="en-GB" dirty="0" smtClean="0">
                <a:latin typeface="Arial" pitchFamily="34" charset="0"/>
                <a:cs typeface="Arial" pitchFamily="34" charset="0"/>
              </a:rPr>
              <a:t>Lay </a:t>
            </a:r>
            <a:r>
              <a:rPr lang="en-GB" dirty="0">
                <a:latin typeface="Arial" pitchFamily="34" charset="0"/>
                <a:cs typeface="Arial" pitchFamily="34" charset="0"/>
              </a:rPr>
              <a:t>and </a:t>
            </a:r>
            <a:r>
              <a:rPr lang="en-GB" dirty="0" err="1">
                <a:latin typeface="Arial" pitchFamily="34" charset="0"/>
                <a:cs typeface="Arial" pitchFamily="34" charset="0"/>
              </a:rPr>
              <a:t>Schouwenburg’s</a:t>
            </a:r>
            <a:r>
              <a:rPr lang="en-GB" dirty="0">
                <a:latin typeface="Arial" pitchFamily="34" charset="0"/>
                <a:cs typeface="Arial" pitchFamily="34" charset="0"/>
              </a:rPr>
              <a:t> (1993) </a:t>
            </a:r>
            <a:r>
              <a:rPr lang="en-GB" dirty="0" smtClean="0">
                <a:latin typeface="Arial" pitchFamily="34" charset="0"/>
                <a:cs typeface="Arial" pitchFamily="34" charset="0"/>
              </a:rPr>
              <a:t>definition </a:t>
            </a:r>
            <a:r>
              <a:rPr lang="en-GB" dirty="0">
                <a:latin typeface="Arial" pitchFamily="34" charset="0"/>
                <a:cs typeface="Arial" pitchFamily="34" charset="0"/>
              </a:rPr>
              <a:t>of </a:t>
            </a:r>
            <a:r>
              <a:rPr lang="en-GB" dirty="0" smtClean="0">
                <a:latin typeface="Arial" pitchFamily="34" charset="0"/>
                <a:cs typeface="Arial" pitchFamily="34" charset="0"/>
              </a:rPr>
              <a:t>procrastination:</a:t>
            </a:r>
          </a:p>
          <a:p>
            <a:pPr>
              <a:buNone/>
            </a:pPr>
            <a:r>
              <a:rPr lang="en-GB" dirty="0">
                <a:latin typeface="Arial" pitchFamily="34" charset="0"/>
                <a:cs typeface="Arial" pitchFamily="34" charset="0"/>
              </a:rPr>
              <a:t> </a:t>
            </a:r>
            <a:r>
              <a:rPr lang="en-GB" dirty="0" smtClean="0">
                <a:latin typeface="Arial" pitchFamily="34" charset="0"/>
                <a:cs typeface="Arial" pitchFamily="34" charset="0"/>
              </a:rPr>
              <a:t>  </a:t>
            </a:r>
            <a:r>
              <a:rPr lang="en-GB" dirty="0">
                <a:latin typeface="Arial" pitchFamily="34" charset="0"/>
                <a:cs typeface="Arial" pitchFamily="34" charset="0"/>
              </a:rPr>
              <a:t>‘</a:t>
            </a:r>
            <a:r>
              <a:rPr lang="en-GB" i="1" dirty="0">
                <a:latin typeface="Arial" pitchFamily="34" charset="0"/>
                <a:cs typeface="Arial" pitchFamily="34" charset="0"/>
              </a:rPr>
              <a:t>unnecessarily delaying activities that one ultimately intends to complete, especially when done to the point of creating emotional discomfort</a:t>
            </a:r>
            <a:r>
              <a:rPr lang="en-GB" dirty="0">
                <a:latin typeface="Arial" pitchFamily="34" charset="0"/>
                <a:cs typeface="Arial" pitchFamily="34" charset="0"/>
              </a:rPr>
              <a:t>’.</a:t>
            </a:r>
            <a:endParaRPr lang="en-US" dirty="0">
              <a:latin typeface="Arial" pitchFamily="34" charset="0"/>
              <a:cs typeface="Arial" pitchFamily="34" charset="0"/>
            </a:endParaRPr>
          </a:p>
          <a:p>
            <a:pPr>
              <a:buNone/>
            </a:pPr>
            <a:endParaRPr lang="en-US" dirty="0"/>
          </a:p>
          <a:p>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850106"/>
          </a:xfrm>
        </p:spPr>
        <p:txBody>
          <a:bodyPr>
            <a:noAutofit/>
          </a:bodyPr>
          <a:lstStyle/>
          <a:p>
            <a:r>
              <a:rPr lang="en-US" sz="4000" b="1" dirty="0" smtClean="0">
                <a:latin typeface="Arial" panose="020B0604020202020204" pitchFamily="34" charset="0"/>
                <a:cs typeface="Arial" panose="020B0604020202020204" pitchFamily="34" charset="0"/>
              </a:rPr>
              <a:t>Common features of procrastination</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28800"/>
            <a:ext cx="8435280" cy="4824536"/>
          </a:xfrm>
        </p:spPr>
        <p:txBody>
          <a:bodyPr>
            <a:normAutofit fontScale="25000" lnSpcReduction="20000"/>
          </a:bodyPr>
          <a:lstStyle/>
          <a:p>
            <a:pPr lvl="0"/>
            <a:endParaRPr lang="en-GB" sz="2800" dirty="0" smtClean="0">
              <a:latin typeface="Arial" pitchFamily="34" charset="0"/>
              <a:cs typeface="Arial" pitchFamily="34" charset="0"/>
            </a:endParaRPr>
          </a:p>
          <a:p>
            <a:pPr lvl="0"/>
            <a:r>
              <a:rPr lang="en-GB" sz="12000" dirty="0" smtClean="0">
                <a:latin typeface="Arial" pitchFamily="34" charset="0"/>
                <a:cs typeface="Arial" pitchFamily="34" charset="0"/>
              </a:rPr>
              <a:t>People </a:t>
            </a:r>
            <a:r>
              <a:rPr lang="en-GB" sz="12000" dirty="0">
                <a:latin typeface="Arial" pitchFamily="34" charset="0"/>
                <a:cs typeface="Arial" pitchFamily="34" charset="0"/>
              </a:rPr>
              <a:t>in negative moods </a:t>
            </a:r>
            <a:r>
              <a:rPr lang="en-GB" sz="12000" dirty="0" smtClean="0">
                <a:latin typeface="Arial" pitchFamily="34" charset="0"/>
                <a:cs typeface="Arial" pitchFamily="34" charset="0"/>
              </a:rPr>
              <a:t>procrastinate </a:t>
            </a:r>
            <a:r>
              <a:rPr lang="en-GB" sz="12000" dirty="0">
                <a:latin typeface="Arial" pitchFamily="34" charset="0"/>
                <a:cs typeface="Arial" pitchFamily="34" charset="0"/>
              </a:rPr>
              <a:t>‘</a:t>
            </a:r>
            <a:r>
              <a:rPr lang="en-GB" sz="12000" dirty="0" smtClean="0">
                <a:latin typeface="Arial" pitchFamily="34" charset="0"/>
                <a:cs typeface="Arial" pitchFamily="34" charset="0"/>
              </a:rPr>
              <a:t>in </a:t>
            </a:r>
            <a:r>
              <a:rPr lang="en-GB" sz="12000" dirty="0">
                <a:latin typeface="Arial" pitchFamily="34" charset="0"/>
                <a:cs typeface="Arial" pitchFamily="34" charset="0"/>
              </a:rPr>
              <a:t>situations where there are interesting (as opposed to boring) stimuli nearby’</a:t>
            </a:r>
            <a:endParaRPr lang="en-US" sz="12000" dirty="0">
              <a:latin typeface="Arial" pitchFamily="34" charset="0"/>
              <a:cs typeface="Arial" pitchFamily="34" charset="0"/>
            </a:endParaRPr>
          </a:p>
          <a:p>
            <a:pPr lvl="0"/>
            <a:r>
              <a:rPr lang="en-GB" sz="12000" dirty="0">
                <a:latin typeface="Arial" pitchFamily="34" charset="0"/>
                <a:cs typeface="Arial" pitchFamily="34" charset="0"/>
              </a:rPr>
              <a:t>Generally people </a:t>
            </a:r>
            <a:r>
              <a:rPr lang="en-GB" sz="12000" dirty="0" smtClean="0">
                <a:latin typeface="Arial" pitchFamily="34" charset="0"/>
                <a:cs typeface="Arial" pitchFamily="34" charset="0"/>
              </a:rPr>
              <a:t>procrastinate </a:t>
            </a:r>
            <a:r>
              <a:rPr lang="en-GB" sz="12000" dirty="0">
                <a:latin typeface="Arial" pitchFamily="34" charset="0"/>
                <a:cs typeface="Arial" pitchFamily="34" charset="0"/>
              </a:rPr>
              <a:t>on tedious tasks (but not all people, indicating other factors in play)</a:t>
            </a:r>
            <a:endParaRPr lang="en-US" sz="12000" dirty="0">
              <a:latin typeface="Arial" pitchFamily="34" charset="0"/>
              <a:cs typeface="Arial" pitchFamily="34" charset="0"/>
            </a:endParaRPr>
          </a:p>
          <a:p>
            <a:pPr lvl="0"/>
            <a:r>
              <a:rPr lang="en-GB" sz="12000" dirty="0">
                <a:latin typeface="Arial" pitchFamily="34" charset="0"/>
                <a:cs typeface="Arial" pitchFamily="34" charset="0"/>
              </a:rPr>
              <a:t>Procrastinators also tend </a:t>
            </a:r>
            <a:r>
              <a:rPr lang="en-GB" sz="12000" i="1" dirty="0">
                <a:latin typeface="Arial" pitchFamily="34" charset="0"/>
                <a:cs typeface="Arial" pitchFamily="34" charset="0"/>
              </a:rPr>
              <a:t>not </a:t>
            </a:r>
            <a:r>
              <a:rPr lang="en-GB" sz="12000" dirty="0" smtClean="0">
                <a:latin typeface="Arial" pitchFamily="34" charset="0"/>
                <a:cs typeface="Arial" pitchFamily="34" charset="0"/>
              </a:rPr>
              <a:t>to </a:t>
            </a:r>
            <a:r>
              <a:rPr lang="en-GB" sz="12000" dirty="0">
                <a:latin typeface="Arial" pitchFamily="34" charset="0"/>
                <a:cs typeface="Arial" pitchFamily="34" charset="0"/>
              </a:rPr>
              <a:t>focus on future tasks needing attention</a:t>
            </a:r>
            <a:endParaRPr lang="en-US" sz="12000" dirty="0">
              <a:latin typeface="Arial" pitchFamily="34" charset="0"/>
              <a:cs typeface="Arial" pitchFamily="34" charset="0"/>
            </a:endParaRPr>
          </a:p>
          <a:p>
            <a:pPr lvl="0"/>
            <a:r>
              <a:rPr lang="en-GB" sz="12000" dirty="0">
                <a:latin typeface="Arial" pitchFamily="34" charset="0"/>
                <a:cs typeface="Arial" pitchFamily="34" charset="0"/>
              </a:rPr>
              <a:t>Procrastinators are often busy with other tasks which are irrelevant to the target </a:t>
            </a:r>
            <a:r>
              <a:rPr lang="en-GB" sz="12000" dirty="0" smtClean="0">
                <a:latin typeface="Arial" pitchFamily="34" charset="0"/>
                <a:cs typeface="Arial" pitchFamily="34" charset="0"/>
              </a:rPr>
              <a:t>task</a:t>
            </a:r>
          </a:p>
          <a:p>
            <a:pPr>
              <a:buNone/>
            </a:pPr>
            <a:r>
              <a:rPr lang="en-GB" sz="12000" dirty="0" smtClean="0">
                <a:latin typeface="Arial" pitchFamily="34" charset="0"/>
                <a:cs typeface="Arial" pitchFamily="34" charset="0"/>
              </a:rPr>
              <a:t>(Ferrari </a:t>
            </a:r>
            <a:r>
              <a:rPr lang="en-GB" sz="12000" dirty="0">
                <a:latin typeface="Arial" pitchFamily="34" charset="0"/>
                <a:cs typeface="Arial" pitchFamily="34" charset="0"/>
              </a:rPr>
              <a:t>et al. </a:t>
            </a:r>
            <a:r>
              <a:rPr lang="en-GB" sz="12000" dirty="0" smtClean="0">
                <a:latin typeface="Arial" pitchFamily="34" charset="0"/>
                <a:cs typeface="Arial" pitchFamily="34" charset="0"/>
              </a:rPr>
              <a:t>2006</a:t>
            </a:r>
            <a:r>
              <a:rPr lang="en-GB" sz="12000" dirty="0">
                <a:latin typeface="Arial" pitchFamily="34" charset="0"/>
                <a:cs typeface="Arial" pitchFamily="34" charset="0"/>
              </a:rPr>
              <a:t>, p29)</a:t>
            </a:r>
            <a:r>
              <a:rPr lang="en-US" sz="12000" dirty="0">
                <a:latin typeface="Arial" panose="020B0604020202020204" pitchFamily="34" charset="0"/>
                <a:cs typeface="Arial" panose="020B0604020202020204" pitchFamily="34" charset="0"/>
              </a:rPr>
              <a:t/>
            </a:r>
            <a:br>
              <a:rPr lang="en-US" sz="12000" dirty="0">
                <a:latin typeface="Arial" panose="020B0604020202020204" pitchFamily="34" charset="0"/>
                <a:cs typeface="Arial" panose="020B0604020202020204" pitchFamily="34" charset="0"/>
              </a:rPr>
            </a:br>
            <a:endParaRPr lang="en-US" sz="12000" dirty="0">
              <a:latin typeface="Arial" panose="020B0604020202020204" pitchFamily="34" charset="0"/>
              <a:cs typeface="Arial" panose="020B0604020202020204" pitchFamily="34" charset="0"/>
            </a:endParaRPr>
          </a:p>
          <a:p>
            <a:pPr>
              <a:buNone/>
            </a:pPr>
            <a:endParaRPr lang="en-US"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cy-GB" sz="4000" b="1" dirty="0" smtClean="0">
                <a:latin typeface="Arial" pitchFamily="34" charset="0"/>
                <a:cs typeface="Arial" pitchFamily="34" charset="0"/>
              </a:rPr>
              <a:t>Procrastination and </a:t>
            </a:r>
            <a:r>
              <a:rPr lang="cy-GB" sz="4000" b="1" dirty="0">
                <a:latin typeface="Arial" pitchFamily="34" charset="0"/>
                <a:cs typeface="Arial" pitchFamily="34" charset="0"/>
              </a:rPr>
              <a:t>g</a:t>
            </a:r>
            <a:r>
              <a:rPr lang="cy-GB" sz="4000" b="1" dirty="0" smtClean="0">
                <a:latin typeface="Arial" pitchFamily="34" charset="0"/>
                <a:cs typeface="Arial" pitchFamily="34" charset="0"/>
              </a:rPr>
              <a:t>oals</a:t>
            </a:r>
            <a:endParaRPr lang="en-US" sz="2800" dirty="0">
              <a:latin typeface="Arial" pitchFamily="34" charset="0"/>
              <a:cs typeface="Arial" pitchFamily="34" charset="0"/>
            </a:endParaRPr>
          </a:p>
        </p:txBody>
      </p:sp>
      <p:sp>
        <p:nvSpPr>
          <p:cNvPr id="5" name="Content Placeholder 4"/>
          <p:cNvSpPr>
            <a:spLocks noGrp="1"/>
          </p:cNvSpPr>
          <p:nvPr>
            <p:ph sz="half" idx="1"/>
          </p:nvPr>
        </p:nvSpPr>
        <p:spPr>
          <a:xfrm>
            <a:off x="457200" y="1600201"/>
            <a:ext cx="4038600" cy="3268960"/>
          </a:xfrm>
        </p:spPr>
        <p:txBody>
          <a:bodyPr>
            <a:normAutofit/>
          </a:bodyPr>
          <a:lstStyle/>
          <a:p>
            <a:r>
              <a:rPr lang="cy-GB" sz="3200" dirty="0" smtClean="0">
                <a:latin typeface="Arial" pitchFamily="34" charset="0"/>
                <a:cs typeface="Arial" pitchFamily="34" charset="0"/>
              </a:rPr>
              <a:t>Mastery goals</a:t>
            </a:r>
          </a:p>
          <a:p>
            <a:r>
              <a:rPr lang="cy-GB" sz="3200" dirty="0" smtClean="0">
                <a:latin typeface="Arial" pitchFamily="34" charset="0"/>
                <a:cs typeface="Arial" pitchFamily="34" charset="0"/>
              </a:rPr>
              <a:t>Absolute  measure – eg can swim 50 metres</a:t>
            </a:r>
          </a:p>
          <a:p>
            <a:r>
              <a:rPr lang="cy-GB" sz="3200" dirty="0" smtClean="0">
                <a:latin typeface="Arial" pitchFamily="34" charset="0"/>
                <a:cs typeface="Arial" pitchFamily="34" charset="0"/>
              </a:rPr>
              <a:t>Internal standard</a:t>
            </a:r>
            <a:endParaRPr lang="en-US" sz="3200" dirty="0">
              <a:latin typeface="Arial" pitchFamily="34" charset="0"/>
              <a:cs typeface="Arial" pitchFamily="34" charset="0"/>
            </a:endParaRPr>
          </a:p>
          <a:p>
            <a:endParaRPr lang="en-US" dirty="0">
              <a:latin typeface="Arial" pitchFamily="34" charset="0"/>
              <a:cs typeface="Arial" pitchFamily="34" charset="0"/>
            </a:endParaRPr>
          </a:p>
        </p:txBody>
      </p:sp>
      <p:sp>
        <p:nvSpPr>
          <p:cNvPr id="6" name="Content Placeholder 5"/>
          <p:cNvSpPr>
            <a:spLocks noGrp="1"/>
          </p:cNvSpPr>
          <p:nvPr>
            <p:ph sz="half" idx="2"/>
          </p:nvPr>
        </p:nvSpPr>
        <p:spPr>
          <a:xfrm>
            <a:off x="4648200" y="1600201"/>
            <a:ext cx="4038600" cy="3412976"/>
          </a:xfrm>
        </p:spPr>
        <p:txBody>
          <a:bodyPr>
            <a:normAutofit/>
          </a:bodyPr>
          <a:lstStyle/>
          <a:p>
            <a:r>
              <a:rPr lang="cy-GB" sz="3200" dirty="0" smtClean="0">
                <a:latin typeface="Arial" pitchFamily="34" charset="0"/>
                <a:cs typeface="Arial" pitchFamily="34" charset="0"/>
              </a:rPr>
              <a:t>Performance Goals</a:t>
            </a:r>
          </a:p>
          <a:p>
            <a:r>
              <a:rPr lang="cy-GB" sz="3200" dirty="0" smtClean="0">
                <a:latin typeface="Arial" pitchFamily="34" charset="0"/>
                <a:cs typeface="Arial" pitchFamily="34" charset="0"/>
              </a:rPr>
              <a:t>Depends on others, compares competence, eg 1st, 2nd etc</a:t>
            </a:r>
          </a:p>
          <a:p>
            <a:r>
              <a:rPr lang="cy-GB" sz="3200" dirty="0" smtClean="0">
                <a:latin typeface="Arial" pitchFamily="34" charset="0"/>
                <a:cs typeface="Arial" pitchFamily="34" charset="0"/>
              </a:rPr>
              <a:t>External standard</a:t>
            </a:r>
            <a:r>
              <a:rPr lang="cy-GB" dirty="0" smtClean="0">
                <a:latin typeface="Arial" pitchFamily="34" charset="0"/>
                <a:cs typeface="Arial" pitchFamily="34" charset="0"/>
              </a:rPr>
              <a:t> </a:t>
            </a:r>
            <a:endParaRPr lang="en-US" dirty="0">
              <a:latin typeface="Arial" pitchFamily="34" charset="0"/>
              <a:cs typeface="Arial" pitchFamily="34" charset="0"/>
            </a:endParaRPr>
          </a:p>
        </p:txBody>
      </p:sp>
      <p:sp>
        <p:nvSpPr>
          <p:cNvPr id="2" name="Rectangle 1"/>
          <p:cNvSpPr/>
          <p:nvPr/>
        </p:nvSpPr>
        <p:spPr>
          <a:xfrm>
            <a:off x="702457" y="5733256"/>
            <a:ext cx="7200800" cy="523220"/>
          </a:xfrm>
          <a:prstGeom prst="rect">
            <a:avLst/>
          </a:prstGeom>
        </p:spPr>
        <p:txBody>
          <a:bodyPr wrap="square">
            <a:spAutoFit/>
          </a:bodyPr>
          <a:lstStyle/>
          <a:p>
            <a:r>
              <a:rPr lang="cy-GB" sz="2800" dirty="0">
                <a:solidFill>
                  <a:prstClr val="black"/>
                </a:solidFill>
                <a:latin typeface="Arial" pitchFamily="34" charset="0"/>
                <a:cs typeface="Arial" pitchFamily="34" charset="0"/>
              </a:rPr>
              <a:t>(Elliott </a:t>
            </a:r>
            <a:r>
              <a:rPr lang="cy-GB" sz="2800" dirty="0" smtClean="0">
                <a:solidFill>
                  <a:prstClr val="black"/>
                </a:solidFill>
                <a:latin typeface="Arial" pitchFamily="34" charset="0"/>
                <a:cs typeface="Arial" pitchFamily="34" charset="0"/>
              </a:rPr>
              <a:t>and </a:t>
            </a:r>
            <a:r>
              <a:rPr lang="cy-GB" sz="2800" dirty="0">
                <a:solidFill>
                  <a:prstClr val="black"/>
                </a:solidFill>
                <a:latin typeface="Arial" pitchFamily="34" charset="0"/>
                <a:cs typeface="Arial" pitchFamily="34" charset="0"/>
              </a:rPr>
              <a:t>McGregor 2001; Seo 2009)</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4000" b="1" dirty="0" smtClean="0">
                <a:latin typeface="Arial" pitchFamily="34" charset="0"/>
                <a:cs typeface="Arial" pitchFamily="34" charset="0"/>
              </a:rPr>
              <a:t>Valence – our value of the goal, +ve or -ve</a:t>
            </a:r>
            <a:endParaRPr lang="en-US" sz="4000" b="1" dirty="0">
              <a:latin typeface="Arial" pitchFamily="34" charset="0"/>
              <a:cs typeface="Arial" pitchFamily="34" charset="0"/>
            </a:endParaRPr>
          </a:p>
        </p:txBody>
      </p:sp>
      <p:sp>
        <p:nvSpPr>
          <p:cNvPr id="3" name="Content Placeholder 2"/>
          <p:cNvSpPr>
            <a:spLocks noGrp="1"/>
          </p:cNvSpPr>
          <p:nvPr>
            <p:ph sz="half" idx="1"/>
          </p:nvPr>
        </p:nvSpPr>
        <p:spPr>
          <a:xfrm>
            <a:off x="467544" y="1844824"/>
            <a:ext cx="4038600" cy="4525963"/>
          </a:xfrm>
        </p:spPr>
        <p:txBody>
          <a:bodyPr>
            <a:normAutofit/>
          </a:bodyPr>
          <a:lstStyle/>
          <a:p>
            <a:r>
              <a:rPr lang="cy-GB" sz="3200" dirty="0" smtClean="0">
                <a:latin typeface="Arial" pitchFamily="34" charset="0"/>
                <a:cs typeface="Arial" pitchFamily="34" charset="0"/>
              </a:rPr>
              <a:t>+ve</a:t>
            </a:r>
          </a:p>
          <a:p>
            <a:r>
              <a:rPr lang="cy-GB" sz="3200" dirty="0" smtClean="0">
                <a:latin typeface="Arial" pitchFamily="34" charset="0"/>
                <a:cs typeface="Arial" pitchFamily="34" charset="0"/>
              </a:rPr>
              <a:t>Setting out to achieve success</a:t>
            </a:r>
          </a:p>
          <a:p>
            <a:r>
              <a:rPr lang="cy-GB" sz="3200" dirty="0" smtClean="0">
                <a:latin typeface="Arial" pitchFamily="34" charset="0"/>
                <a:cs typeface="Arial" pitchFamily="34" charset="0"/>
              </a:rPr>
              <a:t>Term used ‘approaching success’ or simply ‘approach’ strategy</a:t>
            </a:r>
            <a:endParaRPr lang="en-US" sz="3200" dirty="0">
              <a:latin typeface="Arial" pitchFamily="34" charset="0"/>
              <a:cs typeface="Arial" pitchFamily="34" charset="0"/>
            </a:endParaRPr>
          </a:p>
        </p:txBody>
      </p:sp>
      <p:sp>
        <p:nvSpPr>
          <p:cNvPr id="4" name="Content Placeholder 3"/>
          <p:cNvSpPr>
            <a:spLocks noGrp="1"/>
          </p:cNvSpPr>
          <p:nvPr>
            <p:ph sz="half" idx="2"/>
          </p:nvPr>
        </p:nvSpPr>
        <p:spPr>
          <a:xfrm>
            <a:off x="4644008" y="1844824"/>
            <a:ext cx="4038600" cy="4525963"/>
          </a:xfrm>
        </p:spPr>
        <p:txBody>
          <a:bodyPr/>
          <a:lstStyle/>
          <a:p>
            <a:r>
              <a:rPr lang="cy-GB" dirty="0" smtClean="0">
                <a:latin typeface="Arial" pitchFamily="34" charset="0"/>
                <a:cs typeface="Arial" pitchFamily="34" charset="0"/>
              </a:rPr>
              <a:t>-</a:t>
            </a:r>
            <a:r>
              <a:rPr lang="cy-GB" sz="3200" dirty="0" smtClean="0">
                <a:latin typeface="Arial" pitchFamily="34" charset="0"/>
                <a:cs typeface="Arial" pitchFamily="34" charset="0"/>
              </a:rPr>
              <a:t>ve</a:t>
            </a:r>
          </a:p>
          <a:p>
            <a:r>
              <a:rPr lang="cy-GB" sz="3200" dirty="0" smtClean="0">
                <a:latin typeface="Arial" pitchFamily="34" charset="0"/>
                <a:cs typeface="Arial" pitchFamily="34" charset="0"/>
              </a:rPr>
              <a:t>Trying to avoid failure</a:t>
            </a:r>
          </a:p>
          <a:p>
            <a:r>
              <a:rPr lang="cy-GB" sz="3200" dirty="0" smtClean="0">
                <a:latin typeface="Arial" pitchFamily="34" charset="0"/>
                <a:cs typeface="Arial" pitchFamily="34" charset="0"/>
              </a:rPr>
              <a:t>Term used is ‘avoidance’</a:t>
            </a:r>
            <a:endParaRPr lang="en-US" sz="32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cy-GB" sz="4000" b="1" dirty="0" smtClean="0">
                <a:latin typeface="Arial" pitchFamily="34" charset="0"/>
                <a:cs typeface="Arial" pitchFamily="34" charset="0"/>
              </a:rPr>
              <a:t>Types of achievement goal </a:t>
            </a:r>
            <a:endParaRPr lang="en-US" sz="4000" b="1" dirty="0">
              <a:latin typeface="Arial" pitchFamily="34" charset="0"/>
              <a:cs typeface="Arial" pitchFamily="34" charset="0"/>
            </a:endParaRPr>
          </a:p>
        </p:txBody>
      </p:sp>
      <p:sp>
        <p:nvSpPr>
          <p:cNvPr id="5" name="Content Placeholder 4"/>
          <p:cNvSpPr>
            <a:spLocks noGrp="1"/>
          </p:cNvSpPr>
          <p:nvPr>
            <p:ph idx="1"/>
          </p:nvPr>
        </p:nvSpPr>
        <p:spPr>
          <a:xfrm>
            <a:off x="539552" y="1700808"/>
            <a:ext cx="8229600" cy="4680520"/>
          </a:xfrm>
        </p:spPr>
        <p:txBody>
          <a:bodyPr>
            <a:normAutofit lnSpcReduction="10000"/>
          </a:bodyPr>
          <a:lstStyle/>
          <a:p>
            <a:pPr lvl="0"/>
            <a:r>
              <a:rPr lang="en-GB" sz="3000" i="1" dirty="0">
                <a:latin typeface="Arial" pitchFamily="34" charset="0"/>
                <a:cs typeface="Arial" pitchFamily="34" charset="0"/>
              </a:rPr>
              <a:t>Mastery-approach goal</a:t>
            </a:r>
            <a:r>
              <a:rPr lang="en-GB" sz="3000" dirty="0">
                <a:latin typeface="Arial" pitchFamily="34" charset="0"/>
                <a:cs typeface="Arial" pitchFamily="34" charset="0"/>
              </a:rPr>
              <a:t>: The individual measures the goal in absolute or personal terms. Finds that, the tougher the goal is, the more challenging it is for them personally and </a:t>
            </a:r>
            <a:r>
              <a:rPr lang="en-GB" sz="3000" dirty="0" smtClean="0">
                <a:latin typeface="Arial" pitchFamily="34" charset="0"/>
                <a:cs typeface="Arial" pitchFamily="34" charset="0"/>
              </a:rPr>
              <a:t>he/she </a:t>
            </a:r>
            <a:r>
              <a:rPr lang="en-GB" sz="3000" dirty="0">
                <a:latin typeface="Arial" pitchFamily="34" charset="0"/>
                <a:cs typeface="Arial" pitchFamily="34" charset="0"/>
              </a:rPr>
              <a:t>will use self development methods to full effect.</a:t>
            </a:r>
            <a:endParaRPr lang="en-US" sz="3000" dirty="0">
              <a:latin typeface="Arial" pitchFamily="34" charset="0"/>
              <a:cs typeface="Arial" pitchFamily="34" charset="0"/>
            </a:endParaRPr>
          </a:p>
          <a:p>
            <a:pPr lvl="0"/>
            <a:r>
              <a:rPr lang="en-GB" sz="3000" i="1" dirty="0">
                <a:latin typeface="Arial" pitchFamily="34" charset="0"/>
                <a:cs typeface="Arial" pitchFamily="34" charset="0"/>
              </a:rPr>
              <a:t>Performance-approach goal</a:t>
            </a:r>
            <a:r>
              <a:rPr lang="en-GB" sz="3000" dirty="0">
                <a:latin typeface="Arial" pitchFamily="34" charset="0"/>
                <a:cs typeface="Arial" pitchFamily="34" charset="0"/>
              </a:rPr>
              <a:t>: The individual references </a:t>
            </a:r>
            <a:r>
              <a:rPr lang="en-GB" sz="3000" dirty="0" smtClean="0">
                <a:latin typeface="Arial" pitchFamily="34" charset="0"/>
                <a:cs typeface="Arial" pitchFamily="34" charset="0"/>
              </a:rPr>
              <a:t>him/her </a:t>
            </a:r>
            <a:r>
              <a:rPr lang="en-GB" sz="3000" dirty="0">
                <a:latin typeface="Arial" pitchFamily="34" charset="0"/>
                <a:cs typeface="Arial" pitchFamily="34" charset="0"/>
              </a:rPr>
              <a:t>self against others, so competitive in this sense but still views success as the main aim.</a:t>
            </a:r>
            <a:endParaRPr lang="en-US" sz="3000" dirty="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Types of achievement goal (</a:t>
            </a:r>
            <a:r>
              <a:rPr lang="en-GB" b="1" dirty="0" err="1" smtClean="0">
                <a:latin typeface="Arial" panose="020B0604020202020204" pitchFamily="34" charset="0"/>
                <a:cs typeface="Arial" panose="020B0604020202020204" pitchFamily="34" charset="0"/>
              </a:rPr>
              <a:t>ctd</a:t>
            </a:r>
            <a:r>
              <a:rPr lang="en-GB" b="1" dirty="0" smtClean="0">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8229600" cy="4997152"/>
          </a:xfrm>
        </p:spPr>
        <p:txBody>
          <a:bodyPr>
            <a:normAutofit fontScale="62500" lnSpcReduction="20000"/>
          </a:bodyPr>
          <a:lstStyle/>
          <a:p>
            <a:pPr lvl="0"/>
            <a:r>
              <a:rPr lang="en-GB" sz="4500" i="1" dirty="0">
                <a:latin typeface="Arial" pitchFamily="34" charset="0"/>
                <a:cs typeface="Arial" pitchFamily="34" charset="0"/>
              </a:rPr>
              <a:t>Mastery-avoidance goal</a:t>
            </a:r>
            <a:r>
              <a:rPr lang="en-GB" sz="4500" dirty="0">
                <a:latin typeface="Arial" pitchFamily="34" charset="0"/>
                <a:cs typeface="Arial" pitchFamily="34" charset="0"/>
              </a:rPr>
              <a:t>: Sometimes seen in people who measure themselves against previous ability; </a:t>
            </a:r>
            <a:r>
              <a:rPr lang="en-GB" sz="4500" dirty="0" err="1" smtClean="0">
                <a:latin typeface="Arial" pitchFamily="34" charset="0"/>
                <a:cs typeface="Arial" pitchFamily="34" charset="0"/>
              </a:rPr>
              <a:t>eg</a:t>
            </a:r>
            <a:r>
              <a:rPr lang="en-GB" sz="4500" dirty="0" smtClean="0">
                <a:latin typeface="Arial" pitchFamily="34" charset="0"/>
                <a:cs typeface="Arial" pitchFamily="34" charset="0"/>
              </a:rPr>
              <a:t>, </a:t>
            </a:r>
            <a:r>
              <a:rPr lang="en-GB" sz="4500" dirty="0">
                <a:latin typeface="Arial" pitchFamily="34" charset="0"/>
                <a:cs typeface="Arial" pitchFamily="34" charset="0"/>
              </a:rPr>
              <a:t>the person who wishes to prove that they are still ‘up to the mark’, ‘still got what it takes’. They fear not being able to do things they used to do when they were younger/ </a:t>
            </a:r>
            <a:r>
              <a:rPr lang="en-GB" sz="4500" dirty="0" smtClean="0">
                <a:latin typeface="Arial" pitchFamily="34" charset="0"/>
                <a:cs typeface="Arial" pitchFamily="34" charset="0"/>
              </a:rPr>
              <a:t>fitter/more </a:t>
            </a:r>
            <a:r>
              <a:rPr lang="en-GB" sz="4500" dirty="0">
                <a:latin typeface="Arial" pitchFamily="34" charset="0"/>
                <a:cs typeface="Arial" pitchFamily="34" charset="0"/>
              </a:rPr>
              <a:t>expert. They do not want to make basic mistakes. ‘They are not ambitious in terms of self improvement’ (</a:t>
            </a:r>
            <a:r>
              <a:rPr lang="en-GB" sz="4500" dirty="0" err="1">
                <a:latin typeface="Arial" pitchFamily="34" charset="0"/>
                <a:cs typeface="Arial" pitchFamily="34" charset="0"/>
              </a:rPr>
              <a:t>Seo</a:t>
            </a:r>
            <a:r>
              <a:rPr lang="en-GB" sz="4500" dirty="0">
                <a:latin typeface="Arial" pitchFamily="34" charset="0"/>
                <a:cs typeface="Arial" pitchFamily="34" charset="0"/>
              </a:rPr>
              <a:t> 2009, p912).</a:t>
            </a:r>
            <a:endParaRPr lang="en-US" sz="4500" dirty="0">
              <a:latin typeface="Arial" pitchFamily="34" charset="0"/>
              <a:cs typeface="Arial" pitchFamily="34" charset="0"/>
            </a:endParaRPr>
          </a:p>
          <a:p>
            <a:pPr lvl="0"/>
            <a:r>
              <a:rPr lang="en-GB" sz="4500" i="1" dirty="0">
                <a:latin typeface="Arial" pitchFamily="34" charset="0"/>
                <a:cs typeface="Arial" pitchFamily="34" charset="0"/>
              </a:rPr>
              <a:t>Performance-avoidance goal</a:t>
            </a:r>
            <a:r>
              <a:rPr lang="en-GB" sz="4500" dirty="0">
                <a:latin typeface="Arial" pitchFamily="34" charset="0"/>
                <a:cs typeface="Arial" pitchFamily="34" charset="0"/>
              </a:rPr>
              <a:t>: Individuals do not wish to be embarrassed in front of others. Do not wish to be last.</a:t>
            </a:r>
            <a:endParaRPr lang="en-US" sz="4500" dirty="0">
              <a:latin typeface="Arial" pitchFamily="34" charset="0"/>
              <a:cs typeface="Arial" pitchFamily="34" charset="0"/>
            </a:endParaRPr>
          </a:p>
          <a:p>
            <a:endParaRPr lang="en-US" sz="4500" dirty="0"/>
          </a:p>
          <a:p>
            <a:endParaRPr lang="en-GB" dirty="0"/>
          </a:p>
        </p:txBody>
      </p:sp>
    </p:spTree>
    <p:extLst>
      <p:ext uri="{BB962C8B-B14F-4D97-AF65-F5344CB8AC3E}">
        <p14:creationId xmlns:p14="http://schemas.microsoft.com/office/powerpoint/2010/main" val="4256970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82960"/>
          </a:xfrm>
        </p:spPr>
        <p:txBody>
          <a:bodyPr>
            <a:normAutofit/>
          </a:bodyPr>
          <a:lstStyle/>
          <a:p>
            <a:r>
              <a:rPr lang="cy-GB" sz="4000" b="1" dirty="0" smtClean="0">
                <a:latin typeface="Arial" pitchFamily="34" charset="0"/>
                <a:cs typeface="Arial" pitchFamily="34" charset="0"/>
              </a:rPr>
              <a:t>Is all procrastination bad?</a:t>
            </a:r>
            <a:endParaRPr lang="en-US" sz="4000" b="1" dirty="0">
              <a:latin typeface="Arial" pitchFamily="34" charset="0"/>
              <a:cs typeface="Arial" pitchFamily="34" charset="0"/>
            </a:endParaRPr>
          </a:p>
        </p:txBody>
      </p:sp>
      <p:sp>
        <p:nvSpPr>
          <p:cNvPr id="3" name="Content Placeholder 2"/>
          <p:cNvSpPr>
            <a:spLocks noGrp="1"/>
          </p:cNvSpPr>
          <p:nvPr>
            <p:ph idx="1"/>
          </p:nvPr>
        </p:nvSpPr>
        <p:spPr>
          <a:xfrm>
            <a:off x="395536" y="1268760"/>
            <a:ext cx="8229600" cy="5040560"/>
          </a:xfrm>
        </p:spPr>
        <p:txBody>
          <a:bodyPr>
            <a:noAutofit/>
          </a:bodyPr>
          <a:lstStyle/>
          <a:p>
            <a:r>
              <a:rPr lang="en-GB" sz="3000" dirty="0">
                <a:latin typeface="Arial" pitchFamily="34" charset="0"/>
                <a:cs typeface="Arial" pitchFamily="34" charset="0"/>
              </a:rPr>
              <a:t>Active procrastinators </a:t>
            </a:r>
            <a:r>
              <a:rPr lang="en-GB" sz="3000" dirty="0" smtClean="0">
                <a:latin typeface="Arial" pitchFamily="34" charset="0"/>
                <a:cs typeface="Arial" pitchFamily="34" charset="0"/>
              </a:rPr>
              <a:t>(Chu and </a:t>
            </a:r>
            <a:r>
              <a:rPr lang="en-GB" sz="3000" dirty="0" err="1" smtClean="0">
                <a:latin typeface="Arial" pitchFamily="34" charset="0"/>
                <a:cs typeface="Arial" pitchFamily="34" charset="0"/>
              </a:rPr>
              <a:t>Chooi</a:t>
            </a:r>
            <a:r>
              <a:rPr lang="en-GB" sz="3000" dirty="0" smtClean="0">
                <a:latin typeface="Arial" pitchFamily="34" charset="0"/>
                <a:cs typeface="Arial" pitchFamily="34" charset="0"/>
              </a:rPr>
              <a:t> 2005) enjoyed </a:t>
            </a:r>
            <a:r>
              <a:rPr lang="en-GB" sz="3000" dirty="0">
                <a:latin typeface="Arial" pitchFamily="34" charset="0"/>
                <a:cs typeface="Arial" pitchFamily="34" charset="0"/>
              </a:rPr>
              <a:t>the </a:t>
            </a:r>
            <a:r>
              <a:rPr lang="en-GB" sz="3000" dirty="0" smtClean="0">
                <a:latin typeface="Arial" pitchFamily="34" charset="0"/>
                <a:cs typeface="Arial" pitchFamily="34" charset="0"/>
              </a:rPr>
              <a:t>challenge of working </a:t>
            </a:r>
            <a:r>
              <a:rPr lang="en-GB" sz="3000" dirty="0">
                <a:latin typeface="Arial" pitchFamily="34" charset="0"/>
                <a:cs typeface="Arial" pitchFamily="34" charset="0"/>
              </a:rPr>
              <a:t>to tight deadlines and the sense of achievement in hitting submission dates </a:t>
            </a:r>
            <a:r>
              <a:rPr lang="en-GB" sz="3000" dirty="0" smtClean="0">
                <a:latin typeface="Arial" pitchFamily="34" charset="0"/>
                <a:cs typeface="Arial" pitchFamily="34" charset="0"/>
              </a:rPr>
              <a:t>(they delayed, </a:t>
            </a:r>
            <a:r>
              <a:rPr lang="en-GB" sz="3000" dirty="0">
                <a:latin typeface="Arial" pitchFamily="34" charset="0"/>
                <a:cs typeface="Arial" pitchFamily="34" charset="0"/>
              </a:rPr>
              <a:t>yet still hit the target deadlines). </a:t>
            </a:r>
            <a:endParaRPr lang="en-GB" sz="3000" dirty="0" smtClean="0">
              <a:latin typeface="Arial" pitchFamily="34" charset="0"/>
              <a:cs typeface="Arial" pitchFamily="34" charset="0"/>
            </a:endParaRPr>
          </a:p>
          <a:p>
            <a:r>
              <a:rPr lang="en-GB" sz="3000" dirty="0" smtClean="0">
                <a:latin typeface="Arial" pitchFamily="34" charset="0"/>
                <a:cs typeface="Arial" pitchFamily="34" charset="0"/>
              </a:rPr>
              <a:t>‘Passive </a:t>
            </a:r>
            <a:r>
              <a:rPr lang="en-GB" sz="3000" dirty="0">
                <a:latin typeface="Arial" pitchFamily="34" charset="0"/>
                <a:cs typeface="Arial" pitchFamily="34" charset="0"/>
              </a:rPr>
              <a:t>procrastinators’ performed poorly as deadlines </a:t>
            </a:r>
            <a:r>
              <a:rPr lang="en-GB" sz="3000" dirty="0" smtClean="0">
                <a:latin typeface="Arial" pitchFamily="34" charset="0"/>
                <a:cs typeface="Arial" pitchFamily="34" charset="0"/>
              </a:rPr>
              <a:t>approached, even </a:t>
            </a:r>
            <a:r>
              <a:rPr lang="en-GB" sz="3000" dirty="0">
                <a:latin typeface="Arial" pitchFamily="34" charset="0"/>
                <a:cs typeface="Arial" pitchFamily="34" charset="0"/>
              </a:rPr>
              <a:t>giving up on occasion, and often did not hit submission dates as they had underestimated the time required for task completion</a:t>
            </a:r>
            <a:r>
              <a:rPr lang="en-GB" sz="3000" dirty="0" smtClean="0">
                <a:latin typeface="Arial" pitchFamily="34" charset="0"/>
                <a:cs typeface="Arial" pitchFamily="34" charset="0"/>
              </a:rPr>
              <a:t>.</a:t>
            </a:r>
            <a:endParaRPr lang="en-US" sz="3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Is all procrastination bad? (</a:t>
            </a:r>
            <a:r>
              <a:rPr lang="en-GB" sz="4000" b="1" dirty="0" err="1" smtClean="0">
                <a:latin typeface="Arial" panose="020B0604020202020204" pitchFamily="34" charset="0"/>
                <a:cs typeface="Arial" panose="020B0604020202020204" pitchFamily="34" charset="0"/>
              </a:rPr>
              <a:t>ctd</a:t>
            </a:r>
            <a:r>
              <a:rPr lang="en-GB" sz="4000" b="1" dirty="0" smtClean="0">
                <a:latin typeface="Arial" panose="020B0604020202020204" pitchFamily="34" charset="0"/>
                <a:cs typeface="Arial" panose="020B0604020202020204" pitchFamily="34" charset="0"/>
              </a:rPr>
              <a:t>)</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endParaRPr lang="en-GB" sz="3000" dirty="0" smtClean="0">
              <a:latin typeface="Arial" pitchFamily="34" charset="0"/>
              <a:cs typeface="Arial" pitchFamily="34" charset="0"/>
            </a:endParaRPr>
          </a:p>
          <a:p>
            <a:r>
              <a:rPr lang="en-GB" sz="3000" dirty="0" smtClean="0">
                <a:latin typeface="Arial" pitchFamily="34" charset="0"/>
                <a:cs typeface="Arial" pitchFamily="34" charset="0"/>
              </a:rPr>
              <a:t>Active </a:t>
            </a:r>
            <a:r>
              <a:rPr lang="en-GB" sz="3000" dirty="0">
                <a:latin typeface="Arial" pitchFamily="34" charset="0"/>
                <a:cs typeface="Arial" pitchFamily="34" charset="0"/>
              </a:rPr>
              <a:t>procrastinators had a high level of self belief in their ability to achieve goals (known as ‘self efficacy’ – see Bandura 1977). </a:t>
            </a:r>
          </a:p>
          <a:p>
            <a:r>
              <a:rPr lang="en-GB" sz="3000" dirty="0">
                <a:latin typeface="Arial" pitchFamily="34" charset="0"/>
                <a:cs typeface="Arial" pitchFamily="34" charset="0"/>
              </a:rPr>
              <a:t>Active procrastinators were very good at re-prioritising and handling the time available in a highly flexible manner (Choi and Moran 2009, p208) </a:t>
            </a:r>
            <a:endParaRPr lang="en-US" sz="30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2753581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864096"/>
          </a:xfrm>
        </p:spPr>
        <p:txBody>
          <a:bodyPr>
            <a:noAutofit/>
          </a:bodyPr>
          <a:lstStyle/>
          <a:p>
            <a:r>
              <a:rPr lang="cy-GB" sz="4000" b="1" dirty="0" smtClean="0">
                <a:latin typeface="Arial" pitchFamily="34" charset="0"/>
                <a:cs typeface="Arial" pitchFamily="34" charset="0"/>
              </a:rPr>
              <a:t>Personal organization </a:t>
            </a:r>
            <a:r>
              <a:rPr lang="cy-GB" sz="4000" b="1" dirty="0">
                <a:latin typeface="Arial" pitchFamily="34" charset="0"/>
                <a:cs typeface="Arial" pitchFamily="34" charset="0"/>
              </a:rPr>
              <a:t>s</a:t>
            </a:r>
            <a:r>
              <a:rPr lang="cy-GB" sz="4000" b="1" dirty="0" smtClean="0">
                <a:latin typeface="Arial" pitchFamily="34" charset="0"/>
                <a:cs typeface="Arial" pitchFamily="34" charset="0"/>
              </a:rPr>
              <a:t>kills </a:t>
            </a:r>
            <a:endParaRPr lang="en-US" sz="4000" b="1" dirty="0">
              <a:latin typeface="Arial" pitchFamily="34" charset="0"/>
              <a:cs typeface="Arial" pitchFamily="34" charset="0"/>
            </a:endParaRPr>
          </a:p>
        </p:txBody>
      </p:sp>
      <p:sp>
        <p:nvSpPr>
          <p:cNvPr id="3" name="Content Placeholder 2"/>
          <p:cNvSpPr>
            <a:spLocks noGrp="1"/>
          </p:cNvSpPr>
          <p:nvPr>
            <p:ph idx="1"/>
          </p:nvPr>
        </p:nvSpPr>
        <p:spPr>
          <a:xfrm>
            <a:off x="467544" y="1114295"/>
            <a:ext cx="8229600" cy="5760640"/>
          </a:xfrm>
        </p:spPr>
        <p:txBody>
          <a:bodyPr>
            <a:normAutofit fontScale="55000" lnSpcReduction="20000"/>
          </a:bodyPr>
          <a:lstStyle/>
          <a:p>
            <a:pPr lvl="0"/>
            <a:r>
              <a:rPr lang="en-GB" sz="5100" dirty="0" smtClean="0">
                <a:latin typeface="Arial" pitchFamily="34" charset="0"/>
                <a:cs typeface="Arial" pitchFamily="34" charset="0"/>
              </a:rPr>
              <a:t>Clear </a:t>
            </a:r>
            <a:r>
              <a:rPr lang="en-GB" sz="5100" dirty="0">
                <a:latin typeface="Arial" pitchFamily="34" charset="0"/>
                <a:cs typeface="Arial" pitchFamily="34" charset="0"/>
              </a:rPr>
              <a:t>the clutter.</a:t>
            </a:r>
            <a:endParaRPr lang="en-US" sz="5100" dirty="0">
              <a:latin typeface="Arial" pitchFamily="34" charset="0"/>
              <a:cs typeface="Arial" pitchFamily="34" charset="0"/>
            </a:endParaRPr>
          </a:p>
          <a:p>
            <a:pPr lvl="0"/>
            <a:r>
              <a:rPr lang="en-GB" sz="5100" dirty="0">
                <a:latin typeface="Arial" pitchFamily="34" charset="0"/>
                <a:cs typeface="Arial" pitchFamily="34" charset="0"/>
              </a:rPr>
              <a:t>Wipe as you go.</a:t>
            </a:r>
            <a:endParaRPr lang="en-US" sz="5100" dirty="0">
              <a:latin typeface="Arial" pitchFamily="34" charset="0"/>
              <a:cs typeface="Arial" pitchFamily="34" charset="0"/>
            </a:endParaRPr>
          </a:p>
          <a:p>
            <a:pPr lvl="0"/>
            <a:r>
              <a:rPr lang="en-GB" sz="5100" dirty="0">
                <a:latin typeface="Arial" pitchFamily="34" charset="0"/>
                <a:cs typeface="Arial" pitchFamily="34" charset="0"/>
              </a:rPr>
              <a:t>Hydrate – keep a clear mind by avoiding dehydration.</a:t>
            </a:r>
            <a:endParaRPr lang="en-US" sz="5100" dirty="0">
              <a:latin typeface="Arial" pitchFamily="34" charset="0"/>
              <a:cs typeface="Arial" pitchFamily="34" charset="0"/>
            </a:endParaRPr>
          </a:p>
          <a:p>
            <a:pPr lvl="0"/>
            <a:r>
              <a:rPr lang="en-GB" sz="5100" dirty="0">
                <a:latin typeface="Arial" pitchFamily="34" charset="0"/>
                <a:cs typeface="Arial" pitchFamily="34" charset="0"/>
              </a:rPr>
              <a:t>Stop! – stop doing the things that do not matter.</a:t>
            </a:r>
            <a:endParaRPr lang="en-US" sz="5100" dirty="0">
              <a:latin typeface="Arial" pitchFamily="34" charset="0"/>
              <a:cs typeface="Arial" pitchFamily="34" charset="0"/>
            </a:endParaRPr>
          </a:p>
          <a:p>
            <a:pPr lvl="0"/>
            <a:r>
              <a:rPr lang="en-GB" sz="5100" dirty="0">
                <a:latin typeface="Arial" pitchFamily="34" charset="0"/>
                <a:cs typeface="Arial" pitchFamily="34" charset="0"/>
              </a:rPr>
              <a:t>Set your own standards.</a:t>
            </a:r>
            <a:endParaRPr lang="en-US" sz="5100" dirty="0">
              <a:latin typeface="Arial" pitchFamily="34" charset="0"/>
              <a:cs typeface="Arial" pitchFamily="34" charset="0"/>
            </a:endParaRPr>
          </a:p>
          <a:p>
            <a:pPr lvl="0"/>
            <a:r>
              <a:rPr lang="en-GB" sz="5100" dirty="0">
                <a:latin typeface="Arial" pitchFamily="34" charset="0"/>
                <a:cs typeface="Arial" pitchFamily="34" charset="0"/>
              </a:rPr>
              <a:t>Make a change a day.</a:t>
            </a:r>
            <a:endParaRPr lang="en-US" sz="5100" dirty="0">
              <a:latin typeface="Arial" pitchFamily="34" charset="0"/>
              <a:cs typeface="Arial" pitchFamily="34" charset="0"/>
            </a:endParaRPr>
          </a:p>
          <a:p>
            <a:pPr lvl="0"/>
            <a:r>
              <a:rPr lang="en-GB" sz="5100" dirty="0">
                <a:latin typeface="Arial" pitchFamily="34" charset="0"/>
                <a:cs typeface="Arial" pitchFamily="34" charset="0"/>
              </a:rPr>
              <a:t>Stop self-sabotaging.</a:t>
            </a:r>
            <a:endParaRPr lang="en-US" sz="5100" dirty="0">
              <a:latin typeface="Arial" pitchFamily="34" charset="0"/>
              <a:cs typeface="Arial" pitchFamily="34" charset="0"/>
            </a:endParaRPr>
          </a:p>
          <a:p>
            <a:pPr lvl="0"/>
            <a:r>
              <a:rPr lang="en-GB" sz="5100" dirty="0">
                <a:latin typeface="Arial" pitchFamily="34" charset="0"/>
                <a:cs typeface="Arial" pitchFamily="34" charset="0"/>
              </a:rPr>
              <a:t>Volunteer for extra – </a:t>
            </a:r>
            <a:r>
              <a:rPr lang="en-GB" sz="5100" dirty="0" err="1">
                <a:latin typeface="Arial" pitchFamily="34" charset="0"/>
                <a:cs typeface="Arial" pitchFamily="34" charset="0"/>
              </a:rPr>
              <a:t>ie</a:t>
            </a:r>
            <a:r>
              <a:rPr lang="en-GB" sz="5100" dirty="0">
                <a:latin typeface="Arial" pitchFamily="34" charset="0"/>
                <a:cs typeface="Arial" pitchFamily="34" charset="0"/>
              </a:rPr>
              <a:t> help someone else </a:t>
            </a:r>
            <a:r>
              <a:rPr lang="en-GB" sz="5100" dirty="0" smtClean="0">
                <a:latin typeface="Arial" pitchFamily="34" charset="0"/>
                <a:cs typeface="Arial" pitchFamily="34" charset="0"/>
              </a:rPr>
              <a:t>out: </a:t>
            </a:r>
            <a:r>
              <a:rPr lang="en-GB" sz="5100" dirty="0">
                <a:latin typeface="Arial" pitchFamily="34" charset="0"/>
                <a:cs typeface="Arial" pitchFamily="34" charset="0"/>
              </a:rPr>
              <a:t>they will repay you.</a:t>
            </a:r>
            <a:endParaRPr lang="en-US" sz="5100" dirty="0">
              <a:latin typeface="Arial" pitchFamily="34" charset="0"/>
              <a:cs typeface="Arial" pitchFamily="34" charset="0"/>
            </a:endParaRPr>
          </a:p>
          <a:p>
            <a:pPr lvl="0"/>
            <a:r>
              <a:rPr lang="en-GB" sz="5100" dirty="0">
                <a:latin typeface="Arial" pitchFamily="34" charset="0"/>
                <a:cs typeface="Arial" pitchFamily="34" charset="0"/>
              </a:rPr>
              <a:t>Curb your fear of success.</a:t>
            </a:r>
            <a:endParaRPr lang="en-US" sz="5100" dirty="0">
              <a:latin typeface="Arial" pitchFamily="34" charset="0"/>
              <a:cs typeface="Arial" pitchFamily="34" charset="0"/>
            </a:endParaRPr>
          </a:p>
          <a:p>
            <a:pPr lvl="0"/>
            <a:r>
              <a:rPr lang="en-GB" sz="5100" dirty="0">
                <a:latin typeface="Arial" pitchFamily="34" charset="0"/>
                <a:cs typeface="Arial" pitchFamily="34" charset="0"/>
              </a:rPr>
              <a:t>Do the daunting – do not put off doing things</a:t>
            </a:r>
            <a:r>
              <a:rPr lang="en-GB" sz="5100" dirty="0" smtClean="0">
                <a:latin typeface="Arial" pitchFamily="34" charset="0"/>
                <a:cs typeface="Arial" pitchFamily="34" charset="0"/>
              </a:rPr>
              <a:t>.</a:t>
            </a:r>
          </a:p>
          <a:p>
            <a:pPr marL="0" lvl="0" indent="0">
              <a:buNone/>
            </a:pPr>
            <a:r>
              <a:rPr lang="en-GB" sz="5100" dirty="0" smtClean="0">
                <a:latin typeface="Arial" pitchFamily="34" charset="0"/>
                <a:cs typeface="Arial" pitchFamily="34" charset="0"/>
              </a:rPr>
              <a:t>(Theobald 2007)</a:t>
            </a:r>
            <a:endParaRPr lang="en-US" sz="5100" dirty="0">
              <a:latin typeface="Arial" pitchFamily="34" charset="0"/>
              <a:cs typeface="Arial" pitchFamily="34" charset="0"/>
            </a:endParaRPr>
          </a:p>
          <a:p>
            <a:pPr>
              <a:buNone/>
            </a:pPr>
            <a:endParaRPr lang="en-US"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smtClean="0">
                <a:latin typeface="Arial" pitchFamily="34" charset="0"/>
                <a:cs typeface="Arial" pitchFamily="34" charset="0"/>
              </a:rPr>
              <a:t>Other quick fix personal organization skills</a:t>
            </a:r>
            <a:endParaRPr lang="en-US"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endParaRPr lang="cy-GB" sz="2800" dirty="0" smtClean="0">
              <a:latin typeface="Arial" pitchFamily="34" charset="0"/>
              <a:cs typeface="Arial" pitchFamily="34" charset="0"/>
            </a:endParaRPr>
          </a:p>
          <a:p>
            <a:endParaRPr lang="cy-GB" sz="2800" dirty="0">
              <a:latin typeface="Arial" pitchFamily="34" charset="0"/>
              <a:cs typeface="Arial" pitchFamily="34" charset="0"/>
            </a:endParaRPr>
          </a:p>
          <a:p>
            <a:r>
              <a:rPr lang="cy-GB" dirty="0" smtClean="0">
                <a:latin typeface="Arial" pitchFamily="34" charset="0"/>
                <a:cs typeface="Arial" pitchFamily="34" charset="0"/>
              </a:rPr>
              <a:t>Daily to do lists</a:t>
            </a:r>
          </a:p>
          <a:p>
            <a:r>
              <a:rPr lang="cy-GB" dirty="0" smtClean="0">
                <a:latin typeface="Arial" pitchFamily="34" charset="0"/>
                <a:cs typeface="Arial" pitchFamily="34" charset="0"/>
              </a:rPr>
              <a:t>Planners and diaries</a:t>
            </a:r>
            <a:endParaRPr lang="en-US"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smtClean="0">
                <a:latin typeface="Arial" pitchFamily="34" charset="0"/>
                <a:cs typeface="Arial" pitchFamily="34" charset="0"/>
              </a:rPr>
              <a:t>More fundamental issues (long term): delegation and micromanagement</a:t>
            </a:r>
            <a:endParaRPr lang="en-US" b="1" dirty="0">
              <a:latin typeface="Arial" pitchFamily="34" charset="0"/>
              <a:cs typeface="Arial" pitchFamily="34" charset="0"/>
            </a:endParaRPr>
          </a:p>
        </p:txBody>
      </p:sp>
      <p:sp>
        <p:nvSpPr>
          <p:cNvPr id="3" name="Content Placeholder 2"/>
          <p:cNvSpPr>
            <a:spLocks noGrp="1"/>
          </p:cNvSpPr>
          <p:nvPr>
            <p:ph idx="1"/>
          </p:nvPr>
        </p:nvSpPr>
        <p:spPr>
          <a:xfrm>
            <a:off x="467544" y="2060848"/>
            <a:ext cx="8229600" cy="4525963"/>
          </a:xfrm>
        </p:spPr>
        <p:txBody>
          <a:bodyPr/>
          <a:lstStyle/>
          <a:p>
            <a:pPr>
              <a:buNone/>
            </a:pPr>
            <a:r>
              <a:rPr lang="en-GB" sz="2800" dirty="0">
                <a:latin typeface="Arial" pitchFamily="34" charset="0"/>
                <a:cs typeface="Arial" pitchFamily="34" charset="0"/>
              </a:rPr>
              <a:t> </a:t>
            </a:r>
            <a:endParaRPr lang="en-US" sz="2800" dirty="0">
              <a:latin typeface="Arial" pitchFamily="34" charset="0"/>
              <a:cs typeface="Arial" pitchFamily="34" charset="0"/>
            </a:endParaRPr>
          </a:p>
          <a:p>
            <a:r>
              <a:rPr lang="en-GB" sz="2800" dirty="0">
                <a:latin typeface="Arial" pitchFamily="34" charset="0"/>
                <a:cs typeface="Arial" pitchFamily="34" charset="0"/>
              </a:rPr>
              <a:t>At its most severe level, micromanagement is a compulsive, behavioural disorder similar to other addictive patterns. People who micromanage generally do so because they feel unsure and self-doubting.</a:t>
            </a:r>
            <a:endParaRPr lang="en-US" sz="2800" dirty="0">
              <a:latin typeface="Arial" pitchFamily="34" charset="0"/>
              <a:cs typeface="Arial" pitchFamily="34" charset="0"/>
            </a:endParaRPr>
          </a:p>
          <a:p>
            <a:pPr marL="0" indent="0">
              <a:buNone/>
            </a:pPr>
            <a:r>
              <a:rPr lang="en-GB" sz="2800" dirty="0">
                <a:latin typeface="Arial" pitchFamily="34" charset="0"/>
                <a:cs typeface="Arial" pitchFamily="34" charset="0"/>
              </a:rPr>
              <a:t> </a:t>
            </a:r>
            <a:r>
              <a:rPr lang="en-GB" sz="2800" dirty="0" smtClean="0">
                <a:latin typeface="Arial" pitchFamily="34" charset="0"/>
                <a:cs typeface="Arial" pitchFamily="34" charset="0"/>
              </a:rPr>
              <a:t>   (White 2010</a:t>
            </a:r>
            <a:r>
              <a:rPr lang="en-GB" sz="2800" dirty="0">
                <a:latin typeface="Arial" pitchFamily="34" charset="0"/>
                <a:cs typeface="Arial" pitchFamily="34" charset="0"/>
              </a:rPr>
              <a:t>, p71)</a:t>
            </a:r>
            <a:endParaRPr lang="en-US" sz="28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Autofit/>
          </a:bodyPr>
          <a:lstStyle/>
          <a:p>
            <a:r>
              <a:rPr lang="cy-GB" sz="4000" b="1" dirty="0" smtClean="0">
                <a:latin typeface="Arial" pitchFamily="34" charset="0"/>
                <a:cs typeface="Arial" pitchFamily="34" charset="0"/>
              </a:rPr>
              <a:t>Symptoms of the ‘disease’ of micromanagement</a:t>
            </a:r>
            <a:endParaRPr lang="en-US" sz="4000" b="1" dirty="0">
              <a:latin typeface="Arial" pitchFamily="34" charset="0"/>
              <a:cs typeface="Arial" pitchFamily="34" charset="0"/>
            </a:endParaRPr>
          </a:p>
        </p:txBody>
      </p:sp>
      <p:sp>
        <p:nvSpPr>
          <p:cNvPr id="3" name="Content Placeholder 2"/>
          <p:cNvSpPr>
            <a:spLocks noGrp="1"/>
          </p:cNvSpPr>
          <p:nvPr>
            <p:ph idx="1"/>
          </p:nvPr>
        </p:nvSpPr>
        <p:spPr>
          <a:xfrm>
            <a:off x="467544" y="1700808"/>
            <a:ext cx="8496944" cy="4813995"/>
          </a:xfrm>
        </p:spPr>
        <p:txBody>
          <a:bodyPr>
            <a:normAutofit fontScale="85000" lnSpcReduction="10000"/>
          </a:bodyPr>
          <a:lstStyle/>
          <a:p>
            <a:pPr marL="0" lvl="0" indent="0">
              <a:buNone/>
            </a:pPr>
            <a:r>
              <a:rPr lang="en-GB" dirty="0" smtClean="0">
                <a:latin typeface="Arial" pitchFamily="34" charset="0"/>
                <a:cs typeface="Arial" pitchFamily="34" charset="0"/>
              </a:rPr>
              <a:t>Micromanagers tend to:</a:t>
            </a:r>
          </a:p>
          <a:p>
            <a:pPr lvl="0"/>
            <a:r>
              <a:rPr lang="en-GB" dirty="0" smtClean="0">
                <a:latin typeface="Arial" pitchFamily="34" charset="0"/>
                <a:cs typeface="Arial" pitchFamily="34" charset="0"/>
              </a:rPr>
              <a:t>oversee </a:t>
            </a:r>
            <a:r>
              <a:rPr lang="en-GB" dirty="0">
                <a:latin typeface="Arial" pitchFamily="34" charset="0"/>
                <a:cs typeface="Arial" pitchFamily="34" charset="0"/>
              </a:rPr>
              <a:t>their workers too </a:t>
            </a:r>
            <a:r>
              <a:rPr lang="en-GB" dirty="0" smtClean="0">
                <a:latin typeface="Arial" pitchFamily="34" charset="0"/>
                <a:cs typeface="Arial" pitchFamily="34" charset="0"/>
              </a:rPr>
              <a:t>closely</a:t>
            </a:r>
            <a:endParaRPr lang="en-US" dirty="0">
              <a:latin typeface="Arial" pitchFamily="34" charset="0"/>
              <a:cs typeface="Arial" pitchFamily="34" charset="0"/>
            </a:endParaRPr>
          </a:p>
          <a:p>
            <a:pPr lvl="0"/>
            <a:r>
              <a:rPr lang="en-GB" dirty="0" smtClean="0">
                <a:latin typeface="Arial" pitchFamily="34" charset="0"/>
                <a:cs typeface="Arial" pitchFamily="34" charset="0"/>
              </a:rPr>
              <a:t>be </a:t>
            </a:r>
            <a:r>
              <a:rPr lang="en-GB" dirty="0">
                <a:latin typeface="Arial" pitchFamily="34" charset="0"/>
                <a:cs typeface="Arial" pitchFamily="34" charset="0"/>
              </a:rPr>
              <a:t>control </a:t>
            </a:r>
            <a:r>
              <a:rPr lang="en-GB" dirty="0" smtClean="0">
                <a:latin typeface="Arial" pitchFamily="34" charset="0"/>
                <a:cs typeface="Arial" pitchFamily="34" charset="0"/>
              </a:rPr>
              <a:t>freaks</a:t>
            </a:r>
            <a:endParaRPr lang="en-US" dirty="0">
              <a:latin typeface="Arial" pitchFamily="34" charset="0"/>
              <a:cs typeface="Arial" pitchFamily="34" charset="0"/>
            </a:endParaRPr>
          </a:p>
          <a:p>
            <a:pPr lvl="0"/>
            <a:r>
              <a:rPr lang="en-GB" dirty="0">
                <a:latin typeface="Arial" pitchFamily="34" charset="0"/>
                <a:cs typeface="Arial" pitchFamily="34" charset="0"/>
              </a:rPr>
              <a:t>g</a:t>
            </a:r>
            <a:r>
              <a:rPr lang="en-GB" dirty="0" smtClean="0">
                <a:latin typeface="Arial" pitchFamily="34" charset="0"/>
                <a:cs typeface="Arial" pitchFamily="34" charset="0"/>
              </a:rPr>
              <a:t>o </a:t>
            </a:r>
            <a:r>
              <a:rPr lang="en-GB" dirty="0">
                <a:latin typeface="Arial" pitchFamily="34" charset="0"/>
                <a:cs typeface="Arial" pitchFamily="34" charset="0"/>
              </a:rPr>
              <a:t>alone to their boss’s office as they do not wish subordinates to gain </a:t>
            </a:r>
            <a:r>
              <a:rPr lang="en-GB" dirty="0" smtClean="0">
                <a:latin typeface="Arial" pitchFamily="34" charset="0"/>
                <a:cs typeface="Arial" pitchFamily="34" charset="0"/>
              </a:rPr>
              <a:t>credit</a:t>
            </a:r>
            <a:endParaRPr lang="en-US" dirty="0">
              <a:latin typeface="Arial" pitchFamily="34" charset="0"/>
              <a:cs typeface="Arial" pitchFamily="34" charset="0"/>
            </a:endParaRPr>
          </a:p>
          <a:p>
            <a:pPr lvl="0"/>
            <a:r>
              <a:rPr lang="en-GB" dirty="0" smtClean="0">
                <a:latin typeface="Arial" pitchFamily="34" charset="0"/>
                <a:cs typeface="Arial" pitchFamily="34" charset="0"/>
              </a:rPr>
              <a:t>demand </a:t>
            </a:r>
            <a:r>
              <a:rPr lang="en-GB" dirty="0">
                <a:latin typeface="Arial" pitchFamily="34" charset="0"/>
                <a:cs typeface="Arial" pitchFamily="34" charset="0"/>
              </a:rPr>
              <a:t>frequent status reports from others but often cause delays themselves as they are so </a:t>
            </a:r>
            <a:r>
              <a:rPr lang="en-GB" dirty="0" smtClean="0">
                <a:latin typeface="Arial" pitchFamily="34" charset="0"/>
                <a:cs typeface="Arial" pitchFamily="34" charset="0"/>
              </a:rPr>
              <a:t>busy</a:t>
            </a:r>
            <a:endParaRPr lang="en-US" dirty="0">
              <a:latin typeface="Arial" pitchFamily="34" charset="0"/>
              <a:cs typeface="Arial" pitchFamily="34" charset="0"/>
            </a:endParaRPr>
          </a:p>
          <a:p>
            <a:pPr lvl="0"/>
            <a:r>
              <a:rPr lang="en-GB" dirty="0">
                <a:latin typeface="Arial" pitchFamily="34" charset="0"/>
                <a:cs typeface="Arial" pitchFamily="34" charset="0"/>
              </a:rPr>
              <a:t>s</a:t>
            </a:r>
            <a:r>
              <a:rPr lang="en-GB" dirty="0" smtClean="0">
                <a:latin typeface="Arial" pitchFamily="34" charset="0"/>
                <a:cs typeface="Arial" pitchFamily="34" charset="0"/>
              </a:rPr>
              <a:t>tretch </a:t>
            </a:r>
            <a:r>
              <a:rPr lang="en-GB" dirty="0">
                <a:latin typeface="Arial" pitchFamily="34" charset="0"/>
                <a:cs typeface="Arial" pitchFamily="34" charset="0"/>
              </a:rPr>
              <a:t>themselves too thin and take on too </a:t>
            </a:r>
            <a:r>
              <a:rPr lang="en-GB" dirty="0" smtClean="0">
                <a:latin typeface="Arial" pitchFamily="34" charset="0"/>
                <a:cs typeface="Arial" pitchFamily="34" charset="0"/>
              </a:rPr>
              <a:t>much</a:t>
            </a:r>
            <a:endParaRPr lang="en-US" dirty="0">
              <a:latin typeface="Arial" pitchFamily="34" charset="0"/>
              <a:cs typeface="Arial" pitchFamily="34" charset="0"/>
            </a:endParaRPr>
          </a:p>
          <a:p>
            <a:pPr lvl="0"/>
            <a:r>
              <a:rPr lang="en-GB" dirty="0">
                <a:latin typeface="Arial" pitchFamily="34" charset="0"/>
                <a:cs typeface="Arial" pitchFamily="34" charset="0"/>
              </a:rPr>
              <a:t>h</a:t>
            </a:r>
            <a:r>
              <a:rPr lang="en-GB" dirty="0" smtClean="0">
                <a:latin typeface="Arial" pitchFamily="34" charset="0"/>
                <a:cs typeface="Arial" pitchFamily="34" charset="0"/>
              </a:rPr>
              <a:t>ate </a:t>
            </a:r>
            <a:r>
              <a:rPr lang="en-GB" dirty="0">
                <a:latin typeface="Arial" pitchFamily="34" charset="0"/>
                <a:cs typeface="Arial" pitchFamily="34" charset="0"/>
              </a:rPr>
              <a:t>mistakes, seldom praise, consider their employees incompetent.</a:t>
            </a:r>
            <a:endParaRPr lang="en-US" dirty="0">
              <a:latin typeface="Arial" pitchFamily="34" charset="0"/>
              <a:cs typeface="Arial" pitchFamily="34" charset="0"/>
            </a:endParaRPr>
          </a:p>
          <a:p>
            <a:pPr marL="0" indent="0">
              <a:buNone/>
            </a:pPr>
            <a:r>
              <a:rPr lang="cy-GB" dirty="0" smtClean="0">
                <a:latin typeface="Arial" pitchFamily="34" charset="0"/>
                <a:cs typeface="Arial" pitchFamily="34" charset="0"/>
              </a:rPr>
              <a:t>    (White 2010</a:t>
            </a:r>
            <a:r>
              <a:rPr lang="cy-GB" dirty="0">
                <a:latin typeface="Arial" pitchFamily="34" charset="0"/>
                <a:cs typeface="Arial" pitchFamily="34" charset="0"/>
              </a:rPr>
              <a:t>, p72) </a:t>
            </a:r>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smtClean="0">
                <a:latin typeface="Arial" pitchFamily="34" charset="0"/>
                <a:cs typeface="Arial" pitchFamily="34" charset="0"/>
              </a:rPr>
              <a:t>Do it right: dynamic delegation</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pPr lvl="0"/>
            <a:r>
              <a:rPr lang="en-GB" sz="3000" dirty="0" smtClean="0">
                <a:latin typeface="Arial" pitchFamily="34" charset="0"/>
                <a:cs typeface="Arial" pitchFamily="34" charset="0"/>
              </a:rPr>
              <a:t>Delegate </a:t>
            </a:r>
            <a:r>
              <a:rPr lang="en-GB" sz="3000" dirty="0">
                <a:latin typeface="Arial" pitchFamily="34" charset="0"/>
                <a:cs typeface="Arial" pitchFamily="34" charset="0"/>
              </a:rPr>
              <a:t>for the right reason (not to simply offload tasks).</a:t>
            </a:r>
            <a:endParaRPr lang="en-US" sz="3000" dirty="0">
              <a:latin typeface="Arial" pitchFamily="34" charset="0"/>
              <a:cs typeface="Arial" pitchFamily="34" charset="0"/>
            </a:endParaRPr>
          </a:p>
          <a:p>
            <a:pPr lvl="0"/>
            <a:r>
              <a:rPr lang="en-GB" sz="3000" dirty="0">
                <a:latin typeface="Arial" pitchFamily="34" charset="0"/>
                <a:cs typeface="Arial" pitchFamily="34" charset="0"/>
              </a:rPr>
              <a:t>Delegate to the right people.</a:t>
            </a:r>
            <a:endParaRPr lang="en-US" sz="3000" dirty="0">
              <a:latin typeface="Arial" pitchFamily="34" charset="0"/>
              <a:cs typeface="Arial" pitchFamily="34" charset="0"/>
            </a:endParaRPr>
          </a:p>
          <a:p>
            <a:pPr lvl="0"/>
            <a:r>
              <a:rPr lang="en-GB" sz="3000" dirty="0">
                <a:latin typeface="Arial" pitchFamily="34" charset="0"/>
                <a:cs typeface="Arial" pitchFamily="34" charset="0"/>
              </a:rPr>
              <a:t>Brief thoroughly.</a:t>
            </a:r>
            <a:endParaRPr lang="en-US" sz="3000" dirty="0">
              <a:latin typeface="Arial" pitchFamily="34" charset="0"/>
              <a:cs typeface="Arial" pitchFamily="34" charset="0"/>
            </a:endParaRPr>
          </a:p>
          <a:p>
            <a:pPr lvl="0"/>
            <a:r>
              <a:rPr lang="en-GB" sz="3000" dirty="0">
                <a:latin typeface="Arial" pitchFamily="34" charset="0"/>
                <a:cs typeface="Arial" pitchFamily="34" charset="0"/>
              </a:rPr>
              <a:t>Define results but not method.</a:t>
            </a:r>
            <a:endParaRPr lang="en-US" sz="3000" dirty="0">
              <a:latin typeface="Arial" pitchFamily="34" charset="0"/>
              <a:cs typeface="Arial" pitchFamily="34" charset="0"/>
            </a:endParaRPr>
          </a:p>
          <a:p>
            <a:pPr lvl="0"/>
            <a:r>
              <a:rPr lang="en-GB" sz="3000" dirty="0">
                <a:latin typeface="Arial" pitchFamily="34" charset="0"/>
                <a:cs typeface="Arial" pitchFamily="34" charset="0"/>
              </a:rPr>
              <a:t>Give them the tools that they need to do the job.</a:t>
            </a:r>
            <a:endParaRPr lang="en-US" sz="3000" dirty="0">
              <a:latin typeface="Arial" pitchFamily="34" charset="0"/>
              <a:cs typeface="Arial" pitchFamily="34" charset="0"/>
            </a:endParaRPr>
          </a:p>
          <a:p>
            <a:pPr lvl="0"/>
            <a:r>
              <a:rPr lang="en-GB" sz="3000" dirty="0">
                <a:latin typeface="Arial" pitchFamily="34" charset="0"/>
                <a:cs typeface="Arial" pitchFamily="34" charset="0"/>
              </a:rPr>
              <a:t>Keep an eye on how they are doing but resist the temptation to grab the reins back at the first sign of trouble.</a:t>
            </a:r>
            <a:endParaRPr lang="en-US" sz="3000" dirty="0">
              <a:latin typeface="Arial" pitchFamily="34" charset="0"/>
              <a:cs typeface="Arial" pitchFamily="34" charset="0"/>
            </a:endParaRPr>
          </a:p>
          <a:p>
            <a:pPr marL="0" indent="0">
              <a:buNone/>
            </a:pPr>
            <a:r>
              <a:rPr lang="en-GB" dirty="0" smtClean="0">
                <a:latin typeface="Arial" pitchFamily="34" charset="0"/>
                <a:cs typeface="Arial" pitchFamily="34" charset="0"/>
              </a:rPr>
              <a:t>(</a:t>
            </a:r>
            <a:r>
              <a:rPr lang="en-GB" i="1" dirty="0" smtClean="0">
                <a:latin typeface="Arial" pitchFamily="34" charset="0"/>
                <a:cs typeface="Arial" pitchFamily="34" charset="0"/>
              </a:rPr>
              <a:t>Management Today</a:t>
            </a:r>
            <a:r>
              <a:rPr lang="en-GB" dirty="0" smtClean="0">
                <a:latin typeface="Arial" pitchFamily="34" charset="0"/>
                <a:cs typeface="Arial" pitchFamily="34" charset="0"/>
              </a:rPr>
              <a:t>, 18 September 2009</a:t>
            </a:r>
            <a:r>
              <a:rPr lang="en-GB" dirty="0">
                <a:latin typeface="Arial" pitchFamily="34" charset="0"/>
                <a:cs typeface="Arial" pitchFamily="34" charset="0"/>
              </a:rPr>
              <a:t>, p18) </a:t>
            </a:r>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Stress management</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lstStyle/>
          <a:p>
            <a:r>
              <a:rPr lang="en-GB" sz="2800" dirty="0" smtClean="0">
                <a:latin typeface="Arial" pitchFamily="34" charset="0"/>
                <a:cs typeface="Arial" pitchFamily="34" charset="0"/>
              </a:rPr>
              <a:t>A useful </a:t>
            </a:r>
            <a:r>
              <a:rPr lang="en-GB" sz="2800" dirty="0">
                <a:latin typeface="Arial" pitchFamily="34" charset="0"/>
                <a:cs typeface="Arial" pitchFamily="34" charset="0"/>
              </a:rPr>
              <a:t>way to think of what </a:t>
            </a:r>
            <a:r>
              <a:rPr lang="en-GB" sz="2800" dirty="0" smtClean="0">
                <a:latin typeface="Arial" pitchFamily="34" charset="0"/>
                <a:cs typeface="Arial" pitchFamily="34" charset="0"/>
              </a:rPr>
              <a:t>stress management </a:t>
            </a:r>
            <a:r>
              <a:rPr lang="en-GB" sz="2800" dirty="0">
                <a:latin typeface="Arial" pitchFamily="34" charset="0"/>
                <a:cs typeface="Arial" pitchFamily="34" charset="0"/>
              </a:rPr>
              <a:t>means is that repeated exposure to certain pressures may cause some people to feel ‘</a:t>
            </a:r>
            <a:r>
              <a:rPr lang="en-GB" sz="2800" i="1" dirty="0">
                <a:latin typeface="Arial" pitchFamily="34" charset="0"/>
                <a:cs typeface="Arial" pitchFamily="34" charset="0"/>
              </a:rPr>
              <a:t>emotionally</a:t>
            </a:r>
            <a:r>
              <a:rPr lang="en-GB" sz="2800" dirty="0">
                <a:latin typeface="Arial" pitchFamily="34" charset="0"/>
                <a:cs typeface="Arial" pitchFamily="34" charset="0"/>
              </a:rPr>
              <a:t> </a:t>
            </a:r>
            <a:r>
              <a:rPr lang="en-GB" sz="2800" i="1" dirty="0">
                <a:latin typeface="Arial" pitchFamily="34" charset="0"/>
                <a:cs typeface="Arial" pitchFamily="34" charset="0"/>
              </a:rPr>
              <a:t>anxious and exhausted’ </a:t>
            </a:r>
            <a:endParaRPr lang="en-GB" sz="2800" i="1" dirty="0" smtClean="0">
              <a:latin typeface="Arial" pitchFamily="34" charset="0"/>
              <a:cs typeface="Arial" pitchFamily="34" charset="0"/>
            </a:endParaRPr>
          </a:p>
          <a:p>
            <a:pPr marL="0" indent="0">
              <a:buNone/>
            </a:pPr>
            <a:r>
              <a:rPr lang="en-GB" sz="2800" i="1" dirty="0">
                <a:latin typeface="Arial" pitchFamily="34" charset="0"/>
                <a:cs typeface="Arial" pitchFamily="34" charset="0"/>
              </a:rPr>
              <a:t> </a:t>
            </a:r>
            <a:r>
              <a:rPr lang="en-GB" sz="2800" i="1" dirty="0" smtClean="0">
                <a:latin typeface="Arial" pitchFamily="34" charset="0"/>
                <a:cs typeface="Arial" pitchFamily="34" charset="0"/>
              </a:rPr>
              <a:t>  </a:t>
            </a:r>
            <a:r>
              <a:rPr lang="en-GB" sz="2800" dirty="0" smtClean="0">
                <a:latin typeface="Arial" pitchFamily="34" charset="0"/>
                <a:cs typeface="Arial" pitchFamily="34" charset="0"/>
              </a:rPr>
              <a:t>(</a:t>
            </a:r>
            <a:r>
              <a:rPr lang="en-GB" sz="2800" dirty="0">
                <a:latin typeface="Arial" pitchFamily="34" charset="0"/>
                <a:cs typeface="Arial" pitchFamily="34" charset="0"/>
              </a:rPr>
              <a:t>Boyd et al. 2009, p199</a:t>
            </a:r>
            <a:r>
              <a:rPr lang="en-GB" sz="2800" dirty="0" smtClean="0">
                <a:latin typeface="Arial" pitchFamily="34" charset="0"/>
                <a:cs typeface="Arial" pitchFamily="34" charset="0"/>
              </a:rPr>
              <a:t>)</a:t>
            </a:r>
            <a:endParaRPr lang="en-US" sz="2800" dirty="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Some basic facts</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buNone/>
            </a:pPr>
            <a:r>
              <a:rPr lang="en-GB" sz="2800" dirty="0">
                <a:latin typeface="Arial" pitchFamily="34" charset="0"/>
                <a:cs typeface="Arial" pitchFamily="34" charset="0"/>
              </a:rPr>
              <a:t>In </a:t>
            </a:r>
            <a:r>
              <a:rPr lang="en-GB" sz="2800" dirty="0" smtClean="0">
                <a:latin typeface="Arial" pitchFamily="34" charset="0"/>
                <a:cs typeface="Arial" pitchFamily="34" charset="0"/>
              </a:rPr>
              <a:t>2000: </a:t>
            </a:r>
            <a:endParaRPr lang="en-US" sz="2800" dirty="0">
              <a:latin typeface="Arial" pitchFamily="34" charset="0"/>
              <a:cs typeface="Arial" pitchFamily="34" charset="0"/>
            </a:endParaRPr>
          </a:p>
          <a:p>
            <a:pPr lvl="0"/>
            <a:r>
              <a:rPr lang="en-GB" sz="2800" dirty="0">
                <a:latin typeface="Arial" pitchFamily="34" charset="0"/>
                <a:cs typeface="Arial" pitchFamily="34" charset="0"/>
              </a:rPr>
              <a:t>depression cost more than £9 billion for England and </a:t>
            </a:r>
            <a:r>
              <a:rPr lang="en-GB" sz="2800" dirty="0" smtClean="0">
                <a:latin typeface="Arial" pitchFamily="34" charset="0"/>
                <a:cs typeface="Arial" pitchFamily="34" charset="0"/>
              </a:rPr>
              <a:t>depression/anxiety </a:t>
            </a:r>
            <a:r>
              <a:rPr lang="en-GB" sz="2800" dirty="0">
                <a:latin typeface="Arial" pitchFamily="34" charset="0"/>
                <a:cs typeface="Arial" pitchFamily="34" charset="0"/>
              </a:rPr>
              <a:t>was the single most important cause of workplace absenteeism in the UK</a:t>
            </a:r>
            <a:endParaRPr lang="en-US" sz="2800" dirty="0">
              <a:latin typeface="Arial" pitchFamily="34" charset="0"/>
              <a:cs typeface="Arial" pitchFamily="34" charset="0"/>
            </a:endParaRPr>
          </a:p>
          <a:p>
            <a:pPr lvl="0"/>
            <a:r>
              <a:rPr lang="en-GB" sz="2800" dirty="0">
                <a:latin typeface="Arial" pitchFamily="34" charset="0"/>
                <a:cs typeface="Arial" pitchFamily="34" charset="0"/>
              </a:rPr>
              <a:t>over half a million instances of stress resulted in absences from work, costing UK employers £3.7 billion each year</a:t>
            </a:r>
            <a:r>
              <a:rPr lang="en-GB" sz="2800" b="1" dirty="0">
                <a:latin typeface="Arial" pitchFamily="34" charset="0"/>
                <a:cs typeface="Arial" pitchFamily="34" charset="0"/>
              </a:rPr>
              <a:t> </a:t>
            </a:r>
            <a:r>
              <a:rPr lang="en-GB" sz="2800" dirty="0">
                <a:latin typeface="Arial" pitchFamily="34" charset="0"/>
                <a:cs typeface="Arial" pitchFamily="34" charset="0"/>
              </a:rPr>
              <a:t>(Foresight 2007)</a:t>
            </a:r>
            <a:r>
              <a:rPr lang="en-US" sz="2800" dirty="0">
                <a:latin typeface="Arial" pitchFamily="34" charset="0"/>
                <a:cs typeface="Arial" pitchFamily="34" charset="0"/>
              </a:rPr>
              <a:t> </a:t>
            </a:r>
          </a:p>
          <a:p>
            <a:endParaRPr lang="en-US" dirty="0"/>
          </a:p>
          <a:p>
            <a:endParaRPr lang="en-US"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323528" y="1124744"/>
            <a:ext cx="8604448" cy="408937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Physiological model of stress</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endParaRPr lang="en-GB" sz="2800" dirty="0" smtClean="0">
              <a:latin typeface="Arial" pitchFamily="34" charset="0"/>
              <a:cs typeface="Arial" pitchFamily="34" charset="0"/>
            </a:endParaRPr>
          </a:p>
          <a:p>
            <a:r>
              <a:rPr lang="en-GB" dirty="0" smtClean="0">
                <a:latin typeface="Arial" pitchFamily="34" charset="0"/>
                <a:cs typeface="Arial" pitchFamily="34" charset="0"/>
              </a:rPr>
              <a:t>The </a:t>
            </a:r>
            <a:r>
              <a:rPr lang="en-GB" dirty="0">
                <a:latin typeface="Arial" pitchFamily="34" charset="0"/>
                <a:cs typeface="Arial" pitchFamily="34" charset="0"/>
              </a:rPr>
              <a:t>classic model of stress </a:t>
            </a:r>
            <a:r>
              <a:rPr lang="cy-GB" dirty="0">
                <a:latin typeface="Arial" pitchFamily="34" charset="0"/>
                <a:cs typeface="Arial" pitchFamily="34" charset="0"/>
              </a:rPr>
              <a:t>(Selye 1976)</a:t>
            </a:r>
            <a:r>
              <a:rPr lang="en-US" dirty="0">
                <a:latin typeface="Arial" pitchFamily="34" charset="0"/>
                <a:cs typeface="Arial" pitchFamily="34" charset="0"/>
              </a:rPr>
              <a:t> </a:t>
            </a:r>
            <a:r>
              <a:rPr lang="en-GB" dirty="0">
                <a:latin typeface="Arial" pitchFamily="34" charset="0"/>
                <a:cs typeface="Arial" pitchFamily="34" charset="0"/>
              </a:rPr>
              <a:t> describes a natural response of our bodies to a perceived </a:t>
            </a:r>
            <a:r>
              <a:rPr lang="en-GB" dirty="0" smtClean="0">
                <a:latin typeface="Arial" pitchFamily="34" charset="0"/>
                <a:cs typeface="Arial" pitchFamily="34" charset="0"/>
              </a:rPr>
              <a:t>threat </a:t>
            </a:r>
          </a:p>
          <a:p>
            <a:r>
              <a:rPr lang="en-GB" dirty="0" smtClean="0">
                <a:latin typeface="Arial" pitchFamily="34" charset="0"/>
                <a:cs typeface="Arial" pitchFamily="34" charset="0"/>
              </a:rPr>
              <a:t>two </a:t>
            </a:r>
            <a:r>
              <a:rPr lang="en-GB" dirty="0">
                <a:latin typeface="Arial" pitchFamily="34" charset="0"/>
                <a:cs typeface="Arial" pitchFamily="34" charset="0"/>
              </a:rPr>
              <a:t>choices – fight or run (flight</a:t>
            </a:r>
            <a:r>
              <a:rPr lang="en-GB" dirty="0" smtClean="0">
                <a:latin typeface="Arial" pitchFamily="34" charset="0"/>
                <a:cs typeface="Arial" pitchFamily="34" charset="0"/>
              </a:rPr>
              <a:t>)</a:t>
            </a:r>
            <a:endParaRPr lang="en-US" dirty="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796950"/>
          </a:xfrm>
        </p:spPr>
        <p:txBody>
          <a:bodyPr>
            <a:normAutofit/>
          </a:bodyPr>
          <a:lstStyle/>
          <a:p>
            <a:r>
              <a:rPr lang="en-GB" sz="4000" b="1" dirty="0" smtClean="0">
                <a:latin typeface="Arial" pitchFamily="34" charset="0"/>
                <a:cs typeface="Arial" pitchFamily="34" charset="0"/>
              </a:rPr>
              <a:t>Typical stress factors at work</a:t>
            </a:r>
            <a:endParaRPr lang="en-US" sz="4000" b="1" dirty="0">
              <a:latin typeface="Arial" pitchFamily="34" charset="0"/>
              <a:cs typeface="Arial" pitchFamily="34" charset="0"/>
            </a:endParaRPr>
          </a:p>
        </p:txBody>
      </p:sp>
      <p:sp>
        <p:nvSpPr>
          <p:cNvPr id="3" name="Content Placeholder 2"/>
          <p:cNvSpPr>
            <a:spLocks noGrp="1"/>
          </p:cNvSpPr>
          <p:nvPr>
            <p:ph idx="1"/>
          </p:nvPr>
        </p:nvSpPr>
        <p:spPr>
          <a:xfrm>
            <a:off x="457200" y="1340768"/>
            <a:ext cx="8229600" cy="5256584"/>
          </a:xfrm>
        </p:spPr>
        <p:txBody>
          <a:bodyPr>
            <a:normAutofit fontScale="70000" lnSpcReduction="20000"/>
          </a:bodyPr>
          <a:lstStyle/>
          <a:p>
            <a:pPr lvl="0"/>
            <a:r>
              <a:rPr lang="en-GB" sz="3800" dirty="0" smtClean="0">
                <a:latin typeface="Arial" pitchFamily="34" charset="0"/>
                <a:cs typeface="Arial" pitchFamily="34" charset="0"/>
              </a:rPr>
              <a:t>Hours </a:t>
            </a:r>
            <a:r>
              <a:rPr lang="en-GB" sz="3800" dirty="0">
                <a:latin typeface="Arial" pitchFamily="34" charset="0"/>
                <a:cs typeface="Arial" pitchFamily="34" charset="0"/>
              </a:rPr>
              <a:t>worked </a:t>
            </a:r>
            <a:r>
              <a:rPr lang="en-GB" sz="3800" dirty="0" smtClean="0">
                <a:latin typeface="Arial" pitchFamily="34" charset="0"/>
                <a:cs typeface="Arial" pitchFamily="34" charset="0"/>
              </a:rPr>
              <a:t>(in </a:t>
            </a:r>
            <a:r>
              <a:rPr lang="en-GB" sz="3800" dirty="0">
                <a:latin typeface="Arial" pitchFamily="34" charset="0"/>
                <a:cs typeface="Arial" pitchFamily="34" charset="0"/>
              </a:rPr>
              <a:t>the UK we work some of the longest hours in Europe – some 3 million people work more than 48 hours per week</a:t>
            </a:r>
            <a:r>
              <a:rPr lang="cy-GB" sz="3800" dirty="0">
                <a:latin typeface="Arial" pitchFamily="34" charset="0"/>
                <a:cs typeface="Arial" pitchFamily="34" charset="0"/>
              </a:rPr>
              <a:t> (Meade 2009)</a:t>
            </a:r>
            <a:endParaRPr lang="en-US" sz="3800" dirty="0">
              <a:latin typeface="Arial" pitchFamily="34" charset="0"/>
              <a:cs typeface="Arial" pitchFamily="34" charset="0"/>
            </a:endParaRPr>
          </a:p>
          <a:p>
            <a:pPr lvl="0"/>
            <a:r>
              <a:rPr lang="en-GB" sz="3800" dirty="0">
                <a:latin typeface="Arial" pitchFamily="34" charset="0"/>
                <a:cs typeface="Arial" pitchFamily="34" charset="0"/>
              </a:rPr>
              <a:t>Intensity of work</a:t>
            </a:r>
            <a:endParaRPr lang="en-US" sz="3800" dirty="0">
              <a:latin typeface="Arial" pitchFamily="34" charset="0"/>
              <a:cs typeface="Arial" pitchFamily="34" charset="0"/>
            </a:endParaRPr>
          </a:p>
          <a:p>
            <a:pPr lvl="0"/>
            <a:r>
              <a:rPr lang="en-GB" sz="3800" dirty="0">
                <a:latin typeface="Arial" pitchFamily="34" charset="0"/>
                <a:cs typeface="Arial" pitchFamily="34" charset="0"/>
              </a:rPr>
              <a:t>Challenge of </a:t>
            </a:r>
            <a:r>
              <a:rPr lang="en-GB" sz="3800" dirty="0" smtClean="0">
                <a:latin typeface="Arial" pitchFamily="34" charset="0"/>
                <a:cs typeface="Arial" pitchFamily="34" charset="0"/>
              </a:rPr>
              <a:t>tasks/situation</a:t>
            </a:r>
            <a:endParaRPr lang="en-US" sz="3800" dirty="0">
              <a:latin typeface="Arial" pitchFamily="34" charset="0"/>
              <a:cs typeface="Arial" pitchFamily="34" charset="0"/>
            </a:endParaRPr>
          </a:p>
          <a:p>
            <a:pPr lvl="0"/>
            <a:r>
              <a:rPr lang="en-GB" sz="3800" dirty="0">
                <a:latin typeface="Arial" pitchFamily="34" charset="0"/>
                <a:cs typeface="Arial" pitchFamily="34" charset="0"/>
              </a:rPr>
              <a:t>Change situations</a:t>
            </a:r>
            <a:endParaRPr lang="en-US" sz="3800" dirty="0">
              <a:latin typeface="Arial" pitchFamily="34" charset="0"/>
              <a:cs typeface="Arial" pitchFamily="34" charset="0"/>
            </a:endParaRPr>
          </a:p>
          <a:p>
            <a:pPr lvl="0"/>
            <a:r>
              <a:rPr lang="en-GB" sz="3800" dirty="0">
                <a:latin typeface="Arial" pitchFamily="34" charset="0"/>
                <a:cs typeface="Arial" pitchFamily="34" charset="0"/>
              </a:rPr>
              <a:t>Deadlines for task completion</a:t>
            </a:r>
            <a:endParaRPr lang="en-US" sz="3800" dirty="0">
              <a:latin typeface="Arial" pitchFamily="34" charset="0"/>
              <a:cs typeface="Arial" pitchFamily="34" charset="0"/>
            </a:endParaRPr>
          </a:p>
          <a:p>
            <a:pPr lvl="0"/>
            <a:r>
              <a:rPr lang="en-GB" sz="3800" dirty="0">
                <a:latin typeface="Arial" pitchFamily="34" charset="0"/>
                <a:cs typeface="Arial" pitchFamily="34" charset="0"/>
              </a:rPr>
              <a:t>Control over outcomes</a:t>
            </a:r>
            <a:endParaRPr lang="en-US" sz="3800" dirty="0">
              <a:latin typeface="Arial" pitchFamily="34" charset="0"/>
              <a:cs typeface="Arial" pitchFamily="34" charset="0"/>
            </a:endParaRPr>
          </a:p>
          <a:p>
            <a:pPr lvl="0"/>
            <a:r>
              <a:rPr lang="en-GB" sz="3800" dirty="0">
                <a:latin typeface="Arial" pitchFamily="34" charset="0"/>
                <a:cs typeface="Arial" pitchFamily="34" charset="0"/>
              </a:rPr>
              <a:t>Support from others</a:t>
            </a:r>
            <a:endParaRPr lang="en-US" sz="3800" dirty="0">
              <a:latin typeface="Arial" pitchFamily="34" charset="0"/>
              <a:cs typeface="Arial" pitchFamily="34" charset="0"/>
            </a:endParaRPr>
          </a:p>
          <a:p>
            <a:pPr lvl="0"/>
            <a:r>
              <a:rPr lang="en-GB" sz="3800" dirty="0">
                <a:latin typeface="Arial" pitchFamily="34" charset="0"/>
                <a:cs typeface="Arial" pitchFamily="34" charset="0"/>
              </a:rPr>
              <a:t>Responsibility for outcomes</a:t>
            </a:r>
            <a:endParaRPr lang="en-US" sz="3800" dirty="0">
              <a:latin typeface="Arial" pitchFamily="34" charset="0"/>
              <a:cs typeface="Arial" pitchFamily="34" charset="0"/>
            </a:endParaRPr>
          </a:p>
          <a:p>
            <a:pPr lvl="0"/>
            <a:r>
              <a:rPr lang="en-GB" sz="3800" dirty="0">
                <a:latin typeface="Arial" pitchFamily="34" charset="0"/>
                <a:cs typeface="Arial" pitchFamily="34" charset="0"/>
              </a:rPr>
              <a:t>Responsibility for others</a:t>
            </a:r>
            <a:endParaRPr lang="en-US" sz="3800" dirty="0">
              <a:latin typeface="Arial" pitchFamily="34" charset="0"/>
              <a:cs typeface="Arial" pitchFamily="34" charset="0"/>
            </a:endParaRPr>
          </a:p>
          <a:p>
            <a:pPr lvl="0"/>
            <a:r>
              <a:rPr lang="en-GB" sz="3800" dirty="0">
                <a:latin typeface="Arial" pitchFamily="34" charset="0"/>
                <a:cs typeface="Arial" pitchFamily="34" charset="0"/>
              </a:rPr>
              <a:t>Team relationships</a:t>
            </a:r>
            <a:endParaRPr lang="en-US" sz="3800" dirty="0">
              <a:latin typeface="Arial" pitchFamily="34" charset="0"/>
              <a:cs typeface="Arial" pitchFamily="34" charset="0"/>
            </a:endParaRPr>
          </a:p>
          <a:p>
            <a:pPr lvl="0"/>
            <a:r>
              <a:rPr lang="en-GB" sz="3800" dirty="0">
                <a:latin typeface="Arial" pitchFamily="34" charset="0"/>
                <a:cs typeface="Arial" pitchFamily="34" charset="0"/>
              </a:rPr>
              <a:t>Supervisor and subordinate relationships</a:t>
            </a:r>
            <a:endParaRPr lang="en-US" sz="3800" dirty="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smtClean="0">
                <a:latin typeface="Arial" pitchFamily="34" charset="0"/>
                <a:cs typeface="Arial" pitchFamily="34" charset="0"/>
              </a:rPr>
              <a:t>Helping us cope with stress – job </a:t>
            </a:r>
            <a:r>
              <a:rPr lang="cy-GB" b="1" dirty="0">
                <a:latin typeface="Arial" pitchFamily="34" charset="0"/>
                <a:cs typeface="Arial" pitchFamily="34" charset="0"/>
              </a:rPr>
              <a:t>r</a:t>
            </a:r>
            <a:r>
              <a:rPr lang="cy-GB" b="1" dirty="0" smtClean="0">
                <a:latin typeface="Arial" pitchFamily="34" charset="0"/>
                <a:cs typeface="Arial" pitchFamily="34" charset="0"/>
              </a:rPr>
              <a:t>esources</a:t>
            </a:r>
            <a:endParaRPr lang="en-US" b="1"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pPr marL="0" indent="0">
              <a:buNone/>
            </a:pPr>
            <a:r>
              <a:rPr lang="cy-GB" sz="3000" dirty="0">
                <a:latin typeface="Arial" pitchFamily="34" charset="0"/>
                <a:cs typeface="Arial" pitchFamily="34" charset="0"/>
              </a:rPr>
              <a:t>Job resources is defined as those physical, psychological, social or organizational aspects of work context that: </a:t>
            </a:r>
            <a:endParaRPr lang="en-US" sz="3000" dirty="0">
              <a:latin typeface="Arial" pitchFamily="34" charset="0"/>
              <a:cs typeface="Arial" pitchFamily="34" charset="0"/>
            </a:endParaRPr>
          </a:p>
          <a:p>
            <a:pPr marL="0" indent="0">
              <a:buNone/>
            </a:pPr>
            <a:r>
              <a:rPr lang="cy-GB" sz="3000" dirty="0">
                <a:latin typeface="Arial" pitchFamily="34" charset="0"/>
                <a:cs typeface="Arial" pitchFamily="34" charset="0"/>
              </a:rPr>
              <a:t>(1) reduce the health-impairing impact of job demand, </a:t>
            </a:r>
            <a:endParaRPr lang="en-US" sz="3000" dirty="0">
              <a:latin typeface="Arial" pitchFamily="34" charset="0"/>
              <a:cs typeface="Arial" pitchFamily="34" charset="0"/>
            </a:endParaRPr>
          </a:p>
          <a:p>
            <a:pPr marL="0" indent="0">
              <a:buNone/>
            </a:pPr>
            <a:r>
              <a:rPr lang="cy-GB" sz="3000" dirty="0">
                <a:latin typeface="Arial" pitchFamily="34" charset="0"/>
                <a:cs typeface="Arial" pitchFamily="34" charset="0"/>
              </a:rPr>
              <a:t>(2) are functional in achieving work goals, and </a:t>
            </a:r>
            <a:endParaRPr lang="en-US" sz="3000" dirty="0">
              <a:latin typeface="Arial" pitchFamily="34" charset="0"/>
              <a:cs typeface="Arial" pitchFamily="34" charset="0"/>
            </a:endParaRPr>
          </a:p>
          <a:p>
            <a:pPr marL="0" indent="0">
              <a:buNone/>
            </a:pPr>
            <a:r>
              <a:rPr lang="cy-GB" sz="3000" dirty="0">
                <a:latin typeface="Arial" pitchFamily="34" charset="0"/>
                <a:cs typeface="Arial" pitchFamily="34" charset="0"/>
              </a:rPr>
              <a:t>(3) stimulate personal growth development, and learning</a:t>
            </a:r>
            <a:endParaRPr lang="en-US" sz="3000" dirty="0">
              <a:latin typeface="Arial" pitchFamily="34" charset="0"/>
              <a:cs typeface="Arial" pitchFamily="34" charset="0"/>
            </a:endParaRPr>
          </a:p>
          <a:p>
            <a:pPr marL="0" indent="0">
              <a:buNone/>
            </a:pPr>
            <a:r>
              <a:rPr lang="cy-GB" sz="3000" dirty="0">
                <a:latin typeface="Arial" pitchFamily="34" charset="0"/>
                <a:cs typeface="Arial" pitchFamily="34" charset="0"/>
              </a:rPr>
              <a:t>(Van den Broeck et </a:t>
            </a:r>
            <a:r>
              <a:rPr lang="cy-GB" sz="3000" dirty="0" smtClean="0">
                <a:latin typeface="Arial" pitchFamily="34" charset="0"/>
                <a:cs typeface="Arial" pitchFamily="34" charset="0"/>
              </a:rPr>
              <a:t>al </a:t>
            </a:r>
            <a:r>
              <a:rPr lang="cy-GB" sz="3000" dirty="0">
                <a:latin typeface="Arial" pitchFamily="34" charset="0"/>
                <a:cs typeface="Arial" pitchFamily="34" charset="0"/>
              </a:rPr>
              <a:t>2008, p278)</a:t>
            </a:r>
            <a:endParaRPr lang="en-US" sz="3000" dirty="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ABC Motivational Factors</a:t>
            </a:r>
            <a:endParaRPr lang="en-US" sz="4000" b="1" dirty="0">
              <a:latin typeface="Arial" pitchFamily="34" charset="0"/>
              <a:cs typeface="Arial" pitchFamily="34" charset="0"/>
            </a:endParaRPr>
          </a:p>
        </p:txBody>
      </p:sp>
      <p:sp>
        <p:nvSpPr>
          <p:cNvPr id="3" name="Content Placeholder 2"/>
          <p:cNvSpPr>
            <a:spLocks noGrp="1"/>
          </p:cNvSpPr>
          <p:nvPr>
            <p:ph idx="1"/>
          </p:nvPr>
        </p:nvSpPr>
        <p:spPr>
          <a:xfrm>
            <a:off x="467544" y="1844824"/>
            <a:ext cx="8229600" cy="4525963"/>
          </a:xfrm>
        </p:spPr>
        <p:txBody>
          <a:bodyPr>
            <a:normAutofit/>
          </a:bodyPr>
          <a:lstStyle/>
          <a:p>
            <a:r>
              <a:rPr lang="cy-GB" sz="2800" dirty="0" smtClean="0">
                <a:latin typeface="Arial" pitchFamily="34" charset="0"/>
                <a:cs typeface="Arial" pitchFamily="34" charset="0"/>
              </a:rPr>
              <a:t>ABC: </a:t>
            </a:r>
            <a:r>
              <a:rPr lang="cy-GB" sz="2800" dirty="0">
                <a:latin typeface="Arial" pitchFamily="34" charset="0"/>
                <a:cs typeface="Arial" pitchFamily="34" charset="0"/>
              </a:rPr>
              <a:t>Autonomy, Belongingness</a:t>
            </a:r>
            <a:r>
              <a:rPr lang="cy-GB" sz="2800" dirty="0" smtClean="0">
                <a:latin typeface="Arial" pitchFamily="34" charset="0"/>
                <a:cs typeface="Arial" pitchFamily="34" charset="0"/>
              </a:rPr>
              <a:t>, and Competence </a:t>
            </a:r>
            <a:r>
              <a:rPr lang="cy-GB" sz="2800" dirty="0">
                <a:latin typeface="Arial" pitchFamily="34" charset="0"/>
                <a:cs typeface="Arial" pitchFamily="34" charset="0"/>
              </a:rPr>
              <a:t>(Van den Broeck et </a:t>
            </a:r>
            <a:r>
              <a:rPr lang="cy-GB" sz="2800" dirty="0" smtClean="0">
                <a:latin typeface="Arial" pitchFamily="34" charset="0"/>
                <a:cs typeface="Arial" pitchFamily="34" charset="0"/>
              </a:rPr>
              <a:t>al </a:t>
            </a:r>
            <a:r>
              <a:rPr lang="cy-GB" sz="2800" dirty="0">
                <a:latin typeface="Arial" pitchFamily="34" charset="0"/>
                <a:cs typeface="Arial" pitchFamily="34" charset="0"/>
              </a:rPr>
              <a:t>2008, </a:t>
            </a:r>
            <a:r>
              <a:rPr lang="cy-GB" sz="2800" dirty="0" smtClean="0">
                <a:latin typeface="Arial" pitchFamily="34" charset="0"/>
                <a:cs typeface="Arial" pitchFamily="34" charset="0"/>
              </a:rPr>
              <a:t>p279)</a:t>
            </a:r>
          </a:p>
          <a:p>
            <a:r>
              <a:rPr lang="cy-GB" sz="2800" dirty="0" smtClean="0">
                <a:latin typeface="Arial" pitchFamily="34" charset="0"/>
                <a:cs typeface="Arial" pitchFamily="34" charset="0"/>
              </a:rPr>
              <a:t>Autonomy – being </a:t>
            </a:r>
            <a:r>
              <a:rPr lang="cy-GB" sz="2800" dirty="0">
                <a:latin typeface="Arial" pitchFamily="34" charset="0"/>
                <a:cs typeface="Arial" pitchFamily="34" charset="0"/>
              </a:rPr>
              <a:t>in control of what you have to do at work </a:t>
            </a:r>
            <a:endParaRPr lang="cy-GB" sz="2800" dirty="0" smtClean="0">
              <a:latin typeface="Arial" pitchFamily="34" charset="0"/>
              <a:cs typeface="Arial" pitchFamily="34" charset="0"/>
            </a:endParaRPr>
          </a:p>
          <a:p>
            <a:r>
              <a:rPr lang="cy-GB" sz="2800" dirty="0" smtClean="0">
                <a:latin typeface="Arial" pitchFamily="34" charset="0"/>
                <a:cs typeface="Arial" pitchFamily="34" charset="0"/>
              </a:rPr>
              <a:t>Belongingness – feeling </a:t>
            </a:r>
            <a:r>
              <a:rPr lang="cy-GB" sz="2800" dirty="0">
                <a:latin typeface="Arial" pitchFamily="34" charset="0"/>
                <a:cs typeface="Arial" pitchFamily="34" charset="0"/>
              </a:rPr>
              <a:t>part of a community </a:t>
            </a:r>
            <a:endParaRPr lang="cy-GB" sz="2800" dirty="0" smtClean="0">
              <a:latin typeface="Arial" pitchFamily="34" charset="0"/>
              <a:cs typeface="Arial" pitchFamily="34" charset="0"/>
            </a:endParaRPr>
          </a:p>
          <a:p>
            <a:r>
              <a:rPr lang="cy-GB" sz="2800" dirty="0" smtClean="0">
                <a:latin typeface="Arial" pitchFamily="34" charset="0"/>
                <a:cs typeface="Arial" pitchFamily="34" charset="0"/>
              </a:rPr>
              <a:t>Competence </a:t>
            </a:r>
            <a:r>
              <a:rPr lang="cy-GB" sz="2800" dirty="0">
                <a:latin typeface="Arial" pitchFamily="34" charset="0"/>
                <a:cs typeface="Arial" pitchFamily="34" charset="0"/>
              </a:rPr>
              <a:t>– </a:t>
            </a:r>
            <a:r>
              <a:rPr lang="cy-GB" sz="2800" dirty="0" smtClean="0">
                <a:latin typeface="Arial" pitchFamily="34" charset="0"/>
                <a:cs typeface="Arial" pitchFamily="34" charset="0"/>
              </a:rPr>
              <a:t>feeling </a:t>
            </a:r>
            <a:r>
              <a:rPr lang="cy-GB" sz="2800" dirty="0">
                <a:latin typeface="Arial" pitchFamily="34" charset="0"/>
                <a:cs typeface="Arial" pitchFamily="34" charset="0"/>
              </a:rPr>
              <a:t>that you are doing a skilled </a:t>
            </a:r>
            <a:r>
              <a:rPr lang="cy-GB" sz="2800" dirty="0" smtClean="0">
                <a:latin typeface="Arial" pitchFamily="34" charset="0"/>
                <a:cs typeface="Arial" pitchFamily="34" charset="0"/>
              </a:rPr>
              <a:t>job</a:t>
            </a:r>
            <a:endParaRPr lang="en-US"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b="1" dirty="0" smtClean="0">
                <a:latin typeface="Arial" pitchFamily="34" charset="0"/>
                <a:cs typeface="Arial" pitchFamily="34" charset="0"/>
              </a:rPr>
              <a:t>Am I a workaholic?</a:t>
            </a:r>
            <a:endParaRPr lang="en-US" sz="4000" b="1" dirty="0">
              <a:latin typeface="Arial" pitchFamily="34" charset="0"/>
              <a:cs typeface="Arial" pitchFamily="34" charset="0"/>
            </a:endParaRPr>
          </a:p>
        </p:txBody>
      </p:sp>
      <p:sp>
        <p:nvSpPr>
          <p:cNvPr id="3" name="Content Placeholder 2"/>
          <p:cNvSpPr>
            <a:spLocks noGrp="1"/>
          </p:cNvSpPr>
          <p:nvPr>
            <p:ph idx="1"/>
          </p:nvPr>
        </p:nvSpPr>
        <p:spPr/>
        <p:txBody>
          <a:bodyPr/>
          <a:lstStyle/>
          <a:p>
            <a:r>
              <a:rPr lang="en-GB" sz="2800" dirty="0" err="1">
                <a:latin typeface="Arial" pitchFamily="34" charset="0"/>
                <a:cs typeface="Arial" pitchFamily="34" charset="0"/>
              </a:rPr>
              <a:t>Workaholism</a:t>
            </a:r>
            <a:r>
              <a:rPr lang="en-GB" sz="2800" dirty="0">
                <a:latin typeface="Arial" pitchFamily="34" charset="0"/>
                <a:cs typeface="Arial" pitchFamily="34" charset="0"/>
              </a:rPr>
              <a:t> (is) an irresistible inner drive to work excessively hard</a:t>
            </a:r>
            <a:r>
              <a:rPr lang="en-GB" sz="2800" dirty="0" smtClean="0">
                <a:latin typeface="Arial" pitchFamily="34" charset="0"/>
                <a:cs typeface="Arial" pitchFamily="34" charset="0"/>
              </a:rPr>
              <a:t>… </a:t>
            </a:r>
            <a:r>
              <a:rPr lang="en-GB" sz="2800" dirty="0" err="1" smtClean="0">
                <a:latin typeface="Arial" pitchFamily="34" charset="0"/>
                <a:cs typeface="Arial" pitchFamily="34" charset="0"/>
              </a:rPr>
              <a:t>workaholism</a:t>
            </a:r>
            <a:r>
              <a:rPr lang="en-GB" sz="2800" dirty="0" smtClean="0">
                <a:latin typeface="Arial" pitchFamily="34" charset="0"/>
                <a:cs typeface="Arial" pitchFamily="34" charset="0"/>
              </a:rPr>
              <a:t> </a:t>
            </a:r>
            <a:r>
              <a:rPr lang="en-GB" sz="2800" dirty="0">
                <a:latin typeface="Arial" pitchFamily="34" charset="0"/>
                <a:cs typeface="Arial" pitchFamily="34" charset="0"/>
              </a:rPr>
              <a:t>includes two elements: a strong inner drive and working hard</a:t>
            </a:r>
            <a:r>
              <a:rPr lang="en-GB" sz="2800" dirty="0" smtClean="0">
                <a:latin typeface="Arial" pitchFamily="34" charset="0"/>
                <a:cs typeface="Arial" pitchFamily="34" charset="0"/>
              </a:rPr>
              <a:t>… a </a:t>
            </a:r>
            <a:r>
              <a:rPr lang="en-GB" sz="2800" dirty="0">
                <a:latin typeface="Arial" pitchFamily="34" charset="0"/>
                <a:cs typeface="Arial" pitchFamily="34" charset="0"/>
              </a:rPr>
              <a:t>compulsion</a:t>
            </a:r>
            <a:endParaRPr lang="en-US" sz="2800" dirty="0">
              <a:latin typeface="Arial" pitchFamily="34" charset="0"/>
              <a:cs typeface="Arial" pitchFamily="34" charset="0"/>
            </a:endParaRPr>
          </a:p>
          <a:p>
            <a:pPr>
              <a:buNone/>
            </a:pPr>
            <a:r>
              <a:rPr lang="en-GB" sz="2800" dirty="0" smtClean="0">
                <a:latin typeface="Arial" pitchFamily="34" charset="0"/>
                <a:cs typeface="Arial" pitchFamily="34" charset="0"/>
              </a:rPr>
              <a:t>   (</a:t>
            </a:r>
            <a:r>
              <a:rPr lang="en-GB" sz="2800" dirty="0" err="1">
                <a:latin typeface="Arial" pitchFamily="34" charset="0"/>
                <a:cs typeface="Arial" pitchFamily="34" charset="0"/>
              </a:rPr>
              <a:t>Schaufeli</a:t>
            </a:r>
            <a:r>
              <a:rPr lang="en-GB" sz="2800" dirty="0">
                <a:latin typeface="Arial" pitchFamily="34" charset="0"/>
                <a:cs typeface="Arial" pitchFamily="34" charset="0"/>
              </a:rPr>
              <a:t> et </a:t>
            </a:r>
            <a:r>
              <a:rPr lang="en-GB" sz="2800" dirty="0" smtClean="0">
                <a:latin typeface="Arial" pitchFamily="34" charset="0"/>
                <a:cs typeface="Arial" pitchFamily="34" charset="0"/>
              </a:rPr>
              <a:t>al </a:t>
            </a:r>
            <a:r>
              <a:rPr lang="en-GB" sz="2800" dirty="0">
                <a:latin typeface="Arial" pitchFamily="34" charset="0"/>
                <a:cs typeface="Arial" pitchFamily="34" charset="0"/>
              </a:rPr>
              <a:t>2009, p156)</a:t>
            </a:r>
            <a:r>
              <a:rPr lang="en-US" sz="2800" dirty="0">
                <a:latin typeface="Arial" pitchFamily="34" charset="0"/>
                <a:cs typeface="Arial" pitchFamily="34" charset="0"/>
              </a:rPr>
              <a:t> </a:t>
            </a:r>
          </a:p>
          <a:p>
            <a:pPr>
              <a:buNone/>
            </a:pPr>
            <a:endParaRPr lang="en-US"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smtClean="0">
                <a:latin typeface="Arial" pitchFamily="34" charset="0"/>
                <a:cs typeface="Arial" pitchFamily="34" charset="0"/>
              </a:rPr>
              <a:t>Quick fix – calming and coping strategies</a:t>
            </a:r>
            <a:endParaRPr lang="en-US" b="1"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r>
              <a:rPr lang="cy-GB" sz="2800" dirty="0" smtClean="0">
                <a:latin typeface="Arial" pitchFamily="34" charset="0"/>
                <a:cs typeface="Arial" pitchFamily="34" charset="0"/>
              </a:rPr>
              <a:t>Breathe!</a:t>
            </a:r>
          </a:p>
          <a:p>
            <a:r>
              <a:rPr lang="cy-GB" sz="2800" dirty="0" smtClean="0">
                <a:latin typeface="Arial" pitchFamily="34" charset="0"/>
                <a:cs typeface="Arial" pitchFamily="34" charset="0"/>
              </a:rPr>
              <a:t>Yoga or office yoga</a:t>
            </a:r>
          </a:p>
          <a:p>
            <a:r>
              <a:rPr lang="cy-GB" sz="2800" dirty="0" smtClean="0">
                <a:latin typeface="Arial" pitchFamily="34" charset="0"/>
                <a:cs typeface="Arial" pitchFamily="34" charset="0"/>
              </a:rPr>
              <a:t>Relaxing music</a:t>
            </a:r>
          </a:p>
          <a:p>
            <a:r>
              <a:rPr lang="cy-GB" sz="2800" dirty="0" smtClean="0">
                <a:latin typeface="Arial" pitchFamily="34" charset="0"/>
                <a:cs typeface="Arial" pitchFamily="34" charset="0"/>
              </a:rPr>
              <a:t>Winding down time – including holidays and weekends</a:t>
            </a:r>
          </a:p>
          <a:p>
            <a:r>
              <a:rPr lang="cy-GB" sz="2800" dirty="0" smtClean="0">
                <a:latin typeface="Arial" pitchFamily="34" charset="0"/>
                <a:cs typeface="Arial" pitchFamily="34" charset="0"/>
              </a:rPr>
              <a:t>Problem-focused strategy – find a solution</a:t>
            </a:r>
          </a:p>
          <a:p>
            <a:r>
              <a:rPr lang="cy-GB" sz="2800" dirty="0" smtClean="0">
                <a:latin typeface="Arial" pitchFamily="34" charset="0"/>
                <a:cs typeface="Arial" pitchFamily="34" charset="0"/>
              </a:rPr>
              <a:t>Emotion-focused strategy – get support</a:t>
            </a:r>
          </a:p>
          <a:p>
            <a:r>
              <a:rPr lang="cy-GB" sz="2800" dirty="0" smtClean="0">
                <a:latin typeface="Arial" pitchFamily="34" charset="0"/>
                <a:cs typeface="Arial" pitchFamily="34" charset="0"/>
              </a:rPr>
              <a:t>Get active</a:t>
            </a:r>
          </a:p>
          <a:p>
            <a:r>
              <a:rPr lang="cy-GB" sz="2800" dirty="0" smtClean="0">
                <a:latin typeface="Arial" pitchFamily="34" charset="0"/>
                <a:cs typeface="Arial" pitchFamily="34" charset="0"/>
              </a:rPr>
              <a:t>Green exercise</a:t>
            </a:r>
            <a:endParaRPr lang="en-US"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648072"/>
          </a:xfrm>
        </p:spPr>
        <p:txBody>
          <a:bodyPr>
            <a:normAutofit fontScale="90000"/>
          </a:bodyPr>
          <a:lstStyle/>
          <a:p>
            <a:r>
              <a:rPr lang="cy-GB" b="1" dirty="0" smtClean="0">
                <a:latin typeface="Arial" pitchFamily="34" charset="0"/>
                <a:cs typeface="Arial" pitchFamily="34" charset="0"/>
              </a:rPr>
              <a:t>Summary of key </a:t>
            </a:r>
            <a:r>
              <a:rPr lang="cy-GB" b="1" dirty="0">
                <a:latin typeface="Arial" pitchFamily="34" charset="0"/>
                <a:cs typeface="Arial" pitchFamily="34" charset="0"/>
              </a:rPr>
              <a:t>l</a:t>
            </a:r>
            <a:r>
              <a:rPr lang="cy-GB" b="1" dirty="0" smtClean="0">
                <a:latin typeface="Arial" pitchFamily="34" charset="0"/>
                <a:cs typeface="Arial" pitchFamily="34" charset="0"/>
              </a:rPr>
              <a:t>earning points</a:t>
            </a:r>
            <a:endParaRPr lang="en-US" b="1" dirty="0">
              <a:latin typeface="Arial" pitchFamily="34" charset="0"/>
              <a:cs typeface="Arial" pitchFamily="34" charset="0"/>
            </a:endParaRPr>
          </a:p>
        </p:txBody>
      </p:sp>
      <p:sp>
        <p:nvSpPr>
          <p:cNvPr id="3" name="Content Placeholder 2"/>
          <p:cNvSpPr>
            <a:spLocks noGrp="1"/>
          </p:cNvSpPr>
          <p:nvPr>
            <p:ph idx="1"/>
          </p:nvPr>
        </p:nvSpPr>
        <p:spPr>
          <a:xfrm>
            <a:off x="251520" y="1340768"/>
            <a:ext cx="8712968" cy="5976664"/>
          </a:xfrm>
        </p:spPr>
        <p:txBody>
          <a:bodyPr>
            <a:normAutofit fontScale="25000" lnSpcReduction="20000"/>
          </a:bodyPr>
          <a:lstStyle/>
          <a:p>
            <a:pPr lvl="0"/>
            <a:r>
              <a:rPr lang="en-GB" sz="10400" dirty="0" smtClean="0">
                <a:latin typeface="Arial" pitchFamily="34" charset="0"/>
                <a:cs typeface="Arial" pitchFamily="34" charset="0"/>
              </a:rPr>
              <a:t>Analyse where </a:t>
            </a:r>
            <a:r>
              <a:rPr lang="en-GB" sz="10400" dirty="0">
                <a:latin typeface="Arial" pitchFamily="34" charset="0"/>
                <a:cs typeface="Arial" pitchFamily="34" charset="0"/>
              </a:rPr>
              <a:t>you spend your </a:t>
            </a:r>
            <a:r>
              <a:rPr lang="en-GB" sz="10400" dirty="0" smtClean="0">
                <a:latin typeface="Arial" pitchFamily="34" charset="0"/>
                <a:cs typeface="Arial" pitchFamily="34" charset="0"/>
              </a:rPr>
              <a:t>time, so you </a:t>
            </a:r>
            <a:r>
              <a:rPr lang="en-GB" sz="10400" dirty="0">
                <a:latin typeface="Arial" pitchFamily="34" charset="0"/>
                <a:cs typeface="Arial" pitchFamily="34" charset="0"/>
              </a:rPr>
              <a:t>may </a:t>
            </a:r>
            <a:r>
              <a:rPr lang="en-GB" sz="10400" dirty="0" smtClean="0">
                <a:latin typeface="Arial" pitchFamily="34" charset="0"/>
                <a:cs typeface="Arial" pitchFamily="34" charset="0"/>
              </a:rPr>
              <a:t>plan. </a:t>
            </a:r>
          </a:p>
          <a:p>
            <a:pPr lvl="0"/>
            <a:r>
              <a:rPr lang="en-GB" sz="10400" dirty="0" smtClean="0">
                <a:latin typeface="Arial" pitchFamily="34" charset="0"/>
                <a:cs typeface="Arial" pitchFamily="34" charset="0"/>
              </a:rPr>
              <a:t>Just do it!</a:t>
            </a:r>
            <a:endParaRPr lang="en-US" sz="10400" dirty="0">
              <a:latin typeface="Arial" pitchFamily="34" charset="0"/>
              <a:cs typeface="Arial" pitchFamily="34" charset="0"/>
            </a:endParaRPr>
          </a:p>
          <a:p>
            <a:pPr lvl="0"/>
            <a:r>
              <a:rPr lang="en-GB" sz="10400" dirty="0" smtClean="0">
                <a:latin typeface="Arial" pitchFamily="34" charset="0"/>
                <a:cs typeface="Arial" pitchFamily="34" charset="0"/>
              </a:rPr>
              <a:t>Organisation </a:t>
            </a:r>
            <a:r>
              <a:rPr lang="en-GB" sz="10400" dirty="0">
                <a:latin typeface="Arial" pitchFamily="34" charset="0"/>
                <a:cs typeface="Arial" pitchFamily="34" charset="0"/>
              </a:rPr>
              <a:t>is </a:t>
            </a:r>
            <a:r>
              <a:rPr lang="en-GB" sz="10400" dirty="0" smtClean="0">
                <a:latin typeface="Arial" pitchFamily="34" charset="0"/>
                <a:cs typeface="Arial" pitchFamily="34" charset="0"/>
              </a:rPr>
              <a:t>an </a:t>
            </a:r>
            <a:r>
              <a:rPr lang="en-GB" sz="10400" dirty="0">
                <a:latin typeface="Arial" pitchFamily="34" charset="0"/>
                <a:cs typeface="Arial" pitchFamily="34" charset="0"/>
              </a:rPr>
              <a:t>under-rated skill: even simple use of </a:t>
            </a:r>
            <a:r>
              <a:rPr lang="en-GB" sz="10400" dirty="0" smtClean="0">
                <a:latin typeface="Arial" pitchFamily="34" charset="0"/>
                <a:cs typeface="Arial" pitchFamily="34" charset="0"/>
              </a:rPr>
              <a:t>diaries/schedules </a:t>
            </a:r>
            <a:r>
              <a:rPr lang="en-GB" sz="10400" dirty="0">
                <a:latin typeface="Arial" pitchFamily="34" charset="0"/>
                <a:cs typeface="Arial" pitchFamily="34" charset="0"/>
              </a:rPr>
              <a:t>or having a clutter-free work </a:t>
            </a:r>
            <a:r>
              <a:rPr lang="en-GB" sz="10400" dirty="0" smtClean="0">
                <a:latin typeface="Arial" pitchFamily="34" charset="0"/>
                <a:cs typeface="Arial" pitchFamily="34" charset="0"/>
              </a:rPr>
              <a:t>space </a:t>
            </a:r>
            <a:r>
              <a:rPr lang="en-GB" sz="10400" dirty="0">
                <a:latin typeface="Arial" pitchFamily="34" charset="0"/>
                <a:cs typeface="Arial" pitchFamily="34" charset="0"/>
              </a:rPr>
              <a:t>will make you much more effective at work.</a:t>
            </a:r>
            <a:endParaRPr lang="en-US" sz="10400" dirty="0">
              <a:latin typeface="Arial" pitchFamily="34" charset="0"/>
              <a:cs typeface="Arial" pitchFamily="34" charset="0"/>
            </a:endParaRPr>
          </a:p>
          <a:p>
            <a:pPr lvl="0"/>
            <a:r>
              <a:rPr lang="en-GB" sz="10400" dirty="0">
                <a:latin typeface="Arial" pitchFamily="34" charset="0"/>
                <a:cs typeface="Arial" pitchFamily="34" charset="0"/>
              </a:rPr>
              <a:t>Delegation is a difficult but important skill, </a:t>
            </a:r>
            <a:r>
              <a:rPr lang="en-GB" sz="10400" dirty="0" smtClean="0">
                <a:latin typeface="Arial" pitchFamily="34" charset="0"/>
                <a:cs typeface="Arial" pitchFamily="34" charset="0"/>
              </a:rPr>
              <a:t>letting you </a:t>
            </a:r>
            <a:r>
              <a:rPr lang="en-GB" sz="10400" dirty="0">
                <a:latin typeface="Arial" pitchFamily="34" charset="0"/>
                <a:cs typeface="Arial" pitchFamily="34" charset="0"/>
              </a:rPr>
              <a:t>focus on your main job role, while </a:t>
            </a:r>
            <a:r>
              <a:rPr lang="en-GB" sz="10400" dirty="0" smtClean="0">
                <a:latin typeface="Arial" pitchFamily="34" charset="0"/>
                <a:cs typeface="Arial" pitchFamily="34" charset="0"/>
              </a:rPr>
              <a:t>also developing others.</a:t>
            </a:r>
            <a:endParaRPr lang="en-US" sz="10400" dirty="0">
              <a:latin typeface="Arial" pitchFamily="34" charset="0"/>
              <a:cs typeface="Arial" pitchFamily="34" charset="0"/>
            </a:endParaRPr>
          </a:p>
          <a:p>
            <a:pPr lvl="0"/>
            <a:r>
              <a:rPr lang="en-GB" sz="10400" dirty="0">
                <a:latin typeface="Arial" pitchFamily="34" charset="0"/>
                <a:cs typeface="Arial" pitchFamily="34" charset="0"/>
              </a:rPr>
              <a:t>Managing stress at both home and work is essential for our general well-being. </a:t>
            </a:r>
            <a:r>
              <a:rPr lang="en-GB" sz="10400" dirty="0" smtClean="0">
                <a:latin typeface="Arial" pitchFamily="34" charset="0"/>
                <a:cs typeface="Arial" pitchFamily="34" charset="0"/>
              </a:rPr>
              <a:t>Never under-rate it, as </a:t>
            </a:r>
            <a:r>
              <a:rPr lang="en-GB" sz="10400" dirty="0">
                <a:latin typeface="Arial" pitchFamily="34" charset="0"/>
                <a:cs typeface="Arial" pitchFamily="34" charset="0"/>
              </a:rPr>
              <a:t>statistics show it is </a:t>
            </a:r>
            <a:r>
              <a:rPr lang="en-GB" sz="10400" dirty="0" smtClean="0">
                <a:latin typeface="Arial" pitchFamily="34" charset="0"/>
                <a:cs typeface="Arial" pitchFamily="34" charset="0"/>
              </a:rPr>
              <a:t>a </a:t>
            </a:r>
            <a:r>
              <a:rPr lang="en-GB" sz="10400" dirty="0">
                <a:latin typeface="Arial" pitchFamily="34" charset="0"/>
                <a:cs typeface="Arial" pitchFamily="34" charset="0"/>
              </a:rPr>
              <a:t>major </a:t>
            </a:r>
            <a:r>
              <a:rPr lang="en-GB" sz="10400" dirty="0" smtClean="0">
                <a:latin typeface="Arial" pitchFamily="34" charset="0"/>
                <a:cs typeface="Arial" pitchFamily="34" charset="0"/>
              </a:rPr>
              <a:t>factor </a:t>
            </a:r>
            <a:r>
              <a:rPr lang="en-GB" sz="10400" dirty="0">
                <a:latin typeface="Arial" pitchFamily="34" charset="0"/>
                <a:cs typeface="Arial" pitchFamily="34" charset="0"/>
              </a:rPr>
              <a:t>of absence and sickness.</a:t>
            </a:r>
            <a:endParaRPr lang="en-US" sz="10400" dirty="0">
              <a:latin typeface="Arial" pitchFamily="34" charset="0"/>
              <a:cs typeface="Arial" pitchFamily="34" charset="0"/>
            </a:endParaRPr>
          </a:p>
          <a:p>
            <a:pPr lvl="0"/>
            <a:r>
              <a:rPr lang="en-GB" sz="10400" dirty="0">
                <a:latin typeface="Arial" pitchFamily="34" charset="0"/>
                <a:cs typeface="Arial" pitchFamily="34" charset="0"/>
              </a:rPr>
              <a:t>We need to be aware that we can use a range of solution and emotional oriented methods to manage our stress – and prepared to apply them as necessary.</a:t>
            </a:r>
            <a:endParaRPr lang="en-US" sz="10400" dirty="0">
              <a:latin typeface="Arial" pitchFamily="34" charset="0"/>
              <a:cs typeface="Arial" pitchFamily="34" charset="0"/>
            </a:endParaRPr>
          </a:p>
          <a:p>
            <a:endParaRPr lang="en-US"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References (Handout)</a:t>
            </a:r>
            <a:endParaRPr lang="en-US" dirty="0"/>
          </a:p>
        </p:txBody>
      </p:sp>
      <p:sp>
        <p:nvSpPr>
          <p:cNvPr id="4" name="Content Placeholder 3"/>
          <p:cNvSpPr>
            <a:spLocks noGrp="1"/>
          </p:cNvSpPr>
          <p:nvPr>
            <p:ph idx="1"/>
          </p:nvPr>
        </p:nvSpPr>
        <p:spPr/>
        <p:txBody>
          <a:bodyPr>
            <a:normAutofit fontScale="25000" lnSpcReduction="20000"/>
          </a:bodyPr>
          <a:lstStyle/>
          <a:p>
            <a:pPr>
              <a:lnSpc>
                <a:spcPct val="115000"/>
              </a:lnSpc>
              <a:spcAft>
                <a:spcPts val="1000"/>
              </a:spcAft>
            </a:pPr>
            <a:r>
              <a:rPr lang="en-GB" cap="all" dirty="0" smtClean="0">
                <a:latin typeface="Arial"/>
                <a:ea typeface="Calibri"/>
                <a:cs typeface="Times New Roman"/>
              </a:rPr>
              <a:t>Aitken</a:t>
            </a:r>
            <a:r>
              <a:rPr lang="en-GB" dirty="0">
                <a:latin typeface="Arial"/>
                <a:ea typeface="Calibri"/>
                <a:cs typeface="Times New Roman"/>
              </a:rPr>
              <a:t>, A. and </a:t>
            </a:r>
            <a:r>
              <a:rPr lang="en-GB" cap="all" dirty="0">
                <a:latin typeface="Arial"/>
                <a:ea typeface="Calibri"/>
                <a:cs typeface="Times New Roman"/>
              </a:rPr>
              <a:t>Crawford</a:t>
            </a:r>
            <a:r>
              <a:rPr lang="en-GB" dirty="0">
                <a:latin typeface="Arial"/>
                <a:ea typeface="Calibri"/>
                <a:cs typeface="Times New Roman"/>
              </a:rPr>
              <a:t>, L. (2007) Coping with stress: </a:t>
            </a:r>
            <a:r>
              <a:rPr lang="en-GB" dirty="0" smtClean="0">
                <a:latin typeface="Arial"/>
                <a:ea typeface="Calibri"/>
                <a:cs typeface="Times New Roman"/>
              </a:rPr>
              <a:t>dispositional </a:t>
            </a:r>
            <a:r>
              <a:rPr lang="en-GB" dirty="0">
                <a:latin typeface="Arial"/>
                <a:ea typeface="Calibri"/>
                <a:cs typeface="Times New Roman"/>
              </a:rPr>
              <a:t>coping strategies of project managers. </a:t>
            </a:r>
            <a:r>
              <a:rPr lang="en-GB" i="1" dirty="0">
                <a:latin typeface="Arial"/>
                <a:ea typeface="Calibri"/>
                <a:cs typeface="Times New Roman"/>
              </a:rPr>
              <a:t>International Journal of Project Management. </a:t>
            </a:r>
            <a:r>
              <a:rPr lang="en-GB" dirty="0">
                <a:latin typeface="Arial"/>
                <a:ea typeface="Calibri"/>
                <a:cs typeface="Times New Roman"/>
              </a:rPr>
              <a:t>Vol. 25, No. 7. </a:t>
            </a:r>
            <a:r>
              <a:rPr lang="en-GB" dirty="0" smtClean="0">
                <a:latin typeface="Arial"/>
                <a:ea typeface="Calibri"/>
                <a:cs typeface="Times New Roman"/>
              </a:rPr>
              <a:t>pp666–73</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Baker</a:t>
            </a:r>
            <a:r>
              <a:rPr lang="en-GB" dirty="0">
                <a:latin typeface="Arial"/>
                <a:ea typeface="Calibri"/>
                <a:cs typeface="Times New Roman"/>
              </a:rPr>
              <a:t>, J.R. and </a:t>
            </a:r>
            <a:r>
              <a:rPr lang="en-GB" cap="all" dirty="0">
                <a:latin typeface="Arial"/>
                <a:ea typeface="Calibri"/>
                <a:cs typeface="Times New Roman"/>
              </a:rPr>
              <a:t>Phillips</a:t>
            </a:r>
            <a:r>
              <a:rPr lang="en-GB" dirty="0">
                <a:latin typeface="Arial"/>
                <a:ea typeface="Calibri"/>
                <a:cs typeface="Times New Roman"/>
              </a:rPr>
              <a:t>, J.G. (2007) E-mail, decisional styles, and rest breaks. </a:t>
            </a:r>
            <a:r>
              <a:rPr lang="en-GB" i="1" dirty="0" err="1">
                <a:latin typeface="Arial"/>
                <a:ea typeface="Calibri"/>
                <a:cs typeface="Times New Roman"/>
              </a:rPr>
              <a:t>CyberPsychology</a:t>
            </a:r>
            <a:r>
              <a:rPr lang="en-GB" i="1" dirty="0">
                <a:latin typeface="Arial"/>
                <a:ea typeface="Calibri"/>
                <a:cs typeface="Times New Roman"/>
              </a:rPr>
              <a:t> and </a:t>
            </a:r>
            <a:r>
              <a:rPr lang="en-GB" i="1" dirty="0" err="1">
                <a:latin typeface="Arial"/>
                <a:ea typeface="Calibri"/>
                <a:cs typeface="Times New Roman"/>
              </a:rPr>
              <a:t>Behavior</a:t>
            </a:r>
            <a:r>
              <a:rPr lang="en-GB" i="1" dirty="0">
                <a:latin typeface="Arial"/>
                <a:ea typeface="Calibri"/>
                <a:cs typeface="Times New Roman"/>
              </a:rPr>
              <a:t>.</a:t>
            </a:r>
            <a:r>
              <a:rPr lang="en-GB" dirty="0">
                <a:latin typeface="Arial"/>
                <a:ea typeface="Calibri"/>
                <a:cs typeface="Times New Roman"/>
              </a:rPr>
              <a:t> Vol. 10, No. 5. </a:t>
            </a:r>
            <a:r>
              <a:rPr lang="en-GB" dirty="0" smtClean="0">
                <a:latin typeface="Arial"/>
                <a:ea typeface="Calibri"/>
                <a:cs typeface="Times New Roman"/>
              </a:rPr>
              <a:t>pp705–8</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Bandura</a:t>
            </a:r>
            <a:r>
              <a:rPr lang="en-GB" dirty="0">
                <a:latin typeface="Arial"/>
                <a:ea typeface="Calibri"/>
                <a:cs typeface="Times New Roman"/>
              </a:rPr>
              <a:t>, A. (1977) Self-efficacy: </a:t>
            </a:r>
            <a:r>
              <a:rPr lang="en-GB" dirty="0" smtClean="0">
                <a:latin typeface="Arial"/>
                <a:ea typeface="Calibri"/>
                <a:cs typeface="Times New Roman"/>
              </a:rPr>
              <a:t>towards </a:t>
            </a:r>
            <a:r>
              <a:rPr lang="en-GB" dirty="0">
                <a:latin typeface="Arial"/>
                <a:ea typeface="Calibri"/>
                <a:cs typeface="Times New Roman"/>
              </a:rPr>
              <a:t>a unifying theory of </a:t>
            </a:r>
            <a:r>
              <a:rPr lang="en-GB" dirty="0" err="1">
                <a:latin typeface="Arial"/>
                <a:ea typeface="Calibri"/>
                <a:cs typeface="Times New Roman"/>
              </a:rPr>
              <a:t>behavioral</a:t>
            </a:r>
            <a:r>
              <a:rPr lang="en-GB" dirty="0">
                <a:latin typeface="Arial"/>
                <a:ea typeface="Calibri"/>
                <a:cs typeface="Times New Roman"/>
              </a:rPr>
              <a:t> change. </a:t>
            </a:r>
            <a:r>
              <a:rPr lang="en-GB" i="1" dirty="0">
                <a:latin typeface="Arial"/>
                <a:ea typeface="Calibri"/>
                <a:cs typeface="Times New Roman"/>
              </a:rPr>
              <a:t>Psychological Review. </a:t>
            </a:r>
            <a:r>
              <a:rPr lang="en-GB" dirty="0">
                <a:latin typeface="Arial"/>
                <a:ea typeface="Calibri"/>
                <a:cs typeface="Times New Roman"/>
              </a:rPr>
              <a:t>Vol. 84, No. 2. 191–215.</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Ben-</a:t>
            </a:r>
            <a:r>
              <a:rPr lang="en-GB" cap="all" dirty="0" err="1">
                <a:latin typeface="Arial"/>
                <a:ea typeface="Calibri"/>
                <a:cs typeface="Times New Roman"/>
              </a:rPr>
              <a:t>Zur</a:t>
            </a:r>
            <a:r>
              <a:rPr lang="en-GB" dirty="0">
                <a:latin typeface="Arial"/>
                <a:ea typeface="Calibri"/>
                <a:cs typeface="Times New Roman"/>
              </a:rPr>
              <a:t>, H. (2009) Coping styles and effect. </a:t>
            </a:r>
            <a:r>
              <a:rPr lang="en-GB" i="1" dirty="0">
                <a:latin typeface="Arial"/>
                <a:ea typeface="Calibri"/>
                <a:cs typeface="Times New Roman"/>
              </a:rPr>
              <a:t>International Journal of Stress Management</a:t>
            </a:r>
            <a:r>
              <a:rPr lang="en-GB" dirty="0">
                <a:latin typeface="Arial"/>
                <a:ea typeface="Calibri"/>
                <a:cs typeface="Times New Roman"/>
              </a:rPr>
              <a:t>. Vol. 16, No. 2. 87–101.</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Boyd</a:t>
            </a:r>
            <a:r>
              <a:rPr lang="en-GB" dirty="0">
                <a:latin typeface="Arial"/>
                <a:ea typeface="Calibri"/>
                <a:cs typeface="Times New Roman"/>
              </a:rPr>
              <a:t>, N.G., </a:t>
            </a:r>
            <a:r>
              <a:rPr lang="en-GB" cap="all" dirty="0" err="1">
                <a:latin typeface="Arial"/>
                <a:ea typeface="Calibri"/>
                <a:cs typeface="Times New Roman"/>
              </a:rPr>
              <a:t>Lewin</a:t>
            </a:r>
            <a:r>
              <a:rPr lang="en-GB" dirty="0">
                <a:latin typeface="Arial"/>
                <a:ea typeface="Calibri"/>
                <a:cs typeface="Times New Roman"/>
              </a:rPr>
              <a:t>, J.E. and </a:t>
            </a:r>
            <a:r>
              <a:rPr lang="en-GB" cap="all" dirty="0">
                <a:latin typeface="Arial"/>
                <a:ea typeface="Calibri"/>
                <a:cs typeface="Times New Roman"/>
              </a:rPr>
              <a:t>Sager</a:t>
            </a:r>
            <a:r>
              <a:rPr lang="en-GB" dirty="0">
                <a:latin typeface="Arial"/>
                <a:ea typeface="Calibri"/>
                <a:cs typeface="Times New Roman"/>
              </a:rPr>
              <a:t>, J.K. (2009) A model of stress and coping and their influence on individual and organizational outcomes. </a:t>
            </a:r>
            <a:r>
              <a:rPr lang="en-GB" i="1" dirty="0">
                <a:latin typeface="Arial"/>
                <a:ea typeface="Calibri"/>
                <a:cs typeface="Times New Roman"/>
              </a:rPr>
              <a:t>Journal of </a:t>
            </a:r>
            <a:r>
              <a:rPr lang="en-GB" i="1" dirty="0" smtClean="0">
                <a:latin typeface="Arial"/>
                <a:ea typeface="Calibri"/>
                <a:cs typeface="Times New Roman"/>
              </a:rPr>
              <a:t>Vocational </a:t>
            </a:r>
            <a:r>
              <a:rPr lang="en-GB" i="1" dirty="0" err="1">
                <a:latin typeface="Arial"/>
                <a:ea typeface="Calibri"/>
                <a:cs typeface="Times New Roman"/>
              </a:rPr>
              <a:t>Behavior</a:t>
            </a:r>
            <a:r>
              <a:rPr lang="en-GB" i="1" dirty="0">
                <a:latin typeface="Arial"/>
                <a:ea typeface="Calibri"/>
                <a:cs typeface="Times New Roman"/>
              </a:rPr>
              <a:t>.</a:t>
            </a:r>
            <a:r>
              <a:rPr lang="en-GB" dirty="0">
                <a:latin typeface="Arial"/>
                <a:ea typeface="Calibri"/>
                <a:cs typeface="Times New Roman"/>
              </a:rPr>
              <a:t> Vol. 75, No. 2. 197–211.</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Choi</a:t>
            </a:r>
            <a:r>
              <a:rPr lang="en-GB" dirty="0">
                <a:latin typeface="Arial"/>
                <a:ea typeface="Calibri"/>
                <a:cs typeface="Times New Roman"/>
              </a:rPr>
              <a:t>, J.N. and </a:t>
            </a:r>
            <a:r>
              <a:rPr lang="en-GB" cap="all" dirty="0">
                <a:latin typeface="Arial"/>
                <a:ea typeface="Calibri"/>
                <a:cs typeface="Times New Roman"/>
              </a:rPr>
              <a:t>Moran</a:t>
            </a:r>
            <a:r>
              <a:rPr lang="en-GB" dirty="0">
                <a:latin typeface="Arial"/>
                <a:ea typeface="Calibri"/>
                <a:cs typeface="Times New Roman"/>
              </a:rPr>
              <a:t>, S.V. (2009) Why not procrastinate? Development and validation of a new active procrastination scale. </a:t>
            </a:r>
            <a:r>
              <a:rPr lang="en-GB" i="1" dirty="0">
                <a:latin typeface="Arial"/>
                <a:ea typeface="Calibri"/>
                <a:cs typeface="Times New Roman"/>
              </a:rPr>
              <a:t>The Journal of Social Psychology.</a:t>
            </a:r>
            <a:r>
              <a:rPr lang="en-GB" dirty="0">
                <a:latin typeface="Arial"/>
                <a:ea typeface="Calibri"/>
                <a:cs typeface="Times New Roman"/>
              </a:rPr>
              <a:t> Vol. 149, No. 2. </a:t>
            </a:r>
            <a:r>
              <a:rPr lang="en-GB" dirty="0" smtClean="0">
                <a:latin typeface="Arial"/>
                <a:ea typeface="Calibri"/>
                <a:cs typeface="Times New Roman"/>
              </a:rPr>
              <a:t>pp195–211</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Chu</a:t>
            </a:r>
            <a:r>
              <a:rPr lang="en-GB" dirty="0">
                <a:latin typeface="Arial"/>
                <a:ea typeface="Calibri"/>
                <a:cs typeface="Times New Roman"/>
              </a:rPr>
              <a:t>, A.H. and </a:t>
            </a:r>
            <a:r>
              <a:rPr lang="en-GB" cap="all" dirty="0">
                <a:latin typeface="Arial"/>
                <a:ea typeface="Calibri"/>
                <a:cs typeface="Times New Roman"/>
              </a:rPr>
              <a:t>Choi</a:t>
            </a:r>
            <a:r>
              <a:rPr lang="en-GB" dirty="0">
                <a:latin typeface="Arial"/>
                <a:ea typeface="Calibri"/>
                <a:cs typeface="Times New Roman"/>
              </a:rPr>
              <a:t>, J.N. (2005) Rethinking procrastination: Positive effects of "active" procrastination behaviour on attitudes and performance. </a:t>
            </a:r>
            <a:r>
              <a:rPr lang="en-GB" i="1" dirty="0">
                <a:latin typeface="Arial"/>
                <a:ea typeface="Calibri"/>
                <a:cs typeface="Times New Roman"/>
              </a:rPr>
              <a:t>The Journal of Social Psychology.</a:t>
            </a:r>
            <a:r>
              <a:rPr lang="en-GB" dirty="0">
                <a:latin typeface="Arial"/>
                <a:ea typeface="Calibri"/>
                <a:cs typeface="Times New Roman"/>
              </a:rPr>
              <a:t> Vol. 145, No. 3. </a:t>
            </a:r>
            <a:r>
              <a:rPr lang="en-GB" dirty="0" smtClean="0">
                <a:latin typeface="Arial"/>
                <a:ea typeface="Calibri"/>
                <a:cs typeface="Times New Roman"/>
              </a:rPr>
              <a:t>pp245-</a:t>
            </a:r>
            <a:r>
              <a:rPr lang="en-GB" dirty="0">
                <a:latin typeface="Arial"/>
                <a:ea typeface="Calibri"/>
                <a:cs typeface="Times New Roman"/>
              </a:rPr>
              <a:t>–64</a:t>
            </a:r>
            <a:r>
              <a:rPr lang="en-GB" dirty="0" smtClean="0">
                <a:latin typeface="Arial"/>
                <a:ea typeface="Calibri"/>
                <a:cs typeface="Times New Roman"/>
              </a:rPr>
              <a:t>. </a:t>
            </a:r>
            <a:endParaRPr lang="en-GB" dirty="0">
              <a:ea typeface="Calibri"/>
              <a:cs typeface="Times New Roman"/>
            </a:endParaRPr>
          </a:p>
          <a:p>
            <a:pPr>
              <a:lnSpc>
                <a:spcPct val="115000"/>
              </a:lnSpc>
              <a:spcAft>
                <a:spcPts val="1000"/>
              </a:spcAft>
            </a:pPr>
            <a:r>
              <a:rPr lang="en-GB" dirty="0">
                <a:latin typeface="Arial"/>
                <a:ea typeface="Calibri"/>
                <a:cs typeface="Times New Roman"/>
              </a:rPr>
              <a:t>CIPD (2009) </a:t>
            </a:r>
            <a:r>
              <a:rPr lang="en-GB" i="1" dirty="0">
                <a:latin typeface="Arial"/>
                <a:ea typeface="Calibri"/>
                <a:cs typeface="Times New Roman"/>
              </a:rPr>
              <a:t>Stress at </a:t>
            </a:r>
            <a:r>
              <a:rPr lang="en-GB" i="1" dirty="0" smtClean="0">
                <a:latin typeface="Arial"/>
                <a:ea typeface="Calibri"/>
                <a:cs typeface="Times New Roman"/>
              </a:rPr>
              <a:t>work</a:t>
            </a:r>
            <a:r>
              <a:rPr lang="en-GB" i="1" dirty="0">
                <a:latin typeface="Arial"/>
                <a:ea typeface="Calibri"/>
                <a:cs typeface="Times New Roman"/>
              </a:rPr>
              <a:t>: </a:t>
            </a:r>
            <a:r>
              <a:rPr lang="en-GB" i="1" dirty="0" smtClean="0">
                <a:latin typeface="Arial"/>
                <a:ea typeface="Calibri"/>
                <a:cs typeface="Times New Roman"/>
              </a:rPr>
              <a:t>work-related </a:t>
            </a:r>
            <a:r>
              <a:rPr lang="en-GB" i="1" dirty="0">
                <a:latin typeface="Arial"/>
                <a:ea typeface="Calibri"/>
                <a:cs typeface="Times New Roman"/>
              </a:rPr>
              <a:t>stress.</a:t>
            </a:r>
            <a:r>
              <a:rPr lang="en-GB" dirty="0">
                <a:latin typeface="Arial"/>
                <a:ea typeface="Calibri"/>
                <a:cs typeface="Times New Roman"/>
              </a:rPr>
              <a:t> Factsheet, revised June </a:t>
            </a:r>
            <a:r>
              <a:rPr lang="en-GB" dirty="0" smtClean="0">
                <a:latin typeface="Arial"/>
                <a:ea typeface="Calibri"/>
                <a:cs typeface="Times New Roman"/>
              </a:rPr>
              <a:t>. </a:t>
            </a:r>
            <a:r>
              <a:rPr lang="en-GB" dirty="0">
                <a:latin typeface="Arial"/>
                <a:ea typeface="Calibri"/>
                <a:cs typeface="Times New Roman"/>
              </a:rPr>
              <a:t>Available at: </a:t>
            </a:r>
            <a:r>
              <a:rPr lang="en-GB" dirty="0">
                <a:latin typeface="Arial"/>
                <a:ea typeface="Calibri"/>
                <a:cs typeface="Times New Roman"/>
                <a:hlinkClick r:id="rId2"/>
              </a:rPr>
              <a:t>http://</a:t>
            </a:r>
            <a:r>
              <a:rPr lang="en-GB" dirty="0" smtClean="0">
                <a:latin typeface="Arial"/>
                <a:ea typeface="Calibri"/>
                <a:cs typeface="Times New Roman"/>
                <a:hlinkClick r:id="rId2"/>
              </a:rPr>
              <a:t>www.cipd.co.uk/subjects/health/stress/stress.htm?IsSrchRes=1</a:t>
            </a:r>
            <a:r>
              <a:rPr lang="en-GB" dirty="0" smtClean="0">
                <a:latin typeface="Arial"/>
                <a:ea typeface="Calibri"/>
                <a:cs typeface="Times New Roman"/>
              </a:rPr>
              <a:t> [accessed </a:t>
            </a:r>
            <a:r>
              <a:rPr lang="en-GB" dirty="0">
                <a:latin typeface="Arial"/>
                <a:ea typeface="Calibri"/>
                <a:cs typeface="Times New Roman"/>
              </a:rPr>
              <a:t>3 March </a:t>
            </a:r>
            <a:r>
              <a:rPr lang="en-GB" dirty="0" smtClean="0">
                <a:latin typeface="Arial"/>
                <a:ea typeface="Calibri"/>
                <a:cs typeface="Times New Roman"/>
              </a:rPr>
              <a:t>2010].</a:t>
            </a:r>
            <a:endParaRPr lang="en-GB" dirty="0">
              <a:ea typeface="Calibri"/>
              <a:cs typeface="Times New Roman"/>
            </a:endParaRPr>
          </a:p>
          <a:p>
            <a:r>
              <a:rPr lang="en-GB" dirty="0">
                <a:latin typeface="Arial" panose="020B0604020202020204" pitchFamily="34" charset="0"/>
                <a:cs typeface="Arial" panose="020B0604020202020204" pitchFamily="34" charset="0"/>
              </a:rPr>
              <a:t>DECI, E.L. (1975) </a:t>
            </a:r>
            <a:r>
              <a:rPr lang="en-GB" i="1" dirty="0">
                <a:latin typeface="Arial" panose="020B0604020202020204" pitchFamily="34" charset="0"/>
                <a:cs typeface="Arial" panose="020B0604020202020204" pitchFamily="34" charset="0"/>
              </a:rPr>
              <a:t>Intrinsic motivation</a:t>
            </a:r>
            <a:r>
              <a:rPr lang="en-GB" dirty="0">
                <a:latin typeface="Arial" panose="020B0604020202020204" pitchFamily="34" charset="0"/>
                <a:cs typeface="Arial" panose="020B0604020202020204" pitchFamily="34" charset="0"/>
              </a:rPr>
              <a:t>. New York: Plenum.</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ELLIOT</a:t>
            </a:r>
            <a:r>
              <a:rPr lang="en-GB" dirty="0">
                <a:latin typeface="Arial" panose="020B0604020202020204" pitchFamily="34" charset="0"/>
                <a:cs typeface="Arial" panose="020B0604020202020204" pitchFamily="34" charset="0"/>
              </a:rPr>
              <a:t>, A.J. and MCGREGOR, H.A. (2001) A 2 x 2 achievement goal </a:t>
            </a:r>
            <a:r>
              <a:rPr lang="en-GB" dirty="0" err="1" smtClean="0">
                <a:latin typeface="Arial" panose="020B0604020202020204" pitchFamily="34" charset="0"/>
                <a:cs typeface="Arial" panose="020B0604020202020204" pitchFamily="34" charset="0"/>
              </a:rPr>
              <a:t>framework..</a:t>
            </a:r>
            <a:r>
              <a:rPr lang="en-GB" i="1" dirty="0" err="1" smtClean="0">
                <a:latin typeface="Arial" panose="020B0604020202020204" pitchFamily="34" charset="0"/>
                <a:cs typeface="Arial" panose="020B0604020202020204" pitchFamily="34" charset="0"/>
              </a:rPr>
              <a:t>Journal</a:t>
            </a:r>
            <a:r>
              <a:rPr lang="en-GB" i="1" dirty="0" smtClean="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of Personality and Social Psychology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Vol</a:t>
            </a:r>
            <a:r>
              <a:rPr lang="en-GB" dirty="0">
                <a:latin typeface="Arial" panose="020B0604020202020204" pitchFamily="34" charset="0"/>
                <a:cs typeface="Arial" panose="020B0604020202020204" pitchFamily="34" charset="0"/>
              </a:rPr>
              <a:t> 80, No 3. pp501–19</a:t>
            </a:r>
            <a:r>
              <a:rPr lang="en-GB" dirty="0" smtClean="0">
                <a:latin typeface="Arial" panose="020B0604020202020204" pitchFamily="34" charset="0"/>
                <a:cs typeface="Arial" panose="020B0604020202020204" pitchFamily="34" charset="0"/>
              </a:rPr>
              <a:t>.</a:t>
            </a:r>
          </a:p>
          <a:p>
            <a:endParaRPr lang="en-GB" cap="all" dirty="0">
              <a:latin typeface="Arial"/>
              <a:ea typeface="Calibri"/>
              <a:cs typeface="Times New Roman"/>
            </a:endParaRPr>
          </a:p>
          <a:p>
            <a:r>
              <a:rPr lang="en-GB" cap="all" dirty="0" err="1" smtClean="0">
                <a:latin typeface="Arial"/>
                <a:ea typeface="Calibri"/>
                <a:cs typeface="Times New Roman"/>
              </a:rPr>
              <a:t>Fayol</a:t>
            </a:r>
            <a:r>
              <a:rPr lang="en-GB" dirty="0">
                <a:latin typeface="Arial"/>
                <a:ea typeface="Calibri"/>
                <a:cs typeface="Times New Roman"/>
              </a:rPr>
              <a:t>, H. (1949) </a:t>
            </a:r>
            <a:r>
              <a:rPr lang="en-GB" i="1" dirty="0">
                <a:latin typeface="Arial"/>
                <a:ea typeface="Calibri"/>
                <a:cs typeface="Times New Roman"/>
              </a:rPr>
              <a:t>General and industrial management.</a:t>
            </a:r>
            <a:r>
              <a:rPr lang="en-GB" dirty="0">
                <a:latin typeface="Arial"/>
                <a:ea typeface="Calibri"/>
                <a:cs typeface="Times New Roman"/>
              </a:rPr>
              <a:t> London: Pitman: Revised and updated by Irwin </a:t>
            </a:r>
            <a:r>
              <a:rPr lang="en-GB" dirty="0" err="1">
                <a:latin typeface="Arial"/>
                <a:ea typeface="Calibri"/>
                <a:cs typeface="Times New Roman"/>
              </a:rPr>
              <a:t>Gray</a:t>
            </a:r>
            <a:r>
              <a:rPr lang="en-GB" dirty="0">
                <a:latin typeface="Arial"/>
                <a:ea typeface="Calibri"/>
                <a:cs typeface="Times New Roman"/>
              </a:rPr>
              <a:t>, </a:t>
            </a:r>
            <a:r>
              <a:rPr lang="en-GB" dirty="0" smtClean="0">
                <a:latin typeface="Arial"/>
                <a:ea typeface="Calibri"/>
                <a:cs typeface="Times New Roman"/>
              </a:rPr>
              <a:t>Belmont, CA: David S. Lake Publishers </a:t>
            </a:r>
            <a:r>
              <a:rPr lang="en-GB" dirty="0">
                <a:latin typeface="Arial"/>
                <a:ea typeface="Calibri"/>
                <a:cs typeface="Times New Roman"/>
              </a:rPr>
              <a:t>1987</a:t>
            </a:r>
            <a:r>
              <a:rPr lang="en-GB" dirty="0" smtClean="0">
                <a:latin typeface="Arial"/>
                <a:ea typeface="Calibri"/>
                <a:cs typeface="Times New Roman"/>
              </a:rPr>
              <a:t>.</a:t>
            </a:r>
          </a:p>
          <a:p>
            <a:endParaRPr lang="en-GB" dirty="0">
              <a:ea typeface="Calibri"/>
              <a:cs typeface="Times New Roman"/>
            </a:endParaRPr>
          </a:p>
          <a:p>
            <a:pPr>
              <a:lnSpc>
                <a:spcPct val="115000"/>
              </a:lnSpc>
              <a:spcAft>
                <a:spcPts val="1000"/>
              </a:spcAft>
            </a:pPr>
            <a:r>
              <a:rPr lang="en-GB" cap="all" dirty="0" smtClean="0">
                <a:latin typeface="Arial"/>
                <a:ea typeface="Calibri"/>
                <a:cs typeface="Times New Roman"/>
              </a:rPr>
              <a:t>Ferrari</a:t>
            </a:r>
            <a:r>
              <a:rPr lang="en-GB" dirty="0" smtClean="0">
                <a:latin typeface="Arial"/>
                <a:ea typeface="Calibri"/>
                <a:cs typeface="Times New Roman"/>
              </a:rPr>
              <a:t>, J.R., </a:t>
            </a:r>
            <a:r>
              <a:rPr lang="en-GB" cap="all" dirty="0" smtClean="0">
                <a:latin typeface="Arial"/>
                <a:ea typeface="Calibri"/>
                <a:cs typeface="Times New Roman"/>
              </a:rPr>
              <a:t>Mason</a:t>
            </a:r>
            <a:r>
              <a:rPr lang="en-GB" dirty="0" smtClean="0">
                <a:latin typeface="Arial"/>
                <a:ea typeface="Calibri"/>
                <a:cs typeface="Times New Roman"/>
              </a:rPr>
              <a:t>, C.P. and </a:t>
            </a:r>
            <a:r>
              <a:rPr lang="en-GB" cap="all" dirty="0" smtClean="0">
                <a:latin typeface="Arial"/>
                <a:ea typeface="Calibri"/>
                <a:cs typeface="Times New Roman"/>
              </a:rPr>
              <a:t>Hammer</a:t>
            </a:r>
            <a:r>
              <a:rPr lang="en-GB" dirty="0" smtClean="0">
                <a:latin typeface="Arial"/>
                <a:ea typeface="Calibri"/>
                <a:cs typeface="Times New Roman"/>
              </a:rPr>
              <a:t>, C. (2006) Procrastination as a predictor of task perceptions: examining delayed and non-delayed tasks across varied deadlines. </a:t>
            </a:r>
            <a:r>
              <a:rPr lang="en-GB" i="1" dirty="0" smtClean="0">
                <a:latin typeface="Arial"/>
                <a:ea typeface="Calibri"/>
                <a:cs typeface="Times New Roman"/>
              </a:rPr>
              <a:t>Individual Differences Research</a:t>
            </a:r>
            <a:r>
              <a:rPr lang="en-GB" dirty="0" smtClean="0">
                <a:latin typeface="Arial"/>
                <a:ea typeface="Calibri"/>
                <a:cs typeface="Times New Roman"/>
              </a:rPr>
              <a:t>. Vol. 4, No. 1. pp28–36.</a:t>
            </a:r>
            <a:endParaRPr lang="en-GB" dirty="0" smtClean="0">
              <a:ea typeface="Calibri"/>
              <a:cs typeface="Times New Roman"/>
            </a:endParaRPr>
          </a:p>
          <a:p>
            <a:pPr>
              <a:lnSpc>
                <a:spcPct val="115000"/>
              </a:lnSpc>
              <a:spcAft>
                <a:spcPts val="1000"/>
              </a:spcAft>
            </a:pPr>
            <a:r>
              <a:rPr lang="en-GB" cap="all" dirty="0" smtClean="0">
                <a:latin typeface="Arial"/>
                <a:ea typeface="Calibri"/>
                <a:cs typeface="Times New Roman"/>
              </a:rPr>
              <a:t>Ferrari</a:t>
            </a:r>
            <a:r>
              <a:rPr lang="en-GB" dirty="0" smtClean="0">
                <a:latin typeface="Arial"/>
                <a:ea typeface="Calibri"/>
                <a:cs typeface="Times New Roman"/>
              </a:rPr>
              <a:t>, J.R., </a:t>
            </a:r>
            <a:r>
              <a:rPr lang="en-GB" cap="all" dirty="0" smtClean="0">
                <a:latin typeface="Arial"/>
                <a:ea typeface="Calibri"/>
                <a:cs typeface="Times New Roman"/>
              </a:rPr>
              <a:t>O'Callaghan</a:t>
            </a:r>
            <a:r>
              <a:rPr lang="en-GB" dirty="0" smtClean="0">
                <a:latin typeface="Arial"/>
                <a:ea typeface="Calibri"/>
                <a:cs typeface="Times New Roman"/>
              </a:rPr>
              <a:t>, J. and </a:t>
            </a:r>
            <a:r>
              <a:rPr lang="en-GB" cap="all" dirty="0" err="1" smtClean="0">
                <a:latin typeface="Arial"/>
                <a:ea typeface="Calibri"/>
                <a:cs typeface="Times New Roman"/>
              </a:rPr>
              <a:t>Newbegin</a:t>
            </a:r>
            <a:r>
              <a:rPr lang="en-GB" dirty="0" smtClean="0">
                <a:latin typeface="Arial"/>
                <a:ea typeface="Calibri"/>
                <a:cs typeface="Times New Roman"/>
              </a:rPr>
              <a:t>, I. (2005) Prevalence of procrastination in the United States, United Kingdom, and Australia: arousal and avoidance delays among adults. </a:t>
            </a:r>
            <a:r>
              <a:rPr lang="en-GB" i="1" dirty="0" smtClean="0">
                <a:latin typeface="Arial"/>
                <a:ea typeface="Calibri"/>
                <a:cs typeface="Times New Roman"/>
              </a:rPr>
              <a:t>North American Journal of Psychology.</a:t>
            </a:r>
            <a:r>
              <a:rPr lang="en-GB" dirty="0" smtClean="0">
                <a:latin typeface="Arial"/>
                <a:ea typeface="Calibri"/>
                <a:cs typeface="Times New Roman"/>
              </a:rPr>
              <a:t> Vol. 7, No. 1. pp1–6.</a:t>
            </a:r>
            <a:endParaRPr lang="en-GB" dirty="0" smtClean="0">
              <a:ea typeface="Calibri"/>
              <a:cs typeface="Times New Roman"/>
            </a:endParaRPr>
          </a:p>
          <a:p>
            <a:pPr>
              <a:lnSpc>
                <a:spcPct val="115000"/>
              </a:lnSpc>
              <a:spcAft>
                <a:spcPts val="1000"/>
              </a:spcAft>
            </a:pPr>
            <a:r>
              <a:rPr lang="en-GB" dirty="0" smtClean="0">
                <a:latin typeface="Arial"/>
                <a:ea typeface="Calibri"/>
                <a:cs typeface="Times New Roman"/>
              </a:rPr>
              <a:t>FIT </a:t>
            </a:r>
            <a:r>
              <a:rPr lang="en-GB" dirty="0">
                <a:latin typeface="Arial"/>
                <a:ea typeface="Calibri"/>
                <a:cs typeface="Times New Roman"/>
              </a:rPr>
              <a:t>NOTE - Department for Work </a:t>
            </a:r>
            <a:r>
              <a:rPr lang="en-GB" dirty="0" err="1" smtClean="0">
                <a:latin typeface="Arial"/>
                <a:ea typeface="Calibri"/>
                <a:cs typeface="Times New Roman"/>
              </a:rPr>
              <a:t>nd</a:t>
            </a:r>
            <a:r>
              <a:rPr lang="en-GB" dirty="0" smtClean="0">
                <a:latin typeface="Arial"/>
                <a:ea typeface="Calibri"/>
                <a:cs typeface="Times New Roman"/>
              </a:rPr>
              <a:t> Pensions – </a:t>
            </a:r>
            <a:r>
              <a:rPr lang="en-GB" dirty="0">
                <a:latin typeface="Arial"/>
                <a:ea typeface="Calibri"/>
                <a:cs typeface="Times New Roman"/>
              </a:rPr>
              <a:t>Inside Government </a:t>
            </a:r>
            <a:r>
              <a:rPr lang="en-GB" dirty="0" smtClean="0">
                <a:latin typeface="Arial"/>
                <a:ea typeface="Calibri"/>
                <a:cs typeface="Times New Roman"/>
              </a:rPr>
              <a:t> – </a:t>
            </a:r>
            <a:r>
              <a:rPr lang="en-GB" dirty="0">
                <a:latin typeface="Arial"/>
                <a:ea typeface="Calibri"/>
                <a:cs typeface="Times New Roman"/>
              </a:rPr>
              <a:t>GOV.UK. (</a:t>
            </a:r>
            <a:r>
              <a:rPr lang="en-GB" dirty="0" err="1">
                <a:latin typeface="Arial"/>
                <a:ea typeface="Calibri"/>
                <a:cs typeface="Times New Roman"/>
              </a:rPr>
              <a:t>n.d.</a:t>
            </a:r>
            <a:r>
              <a:rPr lang="en-GB" dirty="0">
                <a:latin typeface="Arial"/>
                <a:ea typeface="Calibri"/>
                <a:cs typeface="Times New Roman"/>
              </a:rPr>
              <a:t>). </a:t>
            </a:r>
            <a:r>
              <a:rPr lang="en-GB" dirty="0" smtClean="0">
                <a:latin typeface="Arial"/>
                <a:ea typeface="Calibri"/>
                <a:cs typeface="Times New Roman"/>
              </a:rPr>
              <a:t>Available at: </a:t>
            </a:r>
            <a:r>
              <a:rPr lang="en-GB" dirty="0" smtClean="0">
                <a:latin typeface="Arial"/>
                <a:ea typeface="Calibri"/>
                <a:cs typeface="Times New Roman"/>
                <a:hlinkClick r:id="rId3"/>
              </a:rPr>
              <a:t>https</a:t>
            </a:r>
            <a:r>
              <a:rPr lang="en-GB" dirty="0">
                <a:latin typeface="Arial"/>
                <a:ea typeface="Calibri"/>
                <a:cs typeface="Times New Roman"/>
                <a:hlinkClick r:id="rId3"/>
              </a:rPr>
              <a:t>://</a:t>
            </a:r>
            <a:r>
              <a:rPr lang="en-GB" dirty="0" smtClean="0">
                <a:latin typeface="Arial"/>
                <a:ea typeface="Calibri"/>
                <a:cs typeface="Times New Roman"/>
                <a:hlinkClick r:id="rId3"/>
              </a:rPr>
              <a:t>www.gov.uk/government/organisations/department-for-work-pensions/series/fit-note</a:t>
            </a:r>
            <a:r>
              <a:rPr lang="en-GB" dirty="0" smtClean="0">
                <a:latin typeface="Arial"/>
                <a:ea typeface="Calibri"/>
                <a:cs typeface="Times New Roman"/>
              </a:rPr>
              <a:t> [accessed 28 July 2013]</a:t>
            </a:r>
            <a:r>
              <a:rPr lang="en-GB" dirty="0">
                <a:ea typeface="Calibri"/>
                <a:cs typeface="Times New Roman"/>
              </a:rPr>
              <a:t> </a:t>
            </a:r>
          </a:p>
          <a:p>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References (Handout ctd)</a:t>
            </a:r>
            <a:endParaRPr lang="en-US" dirty="0"/>
          </a:p>
        </p:txBody>
      </p:sp>
      <p:sp>
        <p:nvSpPr>
          <p:cNvPr id="4" name="Content Placeholder 3"/>
          <p:cNvSpPr>
            <a:spLocks noGrp="1"/>
          </p:cNvSpPr>
          <p:nvPr>
            <p:ph idx="1"/>
          </p:nvPr>
        </p:nvSpPr>
        <p:spPr>
          <a:xfrm>
            <a:off x="467544" y="1484784"/>
            <a:ext cx="8229600" cy="4525963"/>
          </a:xfrm>
        </p:spPr>
        <p:txBody>
          <a:bodyPr>
            <a:normAutofit fontScale="25000" lnSpcReduction="20000"/>
          </a:bodyPr>
          <a:lstStyle/>
          <a:p>
            <a:pPr>
              <a:lnSpc>
                <a:spcPct val="115000"/>
              </a:lnSpc>
              <a:spcAft>
                <a:spcPts val="1000"/>
              </a:spcAft>
            </a:pPr>
            <a:r>
              <a:rPr lang="en-GB" cap="all" dirty="0">
                <a:latin typeface="Arial"/>
                <a:ea typeface="Calibri"/>
                <a:cs typeface="Times New Roman"/>
              </a:rPr>
              <a:t>Foresight</a:t>
            </a:r>
            <a:r>
              <a:rPr lang="en-GB" dirty="0">
                <a:latin typeface="Arial"/>
                <a:ea typeface="Calibri"/>
                <a:cs typeface="Times New Roman"/>
              </a:rPr>
              <a:t> (2007) Mental capital and wellbeing. </a:t>
            </a:r>
            <a:r>
              <a:rPr lang="en-GB" i="1" dirty="0">
                <a:latin typeface="Arial"/>
                <a:ea typeface="Calibri"/>
                <a:cs typeface="Times New Roman"/>
              </a:rPr>
              <a:t>PMSU Lunchtime Seminar 11th October.</a:t>
            </a:r>
            <a:r>
              <a:rPr lang="en-GB" dirty="0">
                <a:latin typeface="Arial"/>
                <a:ea typeface="Calibri"/>
                <a:cs typeface="Times New Roman"/>
              </a:rPr>
              <a:t> </a:t>
            </a:r>
            <a:endParaRPr lang="en-GB" dirty="0">
              <a:ea typeface="Calibri"/>
              <a:cs typeface="Times New Roman"/>
            </a:endParaRPr>
          </a:p>
          <a:p>
            <a:r>
              <a:rPr lang="en-GB" dirty="0">
                <a:latin typeface="MinionPro-Regular"/>
              </a:rPr>
              <a:t>GOVERNMENT OFFICE FOR SCIENCE. (2008) </a:t>
            </a:r>
            <a:r>
              <a:rPr lang="en-GB" i="1" dirty="0">
                <a:latin typeface="MinionPro-It"/>
              </a:rPr>
              <a:t>Foresight mental capital and </a:t>
            </a:r>
            <a:r>
              <a:rPr lang="en-GB" i="1" dirty="0" smtClean="0">
                <a:latin typeface="MinionPro-It"/>
              </a:rPr>
              <a:t>wellbeing project</a:t>
            </a:r>
            <a:r>
              <a:rPr lang="en-GB" i="1" dirty="0">
                <a:latin typeface="MinionPro-It"/>
              </a:rPr>
              <a:t>. Final Project Report </a:t>
            </a:r>
            <a:r>
              <a:rPr lang="en-GB" i="1" dirty="0" smtClean="0">
                <a:latin typeface="Arial"/>
                <a:cs typeface="Arial"/>
              </a:rPr>
              <a:t>–</a:t>
            </a:r>
            <a:r>
              <a:rPr lang="en-GB" i="1" dirty="0" smtClean="0">
                <a:latin typeface="MinionPro-It"/>
              </a:rPr>
              <a:t> </a:t>
            </a:r>
            <a:r>
              <a:rPr lang="en-GB" i="1" dirty="0">
                <a:latin typeface="MinionPro-It"/>
              </a:rPr>
              <a:t>Executive Summary. </a:t>
            </a:r>
            <a:r>
              <a:rPr lang="en-GB" dirty="0">
                <a:latin typeface="MinionPro-Regular"/>
              </a:rPr>
              <a:t>London: The Government Office </a:t>
            </a:r>
            <a:r>
              <a:rPr lang="en-GB" dirty="0" smtClean="0">
                <a:latin typeface="MinionPro-Regular"/>
              </a:rPr>
              <a:t>for Science.</a:t>
            </a:r>
          </a:p>
          <a:p>
            <a:endParaRPr lang="en-GB" cap="all" dirty="0">
              <a:latin typeface="MinionPro-Regular"/>
              <a:ea typeface="Calibri"/>
              <a:cs typeface="Times New Roman"/>
            </a:endParaRPr>
          </a:p>
          <a:p>
            <a:r>
              <a:rPr lang="en-GB" cap="all" dirty="0" smtClean="0">
                <a:latin typeface="Arial"/>
                <a:ea typeface="Calibri"/>
                <a:cs typeface="Times New Roman"/>
              </a:rPr>
              <a:t>Hackman</a:t>
            </a:r>
            <a:r>
              <a:rPr lang="en-GB" dirty="0" smtClean="0">
                <a:latin typeface="Arial"/>
                <a:ea typeface="Calibri"/>
                <a:cs typeface="Times New Roman"/>
              </a:rPr>
              <a:t>, J. and </a:t>
            </a:r>
            <a:r>
              <a:rPr lang="en-GB" cap="all" dirty="0" smtClean="0">
                <a:latin typeface="Arial"/>
                <a:ea typeface="Calibri"/>
                <a:cs typeface="Times New Roman"/>
              </a:rPr>
              <a:t>Oldham</a:t>
            </a:r>
            <a:r>
              <a:rPr lang="en-GB" dirty="0" smtClean="0">
                <a:latin typeface="Arial"/>
                <a:ea typeface="Calibri"/>
                <a:cs typeface="Times New Roman"/>
              </a:rPr>
              <a:t>, G. (1976) Motivation through design of work: test of a theory. </a:t>
            </a:r>
            <a:r>
              <a:rPr lang="en-GB" i="1" dirty="0" smtClean="0">
                <a:latin typeface="Arial"/>
                <a:ea typeface="Calibri"/>
                <a:cs typeface="Times New Roman"/>
              </a:rPr>
              <a:t>Organizational </a:t>
            </a:r>
            <a:r>
              <a:rPr lang="en-GB" i="1" dirty="0" err="1" smtClean="0">
                <a:latin typeface="Arial"/>
                <a:ea typeface="Calibri"/>
                <a:cs typeface="Times New Roman"/>
              </a:rPr>
              <a:t>Behavior</a:t>
            </a:r>
            <a:r>
              <a:rPr lang="en-GB" i="1" dirty="0" smtClean="0">
                <a:latin typeface="Arial"/>
                <a:ea typeface="Calibri"/>
                <a:cs typeface="Times New Roman"/>
              </a:rPr>
              <a:t> and Human Performance.</a:t>
            </a:r>
            <a:r>
              <a:rPr lang="en-GB" dirty="0" smtClean="0">
                <a:latin typeface="Arial"/>
                <a:ea typeface="Calibri"/>
                <a:cs typeface="Times New Roman"/>
              </a:rPr>
              <a:t> Vol. 16, No. 2. pp250</a:t>
            </a:r>
            <a:r>
              <a:rPr lang="en-GB" i="1" dirty="0" smtClean="0">
                <a:latin typeface="Arial"/>
                <a:cs typeface="Arial"/>
              </a:rPr>
              <a:t>–</a:t>
            </a:r>
            <a:r>
              <a:rPr lang="en-GB" dirty="0" smtClean="0">
                <a:latin typeface="Arial"/>
                <a:ea typeface="Calibri"/>
                <a:cs typeface="Times New Roman"/>
              </a:rPr>
              <a:t>79.</a:t>
            </a:r>
          </a:p>
          <a:p>
            <a:endParaRPr lang="en-GB" dirty="0" smtClean="0">
              <a:ea typeface="Calibri"/>
              <a:cs typeface="Times New Roman"/>
            </a:endParaRPr>
          </a:p>
          <a:p>
            <a:pPr>
              <a:lnSpc>
                <a:spcPct val="115000"/>
              </a:lnSpc>
              <a:spcAft>
                <a:spcPts val="1000"/>
              </a:spcAft>
            </a:pPr>
            <a:r>
              <a:rPr lang="en-GB" cap="all" dirty="0" err="1" smtClean="0">
                <a:latin typeface="Arial"/>
                <a:ea typeface="Calibri"/>
                <a:cs typeface="Times New Roman"/>
              </a:rPr>
              <a:t>Hendrickx</a:t>
            </a:r>
            <a:r>
              <a:rPr lang="en-GB" dirty="0">
                <a:latin typeface="Arial"/>
                <a:ea typeface="Calibri"/>
                <a:cs typeface="Times New Roman"/>
              </a:rPr>
              <a:t>, H. and </a:t>
            </a:r>
            <a:r>
              <a:rPr lang="en-GB" cap="all" dirty="0">
                <a:latin typeface="Arial"/>
                <a:ea typeface="Calibri"/>
                <a:cs typeface="Times New Roman"/>
              </a:rPr>
              <a:t>Van der </a:t>
            </a:r>
            <a:r>
              <a:rPr lang="en-GB" cap="all" dirty="0" err="1">
                <a:latin typeface="Arial"/>
                <a:ea typeface="Calibri"/>
                <a:cs typeface="Times New Roman"/>
              </a:rPr>
              <a:t>Ouderaa</a:t>
            </a:r>
            <a:r>
              <a:rPr lang="en-GB" dirty="0">
                <a:latin typeface="Arial"/>
                <a:ea typeface="Calibri"/>
                <a:cs typeface="Times New Roman"/>
              </a:rPr>
              <a:t>, F. (2008) </a:t>
            </a:r>
            <a:r>
              <a:rPr lang="en-GB" i="1" dirty="0">
                <a:latin typeface="Arial"/>
                <a:ea typeface="Calibri"/>
                <a:cs typeface="Times New Roman"/>
              </a:rPr>
              <a:t>State of Science Review: SR-E24: The effect of physical activity on mental capital and wellbeing.</a:t>
            </a:r>
            <a:r>
              <a:rPr lang="en-GB" dirty="0">
                <a:latin typeface="Arial"/>
                <a:ea typeface="Calibri"/>
                <a:cs typeface="Times New Roman"/>
              </a:rPr>
              <a:t> The Government Office for Science.</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Holmes</a:t>
            </a:r>
            <a:r>
              <a:rPr lang="en-GB" dirty="0">
                <a:latin typeface="Arial"/>
                <a:ea typeface="Calibri"/>
                <a:cs typeface="Times New Roman"/>
              </a:rPr>
              <a:t>, T.H. and </a:t>
            </a:r>
            <a:r>
              <a:rPr lang="en-GB" cap="all" dirty="0" err="1">
                <a:latin typeface="Arial"/>
                <a:ea typeface="Calibri"/>
                <a:cs typeface="Times New Roman"/>
              </a:rPr>
              <a:t>Rahe</a:t>
            </a:r>
            <a:r>
              <a:rPr lang="en-GB" dirty="0">
                <a:latin typeface="Arial"/>
                <a:ea typeface="Calibri"/>
                <a:cs typeface="Times New Roman"/>
              </a:rPr>
              <a:t>, R.H. (1967) The social adjustment rating scale. </a:t>
            </a:r>
            <a:r>
              <a:rPr lang="en-GB" i="1" dirty="0">
                <a:latin typeface="Arial"/>
                <a:ea typeface="Calibri"/>
                <a:cs typeface="Times New Roman"/>
              </a:rPr>
              <a:t>Journal of Psychosomatic Research</a:t>
            </a:r>
            <a:r>
              <a:rPr lang="en-GB" dirty="0">
                <a:latin typeface="Arial"/>
                <a:ea typeface="Calibri"/>
                <a:cs typeface="Times New Roman"/>
              </a:rPr>
              <a:t>. Vol. 11, No. 2. </a:t>
            </a:r>
            <a:r>
              <a:rPr lang="en-GB" dirty="0" smtClean="0">
                <a:latin typeface="Arial"/>
                <a:ea typeface="Calibri"/>
                <a:cs typeface="Times New Roman"/>
              </a:rPr>
              <a:t>pp213</a:t>
            </a:r>
            <a:r>
              <a:rPr lang="en-GB" i="1" dirty="0" smtClean="0">
                <a:latin typeface="Arial"/>
                <a:cs typeface="Arial"/>
              </a:rPr>
              <a:t>–</a:t>
            </a:r>
            <a:r>
              <a:rPr lang="en-GB" dirty="0" smtClean="0">
                <a:latin typeface="Arial"/>
                <a:ea typeface="Calibri"/>
                <a:cs typeface="Times New Roman"/>
              </a:rPr>
              <a:t>18</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err="1">
                <a:latin typeface="Arial"/>
                <a:ea typeface="Calibri"/>
                <a:cs typeface="Times New Roman"/>
              </a:rPr>
              <a:t>Hyvönen</a:t>
            </a:r>
            <a:r>
              <a:rPr lang="en-GB" dirty="0">
                <a:latin typeface="Arial"/>
                <a:ea typeface="Calibri"/>
                <a:cs typeface="Times New Roman"/>
              </a:rPr>
              <a:t>, K., </a:t>
            </a:r>
            <a:r>
              <a:rPr lang="en-GB" cap="all" dirty="0" err="1">
                <a:latin typeface="Arial"/>
                <a:ea typeface="Calibri"/>
                <a:cs typeface="Times New Roman"/>
              </a:rPr>
              <a:t>Feldt</a:t>
            </a:r>
            <a:r>
              <a:rPr lang="en-GB" dirty="0">
                <a:latin typeface="Arial"/>
                <a:ea typeface="Calibri"/>
                <a:cs typeface="Times New Roman"/>
              </a:rPr>
              <a:t>, T., </a:t>
            </a:r>
            <a:r>
              <a:rPr lang="en-GB" cap="all" dirty="0" err="1">
                <a:latin typeface="Arial"/>
                <a:ea typeface="Calibri"/>
                <a:cs typeface="Times New Roman"/>
              </a:rPr>
              <a:t>Tolvanen</a:t>
            </a:r>
            <a:r>
              <a:rPr lang="en-GB" dirty="0">
                <a:latin typeface="Arial"/>
                <a:ea typeface="Calibri"/>
                <a:cs typeface="Times New Roman"/>
              </a:rPr>
              <a:t>, A. and </a:t>
            </a:r>
            <a:r>
              <a:rPr lang="en-GB" cap="all" dirty="0" err="1">
                <a:latin typeface="Arial"/>
                <a:ea typeface="Calibri"/>
                <a:cs typeface="Times New Roman"/>
              </a:rPr>
              <a:t>Kinnunen</a:t>
            </a:r>
            <a:r>
              <a:rPr lang="en-GB" dirty="0">
                <a:latin typeface="Arial"/>
                <a:ea typeface="Calibri"/>
                <a:cs typeface="Times New Roman"/>
              </a:rPr>
              <a:t>, U. (2010) The role of goal pursuit in the interaction between psychosocial work </a:t>
            </a:r>
            <a:r>
              <a:rPr lang="en-GB" dirty="0" err="1">
                <a:latin typeface="Arial"/>
                <a:ea typeface="Calibri"/>
                <a:cs typeface="Times New Roman"/>
              </a:rPr>
              <a:t>enviornment</a:t>
            </a:r>
            <a:r>
              <a:rPr lang="en-GB" dirty="0">
                <a:latin typeface="Arial"/>
                <a:ea typeface="Calibri"/>
                <a:cs typeface="Times New Roman"/>
              </a:rPr>
              <a:t> and occupational well-being. </a:t>
            </a:r>
            <a:r>
              <a:rPr lang="en-GB" i="1" dirty="0">
                <a:latin typeface="Arial"/>
                <a:ea typeface="Calibri"/>
                <a:cs typeface="Times New Roman"/>
              </a:rPr>
              <a:t>Journal of Vocational </a:t>
            </a:r>
            <a:r>
              <a:rPr lang="en-GB" i="1" dirty="0" err="1">
                <a:latin typeface="Arial"/>
                <a:ea typeface="Calibri"/>
                <a:cs typeface="Times New Roman"/>
              </a:rPr>
              <a:t>Behavior</a:t>
            </a:r>
            <a:r>
              <a:rPr lang="en-GB" i="1" dirty="0">
                <a:latin typeface="Arial"/>
                <a:ea typeface="Calibri"/>
                <a:cs typeface="Times New Roman"/>
              </a:rPr>
              <a:t>.</a:t>
            </a:r>
            <a:r>
              <a:rPr lang="en-GB" dirty="0">
                <a:latin typeface="Arial"/>
                <a:ea typeface="Calibri"/>
                <a:cs typeface="Times New Roman"/>
              </a:rPr>
              <a:t> Vol. 76, No. 2. </a:t>
            </a:r>
            <a:r>
              <a:rPr lang="en-GB" dirty="0" smtClean="0">
                <a:latin typeface="Arial"/>
                <a:ea typeface="Calibri"/>
                <a:cs typeface="Times New Roman"/>
              </a:rPr>
              <a:t>pp406</a:t>
            </a:r>
            <a:r>
              <a:rPr lang="en-GB" i="1" dirty="0" smtClean="0">
                <a:latin typeface="Arial"/>
                <a:cs typeface="Arial"/>
              </a:rPr>
              <a:t> </a:t>
            </a:r>
            <a:r>
              <a:rPr lang="en-GB" i="1" dirty="0">
                <a:latin typeface="Arial"/>
                <a:cs typeface="Arial"/>
              </a:rPr>
              <a:t>– </a:t>
            </a:r>
            <a:r>
              <a:rPr lang="en-GB" dirty="0" smtClean="0">
                <a:latin typeface="Arial"/>
                <a:ea typeface="Calibri"/>
                <a:cs typeface="Times New Roman"/>
              </a:rPr>
              <a:t>18</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Kelly</a:t>
            </a:r>
            <a:r>
              <a:rPr lang="en-GB" dirty="0">
                <a:latin typeface="Arial"/>
                <a:ea typeface="Calibri"/>
                <a:cs typeface="Times New Roman"/>
              </a:rPr>
              <a:t>, W.E. (2002) Anxiety and the prediction of task duration: A preliminary analysis. </a:t>
            </a:r>
            <a:r>
              <a:rPr lang="en-GB" i="1" dirty="0">
                <a:latin typeface="Arial"/>
                <a:ea typeface="Calibri"/>
                <a:cs typeface="Times New Roman"/>
              </a:rPr>
              <a:t>The Journal of Psychology.</a:t>
            </a:r>
            <a:r>
              <a:rPr lang="en-GB" dirty="0">
                <a:latin typeface="Arial"/>
                <a:ea typeface="Calibri"/>
                <a:cs typeface="Times New Roman"/>
              </a:rPr>
              <a:t> Vol. 136, No. 1. </a:t>
            </a:r>
            <a:r>
              <a:rPr lang="en-GB" dirty="0" smtClean="0">
                <a:latin typeface="Arial"/>
                <a:ea typeface="Calibri"/>
                <a:cs typeface="Times New Roman"/>
              </a:rPr>
              <a:t>pp53</a:t>
            </a:r>
            <a:r>
              <a:rPr lang="en-GB" i="1" dirty="0" smtClean="0">
                <a:latin typeface="Arial"/>
                <a:cs typeface="Arial"/>
              </a:rPr>
              <a:t> </a:t>
            </a:r>
            <a:r>
              <a:rPr lang="en-GB" i="1" dirty="0">
                <a:latin typeface="Arial"/>
                <a:cs typeface="Arial"/>
              </a:rPr>
              <a:t>– </a:t>
            </a:r>
            <a:r>
              <a:rPr lang="en-GB" dirty="0" smtClean="0">
                <a:latin typeface="Arial"/>
                <a:ea typeface="Calibri"/>
                <a:cs typeface="Times New Roman"/>
              </a:rPr>
              <a:t>8</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Kelly</a:t>
            </a:r>
            <a:r>
              <a:rPr lang="en-GB" dirty="0">
                <a:latin typeface="Arial"/>
                <a:ea typeface="Calibri"/>
                <a:cs typeface="Times New Roman"/>
              </a:rPr>
              <a:t>, W.E. and </a:t>
            </a:r>
            <a:r>
              <a:rPr lang="en-GB" cap="all" dirty="0">
                <a:latin typeface="Arial"/>
                <a:ea typeface="Calibri"/>
                <a:cs typeface="Times New Roman"/>
              </a:rPr>
              <a:t>Johnson</a:t>
            </a:r>
            <a:r>
              <a:rPr lang="en-GB" dirty="0">
                <a:latin typeface="Arial"/>
                <a:ea typeface="Calibri"/>
                <a:cs typeface="Times New Roman"/>
              </a:rPr>
              <a:t>, J.L. (ND). Time use efficiency and the five-factor model of </a:t>
            </a:r>
            <a:r>
              <a:rPr lang="en-GB" dirty="0" smtClean="0">
                <a:latin typeface="Arial"/>
                <a:ea typeface="Calibri"/>
                <a:cs typeface="Times New Roman"/>
              </a:rPr>
              <a:t>personality</a:t>
            </a:r>
            <a:r>
              <a:rPr lang="en-GB" dirty="0">
                <a:latin typeface="Arial"/>
                <a:ea typeface="Calibri"/>
                <a:cs typeface="Times New Roman"/>
              </a:rPr>
              <a:t>. </a:t>
            </a:r>
            <a:r>
              <a:rPr lang="en-GB" i="1" dirty="0">
                <a:latin typeface="Arial"/>
                <a:ea typeface="Calibri"/>
                <a:cs typeface="Times New Roman"/>
              </a:rPr>
              <a:t>Education. </a:t>
            </a:r>
            <a:r>
              <a:rPr lang="en-GB" dirty="0">
                <a:latin typeface="Arial"/>
                <a:ea typeface="Calibri"/>
                <a:cs typeface="Times New Roman"/>
              </a:rPr>
              <a:t>Vol. 125, No. 3. </a:t>
            </a:r>
            <a:r>
              <a:rPr lang="en-GB" dirty="0" smtClean="0">
                <a:latin typeface="Arial"/>
                <a:ea typeface="Calibri"/>
                <a:cs typeface="Times New Roman"/>
              </a:rPr>
              <a:t>pp511</a:t>
            </a:r>
            <a:r>
              <a:rPr lang="en-GB" i="1" dirty="0" smtClean="0">
                <a:latin typeface="Arial"/>
                <a:cs typeface="Arial"/>
              </a:rPr>
              <a:t>–</a:t>
            </a:r>
            <a:r>
              <a:rPr lang="en-GB" dirty="0" smtClean="0">
                <a:latin typeface="Arial"/>
                <a:ea typeface="Calibri"/>
                <a:cs typeface="Times New Roman"/>
              </a:rPr>
              <a:t>15</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err="1">
                <a:latin typeface="Arial"/>
                <a:ea typeface="Calibri"/>
                <a:cs typeface="Times New Roman"/>
              </a:rPr>
              <a:t>Labbé</a:t>
            </a:r>
            <a:r>
              <a:rPr lang="en-GB" dirty="0">
                <a:latin typeface="Arial"/>
                <a:ea typeface="Calibri"/>
                <a:cs typeface="Times New Roman"/>
              </a:rPr>
              <a:t>, E., </a:t>
            </a:r>
            <a:r>
              <a:rPr lang="en-GB" cap="all" dirty="0">
                <a:latin typeface="Arial"/>
                <a:ea typeface="Calibri"/>
                <a:cs typeface="Times New Roman"/>
              </a:rPr>
              <a:t>Schmidt</a:t>
            </a:r>
            <a:r>
              <a:rPr lang="en-GB" dirty="0">
                <a:latin typeface="Arial"/>
                <a:ea typeface="Calibri"/>
                <a:cs typeface="Times New Roman"/>
              </a:rPr>
              <a:t>, N., </a:t>
            </a:r>
            <a:r>
              <a:rPr lang="en-GB" cap="all" dirty="0" err="1">
                <a:latin typeface="Arial"/>
                <a:ea typeface="Calibri"/>
                <a:cs typeface="Times New Roman"/>
              </a:rPr>
              <a:t>Babin</a:t>
            </a:r>
            <a:r>
              <a:rPr lang="en-GB" dirty="0">
                <a:latin typeface="Arial"/>
                <a:ea typeface="Calibri"/>
                <a:cs typeface="Times New Roman"/>
              </a:rPr>
              <a:t>, J. and </a:t>
            </a:r>
            <a:r>
              <a:rPr lang="en-GB" cap="all" dirty="0">
                <a:latin typeface="Arial"/>
                <a:ea typeface="Calibri"/>
                <a:cs typeface="Times New Roman"/>
              </a:rPr>
              <a:t>Pharr</a:t>
            </a:r>
            <a:r>
              <a:rPr lang="en-GB" dirty="0">
                <a:latin typeface="Arial"/>
                <a:ea typeface="Calibri"/>
                <a:cs typeface="Times New Roman"/>
              </a:rPr>
              <a:t>, M. (2007) Coping with stress: </a:t>
            </a:r>
            <a:r>
              <a:rPr lang="en-GB" dirty="0" smtClean="0">
                <a:latin typeface="Arial"/>
                <a:ea typeface="Calibri"/>
                <a:cs typeface="Times New Roman"/>
              </a:rPr>
              <a:t>the </a:t>
            </a:r>
            <a:r>
              <a:rPr lang="en-GB" dirty="0">
                <a:latin typeface="Arial"/>
                <a:ea typeface="Calibri"/>
                <a:cs typeface="Times New Roman"/>
              </a:rPr>
              <a:t>effectiveness of different types of music. </a:t>
            </a:r>
            <a:r>
              <a:rPr lang="en-GB" i="1" dirty="0">
                <a:latin typeface="Arial"/>
                <a:ea typeface="Calibri"/>
                <a:cs typeface="Times New Roman"/>
              </a:rPr>
              <a:t>Applied Psychophysiology and Biofeedback. </a:t>
            </a:r>
            <a:r>
              <a:rPr lang="en-GB" dirty="0">
                <a:latin typeface="Arial"/>
                <a:ea typeface="Calibri"/>
                <a:cs typeface="Times New Roman"/>
              </a:rPr>
              <a:t>Vol. 32, No. 3/4. </a:t>
            </a:r>
            <a:r>
              <a:rPr lang="en-GB" dirty="0" smtClean="0">
                <a:latin typeface="Arial"/>
                <a:ea typeface="Calibri"/>
                <a:cs typeface="Times New Roman"/>
              </a:rPr>
              <a:t>pp163</a:t>
            </a:r>
            <a:r>
              <a:rPr lang="en-GB" i="1" dirty="0" smtClean="0">
                <a:latin typeface="Arial"/>
                <a:cs typeface="Arial"/>
              </a:rPr>
              <a:t>–</a:t>
            </a:r>
            <a:r>
              <a:rPr lang="en-GB" dirty="0" smtClean="0">
                <a:latin typeface="Arial"/>
                <a:ea typeface="Calibri"/>
                <a:cs typeface="Times New Roman"/>
              </a:rPr>
              <a:t>8</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Lazarus</a:t>
            </a:r>
            <a:r>
              <a:rPr lang="en-GB" dirty="0">
                <a:latin typeface="Arial"/>
                <a:ea typeface="Calibri"/>
                <a:cs typeface="Times New Roman"/>
              </a:rPr>
              <a:t>, R.S. (1993) Coping theory and research: </a:t>
            </a:r>
            <a:r>
              <a:rPr lang="en-GB" dirty="0" smtClean="0">
                <a:latin typeface="Arial"/>
                <a:ea typeface="Calibri"/>
                <a:cs typeface="Times New Roman"/>
              </a:rPr>
              <a:t>past</a:t>
            </a:r>
            <a:r>
              <a:rPr lang="en-GB" dirty="0">
                <a:latin typeface="Arial"/>
                <a:ea typeface="Calibri"/>
                <a:cs typeface="Times New Roman"/>
              </a:rPr>
              <a:t>, present, and future. </a:t>
            </a:r>
            <a:r>
              <a:rPr lang="en-GB" i="1" dirty="0">
                <a:latin typeface="Arial"/>
                <a:ea typeface="Calibri"/>
                <a:cs typeface="Times New Roman"/>
              </a:rPr>
              <a:t>Psychosomatic Medicine</a:t>
            </a:r>
            <a:r>
              <a:rPr lang="en-GB" dirty="0">
                <a:latin typeface="Arial"/>
                <a:ea typeface="Calibri"/>
                <a:cs typeface="Times New Roman"/>
              </a:rPr>
              <a:t>. Vol. 55, No. 1. </a:t>
            </a:r>
            <a:r>
              <a:rPr lang="en-GB" dirty="0" smtClean="0">
                <a:latin typeface="Arial"/>
                <a:ea typeface="Calibri"/>
                <a:cs typeface="Times New Roman"/>
              </a:rPr>
              <a:t>234</a:t>
            </a:r>
            <a:r>
              <a:rPr lang="en-GB" i="1" dirty="0">
                <a:latin typeface="Arial"/>
                <a:cs typeface="Arial"/>
              </a:rPr>
              <a:t>–</a:t>
            </a:r>
            <a:r>
              <a:rPr lang="en-GB" dirty="0" smtClean="0">
                <a:latin typeface="Arial"/>
                <a:ea typeface="Calibri"/>
                <a:cs typeface="Times New Roman"/>
              </a:rPr>
              <a:t>7</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i="1" cap="all" dirty="0">
                <a:latin typeface="Arial"/>
                <a:ea typeface="Calibri"/>
                <a:cs typeface="Times New Roman"/>
              </a:rPr>
              <a:t>Management Today</a:t>
            </a:r>
            <a:r>
              <a:rPr lang="en-GB" dirty="0">
                <a:latin typeface="Arial"/>
                <a:ea typeface="Calibri"/>
                <a:cs typeface="Times New Roman"/>
              </a:rPr>
              <a:t> (2009) </a:t>
            </a:r>
            <a:r>
              <a:rPr lang="en-GB" dirty="0" err="1">
                <a:latin typeface="Arial"/>
                <a:ea typeface="Calibri"/>
                <a:cs typeface="Times New Roman"/>
              </a:rPr>
              <a:t>Brainfood</a:t>
            </a:r>
            <a:r>
              <a:rPr lang="en-GB" dirty="0">
                <a:latin typeface="Arial"/>
                <a:ea typeface="Calibri"/>
                <a:cs typeface="Times New Roman"/>
              </a:rPr>
              <a:t>: Do it right: Dynamic delegation. </a:t>
            </a:r>
            <a:r>
              <a:rPr lang="en-GB" i="1" dirty="0">
                <a:latin typeface="Arial"/>
                <a:ea typeface="Calibri"/>
                <a:cs typeface="Times New Roman"/>
              </a:rPr>
              <a:t>Management Today.</a:t>
            </a:r>
            <a:r>
              <a:rPr lang="en-GB" dirty="0">
                <a:latin typeface="Arial"/>
                <a:ea typeface="Calibri"/>
                <a:cs typeface="Times New Roman"/>
              </a:rPr>
              <a:t> </a:t>
            </a:r>
            <a:r>
              <a:rPr lang="en-GB" dirty="0" smtClean="0">
                <a:latin typeface="Arial"/>
                <a:ea typeface="Calibri"/>
                <a:cs typeface="Times New Roman"/>
              </a:rPr>
              <a:t>September </a:t>
            </a:r>
            <a:r>
              <a:rPr lang="en-GB" dirty="0">
                <a:latin typeface="Arial"/>
                <a:ea typeface="Calibri"/>
                <a:cs typeface="Times New Roman"/>
              </a:rPr>
              <a:t>18.</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Meade</a:t>
            </a:r>
            <a:r>
              <a:rPr lang="en-GB" dirty="0">
                <a:latin typeface="Arial"/>
                <a:ea typeface="Calibri"/>
                <a:cs typeface="Times New Roman"/>
              </a:rPr>
              <a:t>, G. (2009) EU fails to curb Britain's work hours opt-out</a:t>
            </a:r>
            <a:r>
              <a:rPr lang="en-GB" i="1" dirty="0">
                <a:latin typeface="Arial"/>
                <a:ea typeface="Calibri"/>
                <a:cs typeface="Times New Roman"/>
              </a:rPr>
              <a:t>. The Independent</a:t>
            </a:r>
            <a:r>
              <a:rPr lang="en-GB" dirty="0">
                <a:latin typeface="Arial"/>
                <a:ea typeface="Calibri"/>
                <a:cs typeface="Times New Roman"/>
              </a:rPr>
              <a:t>. 28 April </a:t>
            </a:r>
            <a:r>
              <a:rPr lang="en-GB" dirty="0" smtClean="0">
                <a:latin typeface="Arial"/>
                <a:ea typeface="Calibri"/>
                <a:cs typeface="Times New Roman"/>
              </a:rPr>
              <a:t>[online</a:t>
            </a:r>
            <a:r>
              <a:rPr lang="en-GB" dirty="0">
                <a:latin typeface="Arial"/>
                <a:ea typeface="Calibri"/>
                <a:cs typeface="Times New Roman"/>
              </a:rPr>
              <a:t>]. Available at: </a:t>
            </a:r>
            <a:r>
              <a:rPr lang="en-GB" dirty="0">
                <a:latin typeface="Arial"/>
                <a:ea typeface="Calibri"/>
                <a:cs typeface="Times New Roman"/>
                <a:hlinkClick r:id="rId2"/>
              </a:rPr>
              <a:t>http://</a:t>
            </a:r>
            <a:r>
              <a:rPr lang="en-GB" dirty="0" smtClean="0">
                <a:latin typeface="Arial"/>
                <a:ea typeface="Calibri"/>
                <a:cs typeface="Times New Roman"/>
                <a:hlinkClick r:id="rId2"/>
              </a:rPr>
              <a:t>www.independent.co.uk/news/world/europe/eu-fails-to-curb-britains-work-hours-optout-1675368.html</a:t>
            </a:r>
            <a:r>
              <a:rPr lang="en-GB" dirty="0">
                <a:latin typeface="Arial"/>
                <a:ea typeface="Calibri"/>
                <a:cs typeface="Times New Roman"/>
              </a:rPr>
              <a:t> </a:t>
            </a:r>
            <a:r>
              <a:rPr lang="en-GB" dirty="0" smtClean="0">
                <a:latin typeface="Arial"/>
                <a:ea typeface="Calibri"/>
                <a:cs typeface="Times New Roman"/>
              </a:rPr>
              <a:t>[accessed </a:t>
            </a:r>
            <a:r>
              <a:rPr lang="en-GB" dirty="0">
                <a:latin typeface="Arial"/>
                <a:ea typeface="Calibri"/>
                <a:cs typeface="Times New Roman"/>
              </a:rPr>
              <a:t>3 May </a:t>
            </a:r>
            <a:r>
              <a:rPr lang="en-GB" dirty="0" smtClean="0">
                <a:latin typeface="Arial"/>
                <a:ea typeface="Calibri"/>
                <a:cs typeface="Times New Roman"/>
              </a:rPr>
              <a:t>2010].</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Melchior</a:t>
            </a:r>
            <a:r>
              <a:rPr lang="en-GB" dirty="0">
                <a:latin typeface="Arial"/>
                <a:ea typeface="Calibri"/>
                <a:cs typeface="Times New Roman"/>
              </a:rPr>
              <a:t>, M., </a:t>
            </a:r>
            <a:r>
              <a:rPr lang="en-GB" cap="all" dirty="0" err="1">
                <a:latin typeface="Arial"/>
                <a:ea typeface="Calibri"/>
                <a:cs typeface="Times New Roman"/>
              </a:rPr>
              <a:t>Berkman</a:t>
            </a:r>
            <a:r>
              <a:rPr lang="en-GB" dirty="0">
                <a:latin typeface="Arial"/>
                <a:ea typeface="Calibri"/>
                <a:cs typeface="Times New Roman"/>
              </a:rPr>
              <a:t>, L.F., </a:t>
            </a:r>
            <a:r>
              <a:rPr lang="en-GB" cap="all" dirty="0" err="1">
                <a:latin typeface="Arial"/>
                <a:ea typeface="Calibri"/>
                <a:cs typeface="Times New Roman"/>
              </a:rPr>
              <a:t>Niedhammer</a:t>
            </a:r>
            <a:r>
              <a:rPr lang="en-GB" dirty="0">
                <a:latin typeface="Arial"/>
                <a:ea typeface="Calibri"/>
                <a:cs typeface="Times New Roman"/>
              </a:rPr>
              <a:t>, I., </a:t>
            </a:r>
            <a:r>
              <a:rPr lang="en-GB" cap="all" dirty="0" err="1">
                <a:latin typeface="Arial"/>
                <a:ea typeface="Calibri"/>
                <a:cs typeface="Times New Roman"/>
              </a:rPr>
              <a:t>Zins</a:t>
            </a:r>
            <a:r>
              <a:rPr lang="en-GB" dirty="0">
                <a:latin typeface="Arial"/>
                <a:ea typeface="Calibri"/>
                <a:cs typeface="Times New Roman"/>
              </a:rPr>
              <a:t>, M. and </a:t>
            </a:r>
            <a:r>
              <a:rPr lang="en-GB" cap="all" dirty="0">
                <a:latin typeface="Arial"/>
                <a:ea typeface="Calibri"/>
                <a:cs typeface="Times New Roman"/>
              </a:rPr>
              <a:t>Goldberg</a:t>
            </a:r>
            <a:r>
              <a:rPr lang="en-GB" dirty="0">
                <a:latin typeface="Arial"/>
                <a:ea typeface="Calibri"/>
                <a:cs typeface="Times New Roman"/>
              </a:rPr>
              <a:t>, M. (2007) The mental health effects of multiple work and family demands. </a:t>
            </a:r>
            <a:r>
              <a:rPr lang="en-GB" i="1" dirty="0">
                <a:latin typeface="Arial"/>
                <a:ea typeface="Calibri"/>
                <a:cs typeface="Times New Roman"/>
              </a:rPr>
              <a:t>Social Psychiatry @ Psychiatric </a:t>
            </a:r>
            <a:r>
              <a:rPr lang="en-GB" i="1" dirty="0" smtClean="0">
                <a:latin typeface="Arial"/>
                <a:ea typeface="Calibri"/>
                <a:cs typeface="Times New Roman"/>
              </a:rPr>
              <a:t>Epidemiology</a:t>
            </a:r>
            <a:r>
              <a:rPr lang="en-GB" i="1" dirty="0">
                <a:latin typeface="Arial"/>
                <a:ea typeface="Calibri"/>
                <a:cs typeface="Times New Roman"/>
              </a:rPr>
              <a:t>.</a:t>
            </a:r>
            <a:r>
              <a:rPr lang="en-GB" dirty="0">
                <a:latin typeface="Arial"/>
                <a:ea typeface="Calibri"/>
                <a:cs typeface="Times New Roman"/>
              </a:rPr>
              <a:t> Vol. 42, No. 7. </a:t>
            </a:r>
            <a:r>
              <a:rPr lang="en-GB" dirty="0" smtClean="0">
                <a:latin typeface="Arial"/>
                <a:ea typeface="Calibri"/>
                <a:cs typeface="Times New Roman"/>
              </a:rPr>
              <a:t>pp573</a:t>
            </a:r>
            <a:r>
              <a:rPr lang="en-GB" i="1" dirty="0">
                <a:latin typeface="Arial"/>
                <a:cs typeface="Arial"/>
              </a:rPr>
              <a:t>–</a:t>
            </a:r>
            <a:r>
              <a:rPr lang="en-GB" dirty="0" smtClean="0">
                <a:latin typeface="Arial"/>
                <a:ea typeface="Calibri"/>
                <a:cs typeface="Times New Roman"/>
              </a:rPr>
              <a:t>82</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err="1">
                <a:latin typeface="Arial"/>
                <a:ea typeface="Calibri"/>
                <a:cs typeface="Times New Roman"/>
              </a:rPr>
              <a:t>Mintzberg</a:t>
            </a:r>
            <a:r>
              <a:rPr lang="en-GB" dirty="0">
                <a:latin typeface="Arial"/>
                <a:ea typeface="Calibri"/>
                <a:cs typeface="Times New Roman"/>
              </a:rPr>
              <a:t>, H. (1990) The manager's job: Folklore and fact (HBR Classic). </a:t>
            </a:r>
            <a:r>
              <a:rPr lang="en-GB" i="1" dirty="0">
                <a:latin typeface="Arial"/>
                <a:ea typeface="Calibri"/>
                <a:cs typeface="Times New Roman"/>
              </a:rPr>
              <a:t>Harvard Business Review</a:t>
            </a:r>
            <a:r>
              <a:rPr lang="en-GB" dirty="0">
                <a:latin typeface="Arial"/>
                <a:ea typeface="Calibri"/>
                <a:cs typeface="Times New Roman"/>
              </a:rPr>
              <a:t>. Vol. 68, No. 2. </a:t>
            </a:r>
            <a:r>
              <a:rPr lang="en-GB" dirty="0" smtClean="0">
                <a:latin typeface="Arial"/>
                <a:ea typeface="Calibri"/>
                <a:cs typeface="Times New Roman"/>
              </a:rPr>
              <a:t>pp163</a:t>
            </a:r>
            <a:r>
              <a:rPr lang="en-GB" i="1" dirty="0" smtClean="0">
                <a:latin typeface="Arial"/>
                <a:cs typeface="Arial"/>
              </a:rPr>
              <a:t>–</a:t>
            </a:r>
            <a:r>
              <a:rPr lang="en-GB" dirty="0" smtClean="0">
                <a:latin typeface="Arial"/>
                <a:ea typeface="Calibri"/>
                <a:cs typeface="Times New Roman"/>
              </a:rPr>
              <a:t>76</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Moorcroft</a:t>
            </a:r>
            <a:r>
              <a:rPr lang="en-GB" dirty="0">
                <a:latin typeface="Arial"/>
                <a:ea typeface="Calibri"/>
                <a:cs typeface="Times New Roman"/>
              </a:rPr>
              <a:t>, R. (2009) Delegation, not relegation. </a:t>
            </a:r>
            <a:r>
              <a:rPr lang="en-GB" i="1" dirty="0">
                <a:latin typeface="Arial"/>
                <a:ea typeface="Calibri"/>
                <a:cs typeface="Times New Roman"/>
              </a:rPr>
              <a:t>Manager.</a:t>
            </a:r>
            <a:r>
              <a:rPr lang="en-GB" dirty="0">
                <a:latin typeface="Arial"/>
                <a:ea typeface="Calibri"/>
                <a:cs typeface="Times New Roman"/>
              </a:rPr>
              <a:t> Autumn. pp </a:t>
            </a:r>
            <a:r>
              <a:rPr lang="en-GB" dirty="0" smtClean="0">
                <a:latin typeface="Arial"/>
                <a:ea typeface="Calibri"/>
                <a:cs typeface="Times New Roman"/>
              </a:rPr>
              <a:t>4</a:t>
            </a:r>
            <a:r>
              <a:rPr lang="en-GB" i="1" dirty="0">
                <a:latin typeface="Arial"/>
                <a:cs typeface="Arial"/>
              </a:rPr>
              <a:t>–</a:t>
            </a:r>
            <a:r>
              <a:rPr lang="en-GB" dirty="0" smtClean="0">
                <a:latin typeface="Arial"/>
                <a:ea typeface="Calibri"/>
                <a:cs typeface="Times New Roman"/>
              </a:rPr>
              <a:t>5. </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Murray</a:t>
            </a:r>
            <a:r>
              <a:rPr lang="en-GB" dirty="0">
                <a:latin typeface="Arial"/>
                <a:ea typeface="Calibri"/>
                <a:cs typeface="Times New Roman"/>
              </a:rPr>
              <a:t>, R. (2005) </a:t>
            </a:r>
            <a:r>
              <a:rPr lang="en-GB" i="1" dirty="0">
                <a:latin typeface="Arial"/>
                <a:ea typeface="Calibri"/>
                <a:cs typeface="Times New Roman"/>
              </a:rPr>
              <a:t>Writing for academic journals.</a:t>
            </a:r>
            <a:r>
              <a:rPr lang="en-GB" dirty="0">
                <a:latin typeface="Arial"/>
                <a:ea typeface="Calibri"/>
                <a:cs typeface="Times New Roman"/>
              </a:rPr>
              <a:t> Maidenhead: Open University Press</a:t>
            </a:r>
            <a:r>
              <a:rPr lang="en-GB" dirty="0" smtClean="0">
                <a:latin typeface="Arial"/>
                <a:ea typeface="Calibri"/>
                <a:cs typeface="Times New Roman"/>
              </a:rPr>
              <a:t>.</a:t>
            </a:r>
            <a:endParaRPr lang="en-GB" dirty="0">
              <a:ea typeface="Calibri"/>
              <a:cs typeface="Times New Roman"/>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References (</a:t>
            </a:r>
            <a:r>
              <a:rPr lang="cy-GB" dirty="0" smtClean="0"/>
              <a:t>Handout ctd</a:t>
            </a:r>
            <a:r>
              <a:rPr lang="cy-GB" dirty="0"/>
              <a:t>)</a:t>
            </a:r>
            <a:endParaRPr lang="en-GB" dirty="0"/>
          </a:p>
        </p:txBody>
      </p:sp>
      <p:sp>
        <p:nvSpPr>
          <p:cNvPr id="3" name="Content Placeholder 2"/>
          <p:cNvSpPr>
            <a:spLocks noGrp="1"/>
          </p:cNvSpPr>
          <p:nvPr>
            <p:ph idx="1"/>
          </p:nvPr>
        </p:nvSpPr>
        <p:spPr/>
        <p:txBody>
          <a:bodyPr>
            <a:normAutofit fontScale="25000" lnSpcReduction="20000"/>
          </a:bodyPr>
          <a:lstStyle/>
          <a:p>
            <a:pPr>
              <a:lnSpc>
                <a:spcPct val="115000"/>
              </a:lnSpc>
              <a:spcAft>
                <a:spcPts val="1000"/>
              </a:spcAft>
            </a:pPr>
            <a:r>
              <a:rPr lang="en-GB" cap="all" dirty="0">
                <a:latin typeface="Arial"/>
                <a:ea typeface="Calibri"/>
                <a:cs typeface="Times New Roman"/>
              </a:rPr>
              <a:t>Oxford University Press</a:t>
            </a:r>
            <a:r>
              <a:rPr lang="en-GB" dirty="0">
                <a:latin typeface="Arial"/>
                <a:ea typeface="Calibri"/>
                <a:cs typeface="Times New Roman"/>
              </a:rPr>
              <a:t> (2006) </a:t>
            </a:r>
            <a:r>
              <a:rPr lang="en-GB" i="1" dirty="0">
                <a:latin typeface="Arial"/>
                <a:ea typeface="Calibri"/>
                <a:cs typeface="Times New Roman"/>
              </a:rPr>
              <a:t>Compact Oxford E</a:t>
            </a:r>
            <a:r>
              <a:rPr lang="en-GB" i="1" dirty="0" smtClean="0">
                <a:latin typeface="Arial"/>
                <a:ea typeface="Calibri"/>
                <a:cs typeface="Times New Roman"/>
              </a:rPr>
              <a:t>nglish </a:t>
            </a:r>
            <a:r>
              <a:rPr lang="en-GB" i="1" dirty="0">
                <a:latin typeface="Arial"/>
                <a:ea typeface="Calibri"/>
                <a:cs typeface="Times New Roman"/>
              </a:rPr>
              <a:t>dictionary for students.</a:t>
            </a:r>
            <a:r>
              <a:rPr lang="en-GB" dirty="0">
                <a:latin typeface="Arial"/>
                <a:ea typeface="Calibri"/>
                <a:cs typeface="Times New Roman"/>
              </a:rPr>
              <a:t> Oxford: Oxford University Press.</a:t>
            </a:r>
            <a:endParaRPr lang="en-GB" dirty="0">
              <a:ea typeface="Calibri"/>
              <a:cs typeface="Times New Roman"/>
            </a:endParaRPr>
          </a:p>
          <a:p>
            <a:pPr>
              <a:lnSpc>
                <a:spcPct val="115000"/>
              </a:lnSpc>
              <a:spcAft>
                <a:spcPts val="1000"/>
              </a:spcAft>
            </a:pPr>
            <a:r>
              <a:rPr lang="en-GB" cap="all" dirty="0" err="1">
                <a:latin typeface="Arial"/>
                <a:ea typeface="Calibri"/>
                <a:cs typeface="Times New Roman"/>
              </a:rPr>
              <a:t>Pedler</a:t>
            </a:r>
            <a:r>
              <a:rPr lang="en-GB" dirty="0">
                <a:latin typeface="Arial"/>
                <a:ea typeface="Calibri"/>
                <a:cs typeface="Times New Roman"/>
              </a:rPr>
              <a:t>, M., </a:t>
            </a:r>
            <a:r>
              <a:rPr lang="en-GB" cap="all" dirty="0" err="1">
                <a:latin typeface="Arial"/>
                <a:ea typeface="Calibri"/>
                <a:cs typeface="Times New Roman"/>
              </a:rPr>
              <a:t>Burggoyne</a:t>
            </a:r>
            <a:r>
              <a:rPr lang="en-GB" dirty="0">
                <a:latin typeface="Arial"/>
                <a:ea typeface="Calibri"/>
                <a:cs typeface="Times New Roman"/>
              </a:rPr>
              <a:t>, J. and </a:t>
            </a:r>
            <a:r>
              <a:rPr lang="en-GB" cap="all" dirty="0" err="1">
                <a:latin typeface="Arial"/>
                <a:ea typeface="Calibri"/>
                <a:cs typeface="Times New Roman"/>
              </a:rPr>
              <a:t>Boydell</a:t>
            </a:r>
            <a:r>
              <a:rPr lang="en-GB" dirty="0">
                <a:latin typeface="Arial"/>
                <a:ea typeface="Calibri"/>
                <a:cs typeface="Times New Roman"/>
              </a:rPr>
              <a:t>, T. (2007) </a:t>
            </a:r>
            <a:r>
              <a:rPr lang="en-GB" i="1" dirty="0">
                <a:latin typeface="Arial"/>
                <a:ea typeface="Calibri"/>
                <a:cs typeface="Times New Roman"/>
              </a:rPr>
              <a:t>A manager's guide to self development.</a:t>
            </a:r>
            <a:r>
              <a:rPr lang="en-GB" dirty="0">
                <a:latin typeface="Arial"/>
                <a:ea typeface="Calibri"/>
                <a:cs typeface="Times New Roman"/>
              </a:rPr>
              <a:t> 5th ed. Maidenhead: McGraw-Hill.</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Pretty</a:t>
            </a:r>
            <a:r>
              <a:rPr lang="en-GB" dirty="0">
                <a:latin typeface="Arial"/>
                <a:ea typeface="Calibri"/>
                <a:cs typeface="Times New Roman"/>
              </a:rPr>
              <a:t>, J., </a:t>
            </a:r>
            <a:r>
              <a:rPr lang="en-GB" cap="all" dirty="0">
                <a:latin typeface="Arial"/>
                <a:ea typeface="Calibri"/>
                <a:cs typeface="Times New Roman"/>
              </a:rPr>
              <a:t>Peacock</a:t>
            </a:r>
            <a:r>
              <a:rPr lang="en-GB" dirty="0">
                <a:latin typeface="Arial"/>
                <a:ea typeface="Calibri"/>
                <a:cs typeface="Times New Roman"/>
              </a:rPr>
              <a:t>, J., </a:t>
            </a:r>
            <a:r>
              <a:rPr lang="en-GB" cap="all" dirty="0">
                <a:latin typeface="Arial"/>
                <a:ea typeface="Calibri"/>
                <a:cs typeface="Times New Roman"/>
              </a:rPr>
              <a:t>Hine</a:t>
            </a:r>
            <a:r>
              <a:rPr lang="en-GB" dirty="0">
                <a:latin typeface="Arial"/>
                <a:ea typeface="Calibri"/>
                <a:cs typeface="Times New Roman"/>
              </a:rPr>
              <a:t>, R., </a:t>
            </a:r>
            <a:r>
              <a:rPr lang="en-GB" cap="all" dirty="0" err="1">
                <a:latin typeface="Arial"/>
                <a:ea typeface="Calibri"/>
                <a:cs typeface="Times New Roman"/>
              </a:rPr>
              <a:t>Sellens</a:t>
            </a:r>
            <a:r>
              <a:rPr lang="en-GB" dirty="0">
                <a:latin typeface="Arial"/>
                <a:ea typeface="Calibri"/>
                <a:cs typeface="Times New Roman"/>
              </a:rPr>
              <a:t>, M., </a:t>
            </a:r>
            <a:r>
              <a:rPr lang="en-GB" cap="all" dirty="0">
                <a:latin typeface="Arial"/>
                <a:ea typeface="Calibri"/>
                <a:cs typeface="Times New Roman"/>
              </a:rPr>
              <a:t>South</a:t>
            </a:r>
            <a:r>
              <a:rPr lang="en-GB" dirty="0">
                <a:latin typeface="Arial"/>
                <a:ea typeface="Calibri"/>
                <a:cs typeface="Times New Roman"/>
              </a:rPr>
              <a:t>, N. and </a:t>
            </a:r>
            <a:r>
              <a:rPr lang="en-GB" cap="all" dirty="0">
                <a:latin typeface="Arial"/>
                <a:ea typeface="Calibri"/>
                <a:cs typeface="Times New Roman"/>
              </a:rPr>
              <a:t>Griffin</a:t>
            </a:r>
            <a:r>
              <a:rPr lang="en-GB" dirty="0">
                <a:latin typeface="Arial"/>
                <a:ea typeface="Calibri"/>
                <a:cs typeface="Times New Roman"/>
              </a:rPr>
              <a:t>, M. (2007) Green exercise in the UK countryside: Effects on well-being, and implications for policy and planning. </a:t>
            </a:r>
            <a:r>
              <a:rPr lang="en-GB" i="1" dirty="0">
                <a:latin typeface="Arial"/>
                <a:ea typeface="Calibri"/>
                <a:cs typeface="Times New Roman"/>
              </a:rPr>
              <a:t>Journal of Environmental Planning and Management</a:t>
            </a:r>
            <a:r>
              <a:rPr lang="en-GB" dirty="0">
                <a:latin typeface="Arial"/>
                <a:ea typeface="Calibri"/>
                <a:cs typeface="Times New Roman"/>
              </a:rPr>
              <a:t>. Vol. 50, No. 2. </a:t>
            </a:r>
            <a:r>
              <a:rPr lang="en-GB" dirty="0" smtClean="0">
                <a:latin typeface="Arial"/>
                <a:ea typeface="Calibri"/>
                <a:cs typeface="Times New Roman"/>
              </a:rPr>
              <a:t>pp211</a:t>
            </a:r>
            <a:r>
              <a:rPr lang="en-GB" i="1" dirty="0">
                <a:latin typeface="Arial"/>
                <a:cs typeface="Arial"/>
              </a:rPr>
              <a:t>–</a:t>
            </a:r>
            <a:r>
              <a:rPr lang="en-GB" dirty="0" smtClean="0">
                <a:latin typeface="Arial"/>
                <a:ea typeface="Calibri"/>
                <a:cs typeface="Times New Roman"/>
              </a:rPr>
              <a:t>31</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dirty="0">
                <a:latin typeface="Arial"/>
                <a:ea typeface="Calibri"/>
                <a:cs typeface="Times New Roman"/>
              </a:rPr>
              <a:t>PROSTATE CANCER. (2012, May 1). Document. </a:t>
            </a:r>
            <a:r>
              <a:rPr lang="en-GB" dirty="0" smtClean="0">
                <a:latin typeface="Arial"/>
                <a:ea typeface="Calibri"/>
                <a:cs typeface="Times New Roman"/>
              </a:rPr>
              <a:t>Available at: </a:t>
            </a:r>
            <a:r>
              <a:rPr lang="en-GB" dirty="0" smtClean="0">
                <a:latin typeface="Arial"/>
                <a:ea typeface="Calibri"/>
                <a:cs typeface="Times New Roman"/>
                <a:hlinkClick r:id="rId2"/>
              </a:rPr>
              <a:t>http</a:t>
            </a:r>
            <a:r>
              <a:rPr lang="en-GB" dirty="0">
                <a:latin typeface="Arial"/>
                <a:ea typeface="Calibri"/>
                <a:cs typeface="Times New Roman"/>
                <a:hlinkClick r:id="rId2"/>
              </a:rPr>
              <a:t>://</a:t>
            </a:r>
            <a:r>
              <a:rPr lang="en-GB" dirty="0" smtClean="0">
                <a:latin typeface="Arial"/>
                <a:ea typeface="Calibri"/>
                <a:cs typeface="Times New Roman"/>
                <a:hlinkClick r:id="rId2"/>
              </a:rPr>
              <a:t>www.macmillan.org.uk/Cancerinformation/Cancertypes/Prostate/Aboutprostatecancer/Prostatecancer.aspx</a:t>
            </a:r>
            <a:r>
              <a:rPr lang="en-GB" dirty="0" smtClean="0">
                <a:latin typeface="Arial"/>
                <a:ea typeface="Calibri"/>
                <a:cs typeface="Times New Roman"/>
              </a:rPr>
              <a:t>  [accessed 28 </a:t>
            </a:r>
            <a:r>
              <a:rPr lang="en-GB" dirty="0">
                <a:latin typeface="Arial"/>
                <a:ea typeface="Calibri"/>
                <a:cs typeface="Times New Roman"/>
              </a:rPr>
              <a:t>July </a:t>
            </a:r>
            <a:r>
              <a:rPr lang="en-GB" dirty="0" smtClean="0">
                <a:latin typeface="Arial"/>
                <a:ea typeface="Calibri"/>
                <a:cs typeface="Times New Roman"/>
              </a:rPr>
              <a:t>2013],</a:t>
            </a:r>
            <a:endParaRPr lang="en-GB" dirty="0">
              <a:ea typeface="Calibri"/>
              <a:cs typeface="Times New Roman"/>
            </a:endParaRPr>
          </a:p>
          <a:p>
            <a:pPr>
              <a:lnSpc>
                <a:spcPct val="115000"/>
              </a:lnSpc>
              <a:spcAft>
                <a:spcPts val="1000"/>
              </a:spcAft>
            </a:pPr>
            <a:r>
              <a:rPr lang="en-GB" dirty="0">
                <a:latin typeface="Arial"/>
                <a:ea typeface="Calibri"/>
                <a:cs typeface="Times New Roman"/>
              </a:rPr>
              <a:t>THE PROSTATE GLAND. (2013, January 1). Document. </a:t>
            </a:r>
            <a:r>
              <a:rPr lang="en-GB" dirty="0" smtClean="0">
                <a:latin typeface="Arial"/>
                <a:ea typeface="Calibri"/>
                <a:cs typeface="Times New Roman"/>
              </a:rPr>
              <a:t>Available at: </a:t>
            </a:r>
            <a:r>
              <a:rPr lang="en-GB" dirty="0" smtClean="0">
                <a:latin typeface="Arial"/>
                <a:ea typeface="Calibri"/>
                <a:cs typeface="Times New Roman"/>
                <a:hlinkClick r:id="rId3"/>
              </a:rPr>
              <a:t>http</a:t>
            </a:r>
            <a:r>
              <a:rPr lang="en-GB" dirty="0">
                <a:latin typeface="Arial"/>
                <a:ea typeface="Calibri"/>
                <a:cs typeface="Times New Roman"/>
                <a:hlinkClick r:id="rId3"/>
              </a:rPr>
              <a:t>://</a:t>
            </a:r>
            <a:r>
              <a:rPr lang="en-GB" dirty="0" smtClean="0">
                <a:latin typeface="Arial"/>
                <a:ea typeface="Calibri"/>
                <a:cs typeface="Times New Roman"/>
                <a:hlinkClick r:id="rId3"/>
              </a:rPr>
              <a:t>www.macmillan.org.uk/Cancerinformation/Testsscreening/ThePSAtest/Theprostategland.aspx</a:t>
            </a:r>
            <a:r>
              <a:rPr lang="en-GB" dirty="0">
                <a:latin typeface="Arial"/>
                <a:ea typeface="Calibri"/>
                <a:cs typeface="Times New Roman"/>
              </a:rPr>
              <a:t> </a:t>
            </a:r>
            <a:r>
              <a:rPr lang="en-GB" dirty="0" smtClean="0">
                <a:latin typeface="Arial"/>
                <a:ea typeface="Calibri"/>
                <a:cs typeface="Times New Roman"/>
              </a:rPr>
              <a:t>[accessed 28 July 2013]</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Richmond</a:t>
            </a:r>
            <a:r>
              <a:rPr lang="en-GB" dirty="0">
                <a:latin typeface="Arial"/>
                <a:ea typeface="Calibri"/>
                <a:cs typeface="Times New Roman"/>
              </a:rPr>
              <a:t>, A. and </a:t>
            </a:r>
            <a:r>
              <a:rPr lang="en-GB" cap="all" dirty="0" err="1">
                <a:latin typeface="Arial"/>
                <a:ea typeface="Calibri"/>
                <a:cs typeface="Times New Roman"/>
              </a:rPr>
              <a:t>Skitmore</a:t>
            </a:r>
            <a:r>
              <a:rPr lang="en-GB" dirty="0">
                <a:latin typeface="Arial"/>
                <a:ea typeface="Calibri"/>
                <a:cs typeface="Times New Roman"/>
              </a:rPr>
              <a:t>, M. (2006) Stress and coping: A study of project managers in a large ICT organization. </a:t>
            </a:r>
            <a:r>
              <a:rPr lang="en-GB" i="1" dirty="0">
                <a:latin typeface="Arial"/>
                <a:ea typeface="Calibri"/>
                <a:cs typeface="Times New Roman"/>
              </a:rPr>
              <a:t>Project Management Journal</a:t>
            </a:r>
            <a:r>
              <a:rPr lang="en-GB" dirty="0">
                <a:latin typeface="Arial"/>
                <a:ea typeface="Calibri"/>
                <a:cs typeface="Times New Roman"/>
              </a:rPr>
              <a:t>. Vol. 37, No. 5. </a:t>
            </a:r>
            <a:r>
              <a:rPr lang="en-GB" dirty="0" smtClean="0">
                <a:latin typeface="Arial"/>
                <a:ea typeface="Calibri"/>
                <a:cs typeface="Times New Roman"/>
              </a:rPr>
              <a:t>pp5</a:t>
            </a:r>
            <a:r>
              <a:rPr lang="en-GB" i="1" dirty="0" smtClean="0">
                <a:latin typeface="Arial"/>
                <a:cs typeface="Arial"/>
              </a:rPr>
              <a:t>–</a:t>
            </a:r>
            <a:r>
              <a:rPr lang="en-GB" dirty="0" smtClean="0">
                <a:latin typeface="Arial"/>
                <a:ea typeface="Calibri"/>
                <a:cs typeface="Times New Roman"/>
              </a:rPr>
              <a:t>16</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Rook</a:t>
            </a:r>
            <a:r>
              <a:rPr lang="en-GB" dirty="0">
                <a:latin typeface="Arial"/>
                <a:ea typeface="Calibri"/>
                <a:cs typeface="Times New Roman"/>
              </a:rPr>
              <a:t>, J.W. and </a:t>
            </a:r>
            <a:r>
              <a:rPr lang="en-GB" cap="all" dirty="0" err="1">
                <a:latin typeface="Arial"/>
                <a:ea typeface="Calibri"/>
                <a:cs typeface="Times New Roman"/>
              </a:rPr>
              <a:t>Zijlstra</a:t>
            </a:r>
            <a:r>
              <a:rPr lang="en-GB" dirty="0">
                <a:latin typeface="Arial"/>
                <a:ea typeface="Calibri"/>
                <a:cs typeface="Times New Roman"/>
              </a:rPr>
              <a:t>, F.R. (2006) The contribution of various types of activities to recovery. </a:t>
            </a:r>
            <a:r>
              <a:rPr lang="en-GB" i="1" dirty="0">
                <a:latin typeface="Arial"/>
                <a:ea typeface="Calibri"/>
                <a:cs typeface="Times New Roman"/>
              </a:rPr>
              <a:t>European Journal of Work and Organizational Psychology.</a:t>
            </a:r>
            <a:r>
              <a:rPr lang="en-GB" dirty="0">
                <a:latin typeface="Arial"/>
                <a:ea typeface="Calibri"/>
                <a:cs typeface="Times New Roman"/>
              </a:rPr>
              <a:t> Vol. 15, No. 2. </a:t>
            </a:r>
            <a:r>
              <a:rPr lang="en-GB" dirty="0" smtClean="0">
                <a:latin typeface="Arial"/>
                <a:ea typeface="Calibri"/>
                <a:cs typeface="Times New Roman"/>
              </a:rPr>
              <a:t>218</a:t>
            </a:r>
            <a:r>
              <a:rPr lang="en-GB" i="1" dirty="0">
                <a:latin typeface="Arial"/>
                <a:cs typeface="Arial"/>
              </a:rPr>
              <a:t>–</a:t>
            </a:r>
            <a:r>
              <a:rPr lang="en-GB" dirty="0" smtClean="0">
                <a:latin typeface="Arial"/>
                <a:ea typeface="Calibri"/>
                <a:cs typeface="Times New Roman"/>
              </a:rPr>
              <a:t>40</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Saddler</a:t>
            </a:r>
            <a:r>
              <a:rPr lang="en-GB" dirty="0">
                <a:latin typeface="Arial"/>
                <a:ea typeface="Calibri"/>
                <a:cs typeface="Times New Roman"/>
              </a:rPr>
              <a:t>, C.D. and </a:t>
            </a:r>
            <a:r>
              <a:rPr lang="en-GB" cap="all" dirty="0" err="1">
                <a:latin typeface="Arial"/>
                <a:ea typeface="Calibri"/>
                <a:cs typeface="Times New Roman"/>
              </a:rPr>
              <a:t>Buley</a:t>
            </a:r>
            <a:r>
              <a:rPr lang="en-GB" dirty="0">
                <a:latin typeface="Arial"/>
                <a:ea typeface="Calibri"/>
                <a:cs typeface="Times New Roman"/>
              </a:rPr>
              <a:t>, J. (1999) Predictors of academic procrastination in college students. </a:t>
            </a:r>
            <a:r>
              <a:rPr lang="en-GB" i="1" dirty="0">
                <a:latin typeface="Arial"/>
                <a:ea typeface="Calibri"/>
                <a:cs typeface="Times New Roman"/>
              </a:rPr>
              <a:t>Psychological Reports</a:t>
            </a:r>
            <a:r>
              <a:rPr lang="en-GB" dirty="0">
                <a:latin typeface="Arial"/>
                <a:ea typeface="Calibri"/>
                <a:cs typeface="Times New Roman"/>
              </a:rPr>
              <a:t>. Vol. 84, No. 2. </a:t>
            </a:r>
            <a:r>
              <a:rPr lang="en-GB" dirty="0" smtClean="0">
                <a:latin typeface="Arial"/>
                <a:ea typeface="Calibri"/>
                <a:cs typeface="Times New Roman"/>
              </a:rPr>
              <a:t>pp686</a:t>
            </a:r>
            <a:r>
              <a:rPr lang="en-GB" i="1" dirty="0">
                <a:latin typeface="Arial"/>
                <a:cs typeface="Arial"/>
              </a:rPr>
              <a:t>–</a:t>
            </a:r>
            <a:r>
              <a:rPr lang="en-GB" dirty="0" smtClean="0">
                <a:latin typeface="Arial"/>
                <a:ea typeface="Calibri"/>
                <a:cs typeface="Times New Roman"/>
              </a:rPr>
              <a:t>8</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err="1">
                <a:latin typeface="Arial"/>
                <a:ea typeface="Calibri"/>
                <a:cs typeface="Times New Roman"/>
              </a:rPr>
              <a:t>Schaufeli</a:t>
            </a:r>
            <a:r>
              <a:rPr lang="en-GB" dirty="0">
                <a:latin typeface="Arial"/>
                <a:ea typeface="Calibri"/>
                <a:cs typeface="Times New Roman"/>
              </a:rPr>
              <a:t>, W.B., </a:t>
            </a:r>
            <a:r>
              <a:rPr lang="en-GB" cap="all" dirty="0">
                <a:latin typeface="Arial"/>
                <a:ea typeface="Calibri"/>
                <a:cs typeface="Times New Roman"/>
              </a:rPr>
              <a:t>Bakker</a:t>
            </a:r>
            <a:r>
              <a:rPr lang="en-GB" dirty="0">
                <a:latin typeface="Arial"/>
                <a:ea typeface="Calibri"/>
                <a:cs typeface="Times New Roman"/>
              </a:rPr>
              <a:t>, A.B., </a:t>
            </a:r>
            <a:r>
              <a:rPr lang="en-GB" cap="all" dirty="0">
                <a:latin typeface="Arial"/>
                <a:ea typeface="Calibri"/>
                <a:cs typeface="Times New Roman"/>
              </a:rPr>
              <a:t>Van der </a:t>
            </a:r>
            <a:r>
              <a:rPr lang="en-GB" cap="all" dirty="0" err="1">
                <a:latin typeface="Arial"/>
                <a:ea typeface="Calibri"/>
                <a:cs typeface="Times New Roman"/>
              </a:rPr>
              <a:t>Heijden</a:t>
            </a:r>
            <a:r>
              <a:rPr lang="en-GB" dirty="0">
                <a:latin typeface="Arial"/>
                <a:ea typeface="Calibri"/>
                <a:cs typeface="Times New Roman"/>
              </a:rPr>
              <a:t>, F.M. and </a:t>
            </a:r>
            <a:r>
              <a:rPr lang="en-GB" dirty="0" err="1">
                <a:latin typeface="Arial"/>
                <a:ea typeface="Calibri"/>
                <a:cs typeface="Times New Roman"/>
              </a:rPr>
              <a:t>Prins</a:t>
            </a:r>
            <a:r>
              <a:rPr lang="en-GB" dirty="0">
                <a:latin typeface="Arial"/>
                <a:ea typeface="Calibri"/>
                <a:cs typeface="Times New Roman"/>
              </a:rPr>
              <a:t>, J.T. (2009) </a:t>
            </a:r>
            <a:r>
              <a:rPr lang="en-GB" dirty="0" err="1">
                <a:latin typeface="Arial"/>
                <a:ea typeface="Calibri"/>
                <a:cs typeface="Times New Roman"/>
              </a:rPr>
              <a:t>Workaholism</a:t>
            </a:r>
            <a:r>
              <a:rPr lang="en-GB" dirty="0">
                <a:latin typeface="Arial"/>
                <a:ea typeface="Calibri"/>
                <a:cs typeface="Times New Roman"/>
              </a:rPr>
              <a:t>, burnout and well-being among junior doctors: The mediating role of conflict. </a:t>
            </a:r>
            <a:r>
              <a:rPr lang="en-GB" i="1" dirty="0">
                <a:latin typeface="Arial"/>
                <a:ea typeface="Calibri"/>
                <a:cs typeface="Times New Roman"/>
              </a:rPr>
              <a:t>Work and Stress</a:t>
            </a:r>
            <a:r>
              <a:rPr lang="en-GB" dirty="0">
                <a:latin typeface="Arial"/>
                <a:ea typeface="Calibri"/>
                <a:cs typeface="Times New Roman"/>
              </a:rPr>
              <a:t>. Vol. 23, No. 2. </a:t>
            </a:r>
            <a:r>
              <a:rPr lang="en-GB" dirty="0" smtClean="0">
                <a:latin typeface="Arial"/>
                <a:ea typeface="Calibri"/>
                <a:cs typeface="Times New Roman"/>
              </a:rPr>
              <a:t>155</a:t>
            </a:r>
            <a:r>
              <a:rPr lang="en-GB" i="1" dirty="0">
                <a:latin typeface="Arial"/>
                <a:cs typeface="Arial"/>
              </a:rPr>
              <a:t>–</a:t>
            </a:r>
            <a:r>
              <a:rPr lang="en-GB" dirty="0" smtClean="0">
                <a:latin typeface="Arial"/>
                <a:ea typeface="Calibri"/>
                <a:cs typeface="Times New Roman"/>
              </a:rPr>
              <a:t>72</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err="1">
                <a:latin typeface="Arial"/>
                <a:ea typeface="Calibri"/>
                <a:cs typeface="Times New Roman"/>
              </a:rPr>
              <a:t>Selye</a:t>
            </a:r>
            <a:r>
              <a:rPr lang="en-GB" dirty="0">
                <a:latin typeface="Arial"/>
                <a:ea typeface="Calibri"/>
                <a:cs typeface="Times New Roman"/>
              </a:rPr>
              <a:t>, H. (1976) </a:t>
            </a:r>
            <a:r>
              <a:rPr lang="en-GB" i="1" dirty="0">
                <a:latin typeface="Arial"/>
                <a:ea typeface="Calibri"/>
                <a:cs typeface="Times New Roman"/>
              </a:rPr>
              <a:t>The stress of life.</a:t>
            </a:r>
            <a:r>
              <a:rPr lang="en-GB" dirty="0">
                <a:latin typeface="Arial"/>
                <a:ea typeface="Calibri"/>
                <a:cs typeface="Times New Roman"/>
              </a:rPr>
              <a:t> New York: McGraw-Hill.</a:t>
            </a:r>
            <a:endParaRPr lang="en-GB" dirty="0">
              <a:ea typeface="Calibri"/>
              <a:cs typeface="Times New Roman"/>
            </a:endParaRPr>
          </a:p>
          <a:p>
            <a:pPr>
              <a:lnSpc>
                <a:spcPct val="115000"/>
              </a:lnSpc>
              <a:spcAft>
                <a:spcPts val="1000"/>
              </a:spcAft>
            </a:pPr>
            <a:r>
              <a:rPr lang="en-GB" cap="all" dirty="0" err="1">
                <a:latin typeface="Arial"/>
                <a:ea typeface="Calibri"/>
                <a:cs typeface="Times New Roman"/>
              </a:rPr>
              <a:t>Seo</a:t>
            </a:r>
            <a:r>
              <a:rPr lang="en-GB" dirty="0">
                <a:latin typeface="Arial"/>
                <a:ea typeface="Calibri"/>
                <a:cs typeface="Times New Roman"/>
              </a:rPr>
              <a:t>, E.H. (2009) The relationship of procrastination with a mastery goal versus an avoidance goal. </a:t>
            </a:r>
            <a:r>
              <a:rPr lang="en-GB" i="1" dirty="0">
                <a:latin typeface="Arial"/>
                <a:ea typeface="Calibri"/>
                <a:cs typeface="Times New Roman"/>
              </a:rPr>
              <a:t>Social Behaviour and Personality.</a:t>
            </a:r>
            <a:r>
              <a:rPr lang="en-GB" dirty="0">
                <a:latin typeface="Arial"/>
                <a:ea typeface="Calibri"/>
                <a:cs typeface="Times New Roman"/>
              </a:rPr>
              <a:t> Vol. 37, No. 7. </a:t>
            </a:r>
            <a:r>
              <a:rPr lang="en-GB" dirty="0" smtClean="0">
                <a:latin typeface="Arial"/>
                <a:ea typeface="Calibri"/>
                <a:cs typeface="Times New Roman"/>
              </a:rPr>
              <a:t>911</a:t>
            </a:r>
            <a:r>
              <a:rPr lang="en-GB" i="1" dirty="0">
                <a:latin typeface="Arial"/>
                <a:cs typeface="Arial"/>
              </a:rPr>
              <a:t>–</a:t>
            </a:r>
            <a:r>
              <a:rPr lang="en-GB" dirty="0" smtClean="0">
                <a:latin typeface="Arial"/>
                <a:ea typeface="Calibri"/>
                <a:cs typeface="Times New Roman"/>
              </a:rPr>
              <a:t>20</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Sun</a:t>
            </a:r>
            <a:r>
              <a:rPr lang="en-GB" dirty="0">
                <a:latin typeface="Arial"/>
                <a:ea typeface="Calibri"/>
                <a:cs typeface="Times New Roman"/>
              </a:rPr>
              <a:t>, J., </a:t>
            </a:r>
            <a:r>
              <a:rPr lang="en-GB" cap="all" dirty="0">
                <a:latin typeface="Arial"/>
                <a:ea typeface="Calibri"/>
                <a:cs typeface="Times New Roman"/>
              </a:rPr>
              <a:t>Wang</a:t>
            </a:r>
            <a:r>
              <a:rPr lang="en-GB" dirty="0">
                <a:latin typeface="Arial"/>
                <a:ea typeface="Calibri"/>
                <a:cs typeface="Times New Roman"/>
              </a:rPr>
              <a:t>, S., </a:t>
            </a:r>
            <a:r>
              <a:rPr lang="en-GB" cap="all" dirty="0">
                <a:latin typeface="Arial"/>
                <a:ea typeface="Calibri"/>
                <a:cs typeface="Times New Roman"/>
              </a:rPr>
              <a:t>Zhang</a:t>
            </a:r>
            <a:r>
              <a:rPr lang="en-GB" dirty="0">
                <a:latin typeface="Arial"/>
                <a:ea typeface="Calibri"/>
                <a:cs typeface="Times New Roman"/>
              </a:rPr>
              <a:t>, J.Q. and </a:t>
            </a:r>
            <a:r>
              <a:rPr lang="en-GB" cap="all" dirty="0">
                <a:latin typeface="Arial"/>
                <a:ea typeface="Calibri"/>
                <a:cs typeface="Times New Roman"/>
              </a:rPr>
              <a:t>Li</a:t>
            </a:r>
            <a:r>
              <a:rPr lang="en-GB" dirty="0">
                <a:latin typeface="Arial"/>
                <a:ea typeface="Calibri"/>
                <a:cs typeface="Times New Roman"/>
              </a:rPr>
              <a:t>, W. (2007) Assessing the cumulative effects of stress: </a:t>
            </a:r>
            <a:r>
              <a:rPr lang="en-GB" dirty="0" smtClean="0">
                <a:latin typeface="Arial"/>
                <a:ea typeface="Calibri"/>
                <a:cs typeface="Times New Roman"/>
              </a:rPr>
              <a:t>the </a:t>
            </a:r>
            <a:r>
              <a:rPr lang="en-GB" dirty="0">
                <a:latin typeface="Arial"/>
                <a:ea typeface="Calibri"/>
                <a:cs typeface="Times New Roman"/>
              </a:rPr>
              <a:t>association between job stress and </a:t>
            </a:r>
            <a:r>
              <a:rPr lang="en-GB" dirty="0" err="1">
                <a:latin typeface="Arial"/>
                <a:ea typeface="Calibri"/>
                <a:cs typeface="Times New Roman"/>
              </a:rPr>
              <a:t>allostatic</a:t>
            </a:r>
            <a:r>
              <a:rPr lang="en-GB" dirty="0">
                <a:latin typeface="Arial"/>
                <a:ea typeface="Calibri"/>
                <a:cs typeface="Times New Roman"/>
              </a:rPr>
              <a:t> load in a large sample of Chinese employees. </a:t>
            </a:r>
            <a:r>
              <a:rPr lang="en-GB" i="1" dirty="0">
                <a:latin typeface="Arial"/>
                <a:ea typeface="Calibri"/>
                <a:cs typeface="Times New Roman"/>
              </a:rPr>
              <a:t>Work and Stress.</a:t>
            </a:r>
            <a:r>
              <a:rPr lang="en-GB" dirty="0">
                <a:latin typeface="Arial"/>
                <a:ea typeface="Calibri"/>
                <a:cs typeface="Times New Roman"/>
              </a:rPr>
              <a:t> Vol. 21, No. 4. </a:t>
            </a:r>
            <a:r>
              <a:rPr lang="en-GB" dirty="0" smtClean="0">
                <a:latin typeface="Arial"/>
                <a:ea typeface="Calibri"/>
                <a:cs typeface="Times New Roman"/>
              </a:rPr>
              <a:t>333</a:t>
            </a:r>
            <a:r>
              <a:rPr lang="en-GB" i="1" dirty="0">
                <a:latin typeface="Arial"/>
                <a:cs typeface="Arial"/>
              </a:rPr>
              <a:t>–</a:t>
            </a:r>
            <a:r>
              <a:rPr lang="en-GB" dirty="0" smtClean="0">
                <a:latin typeface="Arial"/>
                <a:ea typeface="Calibri"/>
                <a:cs typeface="Times New Roman"/>
              </a:rPr>
              <a:t>47</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err="1">
                <a:latin typeface="Arial"/>
                <a:ea typeface="Calibri"/>
                <a:cs typeface="Times New Roman"/>
              </a:rPr>
              <a:t>Tannenbaum</a:t>
            </a:r>
            <a:r>
              <a:rPr lang="en-GB" dirty="0">
                <a:latin typeface="Arial"/>
                <a:ea typeface="Calibri"/>
                <a:cs typeface="Times New Roman"/>
              </a:rPr>
              <a:t>, R. and </a:t>
            </a:r>
            <a:r>
              <a:rPr lang="en-GB" cap="all" dirty="0">
                <a:latin typeface="Arial"/>
                <a:ea typeface="Calibri"/>
                <a:cs typeface="Times New Roman"/>
              </a:rPr>
              <a:t>Schmidt</a:t>
            </a:r>
            <a:r>
              <a:rPr lang="en-GB" dirty="0">
                <a:latin typeface="Arial"/>
                <a:ea typeface="Calibri"/>
                <a:cs typeface="Times New Roman"/>
              </a:rPr>
              <a:t>, W.H. (1986) Excerpts from </a:t>
            </a:r>
            <a:r>
              <a:rPr lang="en-GB" dirty="0" smtClean="0">
                <a:latin typeface="Arial"/>
                <a:ea typeface="Calibri"/>
                <a:cs typeface="Times New Roman"/>
              </a:rPr>
              <a:t>‘How </a:t>
            </a:r>
            <a:r>
              <a:rPr lang="en-GB" dirty="0">
                <a:latin typeface="Arial"/>
                <a:ea typeface="Calibri"/>
                <a:cs typeface="Times New Roman"/>
              </a:rPr>
              <a:t>to choose a leadership </a:t>
            </a:r>
            <a:r>
              <a:rPr lang="en-GB" dirty="0" smtClean="0">
                <a:latin typeface="Arial"/>
                <a:ea typeface="Calibri"/>
                <a:cs typeface="Times New Roman"/>
              </a:rPr>
              <a:t>pattern’. </a:t>
            </a:r>
            <a:r>
              <a:rPr lang="en-GB" i="1" dirty="0">
                <a:latin typeface="Arial"/>
                <a:ea typeface="Calibri"/>
                <a:cs typeface="Times New Roman"/>
              </a:rPr>
              <a:t>Harvard Business Review</a:t>
            </a:r>
            <a:r>
              <a:rPr lang="en-GB" dirty="0">
                <a:latin typeface="Arial"/>
                <a:ea typeface="Calibri"/>
                <a:cs typeface="Times New Roman"/>
              </a:rPr>
              <a:t>. Vol. 64, No. 4. </a:t>
            </a:r>
            <a:r>
              <a:rPr lang="en-GB" dirty="0" smtClean="0">
                <a:latin typeface="Arial"/>
                <a:ea typeface="Calibri"/>
                <a:cs typeface="Times New Roman"/>
              </a:rPr>
              <a:t>p129.</a:t>
            </a:r>
            <a:endParaRPr lang="en-GB" dirty="0">
              <a:ea typeface="Calibri"/>
              <a:cs typeface="Times New Roman"/>
            </a:endParaRPr>
          </a:p>
        </p:txBody>
      </p:sp>
    </p:spTree>
    <p:extLst>
      <p:ext uri="{BB962C8B-B14F-4D97-AF65-F5344CB8AC3E}">
        <p14:creationId xmlns:p14="http://schemas.microsoft.com/office/powerpoint/2010/main" val="700058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References (Handout </a:t>
            </a:r>
            <a:r>
              <a:rPr lang="cy-GB" dirty="0" smtClean="0"/>
              <a:t>ctd</a:t>
            </a:r>
            <a:r>
              <a:rPr lang="cy-GB" dirty="0"/>
              <a:t>)</a:t>
            </a:r>
            <a:endParaRPr lang="en-GB" dirty="0"/>
          </a:p>
        </p:txBody>
      </p:sp>
      <p:sp>
        <p:nvSpPr>
          <p:cNvPr id="3" name="Content Placeholder 2"/>
          <p:cNvSpPr>
            <a:spLocks noGrp="1"/>
          </p:cNvSpPr>
          <p:nvPr>
            <p:ph idx="1"/>
          </p:nvPr>
        </p:nvSpPr>
        <p:spPr>
          <a:xfrm>
            <a:off x="457200" y="1600201"/>
            <a:ext cx="8229600" cy="1900808"/>
          </a:xfrm>
        </p:spPr>
        <p:txBody>
          <a:bodyPr>
            <a:normAutofit fontScale="25000" lnSpcReduction="20000"/>
          </a:bodyPr>
          <a:lstStyle/>
          <a:p>
            <a:pPr>
              <a:lnSpc>
                <a:spcPct val="115000"/>
              </a:lnSpc>
              <a:spcAft>
                <a:spcPts val="1000"/>
              </a:spcAft>
            </a:pPr>
            <a:r>
              <a:rPr lang="en-GB" cap="all" dirty="0">
                <a:latin typeface="Arial"/>
                <a:ea typeface="Calibri"/>
                <a:cs typeface="Times New Roman"/>
              </a:rPr>
              <a:t>Theobald</a:t>
            </a:r>
            <a:r>
              <a:rPr lang="en-GB" dirty="0">
                <a:latin typeface="Arial"/>
                <a:ea typeface="Calibri"/>
                <a:cs typeface="Times New Roman"/>
              </a:rPr>
              <a:t>, T. (2007, October Saturday 6). </a:t>
            </a:r>
            <a:r>
              <a:rPr lang="en-GB" i="1" dirty="0">
                <a:latin typeface="Arial"/>
                <a:ea typeface="Calibri"/>
                <a:cs typeface="Times New Roman"/>
              </a:rPr>
              <a:t>Clear Thinking.</a:t>
            </a:r>
            <a:r>
              <a:rPr lang="en-GB" dirty="0">
                <a:latin typeface="Arial"/>
                <a:ea typeface="Calibri"/>
                <a:cs typeface="Times New Roman"/>
              </a:rPr>
              <a:t> The Guardian, 6 October [Online]. Available at: http://</a:t>
            </a:r>
            <a:r>
              <a:rPr lang="en-GB" dirty="0" smtClean="0">
                <a:latin typeface="Arial"/>
                <a:ea typeface="Calibri"/>
                <a:cs typeface="Times New Roman"/>
              </a:rPr>
              <a:t>guardian.co.uk/money/2007/oct/06/work [accessed </a:t>
            </a:r>
            <a:r>
              <a:rPr lang="en-GB" dirty="0">
                <a:latin typeface="Arial"/>
                <a:ea typeface="Calibri"/>
                <a:cs typeface="Times New Roman"/>
              </a:rPr>
              <a:t>24 April </a:t>
            </a:r>
            <a:r>
              <a:rPr lang="en-GB" dirty="0" smtClean="0">
                <a:latin typeface="Arial"/>
                <a:ea typeface="Calibri"/>
                <a:cs typeface="Times New Roman"/>
              </a:rPr>
              <a:t>2010].</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Theobald</a:t>
            </a:r>
            <a:r>
              <a:rPr lang="en-GB" dirty="0">
                <a:latin typeface="Arial"/>
                <a:ea typeface="Calibri"/>
                <a:cs typeface="Times New Roman"/>
              </a:rPr>
              <a:t>, T. and </a:t>
            </a:r>
            <a:r>
              <a:rPr lang="en-GB" dirty="0" smtClean="0">
                <a:latin typeface="Arial"/>
                <a:ea typeface="Calibri"/>
                <a:cs typeface="Times New Roman"/>
              </a:rPr>
              <a:t>COOPER, </a:t>
            </a:r>
            <a:r>
              <a:rPr lang="en-GB" dirty="0">
                <a:latin typeface="Arial"/>
                <a:ea typeface="Calibri"/>
                <a:cs typeface="Times New Roman"/>
              </a:rPr>
              <a:t>C.L. (2007) </a:t>
            </a:r>
            <a:r>
              <a:rPr lang="en-GB" i="1" dirty="0">
                <a:latin typeface="Arial"/>
                <a:ea typeface="Calibri"/>
                <a:cs typeface="Times New Roman"/>
              </a:rPr>
              <a:t>Detox your desk: </a:t>
            </a:r>
            <a:r>
              <a:rPr lang="en-GB" i="1" dirty="0" err="1">
                <a:latin typeface="Arial"/>
                <a:ea typeface="Calibri"/>
                <a:cs typeface="Times New Roman"/>
              </a:rPr>
              <a:t>d</a:t>
            </a:r>
            <a:r>
              <a:rPr lang="en-GB" i="1" dirty="0" err="1" smtClean="0">
                <a:latin typeface="Arial"/>
                <a:ea typeface="Calibri"/>
                <a:cs typeface="Times New Roman"/>
              </a:rPr>
              <a:t>eclutter</a:t>
            </a:r>
            <a:r>
              <a:rPr lang="en-GB" i="1" dirty="0" smtClean="0">
                <a:latin typeface="Arial"/>
                <a:ea typeface="Calibri"/>
                <a:cs typeface="Times New Roman"/>
              </a:rPr>
              <a:t> </a:t>
            </a:r>
            <a:r>
              <a:rPr lang="en-GB" i="1" dirty="0">
                <a:latin typeface="Arial"/>
                <a:ea typeface="Calibri"/>
                <a:cs typeface="Times New Roman"/>
              </a:rPr>
              <a:t>your life and mind.</a:t>
            </a:r>
            <a:r>
              <a:rPr lang="en-GB" dirty="0">
                <a:latin typeface="Arial"/>
                <a:ea typeface="Calibri"/>
                <a:cs typeface="Times New Roman"/>
              </a:rPr>
              <a:t> Chichester: Capstone Publishing.</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Tracy</a:t>
            </a:r>
            <a:r>
              <a:rPr lang="en-GB" dirty="0">
                <a:latin typeface="Arial"/>
                <a:ea typeface="Calibri"/>
                <a:cs typeface="Times New Roman"/>
              </a:rPr>
              <a:t>, B. (2013) </a:t>
            </a:r>
            <a:r>
              <a:rPr lang="en-GB" i="1" dirty="0">
                <a:latin typeface="Arial"/>
                <a:ea typeface="Calibri"/>
                <a:cs typeface="Times New Roman"/>
              </a:rPr>
              <a:t>Eat that frog.</a:t>
            </a:r>
            <a:r>
              <a:rPr lang="en-GB" dirty="0">
                <a:latin typeface="Arial"/>
                <a:ea typeface="Calibri"/>
                <a:cs typeface="Times New Roman"/>
              </a:rPr>
              <a:t> San </a:t>
            </a:r>
            <a:r>
              <a:rPr lang="en-GB" dirty="0" smtClean="0">
                <a:latin typeface="Arial"/>
                <a:ea typeface="Calibri"/>
                <a:cs typeface="Times New Roman"/>
              </a:rPr>
              <a:t>Francisco, CA: </a:t>
            </a:r>
            <a:r>
              <a:rPr lang="en-GB" dirty="0">
                <a:latin typeface="Arial"/>
                <a:ea typeface="Calibri"/>
                <a:cs typeface="Times New Roman"/>
              </a:rPr>
              <a:t>Hodder Paperbacks.</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Van den </a:t>
            </a:r>
            <a:r>
              <a:rPr lang="en-GB" cap="all" dirty="0" err="1">
                <a:latin typeface="Arial"/>
                <a:ea typeface="Calibri"/>
                <a:cs typeface="Times New Roman"/>
              </a:rPr>
              <a:t>Broeck</a:t>
            </a:r>
            <a:r>
              <a:rPr lang="en-GB" dirty="0">
                <a:latin typeface="Arial"/>
                <a:ea typeface="Calibri"/>
                <a:cs typeface="Times New Roman"/>
              </a:rPr>
              <a:t>, A., </a:t>
            </a:r>
            <a:r>
              <a:rPr lang="en-GB" cap="all" dirty="0" err="1">
                <a:latin typeface="Arial"/>
                <a:ea typeface="Calibri"/>
                <a:cs typeface="Times New Roman"/>
              </a:rPr>
              <a:t>Vansteenkiste</a:t>
            </a:r>
            <a:r>
              <a:rPr lang="en-GB" dirty="0">
                <a:latin typeface="Arial"/>
                <a:ea typeface="Calibri"/>
                <a:cs typeface="Times New Roman"/>
              </a:rPr>
              <a:t>, M., </a:t>
            </a:r>
            <a:r>
              <a:rPr lang="en-GB" cap="all" dirty="0">
                <a:latin typeface="Arial"/>
                <a:ea typeface="Calibri"/>
                <a:cs typeface="Times New Roman"/>
              </a:rPr>
              <a:t>De Witte</a:t>
            </a:r>
            <a:r>
              <a:rPr lang="en-GB" dirty="0">
                <a:latin typeface="Arial"/>
                <a:ea typeface="Calibri"/>
                <a:cs typeface="Times New Roman"/>
              </a:rPr>
              <a:t>, H. and </a:t>
            </a:r>
            <a:r>
              <a:rPr lang="en-GB" cap="all" dirty="0">
                <a:latin typeface="Arial"/>
                <a:ea typeface="Calibri"/>
                <a:cs typeface="Times New Roman"/>
              </a:rPr>
              <a:t>Lens</a:t>
            </a:r>
            <a:r>
              <a:rPr lang="en-GB" dirty="0">
                <a:latin typeface="Arial"/>
                <a:ea typeface="Calibri"/>
                <a:cs typeface="Times New Roman"/>
              </a:rPr>
              <a:t>, W. (2008) Explaining the relationship between job characteristics, burnout, and engagement: </a:t>
            </a:r>
            <a:r>
              <a:rPr lang="en-GB" dirty="0" smtClean="0">
                <a:latin typeface="Arial"/>
                <a:ea typeface="Calibri"/>
                <a:cs typeface="Times New Roman"/>
              </a:rPr>
              <a:t>the </a:t>
            </a:r>
            <a:r>
              <a:rPr lang="en-GB" dirty="0">
                <a:latin typeface="Arial"/>
                <a:ea typeface="Calibri"/>
                <a:cs typeface="Times New Roman"/>
              </a:rPr>
              <a:t>role of basic psychological need satisfaction. </a:t>
            </a:r>
            <a:r>
              <a:rPr lang="en-GB" i="1" dirty="0">
                <a:latin typeface="Arial"/>
                <a:ea typeface="Calibri"/>
                <a:cs typeface="Times New Roman"/>
              </a:rPr>
              <a:t>Work and Stress.</a:t>
            </a:r>
            <a:r>
              <a:rPr lang="en-GB" dirty="0">
                <a:latin typeface="Arial"/>
                <a:ea typeface="Calibri"/>
                <a:cs typeface="Times New Roman"/>
              </a:rPr>
              <a:t> Vol. 22, No. 3. </a:t>
            </a:r>
            <a:r>
              <a:rPr lang="en-GB" dirty="0" smtClean="0">
                <a:latin typeface="Arial"/>
                <a:ea typeface="Calibri"/>
                <a:cs typeface="Times New Roman"/>
              </a:rPr>
              <a:t>pp277</a:t>
            </a:r>
            <a:r>
              <a:rPr lang="en-GB" i="1" dirty="0" smtClean="0">
                <a:latin typeface="Arial"/>
                <a:cs typeface="Arial"/>
              </a:rPr>
              <a:t>–</a:t>
            </a:r>
            <a:r>
              <a:rPr lang="en-GB" dirty="0" smtClean="0">
                <a:latin typeface="Arial"/>
                <a:ea typeface="Calibri"/>
                <a:cs typeface="Times New Roman"/>
              </a:rPr>
              <a:t>94</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White</a:t>
            </a:r>
            <a:r>
              <a:rPr lang="en-GB" dirty="0">
                <a:latin typeface="Arial"/>
                <a:ea typeface="Calibri"/>
                <a:cs typeface="Times New Roman"/>
              </a:rPr>
              <a:t>, R.D. (2010) The micromanagement disease: symptoms, diagnosis, and cure. </a:t>
            </a:r>
            <a:r>
              <a:rPr lang="en-GB" i="1" dirty="0">
                <a:latin typeface="Arial"/>
                <a:ea typeface="Calibri"/>
                <a:cs typeface="Times New Roman"/>
              </a:rPr>
              <a:t>Public Personnel Management</a:t>
            </a:r>
            <a:r>
              <a:rPr lang="en-GB" dirty="0">
                <a:latin typeface="Arial"/>
                <a:ea typeface="Calibri"/>
                <a:cs typeface="Times New Roman"/>
              </a:rPr>
              <a:t>. Vol. 39, No. 1. </a:t>
            </a:r>
            <a:r>
              <a:rPr lang="en-GB" dirty="0" smtClean="0">
                <a:latin typeface="Arial"/>
                <a:ea typeface="Calibri"/>
                <a:cs typeface="Times New Roman"/>
              </a:rPr>
              <a:t>pp71</a:t>
            </a:r>
            <a:r>
              <a:rPr lang="en-GB" i="1" dirty="0" smtClean="0">
                <a:latin typeface="Arial"/>
                <a:cs typeface="Arial"/>
              </a:rPr>
              <a:t>–</a:t>
            </a:r>
            <a:r>
              <a:rPr lang="en-GB" dirty="0" smtClean="0">
                <a:latin typeface="Arial"/>
                <a:ea typeface="Calibri"/>
                <a:cs typeface="Times New Roman"/>
              </a:rPr>
              <a:t>6</a:t>
            </a:r>
            <a:r>
              <a:rPr lang="en-GB" dirty="0">
                <a:latin typeface="Arial"/>
                <a:ea typeface="Calibri"/>
                <a:cs typeface="Times New Roman"/>
              </a:rPr>
              <a:t>.</a:t>
            </a:r>
            <a:endParaRPr lang="en-GB" dirty="0">
              <a:ea typeface="Calibri"/>
              <a:cs typeface="Times New Roman"/>
            </a:endParaRPr>
          </a:p>
          <a:p>
            <a:pPr>
              <a:lnSpc>
                <a:spcPct val="115000"/>
              </a:lnSpc>
              <a:spcAft>
                <a:spcPts val="1000"/>
              </a:spcAft>
            </a:pPr>
            <a:r>
              <a:rPr lang="en-GB" cap="all" dirty="0">
                <a:latin typeface="Arial"/>
                <a:ea typeface="Calibri"/>
                <a:cs typeface="Times New Roman"/>
              </a:rPr>
              <a:t>Williams</a:t>
            </a:r>
            <a:r>
              <a:rPr lang="en-GB" dirty="0">
                <a:latin typeface="Arial"/>
                <a:ea typeface="Calibri"/>
                <a:cs typeface="Times New Roman"/>
              </a:rPr>
              <a:t>, M., </a:t>
            </a:r>
            <a:r>
              <a:rPr lang="en-GB" cap="all" dirty="0">
                <a:latin typeface="Arial"/>
                <a:ea typeface="Calibri"/>
                <a:cs typeface="Times New Roman"/>
              </a:rPr>
              <a:t>Teasdale</a:t>
            </a:r>
            <a:r>
              <a:rPr lang="en-GB" dirty="0">
                <a:latin typeface="Arial"/>
                <a:ea typeface="Calibri"/>
                <a:cs typeface="Times New Roman"/>
              </a:rPr>
              <a:t>, J., </a:t>
            </a:r>
            <a:r>
              <a:rPr lang="en-GB" cap="all" dirty="0">
                <a:latin typeface="Arial"/>
                <a:ea typeface="Calibri"/>
                <a:cs typeface="Times New Roman"/>
              </a:rPr>
              <a:t>Segal</a:t>
            </a:r>
            <a:r>
              <a:rPr lang="en-GB" dirty="0">
                <a:latin typeface="Arial"/>
                <a:ea typeface="Calibri"/>
                <a:cs typeface="Times New Roman"/>
              </a:rPr>
              <a:t>, Z. and </a:t>
            </a:r>
            <a:r>
              <a:rPr lang="en-GB" cap="all" dirty="0" err="1">
                <a:latin typeface="Arial"/>
                <a:ea typeface="Calibri"/>
                <a:cs typeface="Times New Roman"/>
              </a:rPr>
              <a:t>Kabat-Zinn</a:t>
            </a:r>
            <a:r>
              <a:rPr lang="en-GB" dirty="0">
                <a:latin typeface="Arial"/>
                <a:ea typeface="Calibri"/>
                <a:cs typeface="Times New Roman"/>
              </a:rPr>
              <a:t>, J. (2007) </a:t>
            </a:r>
            <a:r>
              <a:rPr lang="en-GB" i="1" dirty="0">
                <a:latin typeface="Arial"/>
                <a:ea typeface="Calibri"/>
                <a:cs typeface="Times New Roman"/>
              </a:rPr>
              <a:t>The mindful way through depression: </a:t>
            </a:r>
            <a:r>
              <a:rPr lang="en-GB" i="1" dirty="0" smtClean="0">
                <a:latin typeface="Arial"/>
                <a:ea typeface="Calibri"/>
                <a:cs typeface="Times New Roman"/>
              </a:rPr>
              <a:t>freeing </a:t>
            </a:r>
            <a:r>
              <a:rPr lang="en-GB" i="1" dirty="0">
                <a:latin typeface="Arial"/>
                <a:ea typeface="Calibri"/>
                <a:cs typeface="Times New Roman"/>
              </a:rPr>
              <a:t>yourself from chronic unhappiness.</a:t>
            </a:r>
            <a:r>
              <a:rPr lang="en-GB" dirty="0">
                <a:latin typeface="Arial"/>
                <a:ea typeface="Calibri"/>
                <a:cs typeface="Times New Roman"/>
              </a:rPr>
              <a:t> New York: Guildford Press</a:t>
            </a:r>
            <a:r>
              <a:rPr lang="en-GB" dirty="0" smtClean="0">
                <a:latin typeface="Arial"/>
                <a:ea typeface="Calibri"/>
                <a:cs typeface="Times New Roman"/>
              </a:rPr>
              <a:t>.</a:t>
            </a:r>
            <a:endParaRPr lang="en-GB" dirty="0">
              <a:latin typeface="Arial"/>
              <a:ea typeface="Calibri"/>
              <a:cs typeface="Times New Roman"/>
            </a:endParaRPr>
          </a:p>
          <a:p>
            <a:r>
              <a:rPr lang="en-GB" dirty="0" smtClean="0">
                <a:latin typeface="Arial"/>
                <a:ea typeface="Calibri"/>
                <a:cs typeface="Times New Roman"/>
              </a:rPr>
              <a:t>WORK </a:t>
            </a:r>
            <a:r>
              <a:rPr lang="en-GB" dirty="0">
                <a:latin typeface="Arial"/>
                <a:ea typeface="Calibri"/>
                <a:cs typeface="Times New Roman"/>
              </a:rPr>
              <a:t>AFTER CANCER TREATMENT. (2010, September 30). Document. Retrieved 28 July 2013, </a:t>
            </a:r>
            <a:r>
              <a:rPr lang="en-GB" dirty="0" smtClean="0">
                <a:latin typeface="Arial"/>
                <a:ea typeface="Calibri"/>
                <a:cs typeface="Times New Roman"/>
              </a:rPr>
              <a:t>from </a:t>
            </a:r>
            <a:r>
              <a:rPr lang="en-GB" dirty="0"/>
              <a:t>http://</a:t>
            </a:r>
            <a:r>
              <a:rPr lang="en-GB" dirty="0" smtClean="0"/>
              <a:t>www.macmillan.org.uk/Cancerinformation/Livingwithandaftercancer/Lifeaftercancer/Workaftercancer.aspx </a:t>
            </a:r>
            <a:endParaRPr lang="en-GB" dirty="0" smtClean="0">
              <a:latin typeface="Arial"/>
              <a:ea typeface="Calibri"/>
              <a:cs typeface="Times New Roman"/>
            </a:endParaRPr>
          </a:p>
          <a:p>
            <a:pPr>
              <a:lnSpc>
                <a:spcPct val="115000"/>
              </a:lnSpc>
              <a:spcAft>
                <a:spcPts val="1000"/>
              </a:spcAft>
            </a:pPr>
            <a:endParaRPr lang="en-GB" dirty="0" smtClean="0"/>
          </a:p>
          <a:p>
            <a:endParaRPr lang="en-GB" dirty="0"/>
          </a:p>
          <a:p>
            <a:endParaRPr lang="en-GB" dirty="0"/>
          </a:p>
        </p:txBody>
      </p:sp>
    </p:spTree>
    <p:extLst>
      <p:ext uri="{BB962C8B-B14F-4D97-AF65-F5344CB8AC3E}">
        <p14:creationId xmlns:p14="http://schemas.microsoft.com/office/powerpoint/2010/main" val="150825303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1636</TotalTime>
  <Words>3475</Words>
  <Application>Microsoft Office PowerPoint</Application>
  <PresentationFormat>On-screen Show (4:3)</PresentationFormat>
  <Paragraphs>242</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LO1: Concepts of Self and  Self Management Skills </vt:lpstr>
      <vt:lpstr>Presentation outline</vt:lpstr>
      <vt:lpstr>Presentation outline (ctd)</vt:lpstr>
      <vt:lpstr>PowerPoint Presentation</vt:lpstr>
      <vt:lpstr>Quick fix vs longer term  strategies</vt:lpstr>
      <vt:lpstr>Time management – importance</vt:lpstr>
      <vt:lpstr>A day in the life of a manager </vt:lpstr>
      <vt:lpstr>Interpersonal roles (Mintzberg)</vt:lpstr>
      <vt:lpstr>Informational roles (Mintzberg)</vt:lpstr>
      <vt:lpstr>Decisional roles (Mintzberg)</vt:lpstr>
      <vt:lpstr>PowerPoint Presentation</vt:lpstr>
      <vt:lpstr>Some time management quick fixes</vt:lpstr>
      <vt:lpstr>A deeper approach to time management – procrastination</vt:lpstr>
      <vt:lpstr>Common features of procrastination</vt:lpstr>
      <vt:lpstr>Procrastination and goals</vt:lpstr>
      <vt:lpstr>Valence – our value of the goal, +ve or -ve</vt:lpstr>
      <vt:lpstr>Types of achievement goal </vt:lpstr>
      <vt:lpstr>Types of achievement goal (ctd)</vt:lpstr>
      <vt:lpstr>Is all procrastination bad?</vt:lpstr>
      <vt:lpstr>Is all procrastination bad? (ctd)</vt:lpstr>
      <vt:lpstr>Personal organization skills </vt:lpstr>
      <vt:lpstr>Other quick fix personal organization skills</vt:lpstr>
      <vt:lpstr>More fundamental issues (long term): delegation and micromanagement</vt:lpstr>
      <vt:lpstr>Symptoms of the ‘disease’ of micromanagement</vt:lpstr>
      <vt:lpstr>Do it right: dynamic delegation</vt:lpstr>
      <vt:lpstr>Stress management</vt:lpstr>
      <vt:lpstr>Some basic facts</vt:lpstr>
      <vt:lpstr>PowerPoint Presentation</vt:lpstr>
      <vt:lpstr>Physiological model of stress</vt:lpstr>
      <vt:lpstr>Typical stress factors at work</vt:lpstr>
      <vt:lpstr>Helping us cope with stress – job resources</vt:lpstr>
      <vt:lpstr>ABC Motivational Factors</vt:lpstr>
      <vt:lpstr>Am I a workaholic?</vt:lpstr>
      <vt:lpstr>Quick fix – calming and coping strategies</vt:lpstr>
      <vt:lpstr>Summary of key learning points</vt:lpstr>
      <vt:lpstr>References (Handout)</vt:lpstr>
      <vt:lpstr>References (Handout ctd)</vt:lpstr>
      <vt:lpstr>References (Handout ctd)</vt:lpstr>
      <vt:lpstr>References (Handout ctd)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dc:title>
  <dc:creator>Kevin Gallagher</dc:creator>
  <cp:lastModifiedBy>Felicity Healey</cp:lastModifiedBy>
  <cp:revision>58</cp:revision>
  <cp:lastPrinted>2014-06-21T11:09:07Z</cp:lastPrinted>
  <dcterms:created xsi:type="dcterms:W3CDTF">2010-08-01T10:37:20Z</dcterms:created>
  <dcterms:modified xsi:type="dcterms:W3CDTF">2015-10-11T18:42:36Z</dcterms:modified>
</cp:coreProperties>
</file>