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1"/>
  </p:notesMasterIdLst>
  <p:sldIdLst>
    <p:sldId id="256" r:id="rId5"/>
    <p:sldId id="258" r:id="rId6"/>
    <p:sldId id="274" r:id="rId7"/>
    <p:sldId id="273" r:id="rId8"/>
    <p:sldId id="262" r:id="rId9"/>
    <p:sldId id="260" r:id="rId10"/>
    <p:sldId id="263" r:id="rId11"/>
    <p:sldId id="264" r:id="rId12"/>
    <p:sldId id="272" r:id="rId13"/>
    <p:sldId id="259" r:id="rId14"/>
    <p:sldId id="265" r:id="rId15"/>
    <p:sldId id="275" r:id="rId16"/>
    <p:sldId id="269" r:id="rId17"/>
    <p:sldId id="270" r:id="rId18"/>
    <p:sldId id="271" r:id="rId19"/>
    <p:sldId id="276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1" d="100"/>
          <a:sy n="101" d="100"/>
        </p:scale>
        <p:origin x="567" y="-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E2120B2B-4725-48E6-A762-37DF4446C82C}"/>
    <pc:docChg chg="custSel modSld">
      <pc:chgData name="Rhodri Thomas" userId="97013524-85ec-4bc1-99cf-ee75f81eb8cc" providerId="ADAL" clId="{E2120B2B-4725-48E6-A762-37DF4446C82C}" dt="2022-12-08T15:56:44.762" v="211" actId="20577"/>
      <pc:docMkLst>
        <pc:docMk/>
      </pc:docMkLst>
      <pc:sldChg chg="modSp mod">
        <pc:chgData name="Rhodri Thomas" userId="97013524-85ec-4bc1-99cf-ee75f81eb8cc" providerId="ADAL" clId="{E2120B2B-4725-48E6-A762-37DF4446C82C}" dt="2022-12-08T15:50:15.331" v="101" actId="20577"/>
        <pc:sldMkLst>
          <pc:docMk/>
          <pc:sldMk cId="3737769604" sldId="258"/>
        </pc:sldMkLst>
        <pc:spChg chg="mod">
          <ac:chgData name="Rhodri Thomas" userId="97013524-85ec-4bc1-99cf-ee75f81eb8cc" providerId="ADAL" clId="{E2120B2B-4725-48E6-A762-37DF4446C82C}" dt="2022-12-08T15:50:15.331" v="101" actId="20577"/>
          <ac:spMkLst>
            <pc:docMk/>
            <pc:sldMk cId="3737769604" sldId="258"/>
            <ac:spMk id="3" creationId="{7668261C-CE07-64D1-D5E8-E2758BAABAD7}"/>
          </ac:spMkLst>
        </pc:spChg>
      </pc:sldChg>
      <pc:sldChg chg="modSp mod">
        <pc:chgData name="Rhodri Thomas" userId="97013524-85ec-4bc1-99cf-ee75f81eb8cc" providerId="ADAL" clId="{E2120B2B-4725-48E6-A762-37DF4446C82C}" dt="2022-12-08T15:55:00.216" v="209" actId="20577"/>
        <pc:sldMkLst>
          <pc:docMk/>
          <pc:sldMk cId="1673441535" sldId="262"/>
        </pc:sldMkLst>
        <pc:spChg chg="mod">
          <ac:chgData name="Rhodri Thomas" userId="97013524-85ec-4bc1-99cf-ee75f81eb8cc" providerId="ADAL" clId="{E2120B2B-4725-48E6-A762-37DF4446C82C}" dt="2022-12-08T15:55:00.216" v="209" actId="20577"/>
          <ac:spMkLst>
            <pc:docMk/>
            <pc:sldMk cId="1673441535" sldId="262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E2120B2B-4725-48E6-A762-37DF4446C82C}" dt="2022-12-08T15:56:44.762" v="211" actId="20577"/>
        <pc:sldMkLst>
          <pc:docMk/>
          <pc:sldMk cId="2649258153" sldId="270"/>
        </pc:sldMkLst>
        <pc:spChg chg="mod">
          <ac:chgData name="Rhodri Thomas" userId="97013524-85ec-4bc1-99cf-ee75f81eb8cc" providerId="ADAL" clId="{E2120B2B-4725-48E6-A762-37DF4446C82C}" dt="2022-12-08T15:56:44.762" v="211" actId="20577"/>
          <ac:spMkLst>
            <pc:docMk/>
            <pc:sldMk cId="2649258153" sldId="270"/>
            <ac:spMk id="2" creationId="{00000000-0000-0000-0000-000000000000}"/>
          </ac:spMkLst>
        </pc:spChg>
      </pc:sldChg>
      <pc:sldChg chg="modSp mod">
        <pc:chgData name="Rhodri Thomas" userId="97013524-85ec-4bc1-99cf-ee75f81eb8cc" providerId="ADAL" clId="{E2120B2B-4725-48E6-A762-37DF4446C82C}" dt="2022-12-08T15:53:17.248" v="171" actId="20577"/>
        <pc:sldMkLst>
          <pc:docMk/>
          <pc:sldMk cId="265525415" sldId="273"/>
        </pc:sldMkLst>
        <pc:spChg chg="mod">
          <ac:chgData name="Rhodri Thomas" userId="97013524-85ec-4bc1-99cf-ee75f81eb8cc" providerId="ADAL" clId="{E2120B2B-4725-48E6-A762-37DF4446C82C}" dt="2022-12-08T15:53:17.248" v="171" actId="20577"/>
          <ac:spMkLst>
            <pc:docMk/>
            <pc:sldMk cId="265525415" sldId="273"/>
            <ac:spMk id="16" creationId="{00000000-0000-0000-0000-000000000000}"/>
          </ac:spMkLst>
        </pc:spChg>
      </pc:sldChg>
      <pc:sldChg chg="modSp mod">
        <pc:chgData name="Rhodri Thomas" userId="97013524-85ec-4bc1-99cf-ee75f81eb8cc" providerId="ADAL" clId="{E2120B2B-4725-48E6-A762-37DF4446C82C}" dt="2022-12-08T15:51:49.522" v="151" actId="20577"/>
        <pc:sldMkLst>
          <pc:docMk/>
          <pc:sldMk cId="3070840490" sldId="274"/>
        </pc:sldMkLst>
        <pc:spChg chg="mod">
          <ac:chgData name="Rhodri Thomas" userId="97013524-85ec-4bc1-99cf-ee75f81eb8cc" providerId="ADAL" clId="{E2120B2B-4725-48E6-A762-37DF4446C82C}" dt="2022-12-08T15:51:49.522" v="151" actId="20577"/>
          <ac:spMkLst>
            <pc:docMk/>
            <pc:sldMk cId="3070840490" sldId="274"/>
            <ac:spMk id="1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423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180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82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754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643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441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850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101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675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063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7285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23156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2423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590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4706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0094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404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8176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signingbuildings.co.uk/wiki/Method_statement_for_construction" TargetMode="External"/><Relationship Id="rId2" Type="http://schemas.openxmlformats.org/officeDocument/2006/relationships/hyperlink" Target="https://www.hsdirect.co.uk/free-info/free-method-statement-download.html?gclid=Cj0KCQjwt5zsBRD8ARIsAJfI4Bj8F9ACBFenl0PTlcV1JIB1wXbD5j0Ybs2DT8Hkql275nS7Y-Udv0kaAjaHEALw_wcB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methodstatementhq.com/free-civil-mechanical-electrical-method-statement-sample" TargetMode="External"/><Relationship Id="rId4" Type="http://schemas.openxmlformats.org/officeDocument/2006/relationships/hyperlink" Target="http://www.hse.gov.uk/pUbns/priced/l153.pdf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750364" y="3044279"/>
            <a:ext cx="585929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METHOD STATEMENTS</a:t>
            </a:r>
          </a:p>
        </p:txBody>
      </p:sp>
      <p:sp>
        <p:nvSpPr>
          <p:cNvPr id="8" name="Rectangle 7"/>
          <p:cNvSpPr/>
          <p:nvPr/>
        </p:nvSpPr>
        <p:spPr>
          <a:xfrm>
            <a:off x="323528" y="1063423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Reason For METHOD STATEMENTS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02356" y="177281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Arial" panose="020B0604020202020204" pitchFamily="34" charset="0"/>
              </a:rPr>
              <a:t>The law on construction health and safety requires action to protect those at work on site and members of the public who may be affected.</a:t>
            </a:r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68261C-CE07-64D1-D5E8-E2758BAABAD7}"/>
              </a:ext>
            </a:extLst>
          </p:cNvPr>
          <p:cNvSpPr txBox="1"/>
          <p:nvPr/>
        </p:nvSpPr>
        <p:spPr>
          <a:xfrm>
            <a:off x="179512" y="3356992"/>
            <a:ext cx="885698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There are also a number of requirements for other documents that must be produced or submitted.</a:t>
            </a:r>
          </a:p>
          <a:p>
            <a:endParaRPr lang="en-GB" sz="2000" dirty="0"/>
          </a:p>
          <a:p>
            <a:r>
              <a:rPr lang="en-GB" sz="2000" dirty="0"/>
              <a:t>Some key aspects are:</a:t>
            </a:r>
          </a:p>
          <a:p>
            <a:endParaRPr lang="en-GB" sz="2000" dirty="0"/>
          </a:p>
          <a:p>
            <a:r>
              <a:rPr lang="en-GB" sz="2000" dirty="0"/>
              <a:t>Notifications							Risk assessments</a:t>
            </a:r>
          </a:p>
          <a:p>
            <a:r>
              <a:rPr lang="en-GB" sz="2000" dirty="0"/>
              <a:t>CDM plan and file						Thorough examination reports</a:t>
            </a:r>
          </a:p>
          <a:p>
            <a:r>
              <a:rPr lang="en-GB" sz="2000" dirty="0"/>
              <a:t>Inspection reports						</a:t>
            </a:r>
            <a:r>
              <a:rPr lang="en-GB" sz="2000" dirty="0">
                <a:solidFill>
                  <a:srgbClr val="0070C0"/>
                </a:solidFill>
              </a:rPr>
              <a:t>Method statements</a:t>
            </a:r>
          </a:p>
          <a:p>
            <a:r>
              <a:rPr lang="en-GB" sz="2000" dirty="0"/>
              <a:t>Injuries and dangerous occurrences</a:t>
            </a: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Reason For METHOD STATEMENTS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23528" y="1556792"/>
            <a:ext cx="856895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The method statement describes in a logical sequence exactly how a job is to be carried out in a way that secures health and safety and includes all the control measures.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Allows the job to be properly planned with the appropriate health and safety resources needed for it. 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Provide information for other contractors working at the site about any effects the work will have on them.</a:t>
            </a:r>
          </a:p>
        </p:txBody>
      </p:sp>
    </p:spTree>
    <p:extLst>
      <p:ext uri="{BB962C8B-B14F-4D97-AF65-F5344CB8AC3E}">
        <p14:creationId xmlns:p14="http://schemas.microsoft.com/office/powerpoint/2010/main" val="3070840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PURPOSE OF METHOD STATEMENTS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7504" y="2007171"/>
            <a:ext cx="903649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/>
              <a:t>Describe how the work will be carried out in a safe manner.</a:t>
            </a:r>
          </a:p>
          <a:p>
            <a:pPr>
              <a:spcBef>
                <a:spcPts val="1200"/>
              </a:spcBef>
            </a:pPr>
            <a:r>
              <a:rPr lang="en-GB" sz="2400" dirty="0"/>
              <a:t>In construction, used for:</a:t>
            </a:r>
          </a:p>
          <a:p>
            <a:pPr>
              <a:spcBef>
                <a:spcPts val="1200"/>
              </a:spcBef>
            </a:pPr>
            <a:endParaRPr lang="en-GB" sz="2400" dirty="0"/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Describing the construction method, resources and equipment/plant needed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Describing safety measures for specific tasks and activities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Other purposes (waste management, site layout, etc.)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5525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PURPOSE OF METHOD STATEMENTS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42933" y="1844824"/>
            <a:ext cx="8568951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+mj-lt"/>
              </a:rPr>
              <a:t>Not compulsory – but an example of good practice</a:t>
            </a:r>
          </a:p>
          <a:p>
            <a:pPr>
              <a:spcBef>
                <a:spcPts val="1200"/>
              </a:spcBef>
            </a:pPr>
            <a:endParaRPr lang="en-GB" sz="2400" dirty="0">
              <a:latin typeface="+mj-lt"/>
            </a:endParaRPr>
          </a:p>
          <a:p>
            <a:pPr>
              <a:spcBef>
                <a:spcPts val="1200"/>
              </a:spcBef>
            </a:pPr>
            <a:r>
              <a:rPr lang="en-GB" sz="2400" dirty="0">
                <a:latin typeface="+mj-lt"/>
              </a:rPr>
              <a:t>Usually used for specific works or higher risk work, and large variety of works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>
                <a:latin typeface="+mj-lt"/>
              </a:rPr>
              <a:t>to provide information to employees about how the work should be done, and the precautions needed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>
                <a:latin typeface="+mj-lt"/>
              </a:rPr>
              <a:t>to help planning and programming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>
                <a:latin typeface="+mj-lt"/>
              </a:rPr>
              <a:t>To be used as documentation for H&amp;S (for the HSE)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400" dirty="0">
                <a:latin typeface="+mj-lt"/>
              </a:rPr>
              <a:t>RAMS (risk managements and method statements)</a:t>
            </a:r>
          </a:p>
        </p:txBody>
      </p:sp>
    </p:spTree>
    <p:extLst>
      <p:ext uri="{BB962C8B-B14F-4D97-AF65-F5344CB8AC3E}">
        <p14:creationId xmlns:p14="http://schemas.microsoft.com/office/powerpoint/2010/main" val="1673441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CHARACTERISTICS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2849" y="2085046"/>
            <a:ext cx="8352928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Can develop specific works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By a competent person (familiar with the works), and peer-reviewed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Not a lengthy document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Should include all the information needed to develop the work safely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 a clear and concise way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Include drawings and pictures when needed</a:t>
            </a:r>
          </a:p>
        </p:txBody>
      </p:sp>
    </p:spTree>
    <p:extLst>
      <p:ext uri="{BB962C8B-B14F-4D97-AF65-F5344CB8AC3E}">
        <p14:creationId xmlns:p14="http://schemas.microsoft.com/office/powerpoint/2010/main" val="4023968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CHARACTERISTICS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2849" y="2085046"/>
            <a:ext cx="83529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It can provide evidence that: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Significant H&amp;S risks have been identified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co-operation of workers has been ensured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Safe, coordinated systems of work have been put in place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Workers have been involved in the process</a:t>
            </a:r>
          </a:p>
        </p:txBody>
      </p:sp>
    </p:spTree>
    <p:extLst>
      <p:ext uri="{BB962C8B-B14F-4D97-AF65-F5344CB8AC3E}">
        <p14:creationId xmlns:p14="http://schemas.microsoft.com/office/powerpoint/2010/main" val="2780034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CHARACTERISTICS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74161" y="1556792"/>
            <a:ext cx="7848872" cy="54168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The HSE suggests that those </a:t>
            </a:r>
            <a:r>
              <a:rPr lang="en-GB" sz="2400" dirty="0"/>
              <a:t>preparing method statements should consider: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Is there a safer way of doing this task?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Will workers actually implement the controls as planned?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Do controls make the job difficult or inconvenient?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Are there small changes that will improve the intended method?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How will controls work in adverse conditions?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Will workers require additional briefing or instructions?</a:t>
            </a:r>
          </a:p>
          <a:p>
            <a:pPr>
              <a:spcBef>
                <a:spcPts val="1200"/>
              </a:spcBef>
            </a:pPr>
            <a:r>
              <a:rPr lang="en-GB" sz="2400" dirty="0">
                <a:solidFill>
                  <a:srgbClr val="2B2B2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400" b="0" i="0" dirty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4768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lvl="1"/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WHEN?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3998" y="2207959"/>
            <a:ext cx="784887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Tender method statement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Tender process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First approach to the construction works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Not so defined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Construction method statement</a:t>
            </a:r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Pre-construction stage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Much more detailed</a:t>
            </a:r>
          </a:p>
        </p:txBody>
      </p:sp>
    </p:spTree>
    <p:extLst>
      <p:ext uri="{BB962C8B-B14F-4D97-AF65-F5344CB8AC3E}">
        <p14:creationId xmlns:p14="http://schemas.microsoft.com/office/powerpoint/2010/main" val="2415735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748840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WHAT INFORMATION CAN BE CONTAINED?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51520" y="1357349"/>
            <a:ext cx="8784257" cy="51597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The organisation				The project</a:t>
            </a:r>
          </a:p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The specific activity the method statement is for			A description of the work</a:t>
            </a:r>
          </a:p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Start date and duration of the task			Hours of work</a:t>
            </a:r>
          </a:p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Plant and equipment required		Who the assessor is</a:t>
            </a:r>
          </a:p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Who has key responsibilities				Hazards associated with the task</a:t>
            </a:r>
          </a:p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Hazards associated with the site and environment</a:t>
            </a:r>
          </a:p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Precautions needed to protect workers, and other people that could be affected</a:t>
            </a:r>
          </a:p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Reference to other documents such as risk assessments that apply to the task</a:t>
            </a:r>
          </a:p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The planned work procedure, the sequence of work and control measures</a:t>
            </a:r>
          </a:p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PPE requirements</a:t>
            </a:r>
          </a:p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Training procedures and specially-trained operators needed</a:t>
            </a:r>
          </a:p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Management arrangements			Monitoring arrangements</a:t>
            </a:r>
          </a:p>
          <a:p>
            <a:pPr>
              <a:lnSpc>
                <a:spcPct val="15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Montserrat"/>
              </a:rPr>
              <a:t>First aid and welfare arrangements				Emergency procedures</a:t>
            </a:r>
            <a:endParaRPr lang="en-GB" sz="1600" b="0" i="0" dirty="0">
              <a:effectLst/>
              <a:latin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1060589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TYPICAL STRUCTURE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11560" y="1810425"/>
            <a:ext cx="7920880" cy="45550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Project details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Activity and description of work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Date and duration of work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Responsibilities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Work procedure and control measures including the sequence of work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PPE requirements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Management arrangements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Monitoring arrangements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First aid provision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Welfare provision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Emergency procedures</a:t>
            </a:r>
            <a:endParaRPr lang="en-GB" sz="2000" b="0" i="0" dirty="0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03447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TYPICAL STRUCTURE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2C1683-ADE6-0781-0A3C-CC4A036A94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400" t="25644" r="36449" b="29497"/>
          <a:stretch/>
        </p:blipFill>
        <p:spPr>
          <a:xfrm>
            <a:off x="4312404" y="2609528"/>
            <a:ext cx="4831596" cy="42484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6EB07C6-4447-E13C-9FA0-2D1278AEC7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018" t="24449" r="36193" b="30125"/>
          <a:stretch/>
        </p:blipFill>
        <p:spPr>
          <a:xfrm>
            <a:off x="0" y="1403849"/>
            <a:ext cx="4283967" cy="3649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0451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3998" y="834129"/>
            <a:ext cx="655229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DIFFERENT TO RISK ASSESSMENT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3998" y="2047478"/>
            <a:ext cx="78488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Risk assessment</a:t>
            </a:r>
          </a:p>
          <a:p>
            <a:endParaRPr lang="en-GB" sz="24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is an assessment of risk: what the risks are and how to control them.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5 steps:</a:t>
            </a:r>
          </a:p>
          <a:p>
            <a:pPr marL="342900" indent="-342900">
              <a:buFontTx/>
              <a:buChar char="-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Identify the hazards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Decide who might be injured and how</a:t>
            </a:r>
          </a:p>
          <a:p>
            <a:pPr marL="342900" indent="-342900">
              <a:buFontTx/>
              <a:buChar char="-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Evaluate the risks and put measures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Record significant findings</a:t>
            </a:r>
          </a:p>
          <a:p>
            <a:pPr marL="342900" indent="-342900">
              <a:buFontTx/>
              <a:buChar char="-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Review the assessment and update it</a:t>
            </a:r>
          </a:p>
          <a:p>
            <a:endParaRPr lang="en-GB" sz="2400" dirty="0">
              <a:solidFill>
                <a:srgbClr val="2B2B2B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b="0" i="0" dirty="0">
              <a:solidFill>
                <a:srgbClr val="2B2B2B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812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647564" y="1063423"/>
            <a:ext cx="784887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i="0" u="sng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Method statement</a:t>
            </a:r>
          </a:p>
          <a:p>
            <a:endParaRPr lang="en-GB" sz="2400" b="1" i="0" u="sng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Detailed instructions of how the work should be carried out, including: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Sequence of work</a:t>
            </a:r>
          </a:p>
          <a:p>
            <a:pPr marL="342900" indent="-342900">
              <a:buFontTx/>
              <a:buChar char="-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Management arrangements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Usually found with a risk assessment. The risk assessment will specify where it is needed to make a more detailed description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Risk assessments identify the risks and controls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Method statements specifies how to complete the work and in what order</a:t>
            </a:r>
            <a:endParaRPr lang="en-GB" sz="24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92581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206021" y="476185"/>
            <a:ext cx="756041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FOR MORE INFO &amp; EXAMPLES/TEMPLATES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83998" y="1917112"/>
            <a:ext cx="784844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https://www.hsdirect.co.uk/free-info/free-method-statement-download.html?gclid=Cj0KCQjwt5zsBRD8ARIsAJfI4Bj8F9ACBFenl0PTlcV1JIB1wXbD5j0Ybs2DT8Hkql275nS7Y-Udv0kaAjaHEALw_wcB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83998" y="163499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HS Direct – But not free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83998" y="4581128"/>
            <a:ext cx="79204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https://www.designingbuildings.co.uk/wiki/Method_statement_for_construction</a:t>
            </a:r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683998" y="422057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Designing Buildings Wiki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83998" y="5754627"/>
            <a:ext cx="45811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http://www.hse.gov.uk/pUbns/priced/l153.pdf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683998" y="538529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HSE – Guidance on CDM Regs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45FCF36-49B8-0815-472C-D05D756E375A}"/>
              </a:ext>
            </a:extLst>
          </p:cNvPr>
          <p:cNvSpPr txBox="1"/>
          <p:nvPr/>
        </p:nvSpPr>
        <p:spPr>
          <a:xfrm>
            <a:off x="659616" y="3393837"/>
            <a:ext cx="68785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Free Civil, Mechanical, Electrical Method Statement Sample – Method Statement HQ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1D94157-2850-D39E-2D61-5814D943B6EA}"/>
              </a:ext>
            </a:extLst>
          </p:cNvPr>
          <p:cNvSpPr txBox="1"/>
          <p:nvPr/>
        </p:nvSpPr>
        <p:spPr>
          <a:xfrm>
            <a:off x="659616" y="3118970"/>
            <a:ext cx="5702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Sample Method Statements and Risk Assessments</a:t>
            </a:r>
          </a:p>
        </p:txBody>
      </p:sp>
    </p:spTree>
    <p:extLst>
      <p:ext uri="{BB962C8B-B14F-4D97-AF65-F5344CB8AC3E}">
        <p14:creationId xmlns:p14="http://schemas.microsoft.com/office/powerpoint/2010/main" val="5411769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275856" y="2636912"/>
            <a:ext cx="324036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Any Questions?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88023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1" ma:contentTypeDescription="Create a new document." ma:contentTypeScope="" ma:versionID="6224b611f5ffe386836a465907514dbe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81d96693cf7985b39159bafc1c2bab6e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9F7F99-698D-4938-83EF-C388D32F594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B1EA29B-3E78-4323-A7F0-4DD7491E8D55}">
  <ds:schemaRefs>
    <ds:schemaRef ds:uri="http://purl.org/dc/elements/1.1/"/>
    <ds:schemaRef ds:uri="http://schemas.microsoft.com/office/2006/metadata/properties"/>
    <ds:schemaRef ds:uri="d6763200-d287-43bd-9663-450c381dd6d6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9c361958-d63d-4444-9986-5debd40b8faa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2617679-4E2D-4E98-97DF-643BF335D8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877</Words>
  <Application>Microsoft Office PowerPoint</Application>
  <PresentationFormat>On-screen Show (4:3)</PresentationFormat>
  <Paragraphs>137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Century Gothic</vt:lpstr>
      <vt:lpstr>Montserrat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Rhodri Thomas</cp:lastModifiedBy>
  <cp:revision>45</cp:revision>
  <dcterms:created xsi:type="dcterms:W3CDTF">2015-09-15T12:16:09Z</dcterms:created>
  <dcterms:modified xsi:type="dcterms:W3CDTF">2022-12-08T15:56:53Z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