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3"/>
  </p:notesMasterIdLst>
  <p:sldIdLst>
    <p:sldId id="257"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338" r:id="rId32"/>
    <p:sldId id="289" r:id="rId33"/>
    <p:sldId id="290" r:id="rId34"/>
    <p:sldId id="291" r:id="rId35"/>
    <p:sldId id="339" r:id="rId36"/>
    <p:sldId id="292" r:id="rId37"/>
    <p:sldId id="340" r:id="rId38"/>
    <p:sldId id="293" r:id="rId39"/>
    <p:sldId id="294" r:id="rId40"/>
    <p:sldId id="295" r:id="rId41"/>
    <p:sldId id="341" r:id="rId42"/>
    <p:sldId id="342" r:id="rId43"/>
    <p:sldId id="343" r:id="rId44"/>
    <p:sldId id="296" r:id="rId45"/>
    <p:sldId id="297" r:id="rId46"/>
    <p:sldId id="298" r:id="rId47"/>
    <p:sldId id="344" r:id="rId48"/>
    <p:sldId id="299" r:id="rId49"/>
    <p:sldId id="300" r:id="rId50"/>
    <p:sldId id="302" r:id="rId51"/>
    <p:sldId id="303" r:id="rId52"/>
    <p:sldId id="304" r:id="rId53"/>
    <p:sldId id="305" r:id="rId54"/>
    <p:sldId id="306" r:id="rId55"/>
    <p:sldId id="307" r:id="rId56"/>
    <p:sldId id="308" r:id="rId57"/>
    <p:sldId id="309" r:id="rId58"/>
    <p:sldId id="310" r:id="rId59"/>
    <p:sldId id="311" r:id="rId60"/>
    <p:sldId id="312" r:id="rId61"/>
    <p:sldId id="313" r:id="rId62"/>
    <p:sldId id="314" r:id="rId63"/>
    <p:sldId id="315" r:id="rId64"/>
    <p:sldId id="316" r:id="rId65"/>
    <p:sldId id="317" r:id="rId66"/>
    <p:sldId id="318" r:id="rId67"/>
    <p:sldId id="319" r:id="rId68"/>
    <p:sldId id="320" r:id="rId69"/>
    <p:sldId id="348" r:id="rId70"/>
    <p:sldId id="349" r:id="rId71"/>
    <p:sldId id="350" r:id="rId72"/>
    <p:sldId id="351" r:id="rId73"/>
    <p:sldId id="352" r:id="rId74"/>
    <p:sldId id="345" r:id="rId75"/>
    <p:sldId id="321" r:id="rId76"/>
    <p:sldId id="322" r:id="rId77"/>
    <p:sldId id="346" r:id="rId78"/>
    <p:sldId id="323" r:id="rId79"/>
    <p:sldId id="324" r:id="rId80"/>
    <p:sldId id="325" r:id="rId81"/>
    <p:sldId id="326" r:id="rId82"/>
    <p:sldId id="327" r:id="rId83"/>
    <p:sldId id="328" r:id="rId84"/>
    <p:sldId id="331" r:id="rId85"/>
    <p:sldId id="332" r:id="rId86"/>
    <p:sldId id="333" r:id="rId87"/>
    <p:sldId id="334" r:id="rId88"/>
    <p:sldId id="335" r:id="rId89"/>
    <p:sldId id="336" r:id="rId90"/>
    <p:sldId id="337" r:id="rId91"/>
    <p:sldId id="353" r:id="rId9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rts/_rels/chart1.xml.rels><?xml version="1.0" encoding="UTF-8" standalone="yes"?>
<Relationships xmlns="http://schemas.openxmlformats.org/package/2006/relationships"><Relationship Id="rId3" Type="http://schemas.openxmlformats.org/officeDocument/2006/relationships/oleObject" Target="file:///C:\Users\c.lohmann-hancock\OneDrive%20-%20University%20of%20Wales%20Trinity%20Saint%20David\Committee%20Faculty%20Ethics\Untitled.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c.lohmann-hancock\Downloads\workbook.xls"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Households:</a:t>
            </a:r>
            <a:r>
              <a:rPr lang="en-GB" baseline="0"/>
              <a:t> by household type in 1996, 2006 and 2016</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'Table 1'!$A$2</c:f>
              <c:strCache>
                <c:ptCount val="1"/>
                <c:pt idx="0">
                  <c:v>1996</c:v>
                </c:pt>
              </c:strCache>
            </c:strRef>
          </c:tx>
          <c:spPr>
            <a:solidFill>
              <a:schemeClr val="accent1"/>
            </a:solidFill>
            <a:ln>
              <a:noFill/>
            </a:ln>
            <a:effectLst/>
          </c:spPr>
          <c:invertIfNegative val="0"/>
          <c:cat>
            <c:strRef>
              <c:f>'Table 1'!$B$1:$G$1</c:f>
              <c:strCache>
                <c:ptCount val="6"/>
                <c:pt idx="0">
                  <c:v>one person households</c:v>
                </c:pt>
                <c:pt idx="1">
                  <c:v>one family household: couple</c:v>
                </c:pt>
                <c:pt idx="2">
                  <c:v>one family household: Lone Parent</c:v>
                </c:pt>
                <c:pt idx="3">
                  <c:v>Two of more unrelated adults</c:v>
                </c:pt>
                <c:pt idx="4">
                  <c:v>Multi-family households</c:v>
                </c:pt>
                <c:pt idx="5">
                  <c:v>All households</c:v>
                </c:pt>
              </c:strCache>
            </c:strRef>
          </c:cat>
          <c:val>
            <c:numRef>
              <c:f>'Table 1'!$B$2:$G$2</c:f>
              <c:numCache>
                <c:formatCode>General</c:formatCode>
                <c:ptCount val="6"/>
                <c:pt idx="0">
                  <c:v>6.6</c:v>
                </c:pt>
                <c:pt idx="1">
                  <c:v>13.9</c:v>
                </c:pt>
                <c:pt idx="2">
                  <c:v>2.2999999999999998</c:v>
                </c:pt>
                <c:pt idx="3">
                  <c:v>0.7</c:v>
                </c:pt>
                <c:pt idx="4">
                  <c:v>0.2</c:v>
                </c:pt>
                <c:pt idx="5">
                  <c:v>23.7</c:v>
                </c:pt>
              </c:numCache>
            </c:numRef>
          </c:val>
        </c:ser>
        <c:ser>
          <c:idx val="1"/>
          <c:order val="1"/>
          <c:tx>
            <c:strRef>
              <c:f>'Table 1'!$A$3</c:f>
              <c:strCache>
                <c:ptCount val="1"/>
                <c:pt idx="0">
                  <c:v>2006</c:v>
                </c:pt>
              </c:strCache>
            </c:strRef>
          </c:tx>
          <c:spPr>
            <a:solidFill>
              <a:schemeClr val="accent2"/>
            </a:solidFill>
            <a:ln>
              <a:noFill/>
            </a:ln>
            <a:effectLst/>
          </c:spPr>
          <c:invertIfNegative val="0"/>
          <c:cat>
            <c:strRef>
              <c:f>'Table 1'!$B$1:$G$1</c:f>
              <c:strCache>
                <c:ptCount val="6"/>
                <c:pt idx="0">
                  <c:v>one person households</c:v>
                </c:pt>
                <c:pt idx="1">
                  <c:v>one family household: couple</c:v>
                </c:pt>
                <c:pt idx="2">
                  <c:v>one family household: Lone Parent</c:v>
                </c:pt>
                <c:pt idx="3">
                  <c:v>Two of more unrelated adults</c:v>
                </c:pt>
                <c:pt idx="4">
                  <c:v>Multi-family households</c:v>
                </c:pt>
                <c:pt idx="5">
                  <c:v>All households</c:v>
                </c:pt>
              </c:strCache>
            </c:strRef>
          </c:cat>
          <c:val>
            <c:numRef>
              <c:f>'Table 1'!$B$3:$G$3</c:f>
              <c:numCache>
                <c:formatCode>General</c:formatCode>
                <c:ptCount val="6"/>
                <c:pt idx="0">
                  <c:v>7.3</c:v>
                </c:pt>
                <c:pt idx="1">
                  <c:v>14.5</c:v>
                </c:pt>
                <c:pt idx="2">
                  <c:v>2.6</c:v>
                </c:pt>
                <c:pt idx="3">
                  <c:v>0.8</c:v>
                </c:pt>
                <c:pt idx="4">
                  <c:v>0.2</c:v>
                </c:pt>
                <c:pt idx="5">
                  <c:v>25.4</c:v>
                </c:pt>
              </c:numCache>
            </c:numRef>
          </c:val>
        </c:ser>
        <c:ser>
          <c:idx val="2"/>
          <c:order val="2"/>
          <c:tx>
            <c:strRef>
              <c:f>'Table 1'!$A$4</c:f>
              <c:strCache>
                <c:ptCount val="1"/>
                <c:pt idx="0">
                  <c:v>2016</c:v>
                </c:pt>
              </c:strCache>
            </c:strRef>
          </c:tx>
          <c:spPr>
            <a:solidFill>
              <a:schemeClr val="accent3"/>
            </a:solidFill>
            <a:ln>
              <a:noFill/>
            </a:ln>
            <a:effectLst/>
          </c:spPr>
          <c:invertIfNegative val="0"/>
          <c:cat>
            <c:strRef>
              <c:f>'Table 1'!$B$1:$G$1</c:f>
              <c:strCache>
                <c:ptCount val="6"/>
                <c:pt idx="0">
                  <c:v>one person households</c:v>
                </c:pt>
                <c:pt idx="1">
                  <c:v>one family household: couple</c:v>
                </c:pt>
                <c:pt idx="2">
                  <c:v>one family household: Lone Parent</c:v>
                </c:pt>
                <c:pt idx="3">
                  <c:v>Two of more unrelated adults</c:v>
                </c:pt>
                <c:pt idx="4">
                  <c:v>Multi-family households</c:v>
                </c:pt>
                <c:pt idx="5">
                  <c:v>All households</c:v>
                </c:pt>
              </c:strCache>
            </c:strRef>
          </c:cat>
          <c:val>
            <c:numRef>
              <c:f>'Table 1'!$B$4:$G$4</c:f>
              <c:numCache>
                <c:formatCode>General</c:formatCode>
                <c:ptCount val="6"/>
                <c:pt idx="0">
                  <c:v>7.7</c:v>
                </c:pt>
                <c:pt idx="1">
                  <c:v>15.5</c:v>
                </c:pt>
                <c:pt idx="2">
                  <c:v>2.7</c:v>
                </c:pt>
                <c:pt idx="3">
                  <c:v>0.9</c:v>
                </c:pt>
                <c:pt idx="4">
                  <c:v>0.3</c:v>
                </c:pt>
                <c:pt idx="5">
                  <c:v>27.1</c:v>
                </c:pt>
              </c:numCache>
            </c:numRef>
          </c:val>
        </c:ser>
        <c:dLbls>
          <c:showLegendKey val="0"/>
          <c:showVal val="0"/>
          <c:showCatName val="0"/>
          <c:showSerName val="0"/>
          <c:showPercent val="0"/>
          <c:showBubbleSize val="0"/>
        </c:dLbls>
        <c:gapWidth val="219"/>
        <c:overlap val="-27"/>
        <c:axId val="527475376"/>
        <c:axId val="527475768"/>
      </c:barChart>
      <c:catAx>
        <c:axId val="5274753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7475768"/>
        <c:crosses val="autoZero"/>
        <c:auto val="1"/>
        <c:lblAlgn val="ctr"/>
        <c:lblOffset val="100"/>
        <c:noMultiLvlLbl val="0"/>
      </c:catAx>
      <c:valAx>
        <c:axId val="5274757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74753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dirty="0"/>
              <a:t>Chart  UK persistent poverty rates by household </a:t>
            </a:r>
            <a:r>
              <a:rPr lang="en-GB" b="1" dirty="0" smtClean="0"/>
              <a:t>composition:</a:t>
            </a:r>
          </a:p>
          <a:p>
            <a:pPr>
              <a:defRPr/>
            </a:pPr>
            <a:r>
              <a:rPr lang="en-GB" b="1" dirty="0" smtClean="0"/>
              <a:t>2008-2015</a:t>
            </a:r>
            <a:r>
              <a:rPr lang="en-GB" b="1" dirty="0"/>
              <a:t>, percentage individuals</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'[workbook.xls]Table 10'!$B$18:$B$19</c:f>
              <c:strCache>
                <c:ptCount val="2"/>
                <c:pt idx="1">
                  <c:v>Single adult</c:v>
                </c:pt>
              </c:strCache>
            </c:strRef>
          </c:tx>
          <c:spPr>
            <a:solidFill>
              <a:schemeClr val="accent1"/>
            </a:solidFill>
            <a:ln>
              <a:noFill/>
            </a:ln>
            <a:effectLst/>
          </c:spPr>
          <c:invertIfNegative val="0"/>
          <c:cat>
            <c:numRef>
              <c:f>'[workbook.xls]Table 10'!$A$20:$A$27</c:f>
              <c:numCache>
                <c:formatCode>General</c:formatCode>
                <c:ptCount val="8"/>
                <c:pt idx="0">
                  <c:v>2008</c:v>
                </c:pt>
                <c:pt idx="1">
                  <c:v>2009</c:v>
                </c:pt>
                <c:pt idx="2">
                  <c:v>2010</c:v>
                </c:pt>
                <c:pt idx="3">
                  <c:v>2011</c:v>
                </c:pt>
                <c:pt idx="4">
                  <c:v>2012</c:v>
                </c:pt>
                <c:pt idx="5">
                  <c:v>2013</c:v>
                </c:pt>
                <c:pt idx="6">
                  <c:v>2014</c:v>
                </c:pt>
                <c:pt idx="7">
                  <c:v>2015</c:v>
                </c:pt>
              </c:numCache>
            </c:numRef>
          </c:cat>
          <c:val>
            <c:numRef>
              <c:f>'[workbook.xls]Table 10'!$B$20:$B$27</c:f>
              <c:numCache>
                <c:formatCode>General</c:formatCode>
                <c:ptCount val="8"/>
                <c:pt idx="0">
                  <c:v>14.5</c:v>
                </c:pt>
                <c:pt idx="1">
                  <c:v>14.1</c:v>
                </c:pt>
                <c:pt idx="2">
                  <c:v>16.2</c:v>
                </c:pt>
                <c:pt idx="3">
                  <c:v>17.2</c:v>
                </c:pt>
                <c:pt idx="4">
                  <c:v>15.9</c:v>
                </c:pt>
                <c:pt idx="5" formatCode="0.0">
                  <c:v>15.1</c:v>
                </c:pt>
                <c:pt idx="6" formatCode="0.0">
                  <c:v>12.6</c:v>
                </c:pt>
                <c:pt idx="7" formatCode="0.0">
                  <c:v>15.4</c:v>
                </c:pt>
              </c:numCache>
            </c:numRef>
          </c:val>
        </c:ser>
        <c:ser>
          <c:idx val="1"/>
          <c:order val="1"/>
          <c:tx>
            <c:strRef>
              <c:f>'[workbook.xls]Table 10'!$C$18:$C$19</c:f>
              <c:strCache>
                <c:ptCount val="2"/>
                <c:pt idx="1">
                  <c:v>Single parent</c:v>
                </c:pt>
              </c:strCache>
            </c:strRef>
          </c:tx>
          <c:spPr>
            <a:solidFill>
              <a:schemeClr val="accent2"/>
            </a:solidFill>
            <a:ln>
              <a:noFill/>
            </a:ln>
            <a:effectLst/>
          </c:spPr>
          <c:invertIfNegative val="0"/>
          <c:cat>
            <c:numRef>
              <c:f>'[workbook.xls]Table 10'!$A$20:$A$27</c:f>
              <c:numCache>
                <c:formatCode>General</c:formatCode>
                <c:ptCount val="8"/>
                <c:pt idx="0">
                  <c:v>2008</c:v>
                </c:pt>
                <c:pt idx="1">
                  <c:v>2009</c:v>
                </c:pt>
                <c:pt idx="2">
                  <c:v>2010</c:v>
                </c:pt>
                <c:pt idx="3">
                  <c:v>2011</c:v>
                </c:pt>
                <c:pt idx="4">
                  <c:v>2012</c:v>
                </c:pt>
                <c:pt idx="5">
                  <c:v>2013</c:v>
                </c:pt>
                <c:pt idx="6">
                  <c:v>2014</c:v>
                </c:pt>
                <c:pt idx="7">
                  <c:v>2015</c:v>
                </c:pt>
              </c:numCache>
            </c:numRef>
          </c:cat>
          <c:val>
            <c:numRef>
              <c:f>'[workbook.xls]Table 10'!$C$20:$C$27</c:f>
              <c:numCache>
                <c:formatCode>General</c:formatCode>
                <c:ptCount val="8"/>
                <c:pt idx="0">
                  <c:v>30.1</c:v>
                </c:pt>
                <c:pt idx="1">
                  <c:v>23.7</c:v>
                </c:pt>
                <c:pt idx="2">
                  <c:v>20.5</c:v>
                </c:pt>
                <c:pt idx="3">
                  <c:v>21.1</c:v>
                </c:pt>
                <c:pt idx="4">
                  <c:v>18.399999999999999</c:v>
                </c:pt>
                <c:pt idx="5" formatCode="0.0">
                  <c:v>23.3</c:v>
                </c:pt>
                <c:pt idx="6" formatCode="0.0">
                  <c:v>15.1</c:v>
                </c:pt>
                <c:pt idx="7" formatCode="0.0">
                  <c:v>19.7</c:v>
                </c:pt>
              </c:numCache>
            </c:numRef>
          </c:val>
        </c:ser>
        <c:ser>
          <c:idx val="2"/>
          <c:order val="2"/>
          <c:tx>
            <c:strRef>
              <c:f>'[workbook.xls]Table 10'!$D$18:$D$19</c:f>
              <c:strCache>
                <c:ptCount val="2"/>
                <c:pt idx="1">
                  <c:v>2+ adults</c:v>
                </c:pt>
              </c:strCache>
            </c:strRef>
          </c:tx>
          <c:spPr>
            <a:solidFill>
              <a:schemeClr val="accent3"/>
            </a:solidFill>
            <a:ln>
              <a:noFill/>
            </a:ln>
            <a:effectLst/>
          </c:spPr>
          <c:invertIfNegative val="0"/>
          <c:cat>
            <c:numRef>
              <c:f>'[workbook.xls]Table 10'!$A$20:$A$27</c:f>
              <c:numCache>
                <c:formatCode>General</c:formatCode>
                <c:ptCount val="8"/>
                <c:pt idx="0">
                  <c:v>2008</c:v>
                </c:pt>
                <c:pt idx="1">
                  <c:v>2009</c:v>
                </c:pt>
                <c:pt idx="2">
                  <c:v>2010</c:v>
                </c:pt>
                <c:pt idx="3">
                  <c:v>2011</c:v>
                </c:pt>
                <c:pt idx="4">
                  <c:v>2012</c:v>
                </c:pt>
                <c:pt idx="5">
                  <c:v>2013</c:v>
                </c:pt>
                <c:pt idx="6">
                  <c:v>2014</c:v>
                </c:pt>
                <c:pt idx="7">
                  <c:v>2015</c:v>
                </c:pt>
              </c:numCache>
            </c:numRef>
          </c:cat>
          <c:val>
            <c:numRef>
              <c:f>'[workbook.xls]Table 10'!$D$20:$D$27</c:f>
              <c:numCache>
                <c:formatCode>General</c:formatCode>
                <c:ptCount val="8"/>
                <c:pt idx="0">
                  <c:v>5.7</c:v>
                </c:pt>
                <c:pt idx="1">
                  <c:v>6</c:v>
                </c:pt>
                <c:pt idx="2">
                  <c:v>5.3</c:v>
                </c:pt>
                <c:pt idx="3">
                  <c:v>5.3</c:v>
                </c:pt>
                <c:pt idx="4">
                  <c:v>5.5</c:v>
                </c:pt>
                <c:pt idx="5" formatCode="0.0">
                  <c:v>6.2</c:v>
                </c:pt>
                <c:pt idx="6" formatCode="0.0">
                  <c:v>3.8</c:v>
                </c:pt>
                <c:pt idx="7" formatCode="0.0">
                  <c:v>4.7</c:v>
                </c:pt>
              </c:numCache>
            </c:numRef>
          </c:val>
        </c:ser>
        <c:ser>
          <c:idx val="3"/>
          <c:order val="3"/>
          <c:tx>
            <c:strRef>
              <c:f>'[workbook.xls]Table 10'!$E$18:$E$19</c:f>
              <c:strCache>
                <c:ptCount val="2"/>
                <c:pt idx="1">
                  <c:v>2+ adults with children</c:v>
                </c:pt>
              </c:strCache>
            </c:strRef>
          </c:tx>
          <c:spPr>
            <a:solidFill>
              <a:schemeClr val="accent4"/>
            </a:solidFill>
            <a:ln>
              <a:noFill/>
            </a:ln>
            <a:effectLst/>
          </c:spPr>
          <c:invertIfNegative val="0"/>
          <c:cat>
            <c:numRef>
              <c:f>'[workbook.xls]Table 10'!$A$20:$A$27</c:f>
              <c:numCache>
                <c:formatCode>General</c:formatCode>
                <c:ptCount val="8"/>
                <c:pt idx="0">
                  <c:v>2008</c:v>
                </c:pt>
                <c:pt idx="1">
                  <c:v>2009</c:v>
                </c:pt>
                <c:pt idx="2">
                  <c:v>2010</c:v>
                </c:pt>
                <c:pt idx="3">
                  <c:v>2011</c:v>
                </c:pt>
                <c:pt idx="4">
                  <c:v>2012</c:v>
                </c:pt>
                <c:pt idx="5">
                  <c:v>2013</c:v>
                </c:pt>
                <c:pt idx="6">
                  <c:v>2014</c:v>
                </c:pt>
                <c:pt idx="7">
                  <c:v>2015</c:v>
                </c:pt>
              </c:numCache>
            </c:numRef>
          </c:cat>
          <c:val>
            <c:numRef>
              <c:f>'[workbook.xls]Table 10'!$E$20:$E$27</c:f>
              <c:numCache>
                <c:formatCode>General</c:formatCode>
                <c:ptCount val="8"/>
                <c:pt idx="0">
                  <c:v>7</c:v>
                </c:pt>
                <c:pt idx="1">
                  <c:v>5.3</c:v>
                </c:pt>
                <c:pt idx="2">
                  <c:v>4.0999999999999996</c:v>
                </c:pt>
                <c:pt idx="3">
                  <c:v>2.8</c:v>
                </c:pt>
                <c:pt idx="4">
                  <c:v>7.2</c:v>
                </c:pt>
                <c:pt idx="5" formatCode="0.0">
                  <c:v>5.2</c:v>
                </c:pt>
                <c:pt idx="6" formatCode="0.0">
                  <c:v>5.6</c:v>
                </c:pt>
                <c:pt idx="7" formatCode="0.0">
                  <c:v>5.2</c:v>
                </c:pt>
              </c:numCache>
            </c:numRef>
          </c:val>
        </c:ser>
        <c:ser>
          <c:idx val="4"/>
          <c:order val="4"/>
          <c:tx>
            <c:strRef>
              <c:f>'[workbook.xls]Table 10'!$F$18:$F$19</c:f>
              <c:strCache>
                <c:ptCount val="2"/>
                <c:pt idx="1">
                  <c:v>Households without children</c:v>
                </c:pt>
              </c:strCache>
            </c:strRef>
          </c:tx>
          <c:spPr>
            <a:solidFill>
              <a:schemeClr val="accent5"/>
            </a:solidFill>
            <a:ln>
              <a:noFill/>
            </a:ln>
            <a:effectLst/>
          </c:spPr>
          <c:invertIfNegative val="0"/>
          <c:cat>
            <c:numRef>
              <c:f>'[workbook.xls]Table 10'!$A$20:$A$27</c:f>
              <c:numCache>
                <c:formatCode>General</c:formatCode>
                <c:ptCount val="8"/>
                <c:pt idx="0">
                  <c:v>2008</c:v>
                </c:pt>
                <c:pt idx="1">
                  <c:v>2009</c:v>
                </c:pt>
                <c:pt idx="2">
                  <c:v>2010</c:v>
                </c:pt>
                <c:pt idx="3">
                  <c:v>2011</c:v>
                </c:pt>
                <c:pt idx="4">
                  <c:v>2012</c:v>
                </c:pt>
                <c:pt idx="5">
                  <c:v>2013</c:v>
                </c:pt>
                <c:pt idx="6">
                  <c:v>2014</c:v>
                </c:pt>
                <c:pt idx="7">
                  <c:v>2015</c:v>
                </c:pt>
              </c:numCache>
            </c:numRef>
          </c:cat>
          <c:val>
            <c:numRef>
              <c:f>'[workbook.xls]Table 10'!$F$20:$F$27</c:f>
              <c:numCache>
                <c:formatCode>General</c:formatCode>
                <c:ptCount val="8"/>
                <c:pt idx="0">
                  <c:v>8.1</c:v>
                </c:pt>
                <c:pt idx="1">
                  <c:v>8.1999999999999993</c:v>
                </c:pt>
                <c:pt idx="2">
                  <c:v>8.1999999999999993</c:v>
                </c:pt>
                <c:pt idx="3">
                  <c:v>8.6999999999999993</c:v>
                </c:pt>
                <c:pt idx="4">
                  <c:v>8.6</c:v>
                </c:pt>
                <c:pt idx="5">
                  <c:v>8.6</c:v>
                </c:pt>
                <c:pt idx="6">
                  <c:v>6.1</c:v>
                </c:pt>
                <c:pt idx="7">
                  <c:v>7.6</c:v>
                </c:pt>
              </c:numCache>
            </c:numRef>
          </c:val>
        </c:ser>
        <c:ser>
          <c:idx val="5"/>
          <c:order val="5"/>
          <c:tx>
            <c:strRef>
              <c:f>'[workbook.xls]Table 10'!$G$18:$G$19</c:f>
              <c:strCache>
                <c:ptCount val="2"/>
                <c:pt idx="1">
                  <c:v>Households with children</c:v>
                </c:pt>
              </c:strCache>
            </c:strRef>
          </c:tx>
          <c:spPr>
            <a:solidFill>
              <a:schemeClr val="accent6"/>
            </a:solidFill>
            <a:ln>
              <a:noFill/>
            </a:ln>
            <a:effectLst/>
          </c:spPr>
          <c:invertIfNegative val="0"/>
          <c:cat>
            <c:numRef>
              <c:f>'[workbook.xls]Table 10'!$A$20:$A$27</c:f>
              <c:numCache>
                <c:formatCode>General</c:formatCode>
                <c:ptCount val="8"/>
                <c:pt idx="0">
                  <c:v>2008</c:v>
                </c:pt>
                <c:pt idx="1">
                  <c:v>2009</c:v>
                </c:pt>
                <c:pt idx="2">
                  <c:v>2010</c:v>
                </c:pt>
                <c:pt idx="3">
                  <c:v>2011</c:v>
                </c:pt>
                <c:pt idx="4">
                  <c:v>2012</c:v>
                </c:pt>
                <c:pt idx="5">
                  <c:v>2013</c:v>
                </c:pt>
                <c:pt idx="6">
                  <c:v>2014</c:v>
                </c:pt>
                <c:pt idx="7">
                  <c:v>2015</c:v>
                </c:pt>
              </c:numCache>
            </c:numRef>
          </c:cat>
          <c:val>
            <c:numRef>
              <c:f>'[workbook.xls]Table 10'!$G$20:$G$27</c:f>
              <c:numCache>
                <c:formatCode>General</c:formatCode>
                <c:ptCount val="8"/>
                <c:pt idx="0">
                  <c:v>9.5</c:v>
                </c:pt>
                <c:pt idx="1">
                  <c:v>7.7</c:v>
                </c:pt>
                <c:pt idx="2">
                  <c:v>6.4</c:v>
                </c:pt>
                <c:pt idx="3">
                  <c:v>5.0999999999999996</c:v>
                </c:pt>
                <c:pt idx="4">
                  <c:v>8.6999999999999993</c:v>
                </c:pt>
                <c:pt idx="5">
                  <c:v>7.1</c:v>
                </c:pt>
                <c:pt idx="6">
                  <c:v>6.9</c:v>
                </c:pt>
                <c:pt idx="7">
                  <c:v>7</c:v>
                </c:pt>
              </c:numCache>
            </c:numRef>
          </c:val>
        </c:ser>
        <c:dLbls>
          <c:showLegendKey val="0"/>
          <c:showVal val="0"/>
          <c:showCatName val="0"/>
          <c:showSerName val="0"/>
          <c:showPercent val="0"/>
          <c:showBubbleSize val="0"/>
        </c:dLbls>
        <c:gapWidth val="219"/>
        <c:overlap val="-27"/>
        <c:axId val="527476552"/>
        <c:axId val="527476944"/>
      </c:barChart>
      <c:catAx>
        <c:axId val="5274765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7476944"/>
        <c:crosses val="autoZero"/>
        <c:auto val="1"/>
        <c:lblAlgn val="ctr"/>
        <c:lblOffset val="100"/>
        <c:noMultiLvlLbl val="0"/>
      </c:catAx>
      <c:valAx>
        <c:axId val="5274769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7476552"/>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9F770C-AE08-4898-B7DF-90FDE4DAFC63}" type="datetimeFigureOut">
              <a:rPr lang="en-GB" smtClean="0"/>
              <a:t>08/01/2018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0CBFA7-4CDB-4951-A541-D692D1AA9F7B}" type="slidenum">
              <a:rPr lang="en-GB" smtClean="0"/>
              <a:t>‹#›</a:t>
            </a:fld>
            <a:endParaRPr lang="en-GB"/>
          </a:p>
        </p:txBody>
      </p:sp>
    </p:spTree>
    <p:extLst>
      <p:ext uri="{BB962C8B-B14F-4D97-AF65-F5344CB8AC3E}">
        <p14:creationId xmlns:p14="http://schemas.microsoft.com/office/powerpoint/2010/main" val="2283575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0"/>
          <p:cNvSpPr>
            <a:spLocks noGrp="1" noChangeArrowheads="1"/>
          </p:cNvSpPr>
          <p:nvPr>
            <p:ph type="sldNum" sz="quarter" idx="5"/>
          </p:nvPr>
        </p:nvSpPr>
        <p:spPr>
          <a:ln/>
        </p:spPr>
        <p:txBody>
          <a:bodyPr/>
          <a:lstStyle/>
          <a:p>
            <a:fld id="{26F820E3-07E2-48C0-AE09-D60BBD610F87}" type="slidenum">
              <a:rPr lang="en-US"/>
              <a:pPr/>
              <a:t>2</a:t>
            </a:fld>
            <a:endParaRPr lang="en-US" dirty="0"/>
          </a:p>
        </p:txBody>
      </p:sp>
      <p:sp>
        <p:nvSpPr>
          <p:cNvPr id="1027" name="Rectangle 3"/>
          <p:cNvSpPr>
            <a:spLocks noGrp="1" noRot="1" noChangeAspect="1" noChangeArrowheads="1" noTextEdit="1"/>
          </p:cNvSpPr>
          <p:nvPr>
            <p:ph type="sldImg"/>
          </p:nvPr>
        </p:nvSpPr>
        <p:spPr>
          <a:ln/>
        </p:spPr>
      </p:sp>
      <p:sp>
        <p:nvSpPr>
          <p:cNvPr id="1026" name="Rectangle 2"/>
          <p:cNvSpPr>
            <a:spLocks noGrp="1" noChangeArrowheads="1"/>
          </p:cNvSpPr>
          <p:nvPr>
            <p:ph type="body" idx="1"/>
          </p:nvPr>
        </p:nvSpPr>
        <p:spPr/>
        <p:txBody>
          <a:bodyPr/>
          <a:lstStyle/>
          <a:p>
            <a:endParaRPr lang="en-GB" dirty="0"/>
          </a:p>
        </p:txBody>
      </p:sp>
    </p:spTree>
    <p:extLst>
      <p:ext uri="{BB962C8B-B14F-4D97-AF65-F5344CB8AC3E}">
        <p14:creationId xmlns:p14="http://schemas.microsoft.com/office/powerpoint/2010/main" val="2952462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7"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698"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2308667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1"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0722"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3497303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5"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6"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40880308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69"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2770"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1389092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3"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3794"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1857664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7"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4818"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1619286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7346" name="Rectangle 2"/>
          <p:cNvSpPr txBox="1">
            <a:spLocks noGrp="1" noRot="1" noChangeAspect="1" noChangeArrowheads="1" noTextEdit="1"/>
          </p:cNvSpPr>
          <p:nvPr>
            <p:ph type="sldImg"/>
          </p:nvPr>
        </p:nvSpPr>
        <p:spPr>
          <a:xfrm>
            <a:off x="1143000" y="695325"/>
            <a:ext cx="4573588" cy="3429000"/>
          </a:xfrm>
        </p:spPr>
      </p:sp>
      <p:sp>
        <p:nvSpPr>
          <p:cNvPr id="57347" name="Rectangle 3"/>
          <p:cNvSpPr txBox="1">
            <a:spLocks noGrp="1" noChangeArrowheads="1"/>
          </p:cNvSpPr>
          <p:nvPr>
            <p:ph type="body" idx="1"/>
          </p:nvPr>
        </p:nvSpPr>
        <p:spPr>
          <a:xfrm>
            <a:off x="685800" y="4343654"/>
            <a:ext cx="5486400" cy="4114582"/>
          </a:xfrm>
          <a:noFill/>
          <a:ln/>
        </p:spPr>
        <p:txBody>
          <a:bodyPr wrap="none" anchor="ctr"/>
          <a:lstStyle/>
          <a:p>
            <a:endParaRPr lang="en-US" dirty="0"/>
          </a:p>
        </p:txBody>
      </p:sp>
    </p:spTree>
    <p:extLst>
      <p:ext uri="{BB962C8B-B14F-4D97-AF65-F5344CB8AC3E}">
        <p14:creationId xmlns:p14="http://schemas.microsoft.com/office/powerpoint/2010/main" val="568234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0418" name="Rectangle 2"/>
          <p:cNvSpPr txBox="1">
            <a:spLocks noGrp="1" noRot="1" noChangeAspect="1" noChangeArrowheads="1" noTextEdit="1"/>
          </p:cNvSpPr>
          <p:nvPr>
            <p:ph type="sldImg"/>
          </p:nvPr>
        </p:nvSpPr>
        <p:spPr>
          <a:xfrm>
            <a:off x="1143000" y="695325"/>
            <a:ext cx="4573588" cy="3429000"/>
          </a:xfrm>
        </p:spPr>
      </p:sp>
      <p:sp>
        <p:nvSpPr>
          <p:cNvPr id="60419" name="Rectangle 3"/>
          <p:cNvSpPr txBox="1">
            <a:spLocks noGrp="1" noChangeArrowheads="1"/>
          </p:cNvSpPr>
          <p:nvPr>
            <p:ph type="body" idx="1"/>
          </p:nvPr>
        </p:nvSpPr>
        <p:spPr>
          <a:xfrm>
            <a:off x="685800" y="4343654"/>
            <a:ext cx="5486400" cy="4114582"/>
          </a:xfrm>
          <a:noFill/>
          <a:ln/>
        </p:spPr>
        <p:txBody>
          <a:bodyPr wrap="none" anchor="ctr"/>
          <a:lstStyle/>
          <a:p>
            <a:endParaRPr lang="en-US" dirty="0"/>
          </a:p>
        </p:txBody>
      </p:sp>
    </p:spTree>
    <p:extLst>
      <p:ext uri="{BB962C8B-B14F-4D97-AF65-F5344CB8AC3E}">
        <p14:creationId xmlns:p14="http://schemas.microsoft.com/office/powerpoint/2010/main" val="199662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5"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6866"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36737415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889"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7890"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34993636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9937"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9938"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30393002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61"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0962"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12650357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1985"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986"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16096742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3009"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3010"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10584765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4033"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4034"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36006536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6081"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6082"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20594189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7105"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7106"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34177881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129" name="Rectangle 1"/>
          <p:cNvSpPr txBox="1">
            <a:spLocks noGrp="1" noRot="1" noChangeAspect="1" noChangeArrowheads="1"/>
          </p:cNvSpPr>
          <p:nvPr>
            <p:ph type="sldImg"/>
          </p:nvPr>
        </p:nvSpPr>
        <p:spPr bwMode="auto">
          <a:xfrm>
            <a:off x="1143000" y="695325"/>
            <a:ext cx="4573588"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8130" name="Rectangle 2"/>
          <p:cNvSpPr txBox="1">
            <a:spLocks noGrp="1" noChangeArrowheads="1"/>
          </p:cNvSpPr>
          <p:nvPr>
            <p:ph type="body" idx="1"/>
          </p:nvPr>
        </p:nvSpPr>
        <p:spPr bwMode="auto">
          <a:xfrm>
            <a:off x="685800" y="4343654"/>
            <a:ext cx="5486400" cy="411458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dirty="0"/>
          </a:p>
        </p:txBody>
      </p:sp>
    </p:spTree>
    <p:extLst>
      <p:ext uri="{BB962C8B-B14F-4D97-AF65-F5344CB8AC3E}">
        <p14:creationId xmlns:p14="http://schemas.microsoft.com/office/powerpoint/2010/main" val="29875559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eaLnBrk="1" hangingPunct="1"/>
            <a:fld id="{D508FC68-66A8-4F6C-8097-A56F7778891C}" type="slidenum">
              <a:rPr lang="en-GB">
                <a:latin typeface="Times New Roman" pitchFamily="18" charset="0"/>
              </a:rPr>
              <a:pPr eaLnBrk="1" hangingPunct="1"/>
              <a:t>70</a:t>
            </a:fld>
            <a:endParaRPr lang="en-GB">
              <a:latin typeface="Times New Roman" pitchFamily="18" charset="0"/>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extLst>
      <p:ext uri="{BB962C8B-B14F-4D97-AF65-F5344CB8AC3E}">
        <p14:creationId xmlns:p14="http://schemas.microsoft.com/office/powerpoint/2010/main" val="40410687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eaLnBrk="1" hangingPunct="1"/>
            <a:fld id="{AF554AF0-0FD9-496E-9F67-F71EFE79F50D}" type="slidenum">
              <a:rPr lang="en-GB">
                <a:latin typeface="Times New Roman" pitchFamily="18" charset="0"/>
              </a:rPr>
              <a:pPr eaLnBrk="1" hangingPunct="1"/>
              <a:t>75</a:t>
            </a:fld>
            <a:endParaRPr lang="en-GB" dirty="0">
              <a:latin typeface="Times New Roman" pitchFamily="18"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13570743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eaLnBrk="1" hangingPunct="1"/>
            <a:fld id="{6E5CCD5E-D8F1-464D-A3FA-93022760428C}" type="slidenum">
              <a:rPr lang="en-GB">
                <a:latin typeface="Times New Roman" pitchFamily="18" charset="0"/>
              </a:rPr>
              <a:pPr eaLnBrk="1" hangingPunct="1"/>
              <a:t>76</a:t>
            </a:fld>
            <a:endParaRPr lang="en-GB" dirty="0">
              <a:latin typeface="Times New Roman" pitchFamily="18" charset="0"/>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17865712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eaLnBrk="1" hangingPunct="1"/>
            <a:fld id="{D508FC68-66A8-4F6C-8097-A56F7778891C}" type="slidenum">
              <a:rPr lang="en-GB">
                <a:latin typeface="Times New Roman" pitchFamily="18" charset="0"/>
              </a:rPr>
              <a:pPr eaLnBrk="1" hangingPunct="1"/>
              <a:t>78</a:t>
            </a:fld>
            <a:endParaRPr lang="en-GB" dirty="0">
              <a:latin typeface="Times New Roman" pitchFamily="18" charset="0"/>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40779344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5E6E327-8E9A-40BD-B388-1A2CB32994A2}" type="slidenum">
              <a:rPr lang="en-GB"/>
              <a:pPr/>
              <a:t>79</a:t>
            </a:fld>
            <a:endParaRPr lang="en-GB" dirty="0"/>
          </a:p>
        </p:txBody>
      </p:sp>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GB" dirty="0"/>
          </a:p>
        </p:txBody>
      </p:sp>
    </p:spTree>
    <p:extLst>
      <p:ext uri="{BB962C8B-B14F-4D97-AF65-F5344CB8AC3E}">
        <p14:creationId xmlns:p14="http://schemas.microsoft.com/office/powerpoint/2010/main" val="22259755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55070F-3AB3-424D-A3AB-2D9D8299C860}" type="slidenum">
              <a:rPr lang="en-GB"/>
              <a:pPr/>
              <a:t>80</a:t>
            </a:fld>
            <a:endParaRPr lang="en-GB" dirty="0"/>
          </a:p>
        </p:txBody>
      </p:sp>
      <p:sp>
        <p:nvSpPr>
          <p:cNvPr id="110594" name="Rectangle 2"/>
          <p:cNvSpPr>
            <a:spLocks noGrp="1" noRot="1" noChangeAspect="1" noChangeArrowheads="1" noTextEdit="1"/>
          </p:cNvSpPr>
          <p:nvPr>
            <p:ph type="sldImg"/>
          </p:nvPr>
        </p:nvSpPr>
        <p:spPr>
          <a:ln/>
        </p:spPr>
      </p:sp>
      <p:sp>
        <p:nvSpPr>
          <p:cNvPr id="110595" name="Rectangle 3"/>
          <p:cNvSpPr>
            <a:spLocks noGrp="1" noChangeArrowheads="1"/>
          </p:cNvSpPr>
          <p:nvPr>
            <p:ph type="body" idx="1"/>
          </p:nvPr>
        </p:nvSpPr>
        <p:spPr/>
        <p:txBody>
          <a:bodyPr/>
          <a:lstStyle/>
          <a:p>
            <a:endParaRPr lang="en-GB" dirty="0"/>
          </a:p>
        </p:txBody>
      </p:sp>
    </p:spTree>
    <p:extLst>
      <p:ext uri="{BB962C8B-B14F-4D97-AF65-F5344CB8AC3E}">
        <p14:creationId xmlns:p14="http://schemas.microsoft.com/office/powerpoint/2010/main" val="37275318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7A9957-ACBF-4683-922A-92F7F08027B2}" type="slidenum">
              <a:rPr lang="en-GB"/>
              <a:pPr/>
              <a:t>81</a:t>
            </a:fld>
            <a:endParaRPr lang="en-GB" dirty="0"/>
          </a:p>
        </p:txBody>
      </p:sp>
      <p:sp>
        <p:nvSpPr>
          <p:cNvPr id="112642" name="Rectangle 2"/>
          <p:cNvSpPr>
            <a:spLocks noGrp="1" noRot="1" noChangeAspect="1" noChangeArrowheads="1" noTextEdit="1"/>
          </p:cNvSpPr>
          <p:nvPr>
            <p:ph type="sldImg"/>
          </p:nvPr>
        </p:nvSpPr>
        <p:spPr>
          <a:ln/>
        </p:spPr>
      </p:sp>
      <p:sp>
        <p:nvSpPr>
          <p:cNvPr id="112643" name="Rectangle 3"/>
          <p:cNvSpPr>
            <a:spLocks noGrp="1" noChangeArrowheads="1"/>
          </p:cNvSpPr>
          <p:nvPr>
            <p:ph type="body" idx="1"/>
          </p:nvPr>
        </p:nvSpPr>
        <p:spPr/>
        <p:txBody>
          <a:bodyPr/>
          <a:lstStyle/>
          <a:p>
            <a:endParaRPr lang="en-GB" dirty="0"/>
          </a:p>
        </p:txBody>
      </p:sp>
    </p:spTree>
    <p:extLst>
      <p:ext uri="{BB962C8B-B14F-4D97-AF65-F5344CB8AC3E}">
        <p14:creationId xmlns:p14="http://schemas.microsoft.com/office/powerpoint/2010/main" val="9048798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A00AB7-F5AE-4510-BCD7-D385CEF60B6B}" type="slidenum">
              <a:rPr lang="en-GB"/>
              <a:pPr/>
              <a:t>82</a:t>
            </a:fld>
            <a:endParaRPr lang="en-GB" dirty="0"/>
          </a:p>
        </p:txBody>
      </p:sp>
      <p:sp>
        <p:nvSpPr>
          <p:cNvPr id="118786" name="Rectangle 2"/>
          <p:cNvSpPr>
            <a:spLocks noGrp="1" noRot="1" noChangeAspect="1" noChangeArrowheads="1" noTextEdit="1"/>
          </p:cNvSpPr>
          <p:nvPr>
            <p:ph type="sldImg"/>
          </p:nvPr>
        </p:nvSpPr>
        <p:spPr>
          <a:ln/>
        </p:spPr>
      </p:sp>
      <p:sp>
        <p:nvSpPr>
          <p:cNvPr id="118787" name="Rectangle 3"/>
          <p:cNvSpPr>
            <a:spLocks noGrp="1" noChangeArrowheads="1"/>
          </p:cNvSpPr>
          <p:nvPr>
            <p:ph type="body" idx="1"/>
          </p:nvPr>
        </p:nvSpPr>
        <p:spPr/>
        <p:txBody>
          <a:bodyPr/>
          <a:lstStyle/>
          <a:p>
            <a:endParaRPr lang="en-GB" dirty="0"/>
          </a:p>
        </p:txBody>
      </p:sp>
    </p:spTree>
    <p:extLst>
      <p:ext uri="{BB962C8B-B14F-4D97-AF65-F5344CB8AC3E}">
        <p14:creationId xmlns:p14="http://schemas.microsoft.com/office/powerpoint/2010/main" val="1409030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19827EA-9D6D-4BF3-97F8-27CED3E0FE16}" type="slidenum">
              <a:rPr lang="en-GB"/>
              <a:pPr/>
              <a:t>83</a:t>
            </a:fld>
            <a:endParaRPr lang="en-GB" dirty="0"/>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endParaRPr lang="en-GB" dirty="0"/>
          </a:p>
        </p:txBody>
      </p:sp>
    </p:spTree>
    <p:extLst>
      <p:ext uri="{BB962C8B-B14F-4D97-AF65-F5344CB8AC3E}">
        <p14:creationId xmlns:p14="http://schemas.microsoft.com/office/powerpoint/2010/main" val="3334922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08/01/2018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08/01/2018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08/01/2018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smtClean="0"/>
              <a:t>Click to edit Master text styles</a:t>
            </a:r>
          </a:p>
          <a:p>
            <a:pPr lvl="1"/>
            <a:r>
              <a:rPr lang="en-GB" noProof="0" dirty="0" smtClean="0"/>
              <a:t>Second level</a:t>
            </a:r>
          </a:p>
          <a:p>
            <a:pPr lvl="2"/>
            <a:r>
              <a:rPr lang="en-GB" noProof="0" dirty="0" smtClean="0"/>
              <a:t>Third level</a:t>
            </a:r>
          </a:p>
          <a:p>
            <a:pPr lvl="3"/>
            <a:r>
              <a:rPr lang="en-GB" noProof="0" dirty="0" smtClean="0"/>
              <a:t>Fourth level</a:t>
            </a:r>
          </a:p>
          <a:p>
            <a:pPr lvl="4"/>
            <a:r>
              <a:rPr lang="en-GB" noProof="0" dirty="0" smtClean="0"/>
              <a:t>Fifth level</a:t>
            </a:r>
            <a:endParaRPr lang="en-GB" noProof="0"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08/01/2018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C.Lohmann-Hancock@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7.jpeg"/><Relationship Id="rId4" Type="http://schemas.openxmlformats.org/officeDocument/2006/relationships/hyperlink" Target="http://www.mrgallagherstudentsites.com/1950s/?page_id=77"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ons.gov.uk/ons/resources/statsbulletin1_tcm77-332511.png" TargetMode="Externa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hyperlink" Target="http://www.ons.gov.uk/ons/resources/statsbulletin1_tcm77-332511.png" TargetMode="External"/><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ons.gov.uk/ons/resources/statsbulletin2_tcm77-332536.png" TargetMode="Externa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www.ons.gov.uk/ons/resources/statsbulletin3_tcm77-332548.png" TargetMode="Externa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www.ons.gov.uk/ons/resources/statsbulletin5_tcm77-332558.png" TargetMode="Externa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www.savethechildren.org.uk/sites/default/files/documents/Child-Poverty-Snapshots-English.pdf" TargetMode="External"/><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hyperlink" Target="https://www.ons.gov.uk/peoplepopulationandcommunity/birthsdeathsandmarriages/families/bulletins/familiesandhouseholds/20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en-US" sz="3600" b="1" dirty="0" smtClean="0"/>
              <a:t>SJSI6022 Individuals and Families: Living in a Contemporary World - Families &amp; Households</a:t>
            </a:r>
            <a:endParaRPr lang="en-US" sz="3600" b="1" dirty="0"/>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1015663"/>
          </a:xfrm>
          <a:prstGeom prst="rect">
            <a:avLst/>
          </a:prstGeom>
          <a:noFill/>
        </p:spPr>
        <p:txBody>
          <a:bodyPr wrap="square" rtlCol="0">
            <a:spAutoFit/>
          </a:bodyPr>
          <a:lstStyle/>
          <a:p>
            <a:r>
              <a:rPr lang="en-GB" sz="2000" b="1" dirty="0" smtClean="0"/>
              <a:t>Dr Caroline Lohmann-Hancock</a:t>
            </a:r>
          </a:p>
          <a:p>
            <a:r>
              <a:rPr lang="en-GB" sz="2000" b="1" dirty="0" smtClean="0">
                <a:hlinkClick r:id="rId2"/>
              </a:rPr>
              <a:t>C.Lohmann-Hancock@uwtsd.ac.uk</a:t>
            </a:r>
            <a:endParaRPr lang="en-GB" sz="2000" b="1" dirty="0"/>
          </a:p>
          <a:p>
            <a:endParaRPr lang="en-GB" sz="2000" b="1" dirty="0" smtClean="0"/>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normAutofit fontScale="90000"/>
          </a:bodyPr>
          <a:lstStyle/>
          <a:p>
            <a:r>
              <a:rPr lang="en-GB" dirty="0" smtClean="0"/>
              <a:t>Basic Ideas about the Family</a:t>
            </a:r>
            <a:br>
              <a:rPr lang="en-GB" dirty="0" smtClean="0"/>
            </a:br>
            <a:endParaRPr lang="en-GB" dirty="0"/>
          </a:p>
        </p:txBody>
      </p:sp>
      <p:sp>
        <p:nvSpPr>
          <p:cNvPr id="5" name="Content Placeholder 4"/>
          <p:cNvSpPr>
            <a:spLocks noGrp="1"/>
          </p:cNvSpPr>
          <p:nvPr>
            <p:ph sz="quarter" idx="1"/>
          </p:nvPr>
        </p:nvSpPr>
        <p:spPr/>
        <p:txBody>
          <a:bodyPr/>
          <a:lstStyle/>
          <a:p>
            <a:r>
              <a:rPr lang="en-GB" smtClean="0"/>
              <a:t>Primary socialization agency of society</a:t>
            </a:r>
          </a:p>
          <a:p>
            <a:r>
              <a:rPr lang="en-GB" smtClean="0"/>
              <a:t>A central experiences of an individual’s life</a:t>
            </a:r>
          </a:p>
          <a:p>
            <a:pPr lvl="1"/>
            <a:r>
              <a:rPr lang="en-GB" smtClean="0"/>
              <a:t>as a child and most adults through parenthood</a:t>
            </a:r>
          </a:p>
          <a:p>
            <a:r>
              <a:rPr lang="en-GB" smtClean="0"/>
              <a:t>The family is the place where we are most likely to be ourselves</a:t>
            </a:r>
          </a:p>
          <a:p>
            <a:endParaRPr lang="en-GB" smtClean="0"/>
          </a:p>
          <a:p>
            <a:endParaRPr lang="en-GB" smtClean="0"/>
          </a:p>
          <a:p>
            <a:endParaRPr lang="en-GB" dirty="0"/>
          </a:p>
        </p:txBody>
      </p:sp>
      <p:sp>
        <p:nvSpPr>
          <p:cNvPr id="11" name="Content Placeholder 10"/>
          <p:cNvSpPr>
            <a:spLocks noGrp="1"/>
          </p:cNvSpPr>
          <p:nvPr>
            <p:ph sz="half" idx="2"/>
          </p:nvPr>
        </p:nvSpPr>
        <p:spPr/>
        <p:txBody>
          <a:bodyPr/>
          <a:lstStyle/>
          <a:p>
            <a:endParaRPr lang="en-GB"/>
          </a:p>
        </p:txBody>
      </p:sp>
      <p:sp>
        <p:nvSpPr>
          <p:cNvPr id="10" name="Slide Number Placeholder 9"/>
          <p:cNvSpPr>
            <a:spLocks noGrp="1"/>
          </p:cNvSpPr>
          <p:nvPr>
            <p:ph type="sldNum" sz="quarter" idx="12"/>
          </p:nvPr>
        </p:nvSpPr>
        <p:spPr/>
        <p:txBody>
          <a:bodyPr/>
          <a:lstStyle/>
          <a:p>
            <a:fld id="{9AAFAC32-A08B-44CC-BC55-F4A73EFD8329}" type="slidenum">
              <a:rPr lang="en-GB" smtClean="0"/>
              <a:pPr/>
              <a:t>2</a:t>
            </a:fld>
            <a:endParaRPr lang="en-GB" dirty="0"/>
          </a:p>
        </p:txBody>
      </p:sp>
      <p:sp>
        <p:nvSpPr>
          <p:cNvPr id="2052" name="Text Box 4"/>
          <p:cNvSpPr txBox="1">
            <a:spLocks noChangeArrowheads="1"/>
          </p:cNvSpPr>
          <p:nvPr/>
        </p:nvSpPr>
        <p:spPr bwMode="auto">
          <a:xfrm>
            <a:off x="179388" y="1916113"/>
            <a:ext cx="24479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dirty="0">
              <a:solidFill>
                <a:srgbClr val="000099"/>
              </a:solidFill>
            </a:endParaRPr>
          </a:p>
        </p:txBody>
      </p:sp>
      <p:sp>
        <p:nvSpPr>
          <p:cNvPr id="2056" name="Text Box 8"/>
          <p:cNvSpPr txBox="1">
            <a:spLocks noChangeArrowheads="1"/>
          </p:cNvSpPr>
          <p:nvPr/>
        </p:nvSpPr>
        <p:spPr bwMode="auto">
          <a:xfrm>
            <a:off x="250825" y="4221163"/>
            <a:ext cx="3816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dirty="0">
              <a:solidFill>
                <a:srgbClr val="000099"/>
              </a:solidFill>
            </a:endParaRPr>
          </a:p>
        </p:txBody>
      </p:sp>
      <p:sp>
        <p:nvSpPr>
          <p:cNvPr id="13" name="Rectangle 5"/>
          <p:cNvSpPr>
            <a:spLocks noChangeArrowheads="1"/>
          </p:cNvSpPr>
          <p:nvPr/>
        </p:nvSpPr>
        <p:spPr bwMode="auto">
          <a:xfrm>
            <a:off x="0" y="-57212"/>
            <a:ext cx="64120" cy="57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 </a:t>
            </a:r>
            <a:endParaRPr kumimoji="0" lang="en-US" sz="37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6150" name="Picture 6" descr="http://i.telegraph.co.uk/multimedia/archive/02119/50_nuclear_family_2119599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84245438"/>
            <a:ext cx="4772025" cy="590550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7"/>
          <p:cNvSpPr>
            <a:spLocks noChangeArrowheads="1"/>
          </p:cNvSpPr>
          <p:nvPr/>
        </p:nvSpPr>
        <p:spPr bwMode="auto">
          <a:xfrm>
            <a:off x="152400" y="95188"/>
            <a:ext cx="64120" cy="57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 </a:t>
            </a:r>
            <a:endParaRPr kumimoji="0" lang="en-US" sz="37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6152" name="Picture 8" descr="http://i.telegraph.co.uk/multimedia/archive/02119/50_nuclear_family_2119599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884397838"/>
            <a:ext cx="4772025" cy="5905500"/>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The typical 1950′s family, called the nuclear family, was the ideal family life of that time. It consisted of a working father, a housewife mother, and a couple of children.">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39139" y="1607697"/>
            <a:ext cx="4358456" cy="4358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43259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Nuclear Family</a:t>
            </a:r>
            <a:br>
              <a:rPr lang="en-GB" smtClean="0"/>
            </a:br>
            <a:r>
              <a:rPr lang="en-GB" smtClean="0"/>
              <a:t>Social Construction of Normality</a:t>
            </a:r>
            <a:endParaRPr lang="en-GB" dirty="0"/>
          </a:p>
        </p:txBody>
      </p:sp>
      <p:sp>
        <p:nvSpPr>
          <p:cNvPr id="5" name="Content Placeholder 4"/>
          <p:cNvSpPr>
            <a:spLocks noGrp="1"/>
          </p:cNvSpPr>
          <p:nvPr>
            <p:ph idx="1"/>
          </p:nvPr>
        </p:nvSpPr>
        <p:spPr/>
        <p:txBody>
          <a:bodyPr>
            <a:normAutofit fontScale="92500" lnSpcReduction="10000"/>
          </a:bodyPr>
          <a:lstStyle/>
          <a:p>
            <a:r>
              <a:rPr lang="en-GB" smtClean="0"/>
              <a:t>Normality</a:t>
            </a:r>
          </a:p>
          <a:p>
            <a:pPr lvl="1"/>
            <a:r>
              <a:rPr lang="en-GB" smtClean="0"/>
              <a:t>Influence by social construction</a:t>
            </a:r>
          </a:p>
          <a:p>
            <a:pPr lvl="1"/>
            <a:r>
              <a:rPr lang="en-GB" smtClean="0"/>
              <a:t>subjective worldview </a:t>
            </a:r>
          </a:p>
          <a:p>
            <a:pPr lvl="1"/>
            <a:r>
              <a:rPr lang="en-GB" smtClean="0"/>
              <a:t>larger culture (Hoffman, 1990)</a:t>
            </a:r>
          </a:p>
          <a:p>
            <a:r>
              <a:rPr lang="en-GB" smtClean="0"/>
              <a:t>Theory developed by </a:t>
            </a:r>
          </a:p>
          <a:p>
            <a:pPr lvl="1"/>
            <a:r>
              <a:rPr lang="en-GB" smtClean="0"/>
              <a:t>White</a:t>
            </a:r>
          </a:p>
          <a:p>
            <a:pPr lvl="1"/>
            <a:r>
              <a:rPr lang="en-GB" smtClean="0"/>
              <a:t>Middle-class scholars</a:t>
            </a:r>
          </a:p>
          <a:p>
            <a:pPr lvl="1"/>
            <a:r>
              <a:rPr lang="en-GB" smtClean="0"/>
              <a:t>Professionals</a:t>
            </a:r>
          </a:p>
          <a:p>
            <a:pPr lvl="1"/>
            <a:r>
              <a:rPr lang="en-GB" smtClean="0"/>
              <a:t>Predominately male</a:t>
            </a:r>
          </a:p>
          <a:p>
            <a:pPr lvl="1"/>
            <a:r>
              <a:rPr lang="en-GB" smtClean="0"/>
              <a:t>Euro-American cultural perspective</a:t>
            </a:r>
            <a:endParaRPr lang="en-GB" dirty="0"/>
          </a:p>
        </p:txBody>
      </p:sp>
    </p:spTree>
    <p:extLst>
      <p:ext uri="{BB962C8B-B14F-4D97-AF65-F5344CB8AC3E}">
        <p14:creationId xmlns:p14="http://schemas.microsoft.com/office/powerpoint/2010/main" val="2252903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Normal</a:t>
            </a:r>
            <a:endParaRPr lang="en-GB" dirty="0"/>
          </a:p>
        </p:txBody>
      </p:sp>
      <p:sp>
        <p:nvSpPr>
          <p:cNvPr id="3" name="Content Placeholder 2"/>
          <p:cNvSpPr>
            <a:spLocks noGrp="1"/>
          </p:cNvSpPr>
          <p:nvPr>
            <p:ph idx="1"/>
          </p:nvPr>
        </p:nvSpPr>
        <p:spPr/>
        <p:txBody>
          <a:bodyPr>
            <a:normAutofit lnSpcReduction="10000"/>
          </a:bodyPr>
          <a:lstStyle/>
          <a:p>
            <a:r>
              <a:rPr lang="en-GB" smtClean="0"/>
              <a:t>Foucault (1980)</a:t>
            </a:r>
          </a:p>
          <a:p>
            <a:pPr lvl="1"/>
            <a:r>
              <a:rPr lang="en-GB" smtClean="0"/>
              <a:t>Criticised that</a:t>
            </a:r>
          </a:p>
          <a:p>
            <a:pPr lvl="2"/>
            <a:r>
              <a:rPr lang="en-GB" smtClean="0"/>
              <a:t>Too often in history</a:t>
            </a:r>
          </a:p>
          <a:p>
            <a:pPr lvl="3"/>
            <a:r>
              <a:rPr lang="en-GB" smtClean="0"/>
              <a:t>Theories of normality have ben constructed by the dominant groups</a:t>
            </a:r>
          </a:p>
          <a:p>
            <a:pPr lvl="4"/>
            <a:r>
              <a:rPr lang="en-GB" smtClean="0"/>
              <a:t>Reified by religion</a:t>
            </a:r>
          </a:p>
          <a:p>
            <a:pPr lvl="4"/>
            <a:r>
              <a:rPr lang="en-GB" smtClean="0"/>
              <a:t>Or science</a:t>
            </a:r>
          </a:p>
          <a:p>
            <a:pPr lvl="4"/>
            <a:r>
              <a:rPr lang="en-GB" smtClean="0"/>
              <a:t>And used to pathologies those who do not fit prescribed standards</a:t>
            </a:r>
          </a:p>
          <a:p>
            <a:pPr lvl="4"/>
            <a:r>
              <a:rPr lang="en-GB" smtClean="0"/>
              <a:t>Normality sanction and privilege certain family arrangements</a:t>
            </a:r>
          </a:p>
          <a:p>
            <a:pPr lvl="4"/>
            <a:r>
              <a:rPr lang="en-GB" smtClean="0"/>
              <a:t>Whilst stigmatizing and marginalising others (Walsh, xxxx: 40</a:t>
            </a:r>
            <a:endParaRPr lang="en-GB" dirty="0"/>
          </a:p>
        </p:txBody>
      </p:sp>
    </p:spTree>
    <p:extLst>
      <p:ext uri="{BB962C8B-B14F-4D97-AF65-F5344CB8AC3E}">
        <p14:creationId xmlns:p14="http://schemas.microsoft.com/office/powerpoint/2010/main" val="3895932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Family:</a:t>
            </a:r>
            <a:br>
              <a:rPr lang="en-GB" smtClean="0"/>
            </a:br>
            <a:r>
              <a:rPr lang="en-GB" smtClean="0"/>
              <a:t>Changing Landscape</a:t>
            </a:r>
            <a:endParaRPr lang="en-GB" dirty="0"/>
          </a:p>
        </p:txBody>
      </p:sp>
      <p:sp>
        <p:nvSpPr>
          <p:cNvPr id="3" name="Content Placeholder 2"/>
          <p:cNvSpPr>
            <a:spLocks noGrp="1"/>
          </p:cNvSpPr>
          <p:nvPr>
            <p:ph idx="1"/>
          </p:nvPr>
        </p:nvSpPr>
        <p:spPr/>
        <p:txBody>
          <a:bodyPr/>
          <a:lstStyle/>
          <a:p>
            <a:r>
              <a:rPr lang="en-GB" smtClean="0"/>
              <a:t>Postmodernism</a:t>
            </a:r>
          </a:p>
          <a:p>
            <a:pPr lvl="1"/>
            <a:r>
              <a:rPr lang="en-GB" smtClean="0"/>
              <a:t>Social</a:t>
            </a:r>
          </a:p>
          <a:p>
            <a:pPr lvl="1"/>
            <a:r>
              <a:rPr lang="en-GB" smtClean="0"/>
              <a:t>Economic</a:t>
            </a:r>
          </a:p>
          <a:p>
            <a:pPr lvl="1"/>
            <a:r>
              <a:rPr lang="en-GB" smtClean="0"/>
              <a:t>Political change</a:t>
            </a:r>
          </a:p>
          <a:p>
            <a:pPr lvl="1"/>
            <a:r>
              <a:rPr lang="en-GB" smtClean="0"/>
              <a:t>Impacted upon the landscape of family life (Coontz, 1997)</a:t>
            </a:r>
          </a:p>
          <a:p>
            <a:pPr lvl="1"/>
            <a:endParaRPr lang="en-GB" dirty="0"/>
          </a:p>
        </p:txBody>
      </p:sp>
    </p:spTree>
    <p:extLst>
      <p:ext uri="{BB962C8B-B14F-4D97-AF65-F5344CB8AC3E}">
        <p14:creationId xmlns:p14="http://schemas.microsoft.com/office/powerpoint/2010/main" val="1041465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Family Functioning</a:t>
            </a:r>
            <a:endParaRPr lang="en-GB" dirty="0"/>
          </a:p>
        </p:txBody>
      </p:sp>
      <p:sp>
        <p:nvSpPr>
          <p:cNvPr id="3" name="Content Placeholder 2"/>
          <p:cNvSpPr>
            <a:spLocks noGrp="1"/>
          </p:cNvSpPr>
          <p:nvPr>
            <p:ph idx="1"/>
          </p:nvPr>
        </p:nvSpPr>
        <p:spPr/>
        <p:txBody>
          <a:bodyPr/>
          <a:lstStyle/>
          <a:p>
            <a:r>
              <a:rPr lang="en-GB" dirty="0" smtClean="0"/>
              <a:t>Healthy </a:t>
            </a:r>
          </a:p>
          <a:p>
            <a:r>
              <a:rPr lang="en-GB" dirty="0" smtClean="0"/>
              <a:t>Average</a:t>
            </a:r>
          </a:p>
          <a:p>
            <a:r>
              <a:rPr lang="en-GB" dirty="0" smtClean="0"/>
              <a:t>Dysfunctional</a:t>
            </a:r>
          </a:p>
          <a:p>
            <a:pPr lvl="1"/>
            <a:r>
              <a:rPr lang="en-GB" dirty="0" smtClean="0"/>
              <a:t>Often interchangeable with NORMAL</a:t>
            </a:r>
          </a:p>
          <a:p>
            <a:endParaRPr lang="en-GB" dirty="0" smtClean="0"/>
          </a:p>
          <a:p>
            <a:r>
              <a:rPr lang="en-GB" dirty="0" smtClean="0">
                <a:solidFill>
                  <a:srgbClr val="FF0000"/>
                </a:solidFill>
              </a:rPr>
              <a:t>Who decides?</a:t>
            </a:r>
            <a:endParaRPr lang="en-GB" dirty="0">
              <a:solidFill>
                <a:srgbClr val="FF0000"/>
              </a:solidFill>
            </a:endParaRPr>
          </a:p>
        </p:txBody>
      </p:sp>
    </p:spTree>
    <p:extLst>
      <p:ext uri="{BB962C8B-B14F-4D97-AF65-F5344CB8AC3E}">
        <p14:creationId xmlns:p14="http://schemas.microsoft.com/office/powerpoint/2010/main" val="3727666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Individual Normality</a:t>
            </a:r>
            <a:endParaRPr lang="en-GB" dirty="0"/>
          </a:p>
        </p:txBody>
      </p:sp>
      <p:sp>
        <p:nvSpPr>
          <p:cNvPr id="3" name="Content Placeholder 2"/>
          <p:cNvSpPr>
            <a:spLocks noGrp="1"/>
          </p:cNvSpPr>
          <p:nvPr>
            <p:ph idx="1"/>
          </p:nvPr>
        </p:nvSpPr>
        <p:spPr/>
        <p:txBody>
          <a:bodyPr/>
          <a:lstStyle/>
          <a:p>
            <a:r>
              <a:rPr lang="en-GB" smtClean="0"/>
              <a:t>Family</a:t>
            </a:r>
          </a:p>
          <a:p>
            <a:pPr lvl="1"/>
            <a:r>
              <a:rPr lang="en-GB" smtClean="0"/>
              <a:t>Normal as problem-free </a:t>
            </a:r>
          </a:p>
          <a:p>
            <a:pPr lvl="2"/>
            <a:r>
              <a:rPr lang="en-GB" smtClean="0"/>
              <a:t>Asymptomatic</a:t>
            </a:r>
          </a:p>
          <a:p>
            <a:pPr lvl="1"/>
            <a:r>
              <a:rPr lang="en-GB" smtClean="0"/>
              <a:t>Normal as average</a:t>
            </a:r>
          </a:p>
          <a:p>
            <a:pPr lvl="1"/>
            <a:r>
              <a:rPr lang="en-GB" smtClean="0"/>
              <a:t>Normal as healthy</a:t>
            </a:r>
          </a:p>
          <a:p>
            <a:pPr lvl="1"/>
            <a:r>
              <a:rPr lang="en-GB" smtClean="0"/>
              <a:t>Normal in relation to basic transactional processes in family system</a:t>
            </a:r>
            <a:endParaRPr lang="en-GB" dirty="0"/>
          </a:p>
        </p:txBody>
      </p:sp>
    </p:spTree>
    <p:extLst>
      <p:ext uri="{BB962C8B-B14F-4D97-AF65-F5344CB8AC3E}">
        <p14:creationId xmlns:p14="http://schemas.microsoft.com/office/powerpoint/2010/main" val="927870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Normal Families as</a:t>
            </a:r>
            <a:br>
              <a:rPr lang="en-GB" smtClean="0"/>
            </a:br>
            <a:r>
              <a:rPr lang="en-GB" smtClean="0"/>
              <a:t>Problem-Free</a:t>
            </a:r>
            <a:endParaRPr lang="en-GB" dirty="0"/>
          </a:p>
        </p:txBody>
      </p:sp>
      <p:sp>
        <p:nvSpPr>
          <p:cNvPr id="3" name="Content Placeholder 2"/>
          <p:cNvSpPr>
            <a:spLocks noGrp="1"/>
          </p:cNvSpPr>
          <p:nvPr>
            <p:ph idx="1"/>
          </p:nvPr>
        </p:nvSpPr>
        <p:spPr/>
        <p:txBody>
          <a:bodyPr>
            <a:normAutofit lnSpcReduction="10000"/>
          </a:bodyPr>
          <a:lstStyle/>
          <a:p>
            <a:r>
              <a:rPr lang="en-GB" dirty="0" smtClean="0"/>
              <a:t>From medical &amp; psychiatric model</a:t>
            </a:r>
          </a:p>
          <a:p>
            <a:pPr lvl="1"/>
            <a:r>
              <a:rPr lang="en-GB" dirty="0" smtClean="0"/>
              <a:t>Normality is based on a negative criterion</a:t>
            </a:r>
          </a:p>
          <a:p>
            <a:pPr lvl="1"/>
            <a:r>
              <a:rPr lang="en-GB" dirty="0" smtClean="0"/>
              <a:t>Albescence of pathology</a:t>
            </a:r>
          </a:p>
          <a:p>
            <a:endParaRPr lang="en-GB" dirty="0" smtClean="0"/>
          </a:p>
          <a:p>
            <a:r>
              <a:rPr lang="en-GB" dirty="0" smtClean="0"/>
              <a:t>Healthy family as</a:t>
            </a:r>
          </a:p>
          <a:p>
            <a:pPr lvl="1"/>
            <a:r>
              <a:rPr lang="en-GB" dirty="0" smtClean="0"/>
              <a:t>More than the absence of problems</a:t>
            </a:r>
          </a:p>
          <a:p>
            <a:pPr lvl="1"/>
            <a:r>
              <a:rPr lang="en-GB" dirty="0" smtClean="0"/>
              <a:t>More about family resilience (Walsh, 2003)</a:t>
            </a:r>
          </a:p>
          <a:p>
            <a:pPr marL="457200" lvl="1" indent="0">
              <a:buNone/>
            </a:pPr>
            <a:endParaRPr lang="en-GB" dirty="0" smtClean="0"/>
          </a:p>
          <a:p>
            <a:r>
              <a:rPr lang="en-GB" dirty="0" smtClean="0"/>
              <a:t>No families are problem free</a:t>
            </a:r>
            <a:endParaRPr lang="en-GB" dirty="0"/>
          </a:p>
        </p:txBody>
      </p:sp>
    </p:spTree>
    <p:extLst>
      <p:ext uri="{BB962C8B-B14F-4D97-AF65-F5344CB8AC3E}">
        <p14:creationId xmlns:p14="http://schemas.microsoft.com/office/powerpoint/2010/main" val="986462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Symptomatic</a:t>
            </a:r>
            <a:endParaRPr lang="en-GB" dirty="0"/>
          </a:p>
        </p:txBody>
      </p:sp>
      <p:sp>
        <p:nvSpPr>
          <p:cNvPr id="3" name="Content Placeholder 2"/>
          <p:cNvSpPr>
            <a:spLocks noGrp="1"/>
          </p:cNvSpPr>
          <p:nvPr>
            <p:ph idx="1"/>
          </p:nvPr>
        </p:nvSpPr>
        <p:spPr/>
        <p:txBody>
          <a:bodyPr/>
          <a:lstStyle/>
          <a:p>
            <a:r>
              <a:rPr lang="en-GB" smtClean="0"/>
              <a:t>3 out of 4 people</a:t>
            </a:r>
          </a:p>
          <a:p>
            <a:pPr lvl="1"/>
            <a:r>
              <a:rPr lang="en-GB" smtClean="0"/>
              <a:t>Are symptomatic</a:t>
            </a:r>
          </a:p>
          <a:p>
            <a:pPr lvl="1"/>
            <a:r>
              <a:rPr lang="en-GB" smtClean="0"/>
              <a:t>Experiencing some physical or psychological distress</a:t>
            </a:r>
          </a:p>
          <a:p>
            <a:pPr lvl="1"/>
            <a:r>
              <a:rPr lang="en-GB" smtClean="0"/>
              <a:t>This is accepted as part of ‘normal life’ yet do not seek ‘treatment’</a:t>
            </a:r>
            <a:endParaRPr lang="en-GB" dirty="0"/>
          </a:p>
        </p:txBody>
      </p:sp>
    </p:spTree>
    <p:extLst>
      <p:ext uri="{BB962C8B-B14F-4D97-AF65-F5344CB8AC3E}">
        <p14:creationId xmlns:p14="http://schemas.microsoft.com/office/powerpoint/2010/main" val="41263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Normal Families as Average</a:t>
            </a:r>
            <a:endParaRPr lang="en-GB" dirty="0"/>
          </a:p>
        </p:txBody>
      </p:sp>
      <p:sp>
        <p:nvSpPr>
          <p:cNvPr id="3" name="Content Placeholder 2"/>
          <p:cNvSpPr>
            <a:spLocks noGrp="1"/>
          </p:cNvSpPr>
          <p:nvPr>
            <p:ph idx="1"/>
          </p:nvPr>
        </p:nvSpPr>
        <p:spPr/>
        <p:txBody>
          <a:bodyPr/>
          <a:lstStyle/>
          <a:p>
            <a:r>
              <a:rPr lang="en-GB" smtClean="0"/>
              <a:t>Family is viewed as normal</a:t>
            </a:r>
          </a:p>
          <a:p>
            <a:pPr lvl="1"/>
            <a:r>
              <a:rPr lang="en-GB" smtClean="0"/>
              <a:t>Fits patterns that are common or expectable in ordinary families</a:t>
            </a:r>
          </a:p>
          <a:p>
            <a:pPr lvl="1"/>
            <a:endParaRPr lang="en-GB" dirty="0"/>
          </a:p>
        </p:txBody>
      </p:sp>
    </p:spTree>
    <p:extLst>
      <p:ext uri="{BB962C8B-B14F-4D97-AF65-F5344CB8AC3E}">
        <p14:creationId xmlns:p14="http://schemas.microsoft.com/office/powerpoint/2010/main" val="2514708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Normal Families as Healthy</a:t>
            </a:r>
            <a:br>
              <a:rPr lang="en-GB" smtClean="0"/>
            </a:br>
            <a:r>
              <a:rPr lang="en-GB" smtClean="0"/>
              <a:t>Ideal</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Healthy Family</a:t>
            </a:r>
          </a:p>
          <a:p>
            <a:pPr lvl="1"/>
            <a:r>
              <a:rPr lang="en-GB" dirty="0" smtClean="0"/>
              <a:t>Ideal traits</a:t>
            </a:r>
          </a:p>
          <a:p>
            <a:pPr lvl="1"/>
            <a:r>
              <a:rPr lang="en-GB" dirty="0" smtClean="0"/>
              <a:t>Primal functioning</a:t>
            </a:r>
          </a:p>
          <a:p>
            <a:pPr lvl="1"/>
            <a:r>
              <a:rPr lang="en-GB" dirty="0" smtClean="0"/>
              <a:t>A variety of presentations</a:t>
            </a:r>
          </a:p>
        </p:txBody>
      </p:sp>
      <p:sp>
        <p:nvSpPr>
          <p:cNvPr id="6" name="Content Placeholder 5"/>
          <p:cNvSpPr>
            <a:spLocks noGrp="1"/>
          </p:cNvSpPr>
          <p:nvPr>
            <p:ph sz="half" idx="2"/>
          </p:nvPr>
        </p:nvSpPr>
        <p:spPr/>
        <p:txBody>
          <a:bodyPr>
            <a:normAutofit fontScale="92500" lnSpcReduction="10000"/>
          </a:bodyPr>
          <a:lstStyle/>
          <a:p>
            <a:r>
              <a:rPr lang="en-GB" dirty="0"/>
              <a:t>Social norms</a:t>
            </a:r>
          </a:p>
          <a:p>
            <a:pPr lvl="1"/>
            <a:r>
              <a:rPr lang="en-GB" dirty="0"/>
              <a:t>Culturally sanctioned valises</a:t>
            </a:r>
          </a:p>
          <a:p>
            <a:pPr lvl="1"/>
            <a:r>
              <a:rPr lang="en-GB" dirty="0"/>
              <a:t>Family patterns a</a:t>
            </a:r>
          </a:p>
          <a:p>
            <a:pPr lvl="1"/>
            <a:r>
              <a:rPr lang="en-GB" dirty="0"/>
              <a:t>Roles are deemed desirable</a:t>
            </a:r>
          </a:p>
          <a:p>
            <a:pPr lvl="1"/>
            <a:r>
              <a:rPr lang="en-GB" dirty="0"/>
              <a:t>Proper</a:t>
            </a:r>
          </a:p>
          <a:p>
            <a:pPr lvl="1"/>
            <a:r>
              <a:rPr lang="en-GB" dirty="0"/>
              <a:t>Essential for marriage and childrearing</a:t>
            </a:r>
          </a:p>
          <a:p>
            <a:pPr lvl="1"/>
            <a:r>
              <a:rPr lang="en-GB" dirty="0"/>
              <a:t>Prevailing standards in the dominant society or particular ethnic or religious values</a:t>
            </a:r>
          </a:p>
          <a:p>
            <a:endParaRPr lang="en-GB" dirty="0"/>
          </a:p>
        </p:txBody>
      </p:sp>
    </p:spTree>
    <p:extLst>
      <p:ext uri="{BB962C8B-B14F-4D97-AF65-F5344CB8AC3E}">
        <p14:creationId xmlns:p14="http://schemas.microsoft.com/office/powerpoint/2010/main" val="1904873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Normal Family Processes</a:t>
            </a:r>
            <a:endParaRPr lang="en-GB" dirty="0"/>
          </a:p>
        </p:txBody>
      </p:sp>
      <p:sp>
        <p:nvSpPr>
          <p:cNvPr id="3" name="Content Placeholder 2"/>
          <p:cNvSpPr>
            <a:spLocks noGrp="1"/>
          </p:cNvSpPr>
          <p:nvPr>
            <p:ph idx="1"/>
          </p:nvPr>
        </p:nvSpPr>
        <p:spPr/>
        <p:txBody>
          <a:bodyPr>
            <a:normAutofit fontScale="92500" lnSpcReduction="10000"/>
          </a:bodyPr>
          <a:lstStyle/>
          <a:p>
            <a:r>
              <a:rPr lang="en-GB" smtClean="0"/>
              <a:t>Normal Family process</a:t>
            </a:r>
          </a:p>
          <a:p>
            <a:pPr lvl="1"/>
            <a:r>
              <a:rPr lang="en-GB" smtClean="0"/>
              <a:t>Family systems theory</a:t>
            </a:r>
          </a:p>
          <a:p>
            <a:pPr lvl="1"/>
            <a:r>
              <a:rPr lang="en-GB" smtClean="0"/>
              <a:t>Average</a:t>
            </a:r>
          </a:p>
          <a:p>
            <a:pPr lvl="1"/>
            <a:r>
              <a:rPr lang="en-GB" smtClean="0"/>
              <a:t>Optimal functioning </a:t>
            </a:r>
          </a:p>
          <a:p>
            <a:pPr lvl="1"/>
            <a:r>
              <a:rPr lang="en-GB" smtClean="0"/>
              <a:t>Basic process in human systems</a:t>
            </a:r>
          </a:p>
          <a:p>
            <a:pPr lvl="1"/>
            <a:r>
              <a:rPr lang="en-GB" smtClean="0"/>
              <a:t>Dependent on an interaction of bio psychosocial variables</a:t>
            </a:r>
          </a:p>
          <a:p>
            <a:pPr lvl="1"/>
            <a:r>
              <a:rPr lang="en-GB" smtClean="0"/>
              <a:t>Sociocultural </a:t>
            </a:r>
          </a:p>
          <a:p>
            <a:pPr lvl="1"/>
            <a:r>
              <a:rPr lang="en-GB" smtClean="0"/>
              <a:t>The family works well</a:t>
            </a:r>
          </a:p>
          <a:p>
            <a:pPr lvl="1"/>
            <a:r>
              <a:rPr lang="en-GB" smtClean="0"/>
              <a:t>The family uses structures and hierarchies</a:t>
            </a:r>
            <a:endParaRPr lang="en-GB" dirty="0"/>
          </a:p>
        </p:txBody>
      </p:sp>
    </p:spTree>
    <p:extLst>
      <p:ext uri="{BB962C8B-B14F-4D97-AF65-F5344CB8AC3E}">
        <p14:creationId xmlns:p14="http://schemas.microsoft.com/office/powerpoint/2010/main" val="179678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Dysfunctional Families</a:t>
            </a:r>
            <a:endParaRPr lang="en-GB" dirty="0"/>
          </a:p>
        </p:txBody>
      </p:sp>
      <p:sp>
        <p:nvSpPr>
          <p:cNvPr id="3" name="Content Placeholder 2"/>
          <p:cNvSpPr>
            <a:spLocks noGrp="1"/>
          </p:cNvSpPr>
          <p:nvPr>
            <p:ph sz="half" idx="1"/>
          </p:nvPr>
        </p:nvSpPr>
        <p:spPr/>
        <p:txBody>
          <a:bodyPr>
            <a:normAutofit/>
          </a:bodyPr>
          <a:lstStyle/>
          <a:p>
            <a:r>
              <a:rPr lang="en-GB" dirty="0" smtClean="0"/>
              <a:t>Considered as being</a:t>
            </a:r>
          </a:p>
          <a:p>
            <a:pPr lvl="1"/>
            <a:r>
              <a:rPr lang="en-GB" dirty="0" smtClean="0"/>
              <a:t>Serious disturbance</a:t>
            </a:r>
          </a:p>
          <a:p>
            <a:pPr lvl="1"/>
            <a:r>
              <a:rPr lang="en-GB" dirty="0" smtClean="0"/>
              <a:t>Causal attributions</a:t>
            </a:r>
          </a:p>
          <a:p>
            <a:pPr lvl="1"/>
            <a:r>
              <a:rPr lang="en-GB" dirty="0" smtClean="0"/>
              <a:t>The </a:t>
            </a:r>
            <a:r>
              <a:rPr lang="en-GB" dirty="0" err="1" smtClean="0"/>
              <a:t>pathologising</a:t>
            </a:r>
            <a:r>
              <a:rPr lang="en-GB" dirty="0" smtClean="0"/>
              <a:t> of families</a:t>
            </a:r>
          </a:p>
          <a:p>
            <a:pPr lvl="1"/>
            <a:r>
              <a:rPr lang="en-GB" dirty="0" smtClean="0"/>
              <a:t>Blame them for individual and social problems</a:t>
            </a:r>
          </a:p>
        </p:txBody>
      </p:sp>
      <p:sp>
        <p:nvSpPr>
          <p:cNvPr id="6" name="Content Placeholder 5"/>
          <p:cNvSpPr>
            <a:spLocks noGrp="1"/>
          </p:cNvSpPr>
          <p:nvPr>
            <p:ph sz="half" idx="2"/>
          </p:nvPr>
        </p:nvSpPr>
        <p:spPr/>
        <p:txBody>
          <a:bodyPr/>
          <a:lstStyle/>
          <a:p>
            <a:r>
              <a:rPr lang="en-GB" dirty="0"/>
              <a:t>Books that talk about</a:t>
            </a:r>
          </a:p>
          <a:p>
            <a:pPr lvl="1"/>
            <a:r>
              <a:rPr lang="en-GB" dirty="0"/>
              <a:t>Survivors of dysfunctional families</a:t>
            </a:r>
          </a:p>
          <a:p>
            <a:pPr lvl="1"/>
            <a:r>
              <a:rPr lang="en-GB" dirty="0"/>
              <a:t>But the ‘problem’ is often outside the families control</a:t>
            </a:r>
          </a:p>
          <a:p>
            <a:endParaRPr lang="en-GB" dirty="0"/>
          </a:p>
        </p:txBody>
      </p:sp>
    </p:spTree>
    <p:extLst>
      <p:ext uri="{BB962C8B-B14F-4D97-AF65-F5344CB8AC3E}">
        <p14:creationId xmlns:p14="http://schemas.microsoft.com/office/powerpoint/2010/main" val="257997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Current Trends</a:t>
            </a:r>
            <a:endParaRPr lang="en-GB" dirty="0"/>
          </a:p>
        </p:txBody>
      </p:sp>
      <p:sp>
        <p:nvSpPr>
          <p:cNvPr id="3" name="Content Placeholder 2"/>
          <p:cNvSpPr>
            <a:spLocks noGrp="1"/>
          </p:cNvSpPr>
          <p:nvPr>
            <p:ph idx="1"/>
          </p:nvPr>
        </p:nvSpPr>
        <p:spPr/>
        <p:txBody>
          <a:bodyPr/>
          <a:lstStyle/>
          <a:p>
            <a:r>
              <a:rPr lang="en-GB" smtClean="0"/>
              <a:t>Varied family forms</a:t>
            </a:r>
          </a:p>
          <a:p>
            <a:r>
              <a:rPr lang="en-GB" smtClean="0"/>
              <a:t>Varied gender roles and relationships</a:t>
            </a:r>
          </a:p>
          <a:p>
            <a:r>
              <a:rPr lang="en-GB" smtClean="0"/>
              <a:t>Growing cultural diversity</a:t>
            </a:r>
          </a:p>
          <a:p>
            <a:pPr lvl="1"/>
            <a:r>
              <a:rPr lang="en-GB" smtClean="0"/>
              <a:t>Multicultural society</a:t>
            </a:r>
          </a:p>
          <a:p>
            <a:r>
              <a:rPr lang="en-GB" smtClean="0"/>
              <a:t>Increasing socioeconomic disparity</a:t>
            </a:r>
          </a:p>
          <a:p>
            <a:r>
              <a:rPr lang="en-GB" smtClean="0"/>
              <a:t>Varying and expanded family life course</a:t>
            </a:r>
            <a:endParaRPr lang="en-GB" dirty="0"/>
          </a:p>
        </p:txBody>
      </p:sp>
    </p:spTree>
    <p:extLst>
      <p:ext uri="{BB962C8B-B14F-4D97-AF65-F5344CB8AC3E}">
        <p14:creationId xmlns:p14="http://schemas.microsoft.com/office/powerpoint/2010/main" val="2511508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Varied Family Forms</a:t>
            </a:r>
            <a:endParaRPr lang="en-GB" dirty="0"/>
          </a:p>
        </p:txBody>
      </p:sp>
      <p:sp>
        <p:nvSpPr>
          <p:cNvPr id="3" name="Content Placeholder 2"/>
          <p:cNvSpPr>
            <a:spLocks noGrp="1"/>
          </p:cNvSpPr>
          <p:nvPr>
            <p:ph idx="1"/>
          </p:nvPr>
        </p:nvSpPr>
        <p:spPr/>
        <p:txBody>
          <a:bodyPr/>
          <a:lstStyle/>
          <a:p>
            <a:r>
              <a:rPr lang="en-GB" smtClean="0"/>
              <a:t>Idealised American/European family image</a:t>
            </a:r>
          </a:p>
          <a:p>
            <a:pPr lvl="1"/>
            <a:r>
              <a:rPr lang="en-GB" smtClean="0"/>
              <a:t>Preindustrial society:</a:t>
            </a:r>
          </a:p>
          <a:p>
            <a:pPr lvl="2"/>
            <a:r>
              <a:rPr lang="en-GB" smtClean="0"/>
              <a:t>Multigenerational family households</a:t>
            </a:r>
          </a:p>
          <a:p>
            <a:endParaRPr lang="en-GB" dirty="0"/>
          </a:p>
        </p:txBody>
      </p:sp>
    </p:spTree>
    <p:extLst>
      <p:ext uri="{BB962C8B-B14F-4D97-AF65-F5344CB8AC3E}">
        <p14:creationId xmlns:p14="http://schemas.microsoft.com/office/powerpoint/2010/main" val="1351519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Ideal Family: The Reality </a:t>
            </a:r>
            <a:endParaRPr lang="en-GB" dirty="0"/>
          </a:p>
        </p:txBody>
      </p:sp>
      <p:sp>
        <p:nvSpPr>
          <p:cNvPr id="3" name="Content Placeholder 2"/>
          <p:cNvSpPr>
            <a:spLocks noGrp="1"/>
          </p:cNvSpPr>
          <p:nvPr>
            <p:ph idx="1"/>
          </p:nvPr>
        </p:nvSpPr>
        <p:spPr/>
        <p:txBody>
          <a:bodyPr/>
          <a:lstStyle/>
          <a:p>
            <a:r>
              <a:rPr lang="en-GB" smtClean="0"/>
              <a:t>Disrupted through a variety of family transitions</a:t>
            </a:r>
          </a:p>
          <a:p>
            <a:pPr lvl="1"/>
            <a:r>
              <a:rPr lang="en-GB" smtClean="0"/>
              <a:t>Early parental death</a:t>
            </a:r>
          </a:p>
          <a:p>
            <a:pPr lvl="1"/>
            <a:r>
              <a:rPr lang="en-GB" smtClean="0"/>
              <a:t>Remarriage &amp; stepfamilies</a:t>
            </a:r>
          </a:p>
          <a:p>
            <a:pPr lvl="1"/>
            <a:r>
              <a:rPr lang="en-GB" smtClean="0"/>
              <a:t>Child placements in extended families</a:t>
            </a:r>
          </a:p>
          <a:p>
            <a:pPr lvl="1"/>
            <a:r>
              <a:rPr lang="en-GB" smtClean="0"/>
              <a:t>Foster care</a:t>
            </a:r>
          </a:p>
          <a:p>
            <a:pPr lvl="1"/>
            <a:r>
              <a:rPr lang="en-GB" smtClean="0"/>
              <a:t>orphanages</a:t>
            </a:r>
          </a:p>
          <a:p>
            <a:endParaRPr lang="en-GB" dirty="0"/>
          </a:p>
        </p:txBody>
      </p:sp>
    </p:spTree>
    <p:extLst>
      <p:ext uri="{BB962C8B-B14F-4D97-AF65-F5344CB8AC3E}">
        <p14:creationId xmlns:p14="http://schemas.microsoft.com/office/powerpoint/2010/main" val="326248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Choice in the 21st Century</a:t>
            </a:r>
            <a:endParaRPr lang="en-GB" dirty="0"/>
          </a:p>
        </p:txBody>
      </p:sp>
      <p:sp>
        <p:nvSpPr>
          <p:cNvPr id="3" name="Content Placeholder 2"/>
          <p:cNvSpPr>
            <a:spLocks noGrp="1"/>
          </p:cNvSpPr>
          <p:nvPr>
            <p:ph idx="1"/>
          </p:nvPr>
        </p:nvSpPr>
        <p:spPr/>
        <p:txBody>
          <a:bodyPr/>
          <a:lstStyle/>
          <a:p>
            <a:r>
              <a:rPr lang="en-GB" smtClean="0"/>
              <a:t>Today individuals have choices over marriage and children</a:t>
            </a:r>
          </a:p>
          <a:p>
            <a:pPr lvl="1"/>
            <a:r>
              <a:rPr lang="en-GB" smtClean="0"/>
              <a:t>Education</a:t>
            </a:r>
          </a:p>
          <a:p>
            <a:pPr lvl="1"/>
            <a:r>
              <a:rPr lang="en-GB" smtClean="0"/>
              <a:t>Birth control</a:t>
            </a:r>
          </a:p>
          <a:p>
            <a:pPr lvl="1"/>
            <a:r>
              <a:rPr lang="en-GB" smtClean="0"/>
              <a:t>Medical advances</a:t>
            </a:r>
          </a:p>
          <a:p>
            <a:pPr lvl="1"/>
            <a:r>
              <a:rPr lang="en-GB" smtClean="0"/>
              <a:t>Increased fertility</a:t>
            </a:r>
          </a:p>
          <a:p>
            <a:pPr lvl="1"/>
            <a:r>
              <a:rPr lang="en-GB" smtClean="0"/>
              <a:t>Childbearing options</a:t>
            </a:r>
          </a:p>
          <a:p>
            <a:pPr lvl="1"/>
            <a:r>
              <a:rPr lang="en-GB" smtClean="0"/>
              <a:t>Lengthened life expectancy</a:t>
            </a:r>
            <a:endParaRPr lang="en-GB" dirty="0" smtClean="0"/>
          </a:p>
        </p:txBody>
      </p:sp>
    </p:spTree>
    <p:extLst>
      <p:ext uri="{BB962C8B-B14F-4D97-AF65-F5344CB8AC3E}">
        <p14:creationId xmlns:p14="http://schemas.microsoft.com/office/powerpoint/2010/main" val="36813222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Nuclear Family </a:t>
            </a:r>
            <a:endParaRPr lang="en-GB" dirty="0"/>
          </a:p>
        </p:txBody>
      </p:sp>
      <p:sp>
        <p:nvSpPr>
          <p:cNvPr id="3" name="Content Placeholder 2"/>
          <p:cNvSpPr>
            <a:spLocks noGrp="1"/>
          </p:cNvSpPr>
          <p:nvPr>
            <p:ph idx="1"/>
          </p:nvPr>
        </p:nvSpPr>
        <p:spPr/>
        <p:txBody>
          <a:bodyPr/>
          <a:lstStyle/>
          <a:p>
            <a:r>
              <a:rPr lang="en-GB" smtClean="0"/>
              <a:t>1950s</a:t>
            </a:r>
          </a:p>
          <a:p>
            <a:pPr lvl="1"/>
            <a:r>
              <a:rPr lang="en-GB" smtClean="0"/>
              <a:t>2 parent family unit</a:t>
            </a:r>
          </a:p>
          <a:p>
            <a:pPr lvl="1"/>
            <a:r>
              <a:rPr lang="en-GB" smtClean="0"/>
              <a:t>Male breadwinner</a:t>
            </a:r>
          </a:p>
          <a:p>
            <a:pPr lvl="1"/>
            <a:r>
              <a:rPr lang="en-GB" smtClean="0"/>
              <a:t>Supported b y full-time homemaker wife</a:t>
            </a:r>
          </a:p>
          <a:p>
            <a:pPr lvl="1"/>
            <a:r>
              <a:rPr lang="en-GB" smtClean="0"/>
              <a:t>Devoted herself to household management</a:t>
            </a:r>
          </a:p>
          <a:p>
            <a:pPr lvl="1"/>
            <a:r>
              <a:rPr lang="en-GB" smtClean="0"/>
              <a:t>Childrearing</a:t>
            </a:r>
          </a:p>
          <a:p>
            <a:pPr lvl="1"/>
            <a:r>
              <a:rPr lang="en-GB" smtClean="0"/>
              <a:t>Elder care</a:t>
            </a:r>
          </a:p>
          <a:p>
            <a:pPr lvl="1"/>
            <a:endParaRPr lang="en-GB" dirty="0"/>
          </a:p>
        </p:txBody>
      </p:sp>
    </p:spTree>
    <p:extLst>
      <p:ext uri="{BB962C8B-B14F-4D97-AF65-F5344CB8AC3E}">
        <p14:creationId xmlns:p14="http://schemas.microsoft.com/office/powerpoint/2010/main" val="4097792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WWII &amp; the Great Depression</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Strong economy</a:t>
            </a:r>
          </a:p>
          <a:p>
            <a:r>
              <a:rPr lang="en-GB" dirty="0" smtClean="0"/>
              <a:t>Government benefits fuelled a broad middle-class prosperity</a:t>
            </a:r>
          </a:p>
          <a:p>
            <a:pPr lvl="1"/>
            <a:r>
              <a:rPr lang="en-GB" dirty="0" smtClean="0"/>
              <a:t>Education</a:t>
            </a:r>
          </a:p>
          <a:p>
            <a:pPr lvl="1"/>
            <a:r>
              <a:rPr lang="en-GB" dirty="0" smtClean="0"/>
              <a:t>Jobs</a:t>
            </a:r>
          </a:p>
          <a:p>
            <a:pPr lvl="1"/>
            <a:r>
              <a:rPr lang="en-GB" dirty="0" smtClean="0"/>
              <a:t>Home ownership</a:t>
            </a:r>
          </a:p>
          <a:p>
            <a:pPr lvl="1"/>
            <a:r>
              <a:rPr lang="en-GB" dirty="0" smtClean="0"/>
              <a:t>Families lived comfortably on one income</a:t>
            </a:r>
          </a:p>
          <a:p>
            <a:pPr lvl="1"/>
            <a:r>
              <a:rPr lang="en-GB" dirty="0" smtClean="0"/>
              <a:t>Steady decline in birth rates</a:t>
            </a:r>
          </a:p>
          <a:p>
            <a:pPr lvl="1"/>
            <a:r>
              <a:rPr lang="en-GB" dirty="0" smtClean="0"/>
              <a:t>Couples married younger</a:t>
            </a:r>
          </a:p>
        </p:txBody>
      </p:sp>
      <p:sp>
        <p:nvSpPr>
          <p:cNvPr id="6" name="Content Placeholder 5"/>
          <p:cNvSpPr>
            <a:spLocks noGrp="1"/>
          </p:cNvSpPr>
          <p:nvPr>
            <p:ph sz="half" idx="2"/>
          </p:nvPr>
        </p:nvSpPr>
        <p:spPr/>
        <p:txBody>
          <a:bodyPr>
            <a:normAutofit fontScale="92500" lnSpcReduction="10000"/>
          </a:bodyPr>
          <a:lstStyle/>
          <a:p>
            <a:r>
              <a:rPr lang="en-GB" dirty="0"/>
              <a:t>This started the </a:t>
            </a:r>
          </a:p>
          <a:p>
            <a:pPr lvl="1"/>
            <a:r>
              <a:rPr lang="en-GB" dirty="0"/>
              <a:t>Baby Boom</a:t>
            </a:r>
          </a:p>
          <a:p>
            <a:endParaRPr lang="en-GB" dirty="0"/>
          </a:p>
        </p:txBody>
      </p:sp>
    </p:spTree>
    <p:extLst>
      <p:ext uri="{BB962C8B-B14F-4D97-AF65-F5344CB8AC3E}">
        <p14:creationId xmlns:p14="http://schemas.microsoft.com/office/powerpoint/2010/main" val="31865028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Dual-Earner Families</a:t>
            </a:r>
            <a:endParaRPr lang="en-GB" dirty="0"/>
          </a:p>
        </p:txBody>
      </p:sp>
      <p:sp>
        <p:nvSpPr>
          <p:cNvPr id="3" name="Content Placeholder 2"/>
          <p:cNvSpPr>
            <a:spLocks noGrp="1"/>
          </p:cNvSpPr>
          <p:nvPr>
            <p:ph idx="1"/>
          </p:nvPr>
        </p:nvSpPr>
        <p:spPr/>
        <p:txBody>
          <a:bodyPr>
            <a:normAutofit fontScale="92500" lnSpcReduction="10000"/>
          </a:bodyPr>
          <a:lstStyle/>
          <a:p>
            <a:r>
              <a:rPr lang="en-GB" smtClean="0"/>
              <a:t>Two pay checks</a:t>
            </a:r>
          </a:p>
          <a:p>
            <a:pPr lvl="1"/>
            <a:r>
              <a:rPr lang="en-GB" smtClean="0"/>
              <a:t>Essential</a:t>
            </a:r>
          </a:p>
          <a:p>
            <a:pPr lvl="1"/>
            <a:r>
              <a:rPr lang="en-GB" smtClean="0"/>
              <a:t>For even modest standard of living</a:t>
            </a:r>
          </a:p>
          <a:p>
            <a:r>
              <a:rPr lang="en-GB" smtClean="0"/>
              <a:t>Women’s career aspirations</a:t>
            </a:r>
          </a:p>
          <a:p>
            <a:pPr lvl="1"/>
            <a:r>
              <a:rPr lang="en-GB" smtClean="0"/>
              <a:t>Economic pressures</a:t>
            </a:r>
          </a:p>
          <a:p>
            <a:pPr lvl="1"/>
            <a:r>
              <a:rPr lang="en-GB" smtClean="0"/>
              <a:t>Divorce</a:t>
            </a:r>
          </a:p>
          <a:p>
            <a:pPr lvl="1"/>
            <a:r>
              <a:rPr lang="en-GB" smtClean="0"/>
              <a:t>Majority of wives and mothers moved into workforce</a:t>
            </a:r>
          </a:p>
          <a:p>
            <a:pPr lvl="1"/>
            <a:r>
              <a:rPr lang="en-GB" smtClean="0"/>
              <a:t>Flexible work schedules and childcare</a:t>
            </a:r>
          </a:p>
          <a:p>
            <a:pPr lvl="1"/>
            <a:r>
              <a:rPr lang="en-GB" smtClean="0"/>
              <a:t>Supported families of working parents (Cooke &amp; Baxter, 2010)</a:t>
            </a:r>
            <a:endParaRPr lang="en-GB" dirty="0"/>
          </a:p>
        </p:txBody>
      </p:sp>
    </p:spTree>
    <p:extLst>
      <p:ext uri="{BB962C8B-B14F-4D97-AF65-F5344CB8AC3E}">
        <p14:creationId xmlns:p14="http://schemas.microsoft.com/office/powerpoint/2010/main" val="2244298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Declining Marriage &amp; Birth Rates</a:t>
            </a:r>
            <a:endParaRPr lang="en-GB" dirty="0"/>
          </a:p>
        </p:txBody>
      </p:sp>
      <p:sp>
        <p:nvSpPr>
          <p:cNvPr id="7" name="Text Placeholder 6"/>
          <p:cNvSpPr>
            <a:spLocks noGrp="1"/>
          </p:cNvSpPr>
          <p:nvPr>
            <p:ph type="body" idx="1"/>
          </p:nvPr>
        </p:nvSpPr>
        <p:spPr>
          <a:xfrm>
            <a:off x="457200" y="1535113"/>
            <a:ext cx="8229600" cy="639762"/>
          </a:xfrm>
        </p:spPr>
        <p:txBody>
          <a:bodyPr>
            <a:noAutofit/>
          </a:bodyPr>
          <a:lstStyle/>
          <a:p>
            <a:pPr algn="ctr"/>
            <a:r>
              <a:rPr lang="en-GB" b="0" i="1" dirty="0">
                <a:solidFill>
                  <a:srgbClr val="FF0000"/>
                </a:solidFill>
              </a:rPr>
              <a:t>Birth rates </a:t>
            </a:r>
            <a:r>
              <a:rPr lang="en-GB" b="0" i="1" dirty="0" smtClean="0">
                <a:solidFill>
                  <a:srgbClr val="FF0000"/>
                </a:solidFill>
              </a:rPr>
              <a:t>declined</a:t>
            </a:r>
          </a:p>
          <a:p>
            <a:pPr algn="ctr"/>
            <a:r>
              <a:rPr lang="en-GB" b="0" i="1" dirty="0" smtClean="0">
                <a:solidFill>
                  <a:srgbClr val="FF0000"/>
                </a:solidFill>
              </a:rPr>
              <a:t>See </a:t>
            </a:r>
            <a:r>
              <a:rPr lang="en-GB" b="0" i="1" dirty="0">
                <a:solidFill>
                  <a:srgbClr val="FF0000"/>
                </a:solidFill>
              </a:rPr>
              <a:t>next few </a:t>
            </a:r>
            <a:r>
              <a:rPr lang="en-GB" b="0" i="1" dirty="0" smtClean="0">
                <a:solidFill>
                  <a:srgbClr val="FF0000"/>
                </a:solidFill>
              </a:rPr>
              <a:t>slides</a:t>
            </a:r>
            <a:endParaRPr lang="en-GB" b="0" i="1" dirty="0">
              <a:solidFill>
                <a:srgbClr val="FF0000"/>
              </a:solidFill>
            </a:endParaRPr>
          </a:p>
        </p:txBody>
      </p:sp>
      <p:sp>
        <p:nvSpPr>
          <p:cNvPr id="3" name="Content Placeholder 2"/>
          <p:cNvSpPr>
            <a:spLocks noGrp="1"/>
          </p:cNvSpPr>
          <p:nvPr>
            <p:ph sz="half" idx="2"/>
          </p:nvPr>
        </p:nvSpPr>
        <p:spPr/>
        <p:txBody>
          <a:bodyPr/>
          <a:lstStyle/>
          <a:p>
            <a:endParaRPr lang="en-GB" dirty="0" smtClean="0"/>
          </a:p>
          <a:p>
            <a:r>
              <a:rPr lang="en-GB" dirty="0" smtClean="0"/>
              <a:t>UK 2013 (ONS)</a:t>
            </a:r>
          </a:p>
          <a:p>
            <a:pPr lvl="1"/>
            <a:r>
              <a:rPr lang="en-GB" dirty="0" smtClean="0"/>
              <a:t>Men = 30.8 years</a:t>
            </a:r>
          </a:p>
          <a:p>
            <a:pPr lvl="1"/>
            <a:r>
              <a:rPr lang="en-GB" dirty="0" smtClean="0"/>
              <a:t>Women = 28.9 years</a:t>
            </a:r>
          </a:p>
        </p:txBody>
      </p:sp>
      <p:sp>
        <p:nvSpPr>
          <p:cNvPr id="9" name="Content Placeholder 8"/>
          <p:cNvSpPr>
            <a:spLocks noGrp="1"/>
          </p:cNvSpPr>
          <p:nvPr>
            <p:ph sz="quarter" idx="4"/>
          </p:nvPr>
        </p:nvSpPr>
        <p:spPr/>
        <p:txBody>
          <a:bodyPr/>
          <a:lstStyle/>
          <a:p>
            <a:endParaRPr lang="en-GB" dirty="0" smtClean="0"/>
          </a:p>
          <a:p>
            <a:r>
              <a:rPr lang="en-GB" dirty="0" smtClean="0"/>
              <a:t>UK 2016 (ONS)</a:t>
            </a:r>
          </a:p>
          <a:p>
            <a:pPr lvl="1"/>
            <a:r>
              <a:rPr lang="en-GB" dirty="0" smtClean="0"/>
              <a:t>Men = 33.3 years</a:t>
            </a:r>
          </a:p>
          <a:p>
            <a:pPr lvl="1"/>
            <a:r>
              <a:rPr lang="en-GB" dirty="0" smtClean="0"/>
              <a:t>Women = 30.4 years</a:t>
            </a:r>
          </a:p>
          <a:p>
            <a:pPr lvl="1"/>
            <a:endParaRPr lang="en-GB" dirty="0"/>
          </a:p>
        </p:txBody>
      </p:sp>
      <p:sp>
        <p:nvSpPr>
          <p:cNvPr id="10" name="Rectangle 9"/>
          <p:cNvSpPr/>
          <p:nvPr/>
        </p:nvSpPr>
        <p:spPr>
          <a:xfrm>
            <a:off x="1043608" y="4077072"/>
            <a:ext cx="7056784" cy="830997"/>
          </a:xfrm>
          <a:prstGeom prst="rect">
            <a:avLst/>
          </a:prstGeom>
        </p:spPr>
        <p:txBody>
          <a:bodyPr wrap="square">
            <a:spAutoFit/>
          </a:bodyPr>
          <a:lstStyle/>
          <a:p>
            <a:pPr algn="ctr"/>
            <a:r>
              <a:rPr lang="en-GB" sz="2400" i="1" dirty="0" smtClean="0">
                <a:solidFill>
                  <a:srgbClr val="00B050"/>
                </a:solidFill>
              </a:rPr>
              <a:t>Potential parents often </a:t>
            </a:r>
            <a:r>
              <a:rPr lang="en-GB" sz="2400" i="1" dirty="0">
                <a:solidFill>
                  <a:srgbClr val="00B050"/>
                </a:solidFill>
              </a:rPr>
              <a:t>raise a pet in lieu of children (Walsh, 2009c)</a:t>
            </a:r>
          </a:p>
        </p:txBody>
      </p:sp>
    </p:spTree>
    <p:extLst>
      <p:ext uri="{BB962C8B-B14F-4D97-AF65-F5344CB8AC3E}">
        <p14:creationId xmlns:p14="http://schemas.microsoft.com/office/powerpoint/2010/main" val="34720781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Cohabitation &amp; Single Living </a:t>
            </a:r>
            <a:endParaRPr lang="en-GB" dirty="0"/>
          </a:p>
        </p:txBody>
      </p:sp>
      <p:sp>
        <p:nvSpPr>
          <p:cNvPr id="3" name="Content Placeholder 2"/>
          <p:cNvSpPr>
            <a:spLocks noGrp="1"/>
          </p:cNvSpPr>
          <p:nvPr>
            <p:ph sz="half" idx="1"/>
          </p:nvPr>
        </p:nvSpPr>
        <p:spPr/>
        <p:txBody>
          <a:bodyPr>
            <a:normAutofit/>
          </a:bodyPr>
          <a:lstStyle/>
          <a:p>
            <a:r>
              <a:rPr lang="en-GB" dirty="0" smtClean="0"/>
              <a:t>A step ‘towards’ marriage</a:t>
            </a:r>
          </a:p>
          <a:p>
            <a:r>
              <a:rPr lang="en-GB" dirty="0" smtClean="0"/>
              <a:t>Divorcees</a:t>
            </a:r>
          </a:p>
          <a:p>
            <a:r>
              <a:rPr lang="en-GB" dirty="0" smtClean="0"/>
              <a:t>Widowhood</a:t>
            </a:r>
          </a:p>
          <a:p>
            <a:r>
              <a:rPr lang="en-GB" dirty="0" smtClean="0"/>
              <a:t>May prefer not to remarry</a:t>
            </a:r>
          </a:p>
        </p:txBody>
      </p:sp>
      <p:sp>
        <p:nvSpPr>
          <p:cNvPr id="6" name="Content Placeholder 5"/>
          <p:cNvSpPr>
            <a:spLocks noGrp="1"/>
          </p:cNvSpPr>
          <p:nvPr>
            <p:ph sz="half" idx="2"/>
          </p:nvPr>
        </p:nvSpPr>
        <p:spPr/>
        <p:txBody>
          <a:bodyPr/>
          <a:lstStyle/>
          <a:p>
            <a:r>
              <a:rPr lang="en-GB" dirty="0"/>
              <a:t>Unmarried couples drift into cohabitation </a:t>
            </a:r>
          </a:p>
          <a:p>
            <a:pPr lvl="1"/>
            <a:r>
              <a:rPr lang="en-GB" dirty="0"/>
              <a:t>Gradual process</a:t>
            </a:r>
          </a:p>
          <a:p>
            <a:pPr lvl="1"/>
            <a:r>
              <a:rPr lang="en-GB" dirty="0"/>
              <a:t>No clear decision to live </a:t>
            </a:r>
            <a:r>
              <a:rPr lang="en-GB" dirty="0" smtClean="0"/>
              <a:t>together</a:t>
            </a:r>
            <a:endParaRPr lang="en-GB" dirty="0"/>
          </a:p>
          <a:p>
            <a:pPr lvl="1"/>
            <a:r>
              <a:rPr lang="en-GB" dirty="0"/>
              <a:t>Many break up</a:t>
            </a:r>
          </a:p>
          <a:p>
            <a:pPr lvl="2"/>
            <a:r>
              <a:rPr lang="en-GB" dirty="0"/>
              <a:t>Most common within 3 years</a:t>
            </a:r>
          </a:p>
          <a:p>
            <a:endParaRPr lang="en-GB" dirty="0"/>
          </a:p>
        </p:txBody>
      </p:sp>
    </p:spTree>
    <p:extLst>
      <p:ext uri="{BB962C8B-B14F-4D97-AF65-F5344CB8AC3E}">
        <p14:creationId xmlns:p14="http://schemas.microsoft.com/office/powerpoint/2010/main" val="13401795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Single-Parent Households</a:t>
            </a:r>
            <a:endParaRPr lang="en-GB" dirty="0"/>
          </a:p>
        </p:txBody>
      </p:sp>
      <p:sp>
        <p:nvSpPr>
          <p:cNvPr id="3" name="Content Placeholder 2"/>
          <p:cNvSpPr>
            <a:spLocks noGrp="1"/>
          </p:cNvSpPr>
          <p:nvPr>
            <p:ph idx="1"/>
          </p:nvPr>
        </p:nvSpPr>
        <p:spPr/>
        <p:txBody>
          <a:bodyPr/>
          <a:lstStyle/>
          <a:p>
            <a:r>
              <a:rPr lang="en-GB" dirty="0" smtClean="0"/>
              <a:t>Unmarried</a:t>
            </a:r>
          </a:p>
          <a:p>
            <a:r>
              <a:rPr lang="en-GB" dirty="0" smtClean="0"/>
              <a:t>Divorced parents</a:t>
            </a:r>
          </a:p>
          <a:p>
            <a:pPr lvl="1"/>
            <a:r>
              <a:rPr lang="en-GB" dirty="0" smtClean="0"/>
              <a:t>Currently ‘racial’ ‘ethnicity’ differences</a:t>
            </a:r>
          </a:p>
          <a:p>
            <a:r>
              <a:rPr lang="en-GB" dirty="0" smtClean="0"/>
              <a:t>Lack of financial support</a:t>
            </a:r>
          </a:p>
          <a:p>
            <a:r>
              <a:rPr lang="en-GB" dirty="0" smtClean="0"/>
              <a:t>Inconsistent involvement by non-resident fathers</a:t>
            </a:r>
          </a:p>
          <a:p>
            <a:pPr lvl="1"/>
            <a:r>
              <a:rPr lang="en-GB" dirty="0" smtClean="0"/>
              <a:t>Major impact in stress for children</a:t>
            </a:r>
          </a:p>
          <a:p>
            <a:pPr lvl="1"/>
            <a:endParaRPr lang="en-GB" dirty="0"/>
          </a:p>
        </p:txBody>
      </p:sp>
    </p:spTree>
    <p:extLst>
      <p:ext uri="{BB962C8B-B14F-4D97-AF65-F5344CB8AC3E}">
        <p14:creationId xmlns:p14="http://schemas.microsoft.com/office/powerpoint/2010/main" val="16947780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Risk Factors</a:t>
            </a:r>
            <a:endParaRPr lang="en-GB" dirty="0"/>
          </a:p>
        </p:txBody>
      </p:sp>
      <p:sp>
        <p:nvSpPr>
          <p:cNvPr id="3" name="Content Placeholder 2"/>
          <p:cNvSpPr>
            <a:spLocks noGrp="1"/>
          </p:cNvSpPr>
          <p:nvPr>
            <p:ph idx="1"/>
          </p:nvPr>
        </p:nvSpPr>
        <p:spPr/>
        <p:txBody>
          <a:bodyPr>
            <a:normAutofit fontScale="85000" lnSpcReduction="20000"/>
          </a:bodyPr>
          <a:lstStyle/>
          <a:p>
            <a:r>
              <a:rPr lang="en-GB" smtClean="0"/>
              <a:t>Unwed teen pregnancy</a:t>
            </a:r>
          </a:p>
          <a:p>
            <a:pPr lvl="1"/>
            <a:r>
              <a:rPr lang="en-GB" smtClean="0"/>
              <a:t>High risk for long-term poverty</a:t>
            </a:r>
          </a:p>
          <a:p>
            <a:pPr lvl="1"/>
            <a:r>
              <a:rPr lang="en-GB" smtClean="0"/>
              <a:t>Instability</a:t>
            </a:r>
          </a:p>
          <a:p>
            <a:pPr lvl="1"/>
            <a:r>
              <a:rPr lang="en-GB" smtClean="0"/>
              <a:t>Poor quality parenting</a:t>
            </a:r>
          </a:p>
          <a:p>
            <a:pPr lvl="1"/>
            <a:r>
              <a:rPr lang="en-GB" smtClean="0"/>
              <a:t>Cluster of health &amp; psychosocial problems for</a:t>
            </a:r>
          </a:p>
          <a:p>
            <a:r>
              <a:rPr lang="en-GB" smtClean="0"/>
              <a:t>Older single women</a:t>
            </a:r>
          </a:p>
          <a:p>
            <a:pPr lvl="1"/>
            <a:r>
              <a:rPr lang="en-GB" smtClean="0"/>
              <a:t>Choosing to parent on their own</a:t>
            </a:r>
          </a:p>
          <a:p>
            <a:r>
              <a:rPr lang="en-GB" smtClean="0"/>
              <a:t>Children fare better in </a:t>
            </a:r>
          </a:p>
          <a:p>
            <a:pPr lvl="1"/>
            <a:r>
              <a:rPr lang="en-GB" smtClean="0"/>
              <a:t>Financially secure single-parent homes</a:t>
            </a:r>
          </a:p>
          <a:p>
            <a:pPr lvl="1"/>
            <a:r>
              <a:rPr lang="en-GB" smtClean="0"/>
              <a:t>Strong parental functioning</a:t>
            </a:r>
          </a:p>
          <a:p>
            <a:pPr lvl="1"/>
            <a:r>
              <a:rPr lang="en-GB" smtClean="0"/>
              <a:t>Supported by extended kin networks.</a:t>
            </a:r>
            <a:endParaRPr lang="en-GB" dirty="0" smtClean="0"/>
          </a:p>
        </p:txBody>
      </p:sp>
    </p:spTree>
    <p:extLst>
      <p:ext uri="{BB962C8B-B14F-4D97-AF65-F5344CB8AC3E}">
        <p14:creationId xmlns:p14="http://schemas.microsoft.com/office/powerpoint/2010/main" val="2851720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Divorce &amp; Remarriage </a:t>
            </a:r>
            <a:endParaRPr lang="en-GB" dirty="0"/>
          </a:p>
        </p:txBody>
      </p:sp>
      <p:sp>
        <p:nvSpPr>
          <p:cNvPr id="3" name="Content Placeholder 2"/>
          <p:cNvSpPr>
            <a:spLocks noGrp="1"/>
          </p:cNvSpPr>
          <p:nvPr>
            <p:ph idx="1"/>
          </p:nvPr>
        </p:nvSpPr>
        <p:spPr/>
        <p:txBody>
          <a:bodyPr/>
          <a:lstStyle/>
          <a:p>
            <a:r>
              <a:rPr lang="en-GB" dirty="0" smtClean="0"/>
              <a:t>Divorce rates rising</a:t>
            </a:r>
          </a:p>
          <a:p>
            <a:pPr lvl="1"/>
            <a:r>
              <a:rPr lang="en-GB" dirty="0" smtClean="0"/>
              <a:t>Complexity of stepfamily</a:t>
            </a:r>
          </a:p>
          <a:p>
            <a:pPr lvl="1"/>
            <a:r>
              <a:rPr lang="en-GB" dirty="0" smtClean="0"/>
              <a:t>Increases the divorce of remarriage families</a:t>
            </a:r>
          </a:p>
          <a:p>
            <a:pPr lvl="1"/>
            <a:r>
              <a:rPr lang="en-GB" dirty="0" smtClean="0"/>
              <a:t>Challenging children of second marriages (</a:t>
            </a:r>
            <a:r>
              <a:rPr lang="en-GB" dirty="0" err="1" smtClean="0"/>
              <a:t>Pasley</a:t>
            </a:r>
            <a:r>
              <a:rPr lang="en-GB" dirty="0" smtClean="0"/>
              <a:t> &amp; Garneau, 2012)</a:t>
            </a:r>
          </a:p>
          <a:p>
            <a:pPr lvl="1"/>
            <a:r>
              <a:rPr lang="en-GB" dirty="0" smtClean="0"/>
              <a:t>Most children from divorced of second marriage families cope well with the potential challenges </a:t>
            </a:r>
            <a:endParaRPr lang="en-GB" dirty="0"/>
          </a:p>
        </p:txBody>
      </p:sp>
    </p:spTree>
    <p:extLst>
      <p:ext uri="{BB962C8B-B14F-4D97-AF65-F5344CB8AC3E}">
        <p14:creationId xmlns:p14="http://schemas.microsoft.com/office/powerpoint/2010/main" val="16316727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Adoptive families</a:t>
            </a:r>
            <a:endParaRPr lang="en-GB" dirty="0"/>
          </a:p>
        </p:txBody>
      </p:sp>
      <p:sp>
        <p:nvSpPr>
          <p:cNvPr id="3" name="Content Placeholder 2"/>
          <p:cNvSpPr>
            <a:spLocks noGrp="1"/>
          </p:cNvSpPr>
          <p:nvPr>
            <p:ph idx="1"/>
          </p:nvPr>
        </p:nvSpPr>
        <p:spPr/>
        <p:txBody>
          <a:bodyPr/>
          <a:lstStyle/>
          <a:p>
            <a:r>
              <a:rPr lang="en-GB" smtClean="0"/>
              <a:t>Open adoptions</a:t>
            </a:r>
          </a:p>
          <a:p>
            <a:pPr lvl="1"/>
            <a:r>
              <a:rPr lang="en-GB" smtClean="0"/>
              <a:t>Better if children have contact with biological parents</a:t>
            </a:r>
          </a:p>
          <a:p>
            <a:pPr lvl="1"/>
            <a:r>
              <a:rPr lang="en-GB" smtClean="0"/>
              <a:t>Encourage to contact them</a:t>
            </a:r>
          </a:p>
          <a:p>
            <a:r>
              <a:rPr lang="en-GB" smtClean="0"/>
              <a:t>Foster Care</a:t>
            </a:r>
          </a:p>
          <a:p>
            <a:pPr lvl="1"/>
            <a:r>
              <a:rPr lang="en-GB" smtClean="0"/>
              <a:t>Keep siblings together if possible</a:t>
            </a:r>
          </a:p>
          <a:p>
            <a:pPr lvl="1"/>
            <a:r>
              <a:rPr lang="en-GB" smtClean="0"/>
              <a:t>Increases stability</a:t>
            </a:r>
            <a:endParaRPr lang="en-GB" dirty="0"/>
          </a:p>
        </p:txBody>
      </p:sp>
    </p:spTree>
    <p:extLst>
      <p:ext uri="{BB962C8B-B14F-4D97-AF65-F5344CB8AC3E}">
        <p14:creationId xmlns:p14="http://schemas.microsoft.com/office/powerpoint/2010/main" val="5226974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Kinship Care</a:t>
            </a:r>
            <a:endParaRPr lang="en-GB" dirty="0"/>
          </a:p>
        </p:txBody>
      </p:sp>
      <p:sp>
        <p:nvSpPr>
          <p:cNvPr id="3" name="Content Placeholder 2"/>
          <p:cNvSpPr>
            <a:spLocks noGrp="1"/>
          </p:cNvSpPr>
          <p:nvPr>
            <p:ph sz="half" idx="1"/>
          </p:nvPr>
        </p:nvSpPr>
        <p:spPr/>
        <p:txBody>
          <a:bodyPr>
            <a:normAutofit/>
          </a:bodyPr>
          <a:lstStyle/>
          <a:p>
            <a:r>
              <a:rPr lang="en-GB" dirty="0" smtClean="0"/>
              <a:t>Extended family members</a:t>
            </a:r>
          </a:p>
          <a:p>
            <a:r>
              <a:rPr lang="en-GB" dirty="0" smtClean="0"/>
              <a:t>Legal guardianship</a:t>
            </a:r>
          </a:p>
          <a:p>
            <a:r>
              <a:rPr lang="en-GB" dirty="0" smtClean="0"/>
              <a:t>Informal arrangement</a:t>
            </a:r>
          </a:p>
          <a:p>
            <a:pPr lvl="1"/>
            <a:r>
              <a:rPr lang="en-GB" dirty="0" smtClean="0"/>
              <a:t>Preferred option when parents are unable to provide adequate care for their children (Choate &amp; </a:t>
            </a:r>
            <a:r>
              <a:rPr lang="en-GB" dirty="0" err="1" smtClean="0"/>
              <a:t>Engstrom</a:t>
            </a:r>
            <a:r>
              <a:rPr lang="en-GB" dirty="0" smtClean="0"/>
              <a:t>, 2014)</a:t>
            </a:r>
          </a:p>
        </p:txBody>
      </p:sp>
      <p:sp>
        <p:nvSpPr>
          <p:cNvPr id="6" name="Content Placeholder 5"/>
          <p:cNvSpPr>
            <a:spLocks noGrp="1"/>
          </p:cNvSpPr>
          <p:nvPr>
            <p:ph sz="half" idx="2"/>
          </p:nvPr>
        </p:nvSpPr>
        <p:spPr/>
        <p:txBody>
          <a:bodyPr/>
          <a:lstStyle/>
          <a:p>
            <a:r>
              <a:rPr lang="en-GB" dirty="0"/>
              <a:t>Increasingly children live with their grandparents</a:t>
            </a:r>
          </a:p>
          <a:p>
            <a:pPr lvl="1"/>
            <a:r>
              <a:rPr lang="en-GB" dirty="0"/>
              <a:t>Some racial/ethnicity statistical likelihood</a:t>
            </a:r>
          </a:p>
          <a:p>
            <a:pPr lvl="1"/>
            <a:r>
              <a:rPr lang="en-GB" dirty="0"/>
              <a:t>Grandparents have very limited financial resources</a:t>
            </a:r>
          </a:p>
          <a:p>
            <a:pPr lvl="1"/>
            <a:r>
              <a:rPr lang="en-GB" dirty="0"/>
              <a:t>Often living below the poverty line</a:t>
            </a:r>
          </a:p>
          <a:p>
            <a:endParaRPr lang="en-GB" dirty="0"/>
          </a:p>
        </p:txBody>
      </p:sp>
    </p:spTree>
    <p:extLst>
      <p:ext uri="{BB962C8B-B14F-4D97-AF65-F5344CB8AC3E}">
        <p14:creationId xmlns:p14="http://schemas.microsoft.com/office/powerpoint/2010/main" val="39519681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Family - Normal</a:t>
            </a:r>
            <a:endParaRPr lang="en-GB" dirty="0"/>
          </a:p>
        </p:txBody>
      </p:sp>
      <p:sp>
        <p:nvSpPr>
          <p:cNvPr id="3" name="Content Placeholder 2"/>
          <p:cNvSpPr>
            <a:spLocks noGrp="1"/>
          </p:cNvSpPr>
          <p:nvPr>
            <p:ph sz="half" idx="1"/>
          </p:nvPr>
        </p:nvSpPr>
        <p:spPr/>
        <p:txBody>
          <a:bodyPr/>
          <a:lstStyle/>
          <a:p>
            <a:r>
              <a:rPr lang="en-GB" dirty="0" smtClean="0"/>
              <a:t>It depends where you stand</a:t>
            </a:r>
          </a:p>
          <a:p>
            <a:pPr lvl="1"/>
            <a:r>
              <a:rPr lang="en-GB" dirty="0" smtClean="0"/>
              <a:t>Subjective position of the observer</a:t>
            </a:r>
          </a:p>
          <a:p>
            <a:pPr lvl="1"/>
            <a:r>
              <a:rPr lang="en-GB" dirty="0" smtClean="0"/>
              <a:t>Surrounding culture</a:t>
            </a:r>
          </a:p>
          <a:p>
            <a:pPr lvl="1"/>
            <a:endParaRPr lang="en-GB" dirty="0"/>
          </a:p>
        </p:txBody>
      </p:sp>
      <p:sp>
        <p:nvSpPr>
          <p:cNvPr id="6" name="Content Placeholder 5"/>
          <p:cNvSpPr>
            <a:spLocks noGrp="1"/>
          </p:cNvSpPr>
          <p:nvPr>
            <p:ph sz="half" idx="2"/>
          </p:nvPr>
        </p:nvSpPr>
        <p:spPr/>
        <p:txBody>
          <a:bodyPr/>
          <a:lstStyle/>
          <a:p>
            <a:r>
              <a:rPr lang="en-GB" dirty="0"/>
              <a:t>Label</a:t>
            </a:r>
          </a:p>
          <a:p>
            <a:pPr lvl="1"/>
            <a:r>
              <a:rPr lang="en-GB" dirty="0"/>
              <a:t>Clinician</a:t>
            </a:r>
          </a:p>
          <a:p>
            <a:pPr lvl="1"/>
            <a:r>
              <a:rPr lang="en-GB" dirty="0"/>
              <a:t>Researcher</a:t>
            </a:r>
          </a:p>
          <a:p>
            <a:pPr lvl="1"/>
            <a:r>
              <a:rPr lang="en-GB" dirty="0"/>
              <a:t>Family</a:t>
            </a:r>
          </a:p>
          <a:p>
            <a:endParaRPr lang="en-GB" dirty="0"/>
          </a:p>
        </p:txBody>
      </p:sp>
    </p:spTree>
    <p:extLst>
      <p:ext uri="{BB962C8B-B14F-4D97-AF65-F5344CB8AC3E}">
        <p14:creationId xmlns:p14="http://schemas.microsoft.com/office/powerpoint/2010/main" val="6096825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fontScale="90000"/>
          </a:bodyPr>
          <a:lstStyle/>
          <a:p>
            <a:r>
              <a:rPr lang="en-GB" smtClean="0"/>
              <a:t>Defining the Family</a:t>
            </a:r>
            <a:br>
              <a:rPr lang="en-GB" smtClean="0"/>
            </a:br>
            <a:endParaRPr lang="en-GB" dirty="0"/>
          </a:p>
        </p:txBody>
      </p:sp>
      <p:sp>
        <p:nvSpPr>
          <p:cNvPr id="2" name="Content Placeholder 1"/>
          <p:cNvSpPr>
            <a:spLocks noGrp="1"/>
          </p:cNvSpPr>
          <p:nvPr>
            <p:ph sz="quarter" idx="1"/>
          </p:nvPr>
        </p:nvSpPr>
        <p:spPr>
          <a:xfrm>
            <a:off x="457200" y="1600200"/>
            <a:ext cx="4038600" cy="4525963"/>
          </a:xfrm>
        </p:spPr>
        <p:txBody>
          <a:bodyPr>
            <a:normAutofit fontScale="92500" lnSpcReduction="20000"/>
          </a:bodyPr>
          <a:lstStyle/>
          <a:p>
            <a:r>
              <a:rPr lang="en-GB" smtClean="0"/>
              <a:t>Anthony Giddens </a:t>
            </a:r>
          </a:p>
          <a:p>
            <a:pPr lvl="1"/>
            <a:r>
              <a:rPr lang="en-GB" smtClean="0"/>
              <a:t>‘A group of persons directly linked by kin connections, the adult members of which assume responsibility for caring for children’.</a:t>
            </a:r>
          </a:p>
          <a:p>
            <a:r>
              <a:rPr lang="en-GB" smtClean="0"/>
              <a:t>Kinship</a:t>
            </a:r>
          </a:p>
          <a:p>
            <a:pPr lvl="1"/>
            <a:r>
              <a:rPr lang="en-GB" smtClean="0"/>
              <a:t>Refers to relationships based on biological or marital ties</a:t>
            </a:r>
          </a:p>
          <a:p>
            <a:r>
              <a:rPr lang="en-GB" smtClean="0"/>
              <a:t>Household</a:t>
            </a:r>
          </a:p>
          <a:p>
            <a:pPr lvl="1"/>
            <a:r>
              <a:rPr lang="en-GB" smtClean="0"/>
              <a:t>Refers to the place of domesticity. </a:t>
            </a:r>
          </a:p>
          <a:p>
            <a:endParaRPr lang="en-GB" smtClean="0"/>
          </a:p>
          <a:p>
            <a:endParaRPr lang="en-GB" dirty="0"/>
          </a:p>
        </p:txBody>
      </p:sp>
      <p:sp>
        <p:nvSpPr>
          <p:cNvPr id="7" name="Content Placeholder 6"/>
          <p:cNvSpPr>
            <a:spLocks noGrp="1"/>
          </p:cNvSpPr>
          <p:nvPr>
            <p:ph sz="half" idx="2"/>
          </p:nvPr>
        </p:nvSpPr>
        <p:spPr/>
        <p:txBody>
          <a:bodyPr>
            <a:normAutofit fontScale="92500" lnSpcReduction="20000"/>
          </a:bodyPr>
          <a:lstStyle/>
          <a:p>
            <a:endParaRPr lang="en-GB"/>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D3E9DA6-4C31-4E81-9103-AA80A2E1EE08}" type="slidenum">
              <a:rPr lang="en-GB" smtClean="0"/>
              <a:pPr/>
              <a:t>29</a:t>
            </a:fld>
            <a:endParaRPr lang="en-GB" dirty="0"/>
          </a:p>
        </p:txBody>
      </p:sp>
      <p:pic>
        <p:nvPicPr>
          <p:cNvPr id="3277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088" y="2060848"/>
            <a:ext cx="3301479" cy="44824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89514197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US" dirty="0" smtClean="0"/>
              <a:t>Families by Family Type</a:t>
            </a:r>
            <a:br>
              <a:rPr lang="en-US" dirty="0" smtClean="0"/>
            </a:br>
            <a:r>
              <a:rPr lang="en-US" dirty="0" smtClean="0"/>
              <a:t>2013 UK</a:t>
            </a:r>
            <a:endParaRPr lang="en-US" dirty="0"/>
          </a:p>
        </p:txBody>
      </p:sp>
      <p:sp>
        <p:nvSpPr>
          <p:cNvPr id="3" name="Rectangle 1"/>
          <p:cNvSpPr>
            <a:spLocks noChangeArrowheads="1"/>
          </p:cNvSpPr>
          <p:nvPr/>
        </p:nvSpPr>
        <p:spPr bwMode="auto">
          <a:xfrm>
            <a:off x="0" y="-1733476"/>
            <a:ext cx="1064715" cy="39241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Arial" charset="0"/>
                <a:cs typeface="Arial" charset="0"/>
                <a:hlinkClick r:id="rId2"/>
              </a:rPr>
              <a:t>  </a:t>
            </a:r>
            <a:r>
              <a:rPr kumimoji="0" lang="en-US" sz="23100" b="0" i="0" u="none" strike="noStrike" cap="none" normalizeH="0" baseline="0" dirty="0" smtClean="0">
                <a:ln>
                  <a:noFill/>
                </a:ln>
                <a:solidFill>
                  <a:schemeClr val="tx1"/>
                </a:solidFill>
                <a:effectLst/>
                <a:latin typeface="Arial" charset="0"/>
                <a:cs typeface="Arial" charset="0"/>
              </a:rPr>
              <a:t> </a:t>
            </a:r>
            <a:endParaRPr kumimoji="0" lang="en-US" sz="1800" b="0" i="0" u="none" strike="noStrike" cap="none" normalizeH="0" baseline="0" dirty="0" smtClean="0">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charset="0"/>
              <a:cs typeface="Arial" charset="0"/>
            </a:endParaRPr>
          </a:p>
        </p:txBody>
      </p:sp>
      <p:pic>
        <p:nvPicPr>
          <p:cNvPr id="4" name="Picture 2" descr="Figure 1: Families by family type, 2013">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2436" y="1493058"/>
            <a:ext cx="6379128" cy="387770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532357" y="5301208"/>
            <a:ext cx="8611643" cy="830997"/>
          </a:xfrm>
          <a:prstGeom prst="rect">
            <a:avLst/>
          </a:prstGeom>
        </p:spPr>
        <p:txBody>
          <a:bodyPr wrap="square">
            <a:spAutoFit/>
          </a:bodyPr>
          <a:lstStyle/>
          <a:p>
            <a:pPr lvl="0" eaLnBrk="0" fontAlgn="base" hangingPunct="0">
              <a:spcBef>
                <a:spcPct val="0"/>
              </a:spcBef>
              <a:spcAft>
                <a:spcPct val="0"/>
              </a:spcAft>
            </a:pPr>
            <a:r>
              <a:rPr lang="en-US" sz="1200" i="1" dirty="0">
                <a:latin typeface="Arial" charset="0"/>
                <a:cs typeface="Arial" charset="0"/>
              </a:rPr>
              <a:t>Source: Labour Force Survey - Office for National Statistics</a:t>
            </a:r>
            <a:endParaRPr lang="en-US" sz="1200" b="1" i="1" dirty="0">
              <a:latin typeface="Arial" charset="0"/>
              <a:cs typeface="Arial" charset="0"/>
            </a:endParaRPr>
          </a:p>
          <a:p>
            <a:pPr lvl="0" eaLnBrk="0" fontAlgn="base" hangingPunct="0">
              <a:spcBef>
                <a:spcPct val="0"/>
              </a:spcBef>
              <a:spcAft>
                <a:spcPct val="0"/>
              </a:spcAft>
            </a:pPr>
            <a:r>
              <a:rPr lang="en-US" sz="1200" b="1" i="1" dirty="0">
                <a:latin typeface="Arial" charset="0"/>
                <a:cs typeface="Arial" charset="0"/>
              </a:rPr>
              <a:t>Notes:</a:t>
            </a:r>
          </a:p>
          <a:p>
            <a:pPr lvl="0" eaLnBrk="0" fontAlgn="base" hangingPunct="0">
              <a:spcBef>
                <a:spcPct val="0"/>
              </a:spcBef>
              <a:spcAft>
                <a:spcPct val="0"/>
              </a:spcAft>
              <a:buFontTx/>
              <a:buAutoNum type="arabicPeriod"/>
            </a:pPr>
            <a:r>
              <a:rPr lang="en-US" sz="1200" i="1" dirty="0">
                <a:latin typeface="Arial" charset="0"/>
                <a:cs typeface="Arial" charset="0"/>
              </a:rPr>
              <a:t>Families without dependent children have only non-dependent children or no children in the household. </a:t>
            </a:r>
          </a:p>
          <a:p>
            <a:pPr lvl="0" eaLnBrk="0" fontAlgn="base" hangingPunct="0">
              <a:spcBef>
                <a:spcPct val="0"/>
              </a:spcBef>
              <a:spcAft>
                <a:spcPct val="0"/>
              </a:spcAft>
              <a:buFontTx/>
              <a:buAutoNum type="arabicPeriod" startAt="2"/>
            </a:pPr>
            <a:r>
              <a:rPr lang="en-US" sz="1200" i="1" dirty="0">
                <a:latin typeface="Arial" charset="0"/>
                <a:cs typeface="Arial" charset="0"/>
              </a:rPr>
              <a:t>Cohabiting couples include both opposite- and same-sex couples. </a:t>
            </a:r>
          </a:p>
        </p:txBody>
      </p:sp>
    </p:spTree>
    <p:extLst>
      <p:ext uri="{BB962C8B-B14F-4D97-AF65-F5344CB8AC3E}">
        <p14:creationId xmlns:p14="http://schemas.microsoft.com/office/powerpoint/2010/main" val="425000337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Families by Family Type</a:t>
            </a:r>
            <a:br>
              <a:rPr lang="en-US" dirty="0"/>
            </a:br>
            <a:r>
              <a:rPr lang="en-US" dirty="0" smtClean="0"/>
              <a:t>2016 </a:t>
            </a:r>
            <a:r>
              <a:rPr lang="en-US" dirty="0"/>
              <a:t>UK</a:t>
            </a:r>
            <a:endParaRPr lang="en-GB" dirty="0"/>
          </a:p>
        </p:txBody>
      </p:sp>
      <p:sp>
        <p:nvSpPr>
          <p:cNvPr id="7" name="Content Placeholder 6"/>
          <p:cNvSpPr>
            <a:spLocks noGrp="1"/>
          </p:cNvSpPr>
          <p:nvPr>
            <p:ph idx="1"/>
          </p:nvPr>
        </p:nvSpPr>
        <p:spPr/>
        <p:txBody>
          <a:bodyPr/>
          <a:lstStyle/>
          <a:p>
            <a:endParaRPr lang="en-GB" dirty="0"/>
          </a:p>
        </p:txBody>
      </p:sp>
      <p:grpSp>
        <p:nvGrpSpPr>
          <p:cNvPr id="8" name="Group 7"/>
          <p:cNvGrpSpPr/>
          <p:nvPr/>
        </p:nvGrpSpPr>
        <p:grpSpPr>
          <a:xfrm>
            <a:off x="1398476" y="1596898"/>
            <a:ext cx="6347048" cy="3848325"/>
            <a:chOff x="457200" y="1628800"/>
            <a:chExt cx="6347048" cy="3816424"/>
          </a:xfrm>
        </p:grpSpPr>
        <p:sp>
          <p:nvSpPr>
            <p:cNvPr id="9" name="Rectangle 8"/>
            <p:cNvSpPr/>
            <p:nvPr/>
          </p:nvSpPr>
          <p:spPr>
            <a:xfrm>
              <a:off x="457200" y="1628800"/>
              <a:ext cx="6347048" cy="38164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2"/>
            <a:stretch>
              <a:fillRect/>
            </a:stretch>
          </p:blipFill>
          <p:spPr>
            <a:xfrm>
              <a:off x="1331640" y="1700809"/>
              <a:ext cx="5256584" cy="3355852"/>
            </a:xfrm>
            <a:prstGeom prst="rect">
              <a:avLst/>
            </a:prstGeom>
          </p:spPr>
        </p:pic>
        <p:pic>
          <p:nvPicPr>
            <p:cNvPr id="11" name="Picture 2" descr="Figure 1: Families by family type, 2013">
              <a:hlinkClick r:id="rId3"/>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719" t="22071" r="54515" b="14792"/>
            <a:stretch/>
          </p:blipFill>
          <p:spPr bwMode="auto">
            <a:xfrm>
              <a:off x="650504" y="2132856"/>
              <a:ext cx="2664296" cy="2448272"/>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5445302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Married &amp; Cohabiting Couples</a:t>
            </a:r>
            <a:endParaRPr lang="en-GB" dirty="0"/>
          </a:p>
        </p:txBody>
      </p:sp>
      <p:sp>
        <p:nvSpPr>
          <p:cNvPr id="7" name="Text Placeholder 6"/>
          <p:cNvSpPr>
            <a:spLocks noGrp="1"/>
          </p:cNvSpPr>
          <p:nvPr>
            <p:ph type="body" idx="1"/>
          </p:nvPr>
        </p:nvSpPr>
        <p:spPr/>
        <p:txBody>
          <a:bodyPr/>
          <a:lstStyle/>
          <a:p>
            <a:pPr algn="ctr"/>
            <a:r>
              <a:rPr lang="en-US" dirty="0" smtClean="0"/>
              <a:t>2012</a:t>
            </a:r>
            <a:endParaRPr lang="en-US" dirty="0"/>
          </a:p>
        </p:txBody>
      </p:sp>
      <p:sp>
        <p:nvSpPr>
          <p:cNvPr id="3" name="Content Placeholder 2"/>
          <p:cNvSpPr>
            <a:spLocks noGrp="1"/>
          </p:cNvSpPr>
          <p:nvPr>
            <p:ph sz="half" idx="2"/>
          </p:nvPr>
        </p:nvSpPr>
        <p:spPr/>
        <p:txBody>
          <a:bodyPr>
            <a:normAutofit fontScale="92500"/>
          </a:bodyPr>
          <a:lstStyle/>
          <a:p>
            <a:r>
              <a:rPr lang="en-US" dirty="0" smtClean="0"/>
              <a:t>18.2 million families in the UK Married Couples with/without children</a:t>
            </a:r>
          </a:p>
          <a:p>
            <a:r>
              <a:rPr lang="en-US" dirty="0" smtClean="0"/>
              <a:t>Opposite sex cohabiting couple families </a:t>
            </a:r>
          </a:p>
          <a:p>
            <a:pPr lvl="1"/>
            <a:r>
              <a:rPr lang="en-US" dirty="0" smtClean="0"/>
              <a:t>1996 was 1.5 million </a:t>
            </a:r>
          </a:p>
          <a:p>
            <a:pPr lvl="1"/>
            <a:r>
              <a:rPr lang="en-US" dirty="0" smtClean="0"/>
              <a:t>1996 with dependent children 0.9 million</a:t>
            </a:r>
          </a:p>
          <a:p>
            <a:pPr lvl="1"/>
            <a:r>
              <a:rPr lang="en-US" dirty="0" smtClean="0"/>
              <a:t>2012 was 2.9 million </a:t>
            </a:r>
          </a:p>
          <a:p>
            <a:pPr lvl="1"/>
            <a:r>
              <a:rPr lang="en-US" dirty="0" smtClean="0"/>
              <a:t>2012 with defendant chdilren1.8 million (ONS, 2012)</a:t>
            </a:r>
          </a:p>
          <a:p>
            <a:endParaRPr lang="en-GB" dirty="0"/>
          </a:p>
        </p:txBody>
      </p:sp>
      <p:sp>
        <p:nvSpPr>
          <p:cNvPr id="8" name="Text Placeholder 7"/>
          <p:cNvSpPr>
            <a:spLocks noGrp="1"/>
          </p:cNvSpPr>
          <p:nvPr>
            <p:ph type="body" sz="quarter" idx="3"/>
          </p:nvPr>
        </p:nvSpPr>
        <p:spPr/>
        <p:txBody>
          <a:bodyPr/>
          <a:lstStyle/>
          <a:p>
            <a:pPr algn="ctr"/>
            <a:r>
              <a:rPr lang="en-GB" dirty="0" smtClean="0"/>
              <a:t>2016</a:t>
            </a:r>
            <a:endParaRPr lang="en-GB" dirty="0"/>
          </a:p>
        </p:txBody>
      </p:sp>
      <p:sp>
        <p:nvSpPr>
          <p:cNvPr id="9" name="Content Placeholder 8"/>
          <p:cNvSpPr>
            <a:spLocks noGrp="1"/>
          </p:cNvSpPr>
          <p:nvPr>
            <p:ph sz="quarter" idx="4"/>
          </p:nvPr>
        </p:nvSpPr>
        <p:spPr/>
        <p:txBody>
          <a:bodyPr>
            <a:normAutofit lnSpcReduction="10000"/>
          </a:bodyPr>
          <a:lstStyle/>
          <a:p>
            <a:r>
              <a:rPr lang="en-US" dirty="0" smtClean="0"/>
              <a:t>18.9 </a:t>
            </a:r>
            <a:r>
              <a:rPr lang="en-US" dirty="0"/>
              <a:t>million families in the UK Married Couples with/without children</a:t>
            </a:r>
          </a:p>
          <a:p>
            <a:r>
              <a:rPr lang="en-US" dirty="0" smtClean="0"/>
              <a:t>Married or civil partner couple families</a:t>
            </a:r>
            <a:endParaRPr lang="en-US" dirty="0"/>
          </a:p>
          <a:p>
            <a:pPr lvl="1"/>
            <a:r>
              <a:rPr lang="en-US" dirty="0" smtClean="0"/>
              <a:t>12.7 million – this was the most common type of family </a:t>
            </a:r>
            <a:r>
              <a:rPr lang="en-US" dirty="0"/>
              <a:t>(ONS, </a:t>
            </a:r>
            <a:r>
              <a:rPr lang="en-US" dirty="0" smtClean="0"/>
              <a:t>2016)</a:t>
            </a:r>
          </a:p>
          <a:p>
            <a:pPr lvl="1"/>
            <a:r>
              <a:rPr lang="en-US" dirty="0" smtClean="0"/>
              <a:t>Without dependent children 7.9 million families</a:t>
            </a:r>
          </a:p>
          <a:p>
            <a:pPr lvl="1"/>
            <a:r>
              <a:rPr lang="en-US" dirty="0" smtClean="0"/>
              <a:t>With dependent children 4.8 million families</a:t>
            </a:r>
          </a:p>
          <a:p>
            <a:pPr lvl="1"/>
            <a:endParaRPr lang="en-US" dirty="0"/>
          </a:p>
          <a:p>
            <a:endParaRPr lang="en-GB" dirty="0"/>
          </a:p>
        </p:txBody>
      </p:sp>
    </p:spTree>
    <p:extLst>
      <p:ext uri="{BB962C8B-B14F-4D97-AF65-F5344CB8AC3E}">
        <p14:creationId xmlns:p14="http://schemas.microsoft.com/office/powerpoint/2010/main" val="16786832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Married &amp; Cohabiting </a:t>
            </a:r>
            <a:br>
              <a:rPr lang="en-GB" smtClean="0"/>
            </a:br>
            <a:r>
              <a:rPr lang="en-GB" smtClean="0"/>
              <a:t>2012</a:t>
            </a:r>
            <a:endParaRPr lang="en-GB" dirty="0"/>
          </a:p>
        </p:txBody>
      </p:sp>
      <p:sp>
        <p:nvSpPr>
          <p:cNvPr id="3" name="Content Placeholder 2"/>
          <p:cNvSpPr>
            <a:spLocks noGrp="1"/>
          </p:cNvSpPr>
          <p:nvPr>
            <p:ph idx="1"/>
          </p:nvPr>
        </p:nvSpPr>
        <p:spPr/>
        <p:txBody>
          <a:bodyPr>
            <a:normAutofit/>
          </a:bodyPr>
          <a:lstStyle/>
          <a:p>
            <a:r>
              <a:rPr lang="en-US" dirty="0" smtClean="0"/>
              <a:t>38 per cent of married couple families had dependent children</a:t>
            </a:r>
          </a:p>
          <a:p>
            <a:r>
              <a:rPr lang="en-US" dirty="0" smtClean="0"/>
              <a:t>39 per cent of opposite sex cohabiting couple families had dependent children</a:t>
            </a:r>
          </a:p>
          <a:p>
            <a:endParaRPr lang="en-GB" dirty="0"/>
          </a:p>
        </p:txBody>
      </p:sp>
    </p:spTree>
    <p:extLst>
      <p:ext uri="{BB962C8B-B14F-4D97-AF65-F5344CB8AC3E}">
        <p14:creationId xmlns:p14="http://schemas.microsoft.com/office/powerpoint/2010/main" val="11369781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Lone Parents 1996 to 2016</a:t>
            </a:r>
            <a:endParaRPr lang="en-GB" dirty="0"/>
          </a:p>
        </p:txBody>
      </p:sp>
      <p:sp>
        <p:nvSpPr>
          <p:cNvPr id="3" name="Content Placeholder 2"/>
          <p:cNvSpPr>
            <a:spLocks noGrp="1"/>
          </p:cNvSpPr>
          <p:nvPr>
            <p:ph idx="1"/>
          </p:nvPr>
        </p:nvSpPr>
        <p:spPr/>
        <p:txBody>
          <a:bodyPr>
            <a:normAutofit fontScale="70000" lnSpcReduction="20000"/>
          </a:bodyPr>
          <a:lstStyle/>
          <a:p>
            <a:r>
              <a:rPr lang="en-US" dirty="0" smtClean="0"/>
              <a:t>2016</a:t>
            </a:r>
          </a:p>
          <a:p>
            <a:pPr lvl="1"/>
            <a:r>
              <a:rPr lang="en-US" dirty="0" smtClean="0"/>
              <a:t>86% female lone parents with dependent children</a:t>
            </a:r>
          </a:p>
          <a:p>
            <a:pPr lvl="1"/>
            <a:r>
              <a:rPr lang="en-US" dirty="0" smtClean="0"/>
              <a:t>14% male lone parents with dependent children</a:t>
            </a:r>
            <a:endParaRPr lang="en-US" dirty="0"/>
          </a:p>
          <a:p>
            <a:r>
              <a:rPr lang="en-US" dirty="0" smtClean="0"/>
              <a:t>2013</a:t>
            </a:r>
          </a:p>
          <a:p>
            <a:pPr lvl="1"/>
            <a:r>
              <a:rPr lang="en-US" dirty="0" smtClean="0"/>
              <a:t>91% female lone parents with dependent children </a:t>
            </a:r>
          </a:p>
          <a:p>
            <a:pPr lvl="1"/>
            <a:r>
              <a:rPr lang="en-US" dirty="0" smtClean="0"/>
              <a:t>9% male lone parents with dependent children</a:t>
            </a:r>
          </a:p>
          <a:p>
            <a:r>
              <a:rPr lang="en-US" dirty="0" smtClean="0"/>
              <a:t>2012 </a:t>
            </a:r>
          </a:p>
          <a:p>
            <a:pPr lvl="1"/>
            <a:r>
              <a:rPr lang="en-US" dirty="0" smtClean="0"/>
              <a:t>1.9 million lone parents with dependent children</a:t>
            </a:r>
          </a:p>
          <a:p>
            <a:pPr lvl="1"/>
            <a:r>
              <a:rPr lang="en-US" dirty="0" smtClean="0"/>
              <a:t>25% of all families with dependent children</a:t>
            </a:r>
          </a:p>
          <a:p>
            <a:r>
              <a:rPr lang="en-US" dirty="0" smtClean="0"/>
              <a:t>2003</a:t>
            </a:r>
          </a:p>
          <a:p>
            <a:pPr lvl="1"/>
            <a:r>
              <a:rPr lang="en-US" dirty="0" smtClean="0"/>
              <a:t>1.8 million lone parents with dependent children</a:t>
            </a:r>
          </a:p>
          <a:p>
            <a:r>
              <a:rPr lang="en-US" dirty="0" smtClean="0"/>
              <a:t>1996</a:t>
            </a:r>
          </a:p>
          <a:p>
            <a:pPr lvl="1"/>
            <a:r>
              <a:rPr lang="en-US" dirty="0" smtClean="0"/>
              <a:t>1.6 million lone parents with dependent children</a:t>
            </a:r>
          </a:p>
          <a:p>
            <a:pPr lvl="1"/>
            <a:endParaRPr lang="en-US" dirty="0" smtClean="0"/>
          </a:p>
          <a:p>
            <a:endParaRPr lang="en-GB" dirty="0"/>
          </a:p>
        </p:txBody>
      </p:sp>
    </p:spTree>
    <p:extLst>
      <p:ext uri="{BB962C8B-B14F-4D97-AF65-F5344CB8AC3E}">
        <p14:creationId xmlns:p14="http://schemas.microsoft.com/office/powerpoint/2010/main" val="27433901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548680"/>
            <a:ext cx="9144000" cy="5472608"/>
          </a:xfrm>
          <a:prstGeom prst="rect">
            <a:avLst/>
          </a:prstGeom>
        </p:spPr>
      </p:pic>
    </p:spTree>
    <p:extLst>
      <p:ext uri="{BB962C8B-B14F-4D97-AF65-F5344CB8AC3E}">
        <p14:creationId xmlns:p14="http://schemas.microsoft.com/office/powerpoint/2010/main" val="1575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lvl="0"/>
            <a:r>
              <a:rPr lang="en-GB" sz="3200" dirty="0" smtClean="0"/>
              <a:t>Families with Dependent Children by </a:t>
            </a:r>
            <a:br>
              <a:rPr lang="en-GB" sz="3200" dirty="0" smtClean="0"/>
            </a:br>
            <a:r>
              <a:rPr lang="en-GB" sz="3200" dirty="0" smtClean="0"/>
              <a:t>Family Type and No. Dependent Children: 2013</a:t>
            </a:r>
            <a:endParaRPr lang="en-GB" sz="3200" dirty="0"/>
          </a:p>
        </p:txBody>
      </p:sp>
      <p:sp>
        <p:nvSpPr>
          <p:cNvPr id="5" name="Rectangle 1"/>
          <p:cNvSpPr>
            <a:spLocks noChangeArrowheads="1"/>
          </p:cNvSpPr>
          <p:nvPr/>
        </p:nvSpPr>
        <p:spPr bwMode="auto">
          <a:xfrm>
            <a:off x="0" y="-1294894"/>
            <a:ext cx="862737"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sz="900" b="1" i="0" u="none" strike="noStrike" cap="none" normalizeH="0" baseline="0" dirty="0" smtClean="0">
              <a:ln>
                <a:noFill/>
              </a:ln>
              <a:solidFill>
                <a:schemeClr val="tx1"/>
              </a:solidFill>
              <a:effectLst/>
              <a:latin typeface="Arial" charset="0"/>
              <a:cs typeface="Arial" charset="0"/>
              <a:hlinkClick r:id=""/>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900" b="1" i="0" u="none" strike="noStrike" cap="none" normalizeH="0" baseline="0" dirty="0" smtClean="0">
                <a:ln>
                  <a:noFill/>
                </a:ln>
                <a:solidFill>
                  <a:schemeClr val="tx1"/>
                </a:solidFill>
                <a:effectLst/>
                <a:latin typeface="Arial" charset="0"/>
                <a:cs typeface="Arial" charset="0"/>
                <a:hlinkClick r:id=""/>
              </a:rPr>
              <a:t>UK</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Arial" charset="0"/>
                <a:cs typeface="Arial" charset="0"/>
                <a:hlinkClick r:id="rId2"/>
              </a:rPr>
              <a:t>  </a:t>
            </a:r>
            <a:r>
              <a:rPr kumimoji="0" lang="en-US" sz="17400" b="0" i="0" u="none" strike="noStrike" cap="none" normalizeH="0" baseline="0" dirty="0" smtClean="0">
                <a:ln>
                  <a:noFill/>
                </a:ln>
                <a:solidFill>
                  <a:schemeClr val="tx1"/>
                </a:solidFill>
                <a:effectLst/>
                <a:latin typeface="Arial" charset="0"/>
                <a:cs typeface="Arial" charset="0"/>
                <a:hlinkClick r:id="rId2"/>
              </a:rPr>
              <a:t> </a:t>
            </a:r>
            <a:endParaRPr kumimoji="0" lang="en-US" sz="1800" b="0" i="0" u="none" strike="noStrike" cap="none" normalizeH="0" baseline="0" dirty="0" smtClean="0">
              <a:ln>
                <a:noFill/>
              </a:ln>
              <a:solidFill>
                <a:schemeClr val="tx1"/>
              </a:solidFill>
              <a:effectLst/>
              <a:latin typeface="Arial" charset="0"/>
              <a:cs typeface="Arial" charset="0"/>
            </a:endParaRPr>
          </a:p>
        </p:txBody>
      </p:sp>
      <p:pic>
        <p:nvPicPr>
          <p:cNvPr id="2050" name="Picture 2" descr="Figure 2: Families with dependent children by family type and number of dependent children, 2013">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004" y="1772816"/>
            <a:ext cx="8170805" cy="374441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043608" y="5645298"/>
            <a:ext cx="7920880" cy="1015663"/>
          </a:xfrm>
          <a:prstGeom prst="rect">
            <a:avLst/>
          </a:prstGeom>
        </p:spPr>
        <p:txBody>
          <a:bodyPr wrap="square">
            <a:spAutoFit/>
          </a:bodyPr>
          <a:lstStyle/>
          <a:p>
            <a:pPr lvl="0" eaLnBrk="0" fontAlgn="base" hangingPunct="0">
              <a:spcBef>
                <a:spcPct val="0"/>
              </a:spcBef>
              <a:spcAft>
                <a:spcPct val="0"/>
              </a:spcAft>
            </a:pPr>
            <a:r>
              <a:rPr lang="en-US" sz="1200" dirty="0">
                <a:latin typeface="Arial" charset="0"/>
                <a:cs typeface="Arial" charset="0"/>
              </a:rPr>
              <a:t>Source: Labour Force Survey - Office for National Statistics</a:t>
            </a:r>
            <a:endParaRPr lang="en-US" sz="1200" b="1" dirty="0">
              <a:latin typeface="Arial" charset="0"/>
              <a:cs typeface="Arial" charset="0"/>
            </a:endParaRPr>
          </a:p>
          <a:p>
            <a:pPr lvl="0" eaLnBrk="0" fontAlgn="base" hangingPunct="0">
              <a:spcBef>
                <a:spcPct val="0"/>
              </a:spcBef>
              <a:spcAft>
                <a:spcPct val="0"/>
              </a:spcAft>
            </a:pPr>
            <a:r>
              <a:rPr lang="en-US" sz="1200" b="1" dirty="0">
                <a:latin typeface="Arial" charset="0"/>
                <a:cs typeface="Arial" charset="0"/>
              </a:rPr>
              <a:t>Notes:</a:t>
            </a:r>
          </a:p>
          <a:p>
            <a:pPr lvl="0" eaLnBrk="0" fontAlgn="base" hangingPunct="0">
              <a:spcBef>
                <a:spcPct val="0"/>
              </a:spcBef>
              <a:spcAft>
                <a:spcPct val="0"/>
              </a:spcAft>
              <a:buFontTx/>
              <a:buAutoNum type="arabicPeriod"/>
            </a:pPr>
            <a:r>
              <a:rPr lang="en-US" sz="1200" dirty="0">
                <a:latin typeface="Arial" charset="0"/>
                <a:cs typeface="Arial" charset="0"/>
              </a:rPr>
              <a:t>Less than 1 per cent of dependent children lived in civil partner or same sex cohabiting couple families in 2013. Therefore the percentages are too small to be shown. </a:t>
            </a:r>
          </a:p>
          <a:p>
            <a:pPr lvl="0" eaLnBrk="0" fontAlgn="base" hangingPunct="0">
              <a:spcBef>
                <a:spcPct val="0"/>
              </a:spcBef>
              <a:spcAft>
                <a:spcPct val="0"/>
              </a:spcAft>
            </a:pPr>
            <a:endParaRPr lang="en-US" sz="1200" dirty="0">
              <a:latin typeface="Arial" charset="0"/>
              <a:cs typeface="Arial" charset="0"/>
            </a:endParaRPr>
          </a:p>
        </p:txBody>
      </p:sp>
    </p:spTree>
    <p:extLst>
      <p:ext uri="{BB962C8B-B14F-4D97-AF65-F5344CB8AC3E}">
        <p14:creationId xmlns:p14="http://schemas.microsoft.com/office/powerpoint/2010/main" val="15910710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2"/>
          <a:stretch>
            <a:fillRect/>
          </a:stretch>
        </p:blipFill>
        <p:spPr>
          <a:xfrm>
            <a:off x="0" y="178317"/>
            <a:ext cx="9144000" cy="6501366"/>
          </a:xfrm>
          <a:prstGeom prst="rect">
            <a:avLst/>
          </a:prstGeom>
        </p:spPr>
      </p:pic>
    </p:spTree>
    <p:extLst>
      <p:ext uri="{BB962C8B-B14F-4D97-AF65-F5344CB8AC3E}">
        <p14:creationId xmlns:p14="http://schemas.microsoft.com/office/powerpoint/2010/main" val="14464003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smtClean="0"/>
              <a:t>UK 2013:</a:t>
            </a:r>
            <a:br>
              <a:rPr lang="en-GB" smtClean="0"/>
            </a:br>
            <a:r>
              <a:rPr lang="en-GB" smtClean="0"/>
              <a:t>Dependent Children</a:t>
            </a:r>
            <a:endParaRPr lang="en-GB" dirty="0"/>
          </a:p>
        </p:txBody>
      </p:sp>
      <p:sp>
        <p:nvSpPr>
          <p:cNvPr id="6" name="Text Placeholder 5"/>
          <p:cNvSpPr>
            <a:spLocks noGrp="1"/>
          </p:cNvSpPr>
          <p:nvPr>
            <p:ph type="body" idx="1"/>
          </p:nvPr>
        </p:nvSpPr>
        <p:spPr>
          <a:xfrm>
            <a:off x="457200" y="3289439"/>
            <a:ext cx="4040188" cy="639762"/>
          </a:xfrm>
        </p:spPr>
        <p:txBody>
          <a:bodyPr/>
          <a:lstStyle/>
          <a:p>
            <a:pPr algn="ctr"/>
            <a:r>
              <a:rPr lang="en-GB" dirty="0" smtClean="0"/>
              <a:t>2012</a:t>
            </a:r>
            <a:endParaRPr lang="en-GB" dirty="0"/>
          </a:p>
        </p:txBody>
      </p:sp>
      <p:sp>
        <p:nvSpPr>
          <p:cNvPr id="4" name="Content Placeholder 3"/>
          <p:cNvSpPr>
            <a:spLocks noGrp="1"/>
          </p:cNvSpPr>
          <p:nvPr>
            <p:ph sz="half" idx="2"/>
          </p:nvPr>
        </p:nvSpPr>
        <p:spPr>
          <a:xfrm>
            <a:off x="457200" y="3933055"/>
            <a:ext cx="4040188" cy="2193108"/>
          </a:xfrm>
        </p:spPr>
        <p:txBody>
          <a:bodyPr>
            <a:normAutofit fontScale="85000" lnSpcReduction="20000"/>
          </a:bodyPr>
          <a:lstStyle/>
          <a:p>
            <a:r>
              <a:rPr lang="en-GB" dirty="0" smtClean="0"/>
              <a:t>13.3 million dependent children living in families</a:t>
            </a:r>
          </a:p>
          <a:p>
            <a:r>
              <a:rPr lang="en-GB" dirty="0" smtClean="0"/>
              <a:t>Children aged under seven has increased between 2003 and 2013</a:t>
            </a:r>
          </a:p>
          <a:p>
            <a:pPr lvl="1"/>
            <a:r>
              <a:rPr lang="en-GB" dirty="0" smtClean="0"/>
              <a:t>a rise in the number of births</a:t>
            </a:r>
          </a:p>
          <a:p>
            <a:pPr lvl="1"/>
            <a:r>
              <a:rPr lang="en-GB" dirty="0" smtClean="0"/>
              <a:t>the total number of children aged seven to 16 has decreased</a:t>
            </a:r>
          </a:p>
          <a:p>
            <a:endParaRPr lang="en-GB" dirty="0"/>
          </a:p>
        </p:txBody>
      </p:sp>
      <p:sp>
        <p:nvSpPr>
          <p:cNvPr id="7" name="Text Placeholder 6"/>
          <p:cNvSpPr>
            <a:spLocks noGrp="1"/>
          </p:cNvSpPr>
          <p:nvPr>
            <p:ph type="body" sz="quarter" idx="3"/>
          </p:nvPr>
        </p:nvSpPr>
        <p:spPr>
          <a:xfrm>
            <a:off x="4645025" y="3289439"/>
            <a:ext cx="4041775" cy="639762"/>
          </a:xfrm>
        </p:spPr>
        <p:txBody>
          <a:bodyPr/>
          <a:lstStyle/>
          <a:p>
            <a:pPr algn="ctr"/>
            <a:r>
              <a:rPr lang="en-GB" dirty="0" smtClean="0"/>
              <a:t>2015</a:t>
            </a:r>
            <a:endParaRPr lang="en-GB" dirty="0"/>
          </a:p>
        </p:txBody>
      </p:sp>
      <p:sp>
        <p:nvSpPr>
          <p:cNvPr id="8" name="Content Placeholder 7"/>
          <p:cNvSpPr>
            <a:spLocks noGrp="1"/>
          </p:cNvSpPr>
          <p:nvPr>
            <p:ph sz="quarter" idx="4"/>
          </p:nvPr>
        </p:nvSpPr>
        <p:spPr>
          <a:xfrm>
            <a:off x="4645025" y="3933055"/>
            <a:ext cx="4041775" cy="2193107"/>
          </a:xfrm>
        </p:spPr>
        <p:txBody>
          <a:bodyPr>
            <a:normAutofit fontScale="85000" lnSpcReduction="10000"/>
          </a:bodyPr>
          <a:lstStyle/>
          <a:p>
            <a:r>
              <a:rPr lang="en-GB" dirty="0" smtClean="0"/>
              <a:t>13.8 million depe3ndent children </a:t>
            </a:r>
          </a:p>
          <a:p>
            <a:r>
              <a:rPr lang="en-GB" dirty="0" smtClean="0"/>
              <a:t>Around </a:t>
            </a:r>
            <a:r>
              <a:rPr lang="en-GB" dirty="0"/>
              <a:t>658,000 more than </a:t>
            </a:r>
            <a:r>
              <a:rPr lang="en-GB" dirty="0" smtClean="0"/>
              <a:t>2005</a:t>
            </a:r>
          </a:p>
          <a:p>
            <a:pPr lvl="1"/>
            <a:r>
              <a:rPr lang="en-GB" dirty="0"/>
              <a:t>a rise in the number of births</a:t>
            </a:r>
          </a:p>
          <a:p>
            <a:r>
              <a:rPr lang="en-GB" dirty="0"/>
              <a:t>There were 696,271 live births in England and Wales in 2016, a decrease of 0.2% from 2015</a:t>
            </a:r>
          </a:p>
        </p:txBody>
      </p:sp>
      <p:sp>
        <p:nvSpPr>
          <p:cNvPr id="9" name="Rectangle 8"/>
          <p:cNvSpPr/>
          <p:nvPr/>
        </p:nvSpPr>
        <p:spPr>
          <a:xfrm>
            <a:off x="682999" y="1658893"/>
            <a:ext cx="7920880" cy="1754326"/>
          </a:xfrm>
          <a:prstGeom prst="rect">
            <a:avLst/>
          </a:prstGeom>
        </p:spPr>
        <p:txBody>
          <a:bodyPr wrap="square">
            <a:spAutoFit/>
          </a:bodyPr>
          <a:lstStyle/>
          <a:p>
            <a:r>
              <a:rPr lang="en-GB" dirty="0"/>
              <a:t>Definition:</a:t>
            </a:r>
          </a:p>
          <a:p>
            <a:pPr lvl="1"/>
            <a:r>
              <a:rPr lang="en-GB" dirty="0"/>
              <a:t>Children who live with their parent(s) </a:t>
            </a:r>
          </a:p>
          <a:p>
            <a:pPr lvl="1"/>
            <a:r>
              <a:rPr lang="en-GB" dirty="0"/>
              <a:t>and either (a) aged under 16, </a:t>
            </a:r>
          </a:p>
          <a:p>
            <a:pPr lvl="1"/>
            <a:r>
              <a:rPr lang="en-GB" dirty="0"/>
              <a:t>or (b) aged 16 to 18 in full-time education,</a:t>
            </a:r>
          </a:p>
          <a:p>
            <a:pPr lvl="1"/>
            <a:r>
              <a:rPr lang="en-GB" dirty="0"/>
              <a:t>excluding children aged 16 to 18 who have a spouse, partner or child living in the household</a:t>
            </a:r>
          </a:p>
        </p:txBody>
      </p:sp>
    </p:spTree>
    <p:extLst>
      <p:ext uri="{BB962C8B-B14F-4D97-AF65-F5344CB8AC3E}">
        <p14:creationId xmlns:p14="http://schemas.microsoft.com/office/powerpoint/2010/main" val="18744247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UK 2003; 2013; 2016:</a:t>
            </a:r>
            <a:br>
              <a:rPr lang="en-GB" dirty="0" smtClean="0"/>
            </a:br>
            <a:r>
              <a:rPr lang="en-GB" dirty="0" smtClean="0"/>
              <a:t>Dependant Children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Dependent children living in opposite sex cohabiting couple families</a:t>
            </a:r>
          </a:p>
          <a:p>
            <a:pPr lvl="1"/>
            <a:r>
              <a:rPr lang="en-GB" dirty="0" smtClean="0"/>
              <a:t>2003 = 30%</a:t>
            </a:r>
          </a:p>
          <a:p>
            <a:pPr lvl="1"/>
            <a:r>
              <a:rPr lang="en-GB" dirty="0" smtClean="0"/>
              <a:t>2013 = 15%</a:t>
            </a:r>
          </a:p>
          <a:p>
            <a:pPr lvl="1"/>
            <a:r>
              <a:rPr lang="en-GB" dirty="0" smtClean="0"/>
              <a:t>2015 = 15%</a:t>
            </a:r>
          </a:p>
          <a:p>
            <a:r>
              <a:rPr lang="en-GB" dirty="0" smtClean="0"/>
              <a:t>Dependent children living in married couple family </a:t>
            </a:r>
          </a:p>
          <a:p>
            <a:pPr lvl="1"/>
            <a:r>
              <a:rPr lang="en-GB" dirty="0" smtClean="0"/>
              <a:t>2003 = 67%</a:t>
            </a:r>
          </a:p>
          <a:p>
            <a:pPr lvl="1"/>
            <a:r>
              <a:rPr lang="en-GB" dirty="0" smtClean="0"/>
              <a:t>2013 = 63%</a:t>
            </a:r>
          </a:p>
          <a:p>
            <a:pPr lvl="1"/>
            <a:r>
              <a:rPr lang="en-GB" dirty="0" smtClean="0"/>
              <a:t>2016 = 62%</a:t>
            </a:r>
          </a:p>
          <a:p>
            <a:r>
              <a:rPr lang="en-GB" dirty="0" smtClean="0"/>
              <a:t>Dependent children living in lone parent families</a:t>
            </a:r>
          </a:p>
          <a:p>
            <a:pPr lvl="1"/>
            <a:r>
              <a:rPr lang="en-GB" dirty="0" smtClean="0"/>
              <a:t>2013 = 22%</a:t>
            </a:r>
          </a:p>
          <a:p>
            <a:pPr lvl="1"/>
            <a:r>
              <a:rPr lang="en-GB" dirty="0" smtClean="0"/>
              <a:t>2016 = 23%</a:t>
            </a:r>
          </a:p>
          <a:p>
            <a:endParaRPr lang="en-GB" dirty="0"/>
          </a:p>
        </p:txBody>
      </p:sp>
    </p:spTree>
    <p:extLst>
      <p:ext uri="{BB962C8B-B14F-4D97-AF65-F5344CB8AC3E}">
        <p14:creationId xmlns:p14="http://schemas.microsoft.com/office/powerpoint/2010/main" val="10265045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lvl="0"/>
            <a:r>
              <a:rPr lang="en-US" smtClean="0"/>
              <a:t>Percentage of Dependent Children: </a:t>
            </a:r>
            <a:r>
              <a:rPr lang="en-GB" smtClean="0"/>
              <a:t>by Family Type 2003 and 2013 UK</a:t>
            </a:r>
            <a:endParaRPr lang="en-GB" dirty="0"/>
          </a:p>
        </p:txBody>
      </p:sp>
      <p:pic>
        <p:nvPicPr>
          <p:cNvPr id="3074" name="Picture 2" descr="Figure 3: Percentage of dependent children: by family type, 2003 and 2013">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2204864"/>
            <a:ext cx="5472608" cy="318551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008112" y="5566880"/>
            <a:ext cx="7740352" cy="830997"/>
          </a:xfrm>
          <a:prstGeom prst="rect">
            <a:avLst/>
          </a:prstGeom>
        </p:spPr>
        <p:txBody>
          <a:bodyPr wrap="square">
            <a:spAutoFit/>
          </a:bodyPr>
          <a:lstStyle/>
          <a:p>
            <a:pPr lvl="0" eaLnBrk="0" fontAlgn="base" hangingPunct="0">
              <a:spcBef>
                <a:spcPct val="0"/>
              </a:spcBef>
              <a:spcAft>
                <a:spcPct val="0"/>
              </a:spcAft>
            </a:pPr>
            <a:r>
              <a:rPr lang="en-US" sz="1200" dirty="0" smtClean="0">
                <a:latin typeface="Arial" charset="0"/>
                <a:cs typeface="Arial" charset="0"/>
              </a:rPr>
              <a:t>Source</a:t>
            </a:r>
            <a:r>
              <a:rPr lang="en-US" sz="1200" dirty="0">
                <a:latin typeface="Arial" charset="0"/>
                <a:cs typeface="Arial" charset="0"/>
              </a:rPr>
              <a:t>: Labour Force Survey - Office for National Statistics</a:t>
            </a:r>
            <a:endParaRPr lang="en-US" sz="1200" b="1" dirty="0">
              <a:latin typeface="Arial" charset="0"/>
              <a:cs typeface="Arial" charset="0"/>
            </a:endParaRPr>
          </a:p>
          <a:p>
            <a:pPr lvl="0" eaLnBrk="0" fontAlgn="base" hangingPunct="0">
              <a:spcBef>
                <a:spcPct val="0"/>
              </a:spcBef>
              <a:spcAft>
                <a:spcPct val="0"/>
              </a:spcAft>
            </a:pPr>
            <a:r>
              <a:rPr lang="en-US" sz="1200" b="1" dirty="0">
                <a:latin typeface="Arial" charset="0"/>
                <a:cs typeface="Arial" charset="0"/>
              </a:rPr>
              <a:t>Notes:</a:t>
            </a:r>
          </a:p>
          <a:p>
            <a:pPr lvl="0" eaLnBrk="0" fontAlgn="base" hangingPunct="0">
              <a:spcBef>
                <a:spcPct val="0"/>
              </a:spcBef>
              <a:spcAft>
                <a:spcPct val="0"/>
              </a:spcAft>
              <a:buFontTx/>
              <a:buAutoNum type="arabicPeriod"/>
            </a:pPr>
            <a:r>
              <a:rPr lang="en-US" sz="1200" dirty="0">
                <a:latin typeface="Arial" charset="0"/>
                <a:cs typeface="Arial" charset="0"/>
              </a:rPr>
              <a:t>Less than 1 per cent of dependent children lived in civil partner or same sex cohabiting couple families in 2013. Therefore the percentages are too small to </a:t>
            </a:r>
            <a:r>
              <a:rPr lang="en-US" sz="1200" dirty="0" smtClean="0">
                <a:latin typeface="Arial" charset="0"/>
                <a:cs typeface="Arial" charset="0"/>
              </a:rPr>
              <a:t>be </a:t>
            </a:r>
            <a:r>
              <a:rPr lang="en-US" sz="1200" dirty="0">
                <a:latin typeface="Arial" charset="0"/>
                <a:cs typeface="Arial" charset="0"/>
              </a:rPr>
              <a:t>shown. </a:t>
            </a:r>
          </a:p>
        </p:txBody>
      </p:sp>
    </p:spTree>
    <p:extLst>
      <p:ext uri="{BB962C8B-B14F-4D97-AF65-F5344CB8AC3E}">
        <p14:creationId xmlns:p14="http://schemas.microsoft.com/office/powerpoint/2010/main" val="8647973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2"/>
          <a:stretch>
            <a:fillRect/>
          </a:stretch>
        </p:blipFill>
        <p:spPr>
          <a:xfrm>
            <a:off x="0" y="315968"/>
            <a:ext cx="9144000" cy="6226064"/>
          </a:xfrm>
          <a:prstGeom prst="rect">
            <a:avLst/>
          </a:prstGeom>
        </p:spPr>
      </p:pic>
    </p:spTree>
    <p:extLst>
      <p:ext uri="{BB962C8B-B14F-4D97-AF65-F5344CB8AC3E}">
        <p14:creationId xmlns:p14="http://schemas.microsoft.com/office/powerpoint/2010/main" val="38023990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Young Adults living with Their Parents</a:t>
            </a:r>
            <a:br>
              <a:rPr lang="en-GB" dirty="0" smtClean="0"/>
            </a:br>
            <a:r>
              <a:rPr lang="en-GB" dirty="0" smtClean="0"/>
              <a:t>2016</a:t>
            </a:r>
            <a:endParaRPr lang="en-GB" dirty="0"/>
          </a:p>
        </p:txBody>
      </p:sp>
      <p:sp>
        <p:nvSpPr>
          <p:cNvPr id="5" name="Text Placeholder 4"/>
          <p:cNvSpPr>
            <a:spLocks noGrp="1"/>
          </p:cNvSpPr>
          <p:nvPr>
            <p:ph type="body" idx="1"/>
          </p:nvPr>
        </p:nvSpPr>
        <p:spPr/>
        <p:txBody>
          <a:bodyPr/>
          <a:lstStyle/>
          <a:p>
            <a:pPr algn="ctr"/>
            <a:r>
              <a:rPr lang="en-GB" dirty="0" smtClean="0"/>
              <a:t>1996</a:t>
            </a:r>
            <a:endParaRPr lang="en-GB" dirty="0"/>
          </a:p>
        </p:txBody>
      </p:sp>
      <p:sp>
        <p:nvSpPr>
          <p:cNvPr id="4" name="Content Placeholder 3"/>
          <p:cNvSpPr>
            <a:spLocks noGrp="1"/>
          </p:cNvSpPr>
          <p:nvPr>
            <p:ph sz="half" idx="2"/>
          </p:nvPr>
        </p:nvSpPr>
        <p:spPr/>
        <p:txBody>
          <a:bodyPr>
            <a:normAutofit/>
          </a:bodyPr>
          <a:lstStyle/>
          <a:p>
            <a:r>
              <a:rPr lang="en-GB" dirty="0" smtClean="0"/>
              <a:t>5.8 </a:t>
            </a:r>
            <a:r>
              <a:rPr lang="en-GB" dirty="0"/>
              <a:t>million </a:t>
            </a:r>
            <a:endParaRPr lang="en-GB" dirty="0" smtClean="0"/>
          </a:p>
          <a:p>
            <a:pPr lvl="1"/>
            <a:r>
              <a:rPr lang="en-GB" dirty="0" smtClean="0"/>
              <a:t>15 </a:t>
            </a:r>
            <a:r>
              <a:rPr lang="en-GB" dirty="0"/>
              <a:t>to 34 year olds in the UK lived with their </a:t>
            </a:r>
            <a:r>
              <a:rPr lang="en-GB" dirty="0" smtClean="0"/>
              <a:t>parents </a:t>
            </a:r>
          </a:p>
          <a:p>
            <a:pPr lvl="1"/>
            <a:r>
              <a:rPr lang="en-GB" dirty="0" smtClean="0"/>
              <a:t>36% of all 15 to 34 year olds in the UK</a:t>
            </a:r>
          </a:p>
          <a:p>
            <a:endParaRPr lang="en-GB" dirty="0" smtClean="0"/>
          </a:p>
        </p:txBody>
      </p:sp>
      <p:sp>
        <p:nvSpPr>
          <p:cNvPr id="6" name="Text Placeholder 5"/>
          <p:cNvSpPr>
            <a:spLocks noGrp="1"/>
          </p:cNvSpPr>
          <p:nvPr>
            <p:ph type="body" sz="quarter" idx="3"/>
          </p:nvPr>
        </p:nvSpPr>
        <p:spPr/>
        <p:txBody>
          <a:bodyPr/>
          <a:lstStyle/>
          <a:p>
            <a:pPr algn="ctr"/>
            <a:r>
              <a:rPr lang="en-GB" dirty="0" smtClean="0"/>
              <a:t>2016</a:t>
            </a:r>
            <a:endParaRPr lang="en-GB" dirty="0"/>
          </a:p>
        </p:txBody>
      </p:sp>
      <p:sp>
        <p:nvSpPr>
          <p:cNvPr id="7" name="Content Placeholder 6"/>
          <p:cNvSpPr>
            <a:spLocks noGrp="1"/>
          </p:cNvSpPr>
          <p:nvPr>
            <p:ph sz="quarter" idx="4"/>
          </p:nvPr>
        </p:nvSpPr>
        <p:spPr/>
        <p:txBody>
          <a:bodyPr/>
          <a:lstStyle/>
          <a:p>
            <a:r>
              <a:rPr lang="en-GB" dirty="0" smtClean="0"/>
              <a:t>6.7 million </a:t>
            </a:r>
          </a:p>
          <a:p>
            <a:pPr lvl="1"/>
            <a:r>
              <a:rPr lang="en-GB" dirty="0" smtClean="0"/>
              <a:t>15 </a:t>
            </a:r>
            <a:r>
              <a:rPr lang="en-GB" dirty="0"/>
              <a:t>to 34 year olds in the UK lived with their </a:t>
            </a:r>
            <a:r>
              <a:rPr lang="en-GB" dirty="0" smtClean="0"/>
              <a:t>parents</a:t>
            </a:r>
          </a:p>
          <a:p>
            <a:pPr lvl="1"/>
            <a:r>
              <a:rPr lang="en-GB" dirty="0" smtClean="0"/>
              <a:t>39% of all 15 to 34 year olds in the UK</a:t>
            </a:r>
            <a:endParaRPr lang="en-GB" dirty="0"/>
          </a:p>
          <a:p>
            <a:endParaRPr lang="en-GB" dirty="0"/>
          </a:p>
        </p:txBody>
      </p:sp>
    </p:spTree>
    <p:extLst>
      <p:ext uri="{BB962C8B-B14F-4D97-AF65-F5344CB8AC3E}">
        <p14:creationId xmlns:p14="http://schemas.microsoft.com/office/powerpoint/2010/main" val="39745988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526110"/>
            <a:ext cx="9144000" cy="5805780"/>
          </a:xfrm>
          <a:prstGeom prst="rect">
            <a:avLst/>
          </a:prstGeom>
        </p:spPr>
      </p:pic>
    </p:spTree>
    <p:extLst>
      <p:ext uri="{BB962C8B-B14F-4D97-AF65-F5344CB8AC3E}">
        <p14:creationId xmlns:p14="http://schemas.microsoft.com/office/powerpoint/2010/main" val="26574595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mtClean="0"/>
              <a:t>Household Size</a:t>
            </a:r>
            <a:endParaRPr lang="en-GB" dirty="0"/>
          </a:p>
        </p:txBody>
      </p:sp>
      <p:sp>
        <p:nvSpPr>
          <p:cNvPr id="4" name="Content Placeholder 3"/>
          <p:cNvSpPr>
            <a:spLocks noGrp="1"/>
          </p:cNvSpPr>
          <p:nvPr>
            <p:ph idx="1"/>
          </p:nvPr>
        </p:nvSpPr>
        <p:spPr/>
        <p:txBody>
          <a:bodyPr>
            <a:normAutofit fontScale="92500" lnSpcReduction="10000"/>
          </a:bodyPr>
          <a:lstStyle/>
          <a:p>
            <a:r>
              <a:rPr lang="en-GB" smtClean="0"/>
              <a:t>One person living alone or a group of people</a:t>
            </a:r>
          </a:p>
          <a:p>
            <a:pPr lvl="1"/>
            <a:r>
              <a:rPr lang="en-GB" smtClean="0"/>
              <a:t>not necessarily related</a:t>
            </a:r>
          </a:p>
          <a:p>
            <a:pPr lvl="1"/>
            <a:r>
              <a:rPr lang="en-GB" smtClean="0"/>
              <a:t>living at the same address </a:t>
            </a:r>
          </a:p>
          <a:p>
            <a:pPr lvl="1"/>
            <a:r>
              <a:rPr lang="en-GB" smtClean="0"/>
              <a:t>who share cooking facilities </a:t>
            </a:r>
          </a:p>
          <a:p>
            <a:pPr lvl="1"/>
            <a:r>
              <a:rPr lang="en-GB" smtClean="0"/>
              <a:t>share a living room,</a:t>
            </a:r>
          </a:p>
          <a:p>
            <a:pPr lvl="1"/>
            <a:r>
              <a:rPr lang="en-GB" smtClean="0"/>
              <a:t>sitting room </a:t>
            </a:r>
          </a:p>
          <a:p>
            <a:pPr lvl="1"/>
            <a:r>
              <a:rPr lang="en-GB" smtClean="0"/>
              <a:t>or dining area</a:t>
            </a:r>
          </a:p>
          <a:p>
            <a:pPr lvl="1"/>
            <a:r>
              <a:rPr lang="en-GB" smtClean="0"/>
              <a:t> Can consist of more than one family</a:t>
            </a:r>
          </a:p>
          <a:p>
            <a:pPr lvl="1"/>
            <a:r>
              <a:rPr lang="en-GB" smtClean="0"/>
              <a:t>or no families in the case of a group of unrelated people</a:t>
            </a:r>
          </a:p>
          <a:p>
            <a:endParaRPr lang="en-GB" dirty="0"/>
          </a:p>
        </p:txBody>
      </p:sp>
    </p:spTree>
    <p:extLst>
      <p:ext uri="{BB962C8B-B14F-4D97-AF65-F5344CB8AC3E}">
        <p14:creationId xmlns:p14="http://schemas.microsoft.com/office/powerpoint/2010/main" val="21339069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Household Size</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2016</a:t>
            </a:r>
          </a:p>
          <a:p>
            <a:pPr lvl="1"/>
            <a:r>
              <a:rPr lang="en-GB" dirty="0" smtClean="0"/>
              <a:t>27.1 million households</a:t>
            </a:r>
          </a:p>
          <a:p>
            <a:pPr lvl="1"/>
            <a:r>
              <a:rPr lang="en-GB" dirty="0" smtClean="0"/>
              <a:t>7% increase since 2006</a:t>
            </a:r>
          </a:p>
          <a:p>
            <a:pPr lvl="1"/>
            <a:r>
              <a:rPr lang="en-GB" dirty="0" smtClean="0"/>
              <a:t>2.4 people in a house household on average</a:t>
            </a:r>
          </a:p>
          <a:p>
            <a:pPr lvl="1"/>
            <a:r>
              <a:rPr lang="en-GB" dirty="0" smtClean="0"/>
              <a:t>21% </a:t>
            </a:r>
            <a:r>
              <a:rPr lang="en-GB" dirty="0"/>
              <a:t>of households = 4 or more </a:t>
            </a:r>
            <a:r>
              <a:rPr lang="en-GB" dirty="0" smtClean="0"/>
              <a:t>people</a:t>
            </a:r>
          </a:p>
          <a:p>
            <a:pPr lvl="1"/>
            <a:r>
              <a:rPr lang="en-GB" dirty="0" smtClean="0"/>
              <a:t>16% of households = 3 people</a:t>
            </a:r>
          </a:p>
          <a:p>
            <a:pPr lvl="1"/>
            <a:r>
              <a:rPr lang="en-GB" dirty="0" smtClean="0"/>
              <a:t>35% of households = 2 people</a:t>
            </a:r>
            <a:endParaRPr lang="en-GB" dirty="0"/>
          </a:p>
          <a:p>
            <a:pPr lvl="1"/>
            <a:r>
              <a:rPr lang="en-GB" dirty="0" smtClean="0"/>
              <a:t>28% </a:t>
            </a:r>
            <a:r>
              <a:rPr lang="en-GB" dirty="0"/>
              <a:t>of households = 1 person</a:t>
            </a:r>
          </a:p>
          <a:p>
            <a:pPr lvl="1"/>
            <a:endParaRPr lang="en-GB" dirty="0" smtClean="0"/>
          </a:p>
          <a:p>
            <a:r>
              <a:rPr lang="en-GB" dirty="0" smtClean="0"/>
              <a:t>2013</a:t>
            </a:r>
          </a:p>
          <a:p>
            <a:pPr lvl="1"/>
            <a:r>
              <a:rPr lang="en-GB" dirty="0" smtClean="0"/>
              <a:t>26.4 million households</a:t>
            </a:r>
          </a:p>
          <a:p>
            <a:pPr lvl="1"/>
            <a:r>
              <a:rPr lang="en-GB" dirty="0" smtClean="0"/>
              <a:t>6% increase since 2003</a:t>
            </a:r>
          </a:p>
          <a:p>
            <a:pPr lvl="1"/>
            <a:r>
              <a:rPr lang="en-GB" dirty="0" smtClean="0"/>
              <a:t>20% of households = 4 or more people</a:t>
            </a:r>
          </a:p>
          <a:p>
            <a:pPr lvl="1"/>
            <a:r>
              <a:rPr lang="en-GB" dirty="0" smtClean="0"/>
              <a:t>29% of households = 1 person</a:t>
            </a:r>
          </a:p>
          <a:p>
            <a:r>
              <a:rPr lang="en-GB" dirty="0" smtClean="0"/>
              <a:t>1971</a:t>
            </a:r>
          </a:p>
          <a:p>
            <a:pPr lvl="1"/>
            <a:r>
              <a:rPr lang="en-GB" dirty="0" smtClean="0"/>
              <a:t>17% of households = 1 person</a:t>
            </a:r>
          </a:p>
        </p:txBody>
      </p:sp>
    </p:spTree>
    <p:extLst>
      <p:ext uri="{BB962C8B-B14F-4D97-AF65-F5344CB8AC3E}">
        <p14:creationId xmlns:p14="http://schemas.microsoft.com/office/powerpoint/2010/main" val="39086458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lvl="0"/>
            <a:r>
              <a:rPr lang="en-US" dirty="0" smtClean="0"/>
              <a:t>Percentage of Households by Household size in 2013</a:t>
            </a:r>
            <a:endParaRPr lang="en-GB" dirty="0"/>
          </a:p>
        </p:txBody>
      </p:sp>
      <p:pic>
        <p:nvPicPr>
          <p:cNvPr id="4098" name="Picture 2" descr="Figure 5: Percentage of households by household size in 2013">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346" y="1484784"/>
            <a:ext cx="8041307" cy="367240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187624" y="5838363"/>
            <a:ext cx="7848872" cy="646331"/>
          </a:xfrm>
          <a:prstGeom prst="rect">
            <a:avLst/>
          </a:prstGeom>
        </p:spPr>
        <p:txBody>
          <a:bodyPr wrap="square">
            <a:spAutoFit/>
          </a:bodyPr>
          <a:lstStyle/>
          <a:p>
            <a:pPr lvl="0" eaLnBrk="0" fontAlgn="base" hangingPunct="0">
              <a:spcBef>
                <a:spcPct val="0"/>
              </a:spcBef>
              <a:spcAft>
                <a:spcPct val="0"/>
              </a:spcAft>
            </a:pPr>
            <a:r>
              <a:rPr lang="en-US" sz="1200" dirty="0">
                <a:latin typeface="Arial" charset="0"/>
                <a:cs typeface="Arial" charset="0"/>
              </a:rPr>
              <a:t>Source: Labour Force Survey - Office for National Statistics</a:t>
            </a:r>
            <a:endParaRPr lang="en-US" sz="1200" b="1" dirty="0">
              <a:latin typeface="Arial" charset="0"/>
              <a:cs typeface="Arial" charset="0"/>
            </a:endParaRPr>
          </a:p>
          <a:p>
            <a:pPr lvl="0" eaLnBrk="0" fontAlgn="base" hangingPunct="0">
              <a:spcBef>
                <a:spcPct val="0"/>
              </a:spcBef>
              <a:spcAft>
                <a:spcPct val="0"/>
              </a:spcAft>
            </a:pPr>
            <a:r>
              <a:rPr lang="en-US" sz="1200" b="1" dirty="0">
                <a:latin typeface="Arial" charset="0"/>
                <a:cs typeface="Arial" charset="0"/>
              </a:rPr>
              <a:t>Notes:</a:t>
            </a:r>
          </a:p>
          <a:p>
            <a:pPr lvl="0" eaLnBrk="0" fontAlgn="base" hangingPunct="0">
              <a:spcBef>
                <a:spcPct val="0"/>
              </a:spcBef>
              <a:spcAft>
                <a:spcPct val="0"/>
              </a:spcAft>
              <a:buFontTx/>
              <a:buAutoNum type="arabicPeriod"/>
            </a:pPr>
            <a:r>
              <a:rPr lang="en-US" sz="1200" dirty="0">
                <a:latin typeface="Arial" charset="0"/>
                <a:cs typeface="Arial" charset="0"/>
              </a:rPr>
              <a:t>Source for 1971 figure: General Lifestyle Survey, Office for National Statistics </a:t>
            </a:r>
          </a:p>
        </p:txBody>
      </p:sp>
    </p:spTree>
    <p:extLst>
      <p:ext uri="{BB962C8B-B14F-4D97-AF65-F5344CB8AC3E}">
        <p14:creationId xmlns:p14="http://schemas.microsoft.com/office/powerpoint/2010/main" val="22821894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smtClean="0"/>
              <a:t>More Women than Men </a:t>
            </a:r>
            <a:br>
              <a:rPr lang="en-GB" smtClean="0"/>
            </a:br>
            <a:r>
              <a:rPr lang="en-GB" smtClean="0"/>
              <a:t>Live Along in the UK</a:t>
            </a:r>
            <a:endParaRPr lang="en-GB" dirty="0"/>
          </a:p>
        </p:txBody>
      </p:sp>
      <p:sp>
        <p:nvSpPr>
          <p:cNvPr id="4" name="Content Placeholder 3"/>
          <p:cNvSpPr>
            <a:spLocks noGrp="1"/>
          </p:cNvSpPr>
          <p:nvPr>
            <p:ph sz="half" idx="1"/>
          </p:nvPr>
        </p:nvSpPr>
        <p:spPr/>
        <p:txBody>
          <a:bodyPr>
            <a:normAutofit fontScale="55000" lnSpcReduction="20000"/>
          </a:bodyPr>
          <a:lstStyle/>
          <a:p>
            <a:r>
              <a:rPr lang="en-GB" sz="2900" dirty="0"/>
              <a:t>54.2%  of households contained one women</a:t>
            </a:r>
          </a:p>
          <a:p>
            <a:r>
              <a:rPr lang="en-GB" sz="2900" dirty="0"/>
              <a:t>45.8% of households contained one man</a:t>
            </a:r>
          </a:p>
          <a:p>
            <a:r>
              <a:rPr lang="en-GB" sz="2900" dirty="0"/>
              <a:t>4.0 million people living alone aged 16 to 64; the majority (57.8%) were male. </a:t>
            </a:r>
          </a:p>
          <a:p>
            <a:pPr lvl="1"/>
            <a:r>
              <a:rPr lang="en-GB" sz="2500" dirty="0"/>
              <a:t>This could be because; higher proportions of men than women never marry, men marry at older ages than women and marry women younger than themselves, and partnership dissolution leading to men living alone while women may live with any children from the relationship. Further studies by academics looking at living arrangements in mid-life are available.</a:t>
            </a:r>
          </a:p>
        </p:txBody>
      </p:sp>
      <p:sp>
        <p:nvSpPr>
          <p:cNvPr id="7" name="Content Placeholder 6"/>
          <p:cNvSpPr>
            <a:spLocks noGrp="1"/>
          </p:cNvSpPr>
          <p:nvPr>
            <p:ph sz="half" idx="2"/>
          </p:nvPr>
        </p:nvSpPr>
        <p:spPr/>
        <p:txBody>
          <a:bodyPr>
            <a:normAutofit fontScale="55000" lnSpcReduction="20000"/>
          </a:bodyPr>
          <a:lstStyle/>
          <a:p>
            <a:r>
              <a:rPr lang="en-GB" sz="2900" dirty="0" smtClean="0"/>
              <a:t>For those aged 65 to 74 and 75 and over</a:t>
            </a:r>
          </a:p>
          <a:p>
            <a:pPr lvl="1"/>
            <a:r>
              <a:rPr lang="en-GB" sz="2500" dirty="0" smtClean="0"/>
              <a:t>the pattern is reversed;</a:t>
            </a:r>
          </a:p>
          <a:p>
            <a:r>
              <a:rPr lang="en-GB" sz="2900" dirty="0" smtClean="0"/>
              <a:t>the majority of people aged 65 to 74 and 75 and over living alone were </a:t>
            </a:r>
          </a:p>
          <a:p>
            <a:r>
              <a:rPr lang="en-GB" sz="2900" dirty="0" smtClean="0"/>
              <a:t>Female 65 to 74 = 62.0% </a:t>
            </a:r>
          </a:p>
          <a:p>
            <a:r>
              <a:rPr lang="en-GB" sz="2900" dirty="0" smtClean="0"/>
              <a:t>Female 75 and over = 71.8%</a:t>
            </a:r>
          </a:p>
          <a:p>
            <a:pPr lvl="1"/>
            <a:r>
              <a:rPr lang="en-GB" sz="2500" dirty="0" smtClean="0"/>
              <a:t>This is partly because there are more women than men in the total population aged 65 and over due to women’s higher life expectancy. By the age of 65 most women have been married1 and husbands are typically older than their wives. These 2 factors accentuate the gap in life expectancy between husbands and wives and mean that more women than men become widowed, which may lead to living alone. In spite of this, the number of widowed women is falling due to life expectancy increasing faster for men compared with women.</a:t>
            </a:r>
          </a:p>
          <a:p>
            <a:endParaRPr lang="en-GB" dirty="0"/>
          </a:p>
        </p:txBody>
      </p:sp>
    </p:spTree>
    <p:extLst>
      <p:ext uri="{BB962C8B-B14F-4D97-AF65-F5344CB8AC3E}">
        <p14:creationId xmlns:p14="http://schemas.microsoft.com/office/powerpoint/2010/main" val="33204529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Households by Household Type:</a:t>
            </a:r>
            <a:br>
              <a:rPr lang="en-GB" dirty="0" smtClean="0"/>
            </a:br>
            <a:r>
              <a:rPr lang="en-GB" dirty="0" smtClean="0"/>
              <a:t>1996; 2006; 2016.</a:t>
            </a:r>
            <a:endParaRPr lang="en-GB" dirty="0"/>
          </a:p>
        </p:txBody>
      </p:sp>
      <p:graphicFrame>
        <p:nvGraphicFramePr>
          <p:cNvPr id="5" name="Chart 4"/>
          <p:cNvGraphicFramePr>
            <a:graphicFrameLocks/>
          </p:cNvGraphicFramePr>
          <p:nvPr>
            <p:extLst>
              <p:ext uri="{D42A27DB-BD31-4B8C-83A1-F6EECF244321}">
                <p14:modId xmlns:p14="http://schemas.microsoft.com/office/powerpoint/2010/main" val="3992500052"/>
              </p:ext>
            </p:extLst>
          </p:nvPr>
        </p:nvGraphicFramePr>
        <p:xfrm>
          <a:off x="942975" y="1417637"/>
          <a:ext cx="7258049" cy="451643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8174646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US" dirty="0" smtClean="0"/>
              <a:t>1996 to 2016 UK:</a:t>
            </a:r>
            <a:br>
              <a:rPr lang="en-US" dirty="0" smtClean="0"/>
            </a:br>
            <a:r>
              <a:rPr lang="en-US" dirty="0" smtClean="0"/>
              <a:t>People Living Alone by Age Group</a:t>
            </a:r>
            <a:endParaRPr lang="en-GB" dirty="0"/>
          </a:p>
        </p:txBody>
      </p:sp>
      <p:sp>
        <p:nvSpPr>
          <p:cNvPr id="3" name="Rectangle 1"/>
          <p:cNvSpPr>
            <a:spLocks noChangeArrowheads="1"/>
          </p:cNvSpPr>
          <p:nvPr/>
        </p:nvSpPr>
        <p:spPr bwMode="auto">
          <a:xfrm>
            <a:off x="1115616" y="6237312"/>
            <a:ext cx="623343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charset="0"/>
                <a:cs typeface="Arial" charset="0"/>
              </a:rPr>
              <a:t>Source: Labour Force Survey - Office for National Statistics</a:t>
            </a:r>
          </a:p>
        </p:txBody>
      </p:sp>
      <p:pic>
        <p:nvPicPr>
          <p:cNvPr id="5" name="Picture 4"/>
          <p:cNvPicPr>
            <a:picLocks noChangeAspect="1"/>
          </p:cNvPicPr>
          <p:nvPr/>
        </p:nvPicPr>
        <p:blipFill>
          <a:blip r:embed="rId2"/>
          <a:stretch>
            <a:fillRect/>
          </a:stretch>
        </p:blipFill>
        <p:spPr>
          <a:xfrm>
            <a:off x="557808" y="1445073"/>
            <a:ext cx="8028384" cy="4792239"/>
          </a:xfrm>
          <a:prstGeom prst="rect">
            <a:avLst/>
          </a:prstGeom>
        </p:spPr>
      </p:pic>
    </p:spTree>
    <p:extLst>
      <p:ext uri="{BB962C8B-B14F-4D97-AF65-F5344CB8AC3E}">
        <p14:creationId xmlns:p14="http://schemas.microsoft.com/office/powerpoint/2010/main" val="34699436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p:cNvSpPr>
            <a:spLocks noChangeArrowheads="1"/>
          </p:cNvSpPr>
          <p:nvPr/>
        </p:nvSpPr>
        <p:spPr bwMode="auto">
          <a:xfrm>
            <a:off x="143891" y="1268413"/>
            <a:ext cx="8964613" cy="5516562"/>
          </a:xfrm>
          <a:prstGeom prst="roundRect">
            <a:avLst>
              <a:gd name="adj" fmla="val 28"/>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dirty="0"/>
          </a:p>
        </p:txBody>
      </p:sp>
      <p:sp>
        <p:nvSpPr>
          <p:cNvPr id="6147" name="AutoShape 3"/>
          <p:cNvSpPr>
            <a:spLocks noChangeArrowheads="1"/>
          </p:cNvSpPr>
          <p:nvPr/>
        </p:nvSpPr>
        <p:spPr bwMode="auto">
          <a:xfrm>
            <a:off x="2271613" y="2060848"/>
            <a:ext cx="4892675" cy="2909887"/>
          </a:xfrm>
          <a:custGeom>
            <a:avLst/>
            <a:gdLst>
              <a:gd name="G0" fmla="+- -5505024 0 0"/>
              <a:gd name="G1" fmla="+- -7471104 0 0"/>
              <a:gd name="G2" fmla="+- -5505024 0 -7471104"/>
              <a:gd name="G3" fmla="+- 10800 0 0"/>
              <a:gd name="G4" fmla="+- 0 0 -5505024"/>
              <a:gd name="T0" fmla="*/ 360 256 1"/>
              <a:gd name="T1" fmla="*/ 0 256 1"/>
              <a:gd name="G5" fmla="+- G2 T0 T1"/>
              <a:gd name="G6" fmla="?: G2 G2 G5"/>
              <a:gd name="G7" fmla="+- 0 0 G6"/>
              <a:gd name="G8" fmla="+- 7200 0 0"/>
              <a:gd name="G9" fmla="+- 0 0 -7471104"/>
              <a:gd name="G10" fmla="+- 7200 0 2700"/>
              <a:gd name="G11" fmla="cos G10 -5505024"/>
              <a:gd name="G12" fmla="sin G10 -5505024"/>
              <a:gd name="G13" fmla="cos 13500 -5505024"/>
              <a:gd name="G14" fmla="sin 13500 -5505024"/>
              <a:gd name="G15" fmla="+- G11 10800 0"/>
              <a:gd name="G16" fmla="+- G12 10800 0"/>
              <a:gd name="G17" fmla="+- G13 10800 0"/>
              <a:gd name="G18" fmla="+- G14 10800 0"/>
              <a:gd name="G19" fmla="*/ 7200 1 2"/>
              <a:gd name="G20" fmla="+- G19 5400 0"/>
              <a:gd name="G21" fmla="cos G20 -5505024"/>
              <a:gd name="G22" fmla="sin G20 -5505024"/>
              <a:gd name="G23" fmla="+- G21 10800 0"/>
              <a:gd name="G24" fmla="+- G12 G23 G22"/>
              <a:gd name="G25" fmla="+- G22 G23 G11"/>
              <a:gd name="G26" fmla="cos 10800 -5505024"/>
              <a:gd name="G27" fmla="sin 10800 -5505024"/>
              <a:gd name="G28" fmla="cos 7200 -5505024"/>
              <a:gd name="G29" fmla="sin 7200 -5505024"/>
              <a:gd name="G30" fmla="+- G26 10800 0"/>
              <a:gd name="G31" fmla="+- G27 10800 0"/>
              <a:gd name="G32" fmla="+- G28 10800 0"/>
              <a:gd name="G33" fmla="+- G29 10800 0"/>
              <a:gd name="G34" fmla="+- G19 5400 0"/>
              <a:gd name="G35" fmla="cos G34 -7471104"/>
              <a:gd name="G36" fmla="sin G34 -7471104"/>
              <a:gd name="G37" fmla="+/ -7471104 -5505024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9110 w 21600"/>
              <a:gd name="T5" fmla="*/ 132 h 21600"/>
              <a:gd name="T6" fmla="*/ 7139 w 21600"/>
              <a:gd name="T7" fmla="*/ 2578 h 21600"/>
              <a:gd name="T8" fmla="*/ 9673 w 21600"/>
              <a:gd name="T9" fmla="*/ 3688 h 21600"/>
              <a:gd name="T10" fmla="*/ 12211 w 21600"/>
              <a:gd name="T11" fmla="*/ -2627 h 21600"/>
              <a:gd name="T12" fmla="*/ 16215 w 21600"/>
              <a:gd name="T13" fmla="*/ 2319 h 21600"/>
              <a:gd name="T14" fmla="*/ 11270 w 21600"/>
              <a:gd name="T15" fmla="*/ 632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552" y="3639"/>
                </a:moveTo>
                <a:cubicBezTo>
                  <a:pt x="11302" y="3613"/>
                  <a:pt x="11051" y="3600"/>
                  <a:pt x="10800" y="3600"/>
                </a:cubicBezTo>
                <a:cubicBezTo>
                  <a:pt x="9790" y="3599"/>
                  <a:pt x="8793" y="3812"/>
                  <a:pt x="7871" y="4222"/>
                </a:cubicBezTo>
                <a:lnTo>
                  <a:pt x="6407" y="933"/>
                </a:lnTo>
                <a:cubicBezTo>
                  <a:pt x="7789" y="318"/>
                  <a:pt x="9286" y="-1"/>
                  <a:pt x="10800" y="0"/>
                </a:cubicBezTo>
                <a:cubicBezTo>
                  <a:pt x="11177" y="0"/>
                  <a:pt x="11553" y="19"/>
                  <a:pt x="11928" y="59"/>
                </a:cubicBezTo>
                <a:lnTo>
                  <a:pt x="12211" y="-2627"/>
                </a:lnTo>
                <a:lnTo>
                  <a:pt x="16215" y="2319"/>
                </a:lnTo>
                <a:lnTo>
                  <a:pt x="11270" y="6324"/>
                </a:lnTo>
                <a:lnTo>
                  <a:pt x="11552" y="3639"/>
                </a:lnTo>
                <a:close/>
              </a:path>
            </a:pathLst>
          </a:cu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dirty="0"/>
          </a:p>
        </p:txBody>
      </p:sp>
      <p:sp>
        <p:nvSpPr>
          <p:cNvPr id="6148" name="AutoShape 4"/>
          <p:cNvSpPr>
            <a:spLocks noChangeArrowheads="1"/>
          </p:cNvSpPr>
          <p:nvPr/>
        </p:nvSpPr>
        <p:spPr bwMode="auto">
          <a:xfrm rot="4320000">
            <a:off x="4237080" y="1651280"/>
            <a:ext cx="2909888" cy="4892675"/>
          </a:xfrm>
          <a:custGeom>
            <a:avLst/>
            <a:gdLst>
              <a:gd name="G0" fmla="+- -5505024 0 0"/>
              <a:gd name="G1" fmla="+- -7471104 0 0"/>
              <a:gd name="G2" fmla="+- -5505024 0 -7471104"/>
              <a:gd name="G3" fmla="+- 10800 0 0"/>
              <a:gd name="G4" fmla="+- 0 0 -5505024"/>
              <a:gd name="T0" fmla="*/ 360 256 1"/>
              <a:gd name="T1" fmla="*/ 0 256 1"/>
              <a:gd name="G5" fmla="+- G2 T0 T1"/>
              <a:gd name="G6" fmla="?: G2 G2 G5"/>
              <a:gd name="G7" fmla="+- 0 0 G6"/>
              <a:gd name="G8" fmla="+- 7200 0 0"/>
              <a:gd name="G9" fmla="+- 0 0 -7471104"/>
              <a:gd name="G10" fmla="+- 7200 0 2700"/>
              <a:gd name="G11" fmla="cos G10 -5505024"/>
              <a:gd name="G12" fmla="sin G10 -5505024"/>
              <a:gd name="G13" fmla="cos 13500 -5505024"/>
              <a:gd name="G14" fmla="sin 13500 -5505024"/>
              <a:gd name="G15" fmla="+- G11 10800 0"/>
              <a:gd name="G16" fmla="+- G12 10800 0"/>
              <a:gd name="G17" fmla="+- G13 10800 0"/>
              <a:gd name="G18" fmla="+- G14 10800 0"/>
              <a:gd name="G19" fmla="*/ 7200 1 2"/>
              <a:gd name="G20" fmla="+- G19 5400 0"/>
              <a:gd name="G21" fmla="cos G20 -5505024"/>
              <a:gd name="G22" fmla="sin G20 -5505024"/>
              <a:gd name="G23" fmla="+- G21 10800 0"/>
              <a:gd name="G24" fmla="+- G12 G23 G22"/>
              <a:gd name="G25" fmla="+- G22 G23 G11"/>
              <a:gd name="G26" fmla="cos 10800 -5505024"/>
              <a:gd name="G27" fmla="sin 10800 -5505024"/>
              <a:gd name="G28" fmla="cos 7200 -5505024"/>
              <a:gd name="G29" fmla="sin 7200 -5505024"/>
              <a:gd name="G30" fmla="+- G26 10800 0"/>
              <a:gd name="G31" fmla="+- G27 10800 0"/>
              <a:gd name="G32" fmla="+- G28 10800 0"/>
              <a:gd name="G33" fmla="+- G29 10800 0"/>
              <a:gd name="G34" fmla="+- G19 5400 0"/>
              <a:gd name="G35" fmla="cos G34 -7471104"/>
              <a:gd name="G36" fmla="sin G34 -7471104"/>
              <a:gd name="G37" fmla="+/ -7471104 -5505024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9110 w 21600"/>
              <a:gd name="T5" fmla="*/ 132 h 21600"/>
              <a:gd name="T6" fmla="*/ 7139 w 21600"/>
              <a:gd name="T7" fmla="*/ 2578 h 21600"/>
              <a:gd name="T8" fmla="*/ 9673 w 21600"/>
              <a:gd name="T9" fmla="*/ 3688 h 21600"/>
              <a:gd name="T10" fmla="*/ 12211 w 21600"/>
              <a:gd name="T11" fmla="*/ -2627 h 21600"/>
              <a:gd name="T12" fmla="*/ 16215 w 21600"/>
              <a:gd name="T13" fmla="*/ 2319 h 21600"/>
              <a:gd name="T14" fmla="*/ 11270 w 21600"/>
              <a:gd name="T15" fmla="*/ 632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552" y="3639"/>
                </a:moveTo>
                <a:cubicBezTo>
                  <a:pt x="11302" y="3613"/>
                  <a:pt x="11051" y="3600"/>
                  <a:pt x="10800" y="3600"/>
                </a:cubicBezTo>
                <a:cubicBezTo>
                  <a:pt x="9790" y="3599"/>
                  <a:pt x="8793" y="3812"/>
                  <a:pt x="7871" y="4222"/>
                </a:cubicBezTo>
                <a:lnTo>
                  <a:pt x="6407" y="933"/>
                </a:lnTo>
                <a:cubicBezTo>
                  <a:pt x="7789" y="318"/>
                  <a:pt x="9286" y="-1"/>
                  <a:pt x="10800" y="0"/>
                </a:cubicBezTo>
                <a:cubicBezTo>
                  <a:pt x="11177" y="0"/>
                  <a:pt x="11553" y="19"/>
                  <a:pt x="11928" y="59"/>
                </a:cubicBezTo>
                <a:lnTo>
                  <a:pt x="12211" y="-2627"/>
                </a:lnTo>
                <a:lnTo>
                  <a:pt x="16215" y="2319"/>
                </a:lnTo>
                <a:lnTo>
                  <a:pt x="11270" y="6324"/>
                </a:lnTo>
                <a:lnTo>
                  <a:pt x="11552" y="3639"/>
                </a:lnTo>
                <a:close/>
              </a:path>
            </a:pathLst>
          </a:cu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dirty="0"/>
          </a:p>
        </p:txBody>
      </p:sp>
      <p:sp>
        <p:nvSpPr>
          <p:cNvPr id="6149" name="AutoShape 5"/>
          <p:cNvSpPr>
            <a:spLocks noChangeArrowheads="1"/>
          </p:cNvSpPr>
          <p:nvPr/>
        </p:nvSpPr>
        <p:spPr bwMode="auto">
          <a:xfrm rot="8640000">
            <a:off x="3635375" y="3213100"/>
            <a:ext cx="4892675" cy="2909888"/>
          </a:xfrm>
          <a:custGeom>
            <a:avLst/>
            <a:gdLst>
              <a:gd name="G0" fmla="+- -5505024 0 0"/>
              <a:gd name="G1" fmla="+- -7471104 0 0"/>
              <a:gd name="G2" fmla="+- -5505024 0 -7471104"/>
              <a:gd name="G3" fmla="+- 10800 0 0"/>
              <a:gd name="G4" fmla="+- 0 0 -5505024"/>
              <a:gd name="T0" fmla="*/ 360 256 1"/>
              <a:gd name="T1" fmla="*/ 0 256 1"/>
              <a:gd name="G5" fmla="+- G2 T0 T1"/>
              <a:gd name="G6" fmla="?: G2 G2 G5"/>
              <a:gd name="G7" fmla="+- 0 0 G6"/>
              <a:gd name="G8" fmla="+- 7200 0 0"/>
              <a:gd name="G9" fmla="+- 0 0 -7471104"/>
              <a:gd name="G10" fmla="+- 7200 0 2700"/>
              <a:gd name="G11" fmla="cos G10 -5505024"/>
              <a:gd name="G12" fmla="sin G10 -5505024"/>
              <a:gd name="G13" fmla="cos 13500 -5505024"/>
              <a:gd name="G14" fmla="sin 13500 -5505024"/>
              <a:gd name="G15" fmla="+- G11 10800 0"/>
              <a:gd name="G16" fmla="+- G12 10800 0"/>
              <a:gd name="G17" fmla="+- G13 10800 0"/>
              <a:gd name="G18" fmla="+- G14 10800 0"/>
              <a:gd name="G19" fmla="*/ 7200 1 2"/>
              <a:gd name="G20" fmla="+- G19 5400 0"/>
              <a:gd name="G21" fmla="cos G20 -5505024"/>
              <a:gd name="G22" fmla="sin G20 -5505024"/>
              <a:gd name="G23" fmla="+- G21 10800 0"/>
              <a:gd name="G24" fmla="+- G12 G23 G22"/>
              <a:gd name="G25" fmla="+- G22 G23 G11"/>
              <a:gd name="G26" fmla="cos 10800 -5505024"/>
              <a:gd name="G27" fmla="sin 10800 -5505024"/>
              <a:gd name="G28" fmla="cos 7200 -5505024"/>
              <a:gd name="G29" fmla="sin 7200 -5505024"/>
              <a:gd name="G30" fmla="+- G26 10800 0"/>
              <a:gd name="G31" fmla="+- G27 10800 0"/>
              <a:gd name="G32" fmla="+- G28 10800 0"/>
              <a:gd name="G33" fmla="+- G29 10800 0"/>
              <a:gd name="G34" fmla="+- G19 5400 0"/>
              <a:gd name="G35" fmla="cos G34 -7471104"/>
              <a:gd name="G36" fmla="sin G34 -7471104"/>
              <a:gd name="G37" fmla="+/ -7471104 -5505024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9110 w 21600"/>
              <a:gd name="T5" fmla="*/ 132 h 21600"/>
              <a:gd name="T6" fmla="*/ 7139 w 21600"/>
              <a:gd name="T7" fmla="*/ 2578 h 21600"/>
              <a:gd name="T8" fmla="*/ 9673 w 21600"/>
              <a:gd name="T9" fmla="*/ 3688 h 21600"/>
              <a:gd name="T10" fmla="*/ 12211 w 21600"/>
              <a:gd name="T11" fmla="*/ -2627 h 21600"/>
              <a:gd name="T12" fmla="*/ 16215 w 21600"/>
              <a:gd name="T13" fmla="*/ 2319 h 21600"/>
              <a:gd name="T14" fmla="*/ 11270 w 21600"/>
              <a:gd name="T15" fmla="*/ 632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552" y="3639"/>
                </a:moveTo>
                <a:cubicBezTo>
                  <a:pt x="11302" y="3613"/>
                  <a:pt x="11051" y="3600"/>
                  <a:pt x="10800" y="3600"/>
                </a:cubicBezTo>
                <a:cubicBezTo>
                  <a:pt x="9790" y="3599"/>
                  <a:pt x="8793" y="3812"/>
                  <a:pt x="7871" y="4222"/>
                </a:cubicBezTo>
                <a:lnTo>
                  <a:pt x="6407" y="933"/>
                </a:lnTo>
                <a:cubicBezTo>
                  <a:pt x="7789" y="318"/>
                  <a:pt x="9286" y="-1"/>
                  <a:pt x="10800" y="0"/>
                </a:cubicBezTo>
                <a:cubicBezTo>
                  <a:pt x="11177" y="0"/>
                  <a:pt x="11553" y="19"/>
                  <a:pt x="11928" y="59"/>
                </a:cubicBezTo>
                <a:lnTo>
                  <a:pt x="12211" y="-2627"/>
                </a:lnTo>
                <a:lnTo>
                  <a:pt x="16215" y="2319"/>
                </a:lnTo>
                <a:lnTo>
                  <a:pt x="11270" y="6324"/>
                </a:lnTo>
                <a:lnTo>
                  <a:pt x="11552" y="3639"/>
                </a:lnTo>
                <a:close/>
              </a:path>
            </a:pathLst>
          </a:cu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dirty="0"/>
          </a:p>
        </p:txBody>
      </p:sp>
      <p:sp>
        <p:nvSpPr>
          <p:cNvPr id="6150" name="AutoShape 6"/>
          <p:cNvSpPr>
            <a:spLocks noChangeArrowheads="1"/>
          </p:cNvSpPr>
          <p:nvPr/>
        </p:nvSpPr>
        <p:spPr bwMode="auto">
          <a:xfrm rot="12960000">
            <a:off x="611188" y="3391508"/>
            <a:ext cx="4892675" cy="2909888"/>
          </a:xfrm>
          <a:custGeom>
            <a:avLst/>
            <a:gdLst>
              <a:gd name="G0" fmla="+- -5505024 0 0"/>
              <a:gd name="G1" fmla="+- -7471104 0 0"/>
              <a:gd name="G2" fmla="+- -5505024 0 -7471104"/>
              <a:gd name="G3" fmla="+- 10800 0 0"/>
              <a:gd name="G4" fmla="+- 0 0 -5505024"/>
              <a:gd name="T0" fmla="*/ 360 256 1"/>
              <a:gd name="T1" fmla="*/ 0 256 1"/>
              <a:gd name="G5" fmla="+- G2 T0 T1"/>
              <a:gd name="G6" fmla="?: G2 G2 G5"/>
              <a:gd name="G7" fmla="+- 0 0 G6"/>
              <a:gd name="G8" fmla="+- 7200 0 0"/>
              <a:gd name="G9" fmla="+- 0 0 -7471104"/>
              <a:gd name="G10" fmla="+- 7200 0 2700"/>
              <a:gd name="G11" fmla="cos G10 -5505024"/>
              <a:gd name="G12" fmla="sin G10 -5505024"/>
              <a:gd name="G13" fmla="cos 13500 -5505024"/>
              <a:gd name="G14" fmla="sin 13500 -5505024"/>
              <a:gd name="G15" fmla="+- G11 10800 0"/>
              <a:gd name="G16" fmla="+- G12 10800 0"/>
              <a:gd name="G17" fmla="+- G13 10800 0"/>
              <a:gd name="G18" fmla="+- G14 10800 0"/>
              <a:gd name="G19" fmla="*/ 7200 1 2"/>
              <a:gd name="G20" fmla="+- G19 5400 0"/>
              <a:gd name="G21" fmla="cos G20 -5505024"/>
              <a:gd name="G22" fmla="sin G20 -5505024"/>
              <a:gd name="G23" fmla="+- G21 10800 0"/>
              <a:gd name="G24" fmla="+- G12 G23 G22"/>
              <a:gd name="G25" fmla="+- G22 G23 G11"/>
              <a:gd name="G26" fmla="cos 10800 -5505024"/>
              <a:gd name="G27" fmla="sin 10800 -5505024"/>
              <a:gd name="G28" fmla="cos 7200 -5505024"/>
              <a:gd name="G29" fmla="sin 7200 -5505024"/>
              <a:gd name="G30" fmla="+- G26 10800 0"/>
              <a:gd name="G31" fmla="+- G27 10800 0"/>
              <a:gd name="G32" fmla="+- G28 10800 0"/>
              <a:gd name="G33" fmla="+- G29 10800 0"/>
              <a:gd name="G34" fmla="+- G19 5400 0"/>
              <a:gd name="G35" fmla="cos G34 -7471104"/>
              <a:gd name="G36" fmla="sin G34 -7471104"/>
              <a:gd name="G37" fmla="+/ -7471104 -5505024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9110 w 21600"/>
              <a:gd name="T5" fmla="*/ 132 h 21600"/>
              <a:gd name="T6" fmla="*/ 7139 w 21600"/>
              <a:gd name="T7" fmla="*/ 2578 h 21600"/>
              <a:gd name="T8" fmla="*/ 9673 w 21600"/>
              <a:gd name="T9" fmla="*/ 3688 h 21600"/>
              <a:gd name="T10" fmla="*/ 12211 w 21600"/>
              <a:gd name="T11" fmla="*/ -2627 h 21600"/>
              <a:gd name="T12" fmla="*/ 16215 w 21600"/>
              <a:gd name="T13" fmla="*/ 2319 h 21600"/>
              <a:gd name="T14" fmla="*/ 11270 w 21600"/>
              <a:gd name="T15" fmla="*/ 632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552" y="3639"/>
                </a:moveTo>
                <a:cubicBezTo>
                  <a:pt x="11302" y="3613"/>
                  <a:pt x="11051" y="3600"/>
                  <a:pt x="10800" y="3600"/>
                </a:cubicBezTo>
                <a:cubicBezTo>
                  <a:pt x="9790" y="3599"/>
                  <a:pt x="8793" y="3812"/>
                  <a:pt x="7871" y="4222"/>
                </a:cubicBezTo>
                <a:lnTo>
                  <a:pt x="6407" y="933"/>
                </a:lnTo>
                <a:cubicBezTo>
                  <a:pt x="7789" y="318"/>
                  <a:pt x="9286" y="-1"/>
                  <a:pt x="10800" y="0"/>
                </a:cubicBezTo>
                <a:cubicBezTo>
                  <a:pt x="11177" y="0"/>
                  <a:pt x="11553" y="19"/>
                  <a:pt x="11928" y="59"/>
                </a:cubicBezTo>
                <a:lnTo>
                  <a:pt x="12211" y="-2627"/>
                </a:lnTo>
                <a:lnTo>
                  <a:pt x="16215" y="2319"/>
                </a:lnTo>
                <a:lnTo>
                  <a:pt x="11270" y="6324"/>
                </a:lnTo>
                <a:lnTo>
                  <a:pt x="11552" y="3639"/>
                </a:lnTo>
                <a:close/>
              </a:path>
            </a:pathLst>
          </a:cu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dirty="0"/>
          </a:p>
        </p:txBody>
      </p:sp>
      <p:sp>
        <p:nvSpPr>
          <p:cNvPr id="6151" name="AutoShape 7"/>
          <p:cNvSpPr>
            <a:spLocks noChangeArrowheads="1"/>
          </p:cNvSpPr>
          <p:nvPr/>
        </p:nvSpPr>
        <p:spPr bwMode="auto">
          <a:xfrm rot="17280000">
            <a:off x="2213057" y="1754204"/>
            <a:ext cx="2909887" cy="4892675"/>
          </a:xfrm>
          <a:custGeom>
            <a:avLst/>
            <a:gdLst>
              <a:gd name="G0" fmla="+- -5505024 0 0"/>
              <a:gd name="G1" fmla="+- -7471104 0 0"/>
              <a:gd name="G2" fmla="+- -5505024 0 -7471104"/>
              <a:gd name="G3" fmla="+- 10800 0 0"/>
              <a:gd name="G4" fmla="+- 0 0 -5505024"/>
              <a:gd name="T0" fmla="*/ 360 256 1"/>
              <a:gd name="T1" fmla="*/ 0 256 1"/>
              <a:gd name="G5" fmla="+- G2 T0 T1"/>
              <a:gd name="G6" fmla="?: G2 G2 G5"/>
              <a:gd name="G7" fmla="+- 0 0 G6"/>
              <a:gd name="G8" fmla="+- 7200 0 0"/>
              <a:gd name="G9" fmla="+- 0 0 -7471104"/>
              <a:gd name="G10" fmla="+- 7200 0 2700"/>
              <a:gd name="G11" fmla="cos G10 -5505024"/>
              <a:gd name="G12" fmla="sin G10 -5505024"/>
              <a:gd name="G13" fmla="cos 13500 -5505024"/>
              <a:gd name="G14" fmla="sin 13500 -5505024"/>
              <a:gd name="G15" fmla="+- G11 10800 0"/>
              <a:gd name="G16" fmla="+- G12 10800 0"/>
              <a:gd name="G17" fmla="+- G13 10800 0"/>
              <a:gd name="G18" fmla="+- G14 10800 0"/>
              <a:gd name="G19" fmla="*/ 7200 1 2"/>
              <a:gd name="G20" fmla="+- G19 5400 0"/>
              <a:gd name="G21" fmla="cos G20 -5505024"/>
              <a:gd name="G22" fmla="sin G20 -5505024"/>
              <a:gd name="G23" fmla="+- G21 10800 0"/>
              <a:gd name="G24" fmla="+- G12 G23 G22"/>
              <a:gd name="G25" fmla="+- G22 G23 G11"/>
              <a:gd name="G26" fmla="cos 10800 -5505024"/>
              <a:gd name="G27" fmla="sin 10800 -5505024"/>
              <a:gd name="G28" fmla="cos 7200 -5505024"/>
              <a:gd name="G29" fmla="sin 7200 -5505024"/>
              <a:gd name="G30" fmla="+- G26 10800 0"/>
              <a:gd name="G31" fmla="+- G27 10800 0"/>
              <a:gd name="G32" fmla="+- G28 10800 0"/>
              <a:gd name="G33" fmla="+- G29 10800 0"/>
              <a:gd name="G34" fmla="+- G19 5400 0"/>
              <a:gd name="G35" fmla="cos G34 -7471104"/>
              <a:gd name="G36" fmla="sin G34 -7471104"/>
              <a:gd name="G37" fmla="+/ -7471104 -5505024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9110 w 21600"/>
              <a:gd name="T5" fmla="*/ 132 h 21600"/>
              <a:gd name="T6" fmla="*/ 7139 w 21600"/>
              <a:gd name="T7" fmla="*/ 2578 h 21600"/>
              <a:gd name="T8" fmla="*/ 9673 w 21600"/>
              <a:gd name="T9" fmla="*/ 3688 h 21600"/>
              <a:gd name="T10" fmla="*/ 12211 w 21600"/>
              <a:gd name="T11" fmla="*/ -2627 h 21600"/>
              <a:gd name="T12" fmla="*/ 16215 w 21600"/>
              <a:gd name="T13" fmla="*/ 2319 h 21600"/>
              <a:gd name="T14" fmla="*/ 11270 w 21600"/>
              <a:gd name="T15" fmla="*/ 632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552" y="3639"/>
                </a:moveTo>
                <a:cubicBezTo>
                  <a:pt x="11302" y="3613"/>
                  <a:pt x="11051" y="3600"/>
                  <a:pt x="10800" y="3600"/>
                </a:cubicBezTo>
                <a:cubicBezTo>
                  <a:pt x="9790" y="3599"/>
                  <a:pt x="8793" y="3812"/>
                  <a:pt x="7871" y="4222"/>
                </a:cubicBezTo>
                <a:lnTo>
                  <a:pt x="6407" y="933"/>
                </a:lnTo>
                <a:cubicBezTo>
                  <a:pt x="7789" y="318"/>
                  <a:pt x="9286" y="-1"/>
                  <a:pt x="10800" y="0"/>
                </a:cubicBezTo>
                <a:cubicBezTo>
                  <a:pt x="11177" y="0"/>
                  <a:pt x="11553" y="19"/>
                  <a:pt x="11928" y="59"/>
                </a:cubicBezTo>
                <a:lnTo>
                  <a:pt x="12211" y="-2627"/>
                </a:lnTo>
                <a:lnTo>
                  <a:pt x="16215" y="2319"/>
                </a:lnTo>
                <a:lnTo>
                  <a:pt x="11270" y="6324"/>
                </a:lnTo>
                <a:lnTo>
                  <a:pt x="11552" y="3639"/>
                </a:lnTo>
                <a:close/>
              </a:path>
            </a:pathLst>
          </a:cu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dirty="0"/>
          </a:p>
        </p:txBody>
      </p:sp>
      <p:sp>
        <p:nvSpPr>
          <p:cNvPr id="6152" name="Rectangle 8"/>
          <p:cNvSpPr>
            <a:spLocks noChangeArrowheads="1"/>
          </p:cNvSpPr>
          <p:nvPr/>
        </p:nvSpPr>
        <p:spPr bwMode="auto">
          <a:xfrm>
            <a:off x="6229746" y="1854969"/>
            <a:ext cx="1798638" cy="1069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Poor child in workless</a:t>
            </a:r>
          </a:p>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Household.</a:t>
            </a:r>
          </a:p>
        </p:txBody>
      </p:sp>
      <p:sp>
        <p:nvSpPr>
          <p:cNvPr id="6153" name="Rectangle 9"/>
          <p:cNvSpPr>
            <a:spLocks noChangeArrowheads="1"/>
          </p:cNvSpPr>
          <p:nvPr/>
        </p:nvSpPr>
        <p:spPr bwMode="auto">
          <a:xfrm>
            <a:off x="1117179" y="4159225"/>
            <a:ext cx="1798637" cy="1069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The child fails at school.</a:t>
            </a:r>
          </a:p>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Poor discipline, poor</a:t>
            </a:r>
          </a:p>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Attendance, poor results</a:t>
            </a:r>
          </a:p>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500" dirty="0">
              <a:solidFill>
                <a:srgbClr val="000000"/>
              </a:solidFill>
              <a:latin typeface="Arial" charset="0"/>
            </a:endParaRPr>
          </a:p>
        </p:txBody>
      </p:sp>
      <p:sp>
        <p:nvSpPr>
          <p:cNvPr id="6154" name="Rectangle 10"/>
          <p:cNvSpPr>
            <a:spLocks noChangeArrowheads="1"/>
          </p:cNvSpPr>
          <p:nvPr/>
        </p:nvSpPr>
        <p:spPr bwMode="auto">
          <a:xfrm>
            <a:off x="1547664" y="1998985"/>
            <a:ext cx="1798637" cy="1069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Enters adult life with no</a:t>
            </a:r>
          </a:p>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Job or on a low pay.</a:t>
            </a:r>
          </a:p>
        </p:txBody>
      </p:sp>
      <p:sp>
        <p:nvSpPr>
          <p:cNvPr id="6155" name="Rectangle 11"/>
          <p:cNvSpPr>
            <a:spLocks noChangeArrowheads="1"/>
          </p:cNvSpPr>
          <p:nvPr/>
        </p:nvSpPr>
        <p:spPr bwMode="auto">
          <a:xfrm>
            <a:off x="6732588" y="4076700"/>
            <a:ext cx="1798637" cy="1069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The child has few</a:t>
            </a:r>
          </a:p>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Expectations</a:t>
            </a:r>
          </a:p>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500" dirty="0">
              <a:solidFill>
                <a:srgbClr val="000000"/>
              </a:solidFill>
              <a:latin typeface="Arial" charset="0"/>
            </a:endParaRPr>
          </a:p>
        </p:txBody>
      </p:sp>
      <p:sp>
        <p:nvSpPr>
          <p:cNvPr id="6156" name="Rectangle 12"/>
          <p:cNvSpPr>
            <a:spLocks noChangeArrowheads="1"/>
          </p:cNvSpPr>
          <p:nvPr/>
        </p:nvSpPr>
        <p:spPr bwMode="auto">
          <a:xfrm>
            <a:off x="3779838" y="5300663"/>
            <a:ext cx="1798637" cy="1069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The child goes </a:t>
            </a:r>
          </a:p>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Through life with</a:t>
            </a:r>
          </a:p>
          <a:p>
            <a:pPr algn="ctr">
              <a:buFont typeface="Arial"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Low self-esteem.</a:t>
            </a:r>
          </a:p>
        </p:txBody>
      </p:sp>
      <p:sp>
        <p:nvSpPr>
          <p:cNvPr id="2" name="Title 1"/>
          <p:cNvSpPr>
            <a:spLocks noGrp="1"/>
          </p:cNvSpPr>
          <p:nvPr>
            <p:ph type="title"/>
          </p:nvPr>
        </p:nvSpPr>
        <p:spPr/>
        <p:txBody>
          <a:bodyPr>
            <a:normAutofit fontScale="90000"/>
          </a:bodyPr>
          <a:lstStyle/>
          <a:p>
            <a:r>
              <a:rPr lang="en-GB" smtClean="0"/>
              <a:t>Poverty Cycle</a:t>
            </a:r>
            <a:br>
              <a:rPr lang="en-GB" smtClean="0"/>
            </a:br>
            <a:endParaRPr lang="en-GB" dirty="0"/>
          </a:p>
        </p:txBody>
      </p:sp>
    </p:spTree>
    <p:extLst>
      <p:ext uri="{BB962C8B-B14F-4D97-AF65-F5344CB8AC3E}">
        <p14:creationId xmlns:p14="http://schemas.microsoft.com/office/powerpoint/2010/main" val="394307826"/>
      </p:ext>
    </p:extLst>
  </p:cSld>
  <p:clrMapOvr>
    <a:masterClrMapping/>
  </p:clrMapOvr>
  <p:transition spd="med"/>
  <p:timing>
    <p:tnLst>
      <p:par>
        <p:cTn id="1" dur="indefinite" restart="never" nodeType="tmRoot">
          <p:childTnLst>
            <p:seq concurrent="1" nextAc="seek">
              <p:cTn id="2" dur="0"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152"/>
                                        </p:tgtEl>
                                        <p:attrNameLst>
                                          <p:attrName>style.visibility</p:attrName>
                                        </p:attrNameLst>
                                      </p:cBhvr>
                                      <p:to>
                                        <p:strVal val="visible"/>
                                      </p:to>
                                    </p:set>
                                    <p:anim calcmode="lin" valueType="num">
                                      <p:cBhvr additive="base">
                                        <p:cTn id="7" dur="500" fill="hold"/>
                                        <p:tgtEl>
                                          <p:spTgt spid="6152"/>
                                        </p:tgtEl>
                                        <p:attrNameLst>
                                          <p:attrName>ppt_x</p:attrName>
                                        </p:attrNameLst>
                                      </p:cBhvr>
                                      <p:tavLst>
                                        <p:tav tm="0">
                                          <p:val>
                                            <p:strVal val="#ppt_x"/>
                                          </p:val>
                                        </p:tav>
                                        <p:tav tm="100000">
                                          <p:val>
                                            <p:strVal val="#ppt_x"/>
                                          </p:val>
                                        </p:tav>
                                      </p:tavLst>
                                    </p:anim>
                                    <p:anim calcmode="lin" valueType="num">
                                      <p:cBhvr additive="base">
                                        <p:cTn id="8" dur="500" fill="hold"/>
                                        <p:tgtEl>
                                          <p:spTgt spid="615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155"/>
                                        </p:tgtEl>
                                        <p:attrNameLst>
                                          <p:attrName>style.visibility</p:attrName>
                                        </p:attrNameLst>
                                      </p:cBhvr>
                                      <p:to>
                                        <p:strVal val="visible"/>
                                      </p:to>
                                    </p:set>
                                    <p:anim calcmode="lin" valueType="num">
                                      <p:cBhvr additive="base">
                                        <p:cTn id="13" dur="500" fill="hold"/>
                                        <p:tgtEl>
                                          <p:spTgt spid="6155"/>
                                        </p:tgtEl>
                                        <p:attrNameLst>
                                          <p:attrName>ppt_x</p:attrName>
                                        </p:attrNameLst>
                                      </p:cBhvr>
                                      <p:tavLst>
                                        <p:tav tm="0">
                                          <p:val>
                                            <p:strVal val="#ppt_x"/>
                                          </p:val>
                                        </p:tav>
                                        <p:tav tm="100000">
                                          <p:val>
                                            <p:strVal val="#ppt_x"/>
                                          </p:val>
                                        </p:tav>
                                      </p:tavLst>
                                    </p:anim>
                                    <p:anim calcmode="lin" valueType="num">
                                      <p:cBhvr additive="base">
                                        <p:cTn id="14" dur="500" fill="hold"/>
                                        <p:tgtEl>
                                          <p:spTgt spid="615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156"/>
                                        </p:tgtEl>
                                        <p:attrNameLst>
                                          <p:attrName>style.visibility</p:attrName>
                                        </p:attrNameLst>
                                      </p:cBhvr>
                                      <p:to>
                                        <p:strVal val="visible"/>
                                      </p:to>
                                    </p:set>
                                    <p:anim calcmode="lin" valueType="num">
                                      <p:cBhvr additive="base">
                                        <p:cTn id="19" dur="500" fill="hold"/>
                                        <p:tgtEl>
                                          <p:spTgt spid="6156"/>
                                        </p:tgtEl>
                                        <p:attrNameLst>
                                          <p:attrName>ppt_x</p:attrName>
                                        </p:attrNameLst>
                                      </p:cBhvr>
                                      <p:tavLst>
                                        <p:tav tm="0">
                                          <p:val>
                                            <p:strVal val="#ppt_x"/>
                                          </p:val>
                                        </p:tav>
                                        <p:tav tm="100000">
                                          <p:val>
                                            <p:strVal val="#ppt_x"/>
                                          </p:val>
                                        </p:tav>
                                      </p:tavLst>
                                    </p:anim>
                                    <p:anim calcmode="lin" valueType="num">
                                      <p:cBhvr additive="base">
                                        <p:cTn id="20" dur="500" fill="hold"/>
                                        <p:tgtEl>
                                          <p:spTgt spid="615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153"/>
                                        </p:tgtEl>
                                        <p:attrNameLst>
                                          <p:attrName>style.visibility</p:attrName>
                                        </p:attrNameLst>
                                      </p:cBhvr>
                                      <p:to>
                                        <p:strVal val="visible"/>
                                      </p:to>
                                    </p:set>
                                    <p:anim calcmode="lin" valueType="num">
                                      <p:cBhvr additive="base">
                                        <p:cTn id="25" dur="500" fill="hold"/>
                                        <p:tgtEl>
                                          <p:spTgt spid="6153"/>
                                        </p:tgtEl>
                                        <p:attrNameLst>
                                          <p:attrName>ppt_x</p:attrName>
                                        </p:attrNameLst>
                                      </p:cBhvr>
                                      <p:tavLst>
                                        <p:tav tm="0">
                                          <p:val>
                                            <p:strVal val="#ppt_x"/>
                                          </p:val>
                                        </p:tav>
                                        <p:tav tm="100000">
                                          <p:val>
                                            <p:strVal val="#ppt_x"/>
                                          </p:val>
                                        </p:tav>
                                      </p:tavLst>
                                    </p:anim>
                                    <p:anim calcmode="lin" valueType="num">
                                      <p:cBhvr additive="base">
                                        <p:cTn id="26" dur="500" fill="hold"/>
                                        <p:tgtEl>
                                          <p:spTgt spid="6153"/>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154"/>
                                        </p:tgtEl>
                                        <p:attrNameLst>
                                          <p:attrName>style.visibility</p:attrName>
                                        </p:attrNameLst>
                                      </p:cBhvr>
                                      <p:to>
                                        <p:strVal val="visible"/>
                                      </p:to>
                                    </p:set>
                                    <p:anim calcmode="lin" valueType="num">
                                      <p:cBhvr additive="base">
                                        <p:cTn id="31" dur="500" fill="hold"/>
                                        <p:tgtEl>
                                          <p:spTgt spid="6154"/>
                                        </p:tgtEl>
                                        <p:attrNameLst>
                                          <p:attrName>ppt_x</p:attrName>
                                        </p:attrNameLst>
                                      </p:cBhvr>
                                      <p:tavLst>
                                        <p:tav tm="0">
                                          <p:val>
                                            <p:strVal val="#ppt_x"/>
                                          </p:val>
                                        </p:tav>
                                        <p:tav tm="100000">
                                          <p:val>
                                            <p:strVal val="#ppt_x"/>
                                          </p:val>
                                        </p:tav>
                                      </p:tavLst>
                                    </p:anim>
                                    <p:anim calcmode="lin" valueType="num">
                                      <p:cBhvr additive="base">
                                        <p:cTn id="32" dur="500" fill="hold"/>
                                        <p:tgtEl>
                                          <p:spTgt spid="61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p:bldP spid="6153" grpId="0"/>
      <p:bldP spid="6154" grpId="0"/>
      <p:bldP spid="6155" grpId="0"/>
      <p:bldP spid="6156"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p:cNvSpPr>
            <a:spLocks noGrp="1" noChangeArrowheads="1"/>
          </p:cNvSpPr>
          <p:nvPr>
            <p:ph type="title"/>
          </p:nvPr>
        </p:nvSpPr>
        <p:spPr/>
        <p:txBody>
          <a:bodyPr>
            <a:normAutofit fontScale="90000"/>
          </a:bodyPr>
          <a:lstStyle/>
          <a:p>
            <a:r>
              <a:rPr lang="en-GB" smtClean="0"/>
              <a:t>Mental and Physical Health Problems</a:t>
            </a:r>
            <a:endParaRPr lang="en-GB" dirty="0"/>
          </a:p>
        </p:txBody>
      </p:sp>
      <p:sp>
        <p:nvSpPr>
          <p:cNvPr id="7170" name="Rectangle 2"/>
          <p:cNvSpPr>
            <a:spLocks noGrp="1" noChangeArrowheads="1"/>
          </p:cNvSpPr>
          <p:nvPr>
            <p:ph idx="1"/>
          </p:nvPr>
        </p:nvSpPr>
        <p:spPr/>
        <p:txBody>
          <a:bodyPr>
            <a:normAutofit fontScale="92500" lnSpcReduction="20000"/>
          </a:bodyPr>
          <a:lstStyle/>
          <a:p>
            <a:r>
              <a:rPr lang="en-GB" smtClean="0"/>
              <a:t>Often suffered by those in poverty</a:t>
            </a:r>
          </a:p>
          <a:p>
            <a:r>
              <a:rPr lang="en-GB" smtClean="0"/>
              <a:t>Rising incidence of depression</a:t>
            </a:r>
          </a:p>
          <a:p>
            <a:r>
              <a:rPr lang="en-GB" smtClean="0"/>
              <a:t>One in six adults suffer</a:t>
            </a:r>
          </a:p>
          <a:p>
            <a:pPr lvl="1"/>
            <a:r>
              <a:rPr lang="en-GB" smtClean="0"/>
              <a:t>the silent epidemic</a:t>
            </a:r>
          </a:p>
          <a:p>
            <a:r>
              <a:rPr lang="en-GB" smtClean="0"/>
              <a:t>Many people suffer depression as a direct result of </a:t>
            </a:r>
          </a:p>
          <a:p>
            <a:pPr lvl="1"/>
            <a:r>
              <a:rPr lang="en-GB" smtClean="0"/>
              <a:t>feeling hopeless and helpless </a:t>
            </a:r>
          </a:p>
          <a:p>
            <a:pPr lvl="1"/>
            <a:r>
              <a:rPr lang="en-GB" smtClean="0"/>
              <a:t>about their lack of opportunities</a:t>
            </a:r>
          </a:p>
          <a:p>
            <a:r>
              <a:rPr lang="en-GB" smtClean="0"/>
              <a:t>This may lead people to turn to alcohol or smoking. </a:t>
            </a:r>
            <a:endParaRPr lang="en-GB" dirty="0"/>
          </a:p>
        </p:txBody>
      </p:sp>
    </p:spTree>
    <p:extLst>
      <p:ext uri="{BB962C8B-B14F-4D97-AF65-F5344CB8AC3E}">
        <p14:creationId xmlns:p14="http://schemas.microsoft.com/office/powerpoint/2010/main" val="278961770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p:txBody>
          <a:bodyPr/>
          <a:lstStyle/>
          <a:p>
            <a:r>
              <a:rPr lang="en-GB" smtClean="0"/>
              <a:t>Poor Diet</a:t>
            </a:r>
            <a:endParaRPr lang="en-GB" dirty="0"/>
          </a:p>
        </p:txBody>
      </p:sp>
      <p:sp>
        <p:nvSpPr>
          <p:cNvPr id="8194" name="Rectangle 2"/>
          <p:cNvSpPr>
            <a:spLocks noGrp="1" noChangeArrowheads="1"/>
          </p:cNvSpPr>
          <p:nvPr>
            <p:ph idx="1"/>
          </p:nvPr>
        </p:nvSpPr>
        <p:spPr/>
        <p:txBody>
          <a:bodyPr/>
          <a:lstStyle/>
          <a:p>
            <a:r>
              <a:rPr lang="en-GB" smtClean="0"/>
              <a:t>If a person or family is in poverty</a:t>
            </a:r>
          </a:p>
          <a:p>
            <a:pPr lvl="1"/>
            <a:r>
              <a:rPr lang="en-GB" smtClean="0"/>
              <a:t>cannot afford to have a balanced diet</a:t>
            </a:r>
          </a:p>
          <a:p>
            <a:pPr lvl="1"/>
            <a:r>
              <a:rPr lang="en-GB" smtClean="0"/>
              <a:t>buy what they can afford</a:t>
            </a:r>
          </a:p>
          <a:p>
            <a:pPr lvl="1"/>
            <a:r>
              <a:rPr lang="en-GB" smtClean="0"/>
              <a:t>food is usually high fat, sugar and salt levels</a:t>
            </a:r>
          </a:p>
          <a:p>
            <a:pPr lvl="1"/>
            <a:r>
              <a:rPr lang="en-GB" smtClean="0"/>
              <a:t>they face health inequalities</a:t>
            </a:r>
          </a:p>
          <a:p>
            <a:pPr lvl="1"/>
            <a:r>
              <a:rPr lang="en-GB" smtClean="0"/>
              <a:t>suffer as a result of this poor diet</a:t>
            </a:r>
            <a:endParaRPr lang="en-GB" dirty="0"/>
          </a:p>
        </p:txBody>
      </p:sp>
    </p:spTree>
    <p:extLst>
      <p:ext uri="{BB962C8B-B14F-4D97-AF65-F5344CB8AC3E}">
        <p14:creationId xmlns:p14="http://schemas.microsoft.com/office/powerpoint/2010/main" val="325373099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p:cNvSpPr>
            <a:spLocks noGrp="1" noChangeArrowheads="1"/>
          </p:cNvSpPr>
          <p:nvPr>
            <p:ph type="title"/>
          </p:nvPr>
        </p:nvSpPr>
        <p:spPr/>
        <p:txBody>
          <a:bodyPr/>
          <a:lstStyle/>
          <a:p>
            <a:r>
              <a:rPr lang="en-GB" smtClean="0"/>
              <a:t>Lack of Exercise</a:t>
            </a:r>
            <a:endParaRPr lang="en-GB" dirty="0"/>
          </a:p>
        </p:txBody>
      </p:sp>
      <p:sp>
        <p:nvSpPr>
          <p:cNvPr id="9218" name="Rectangle 2"/>
          <p:cNvSpPr>
            <a:spLocks noGrp="1" noChangeArrowheads="1"/>
          </p:cNvSpPr>
          <p:nvPr>
            <p:ph idx="1"/>
          </p:nvPr>
        </p:nvSpPr>
        <p:spPr/>
        <p:txBody>
          <a:bodyPr/>
          <a:lstStyle/>
          <a:p>
            <a:r>
              <a:rPr lang="en-GB" smtClean="0"/>
              <a:t>Lifestyle inequalities</a:t>
            </a:r>
          </a:p>
          <a:p>
            <a:pPr lvl="1"/>
            <a:r>
              <a:rPr lang="en-GB" smtClean="0"/>
              <a:t>many people in the lower social classes do  little or no exercise</a:t>
            </a:r>
          </a:p>
          <a:p>
            <a:r>
              <a:rPr lang="en-GB" smtClean="0"/>
              <a:t>This can be for a number of reasons;</a:t>
            </a:r>
          </a:p>
          <a:p>
            <a:pPr lvl="1"/>
            <a:r>
              <a:rPr lang="en-GB" smtClean="0"/>
              <a:t>cannot afford memberships to gyms or clubs</a:t>
            </a:r>
          </a:p>
          <a:p>
            <a:pPr lvl="1"/>
            <a:r>
              <a:rPr lang="en-GB" smtClean="0"/>
              <a:t>doing manual labour all day and just want to put there feet up</a:t>
            </a:r>
          </a:p>
          <a:p>
            <a:pPr lvl="1"/>
            <a:r>
              <a:rPr lang="en-GB" smtClean="0"/>
              <a:t>a lack of exercise will lead to ill health</a:t>
            </a:r>
            <a:endParaRPr lang="en-GB" dirty="0"/>
          </a:p>
        </p:txBody>
      </p:sp>
    </p:spTree>
    <p:extLst>
      <p:ext uri="{BB962C8B-B14F-4D97-AF65-F5344CB8AC3E}">
        <p14:creationId xmlns:p14="http://schemas.microsoft.com/office/powerpoint/2010/main" val="315587104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p:cNvSpPr>
            <a:spLocks noGrp="1" noChangeArrowheads="1"/>
          </p:cNvSpPr>
          <p:nvPr>
            <p:ph type="title"/>
          </p:nvPr>
        </p:nvSpPr>
        <p:spPr/>
        <p:txBody>
          <a:bodyPr/>
          <a:lstStyle/>
          <a:p>
            <a:r>
              <a:rPr lang="en-GB" smtClean="0"/>
              <a:t>Poor Housing</a:t>
            </a:r>
            <a:endParaRPr lang="en-GB" dirty="0"/>
          </a:p>
        </p:txBody>
      </p:sp>
      <p:sp>
        <p:nvSpPr>
          <p:cNvPr id="10242" name="Rectangle 2"/>
          <p:cNvSpPr>
            <a:spLocks noGrp="1" noChangeArrowheads="1"/>
          </p:cNvSpPr>
          <p:nvPr>
            <p:ph idx="1"/>
          </p:nvPr>
        </p:nvSpPr>
        <p:spPr/>
        <p:txBody>
          <a:bodyPr/>
          <a:lstStyle/>
          <a:p>
            <a:r>
              <a:rPr lang="en-GB" smtClean="0"/>
              <a:t>Money</a:t>
            </a:r>
          </a:p>
          <a:p>
            <a:pPr lvl="1"/>
            <a:r>
              <a:rPr lang="en-GB" smtClean="0"/>
              <a:t>if someone is in poverty they cannot afford a nice home</a:t>
            </a:r>
          </a:p>
          <a:p>
            <a:pPr lvl="1"/>
            <a:r>
              <a:rPr lang="en-GB" smtClean="0"/>
              <a:t>may have to live in damp, overcrowded, cramped condition</a:t>
            </a:r>
          </a:p>
          <a:p>
            <a:pPr lvl="1"/>
            <a:r>
              <a:rPr lang="en-GB" smtClean="0"/>
              <a:t>Which ultimately has an effect on a persons health</a:t>
            </a:r>
            <a:endParaRPr lang="en-GB" dirty="0"/>
          </a:p>
        </p:txBody>
      </p:sp>
    </p:spTree>
    <p:extLst>
      <p:ext uri="{BB962C8B-B14F-4D97-AF65-F5344CB8AC3E}">
        <p14:creationId xmlns:p14="http://schemas.microsoft.com/office/powerpoint/2010/main" val="84741411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1"/>
          <p:cNvSpPr>
            <a:spLocks noGrp="1" noChangeArrowheads="1"/>
          </p:cNvSpPr>
          <p:nvPr>
            <p:ph type="title"/>
          </p:nvPr>
        </p:nvSpPr>
        <p:spPr/>
        <p:txBody>
          <a:bodyPr/>
          <a:lstStyle/>
          <a:p>
            <a:r>
              <a:rPr lang="en-GB" smtClean="0"/>
              <a:t>Crime</a:t>
            </a:r>
            <a:endParaRPr lang="en-GB" dirty="0"/>
          </a:p>
        </p:txBody>
      </p:sp>
      <p:sp>
        <p:nvSpPr>
          <p:cNvPr id="11266" name="Rectangle 2"/>
          <p:cNvSpPr>
            <a:spLocks noGrp="1" noChangeArrowheads="1"/>
          </p:cNvSpPr>
          <p:nvPr>
            <p:ph idx="1"/>
          </p:nvPr>
        </p:nvSpPr>
        <p:spPr/>
        <p:txBody>
          <a:bodyPr>
            <a:normAutofit lnSpcReduction="10000"/>
          </a:bodyPr>
          <a:lstStyle/>
          <a:p>
            <a:r>
              <a:rPr lang="en-GB" smtClean="0"/>
              <a:t>Poverty is linked with crime</a:t>
            </a:r>
          </a:p>
          <a:p>
            <a:pPr lvl="1"/>
            <a:r>
              <a:rPr lang="en-GB" smtClean="0"/>
              <a:t>may be the result of the following;</a:t>
            </a:r>
          </a:p>
          <a:p>
            <a:pPr lvl="1"/>
            <a:r>
              <a:rPr lang="en-GB" smtClean="0"/>
              <a:t>Home is in a poor area</a:t>
            </a:r>
          </a:p>
          <a:p>
            <a:pPr lvl="1"/>
            <a:r>
              <a:rPr lang="en-GB" smtClean="0"/>
              <a:t>Children fall in with the wrong crowd</a:t>
            </a:r>
          </a:p>
          <a:p>
            <a:pPr lvl="1"/>
            <a:r>
              <a:rPr lang="en-GB" smtClean="0"/>
              <a:t>Boredom</a:t>
            </a:r>
          </a:p>
          <a:p>
            <a:pPr lvl="1"/>
            <a:r>
              <a:rPr lang="en-GB" smtClean="0"/>
              <a:t>Survival?</a:t>
            </a:r>
          </a:p>
          <a:p>
            <a:pPr lvl="1"/>
            <a:r>
              <a:rPr lang="en-GB" smtClean="0"/>
              <a:t>Drugs</a:t>
            </a:r>
          </a:p>
          <a:p>
            <a:pPr lvl="1"/>
            <a:r>
              <a:rPr lang="en-GB" smtClean="0"/>
              <a:t>Drug dealing</a:t>
            </a:r>
          </a:p>
          <a:p>
            <a:pPr lvl="1"/>
            <a:r>
              <a:rPr lang="en-GB" smtClean="0"/>
              <a:t>Violence</a:t>
            </a:r>
            <a:endParaRPr lang="en-GB" dirty="0"/>
          </a:p>
        </p:txBody>
      </p:sp>
    </p:spTree>
    <p:extLst>
      <p:ext uri="{BB962C8B-B14F-4D97-AF65-F5344CB8AC3E}">
        <p14:creationId xmlns:p14="http://schemas.microsoft.com/office/powerpoint/2010/main" val="234097745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smtClean="0"/>
              <a:t>Poor Housing and Homelessness </a:t>
            </a:r>
            <a:endParaRPr lang="en-GB" dirty="0"/>
          </a:p>
        </p:txBody>
      </p:sp>
      <p:sp>
        <p:nvSpPr>
          <p:cNvPr id="56323" name="Rectangle 3"/>
          <p:cNvSpPr>
            <a:spLocks noGrp="1" noChangeArrowheads="1"/>
          </p:cNvSpPr>
          <p:nvPr>
            <p:ph idx="1"/>
          </p:nvPr>
        </p:nvSpPr>
        <p:spPr/>
        <p:txBody>
          <a:bodyPr>
            <a:normAutofit lnSpcReduction="10000"/>
          </a:bodyPr>
          <a:lstStyle/>
          <a:p>
            <a:r>
              <a:rPr lang="en-GB" dirty="0" smtClean="0"/>
              <a:t>In 2012 = 15% of households</a:t>
            </a:r>
          </a:p>
          <a:p>
            <a:pPr lvl="1"/>
            <a:r>
              <a:rPr lang="en-GB" dirty="0" smtClean="0"/>
              <a:t>headed by lone parents</a:t>
            </a:r>
          </a:p>
          <a:p>
            <a:r>
              <a:rPr lang="en-GB" dirty="0" smtClean="0"/>
              <a:t>Buying houses has become very expensive in recent years</a:t>
            </a:r>
          </a:p>
          <a:p>
            <a:pPr lvl="1"/>
            <a:r>
              <a:rPr lang="en-GB" dirty="0" smtClean="0"/>
              <a:t>even more difficult for first time buyers due to economic down turn</a:t>
            </a:r>
          </a:p>
          <a:p>
            <a:r>
              <a:rPr lang="en-GB" dirty="0" smtClean="0"/>
              <a:t>People on benefits</a:t>
            </a:r>
          </a:p>
          <a:p>
            <a:pPr lvl="1"/>
            <a:r>
              <a:rPr lang="en-GB" dirty="0" smtClean="0"/>
              <a:t>’non-decent housing’</a:t>
            </a:r>
          </a:p>
          <a:p>
            <a:pPr lvl="1"/>
            <a:r>
              <a:rPr lang="en-GB" dirty="0" smtClean="0"/>
              <a:t>overcrowded and live in poor neighbourhoods </a:t>
            </a:r>
            <a:endParaRPr lang="en-GB" dirty="0"/>
          </a:p>
        </p:txBody>
      </p:sp>
    </p:spTree>
    <p:extLst>
      <p:ext uri="{BB962C8B-B14F-4D97-AF65-F5344CB8AC3E}">
        <p14:creationId xmlns:p14="http://schemas.microsoft.com/office/powerpoint/2010/main" val="369034842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smtClean="0"/>
              <a:t>Inequalities in Education </a:t>
            </a:r>
            <a:endParaRPr lang="en-GB" dirty="0"/>
          </a:p>
        </p:txBody>
      </p:sp>
      <p:sp>
        <p:nvSpPr>
          <p:cNvPr id="59395" name="Rectangle 3"/>
          <p:cNvSpPr>
            <a:spLocks noGrp="1" noChangeArrowheads="1"/>
          </p:cNvSpPr>
          <p:nvPr>
            <p:ph idx="1"/>
          </p:nvPr>
        </p:nvSpPr>
        <p:spPr/>
        <p:txBody>
          <a:bodyPr/>
          <a:lstStyle/>
          <a:p>
            <a:r>
              <a:rPr lang="en-GB" smtClean="0"/>
              <a:t>Families living in poverty</a:t>
            </a:r>
          </a:p>
          <a:p>
            <a:pPr lvl="1"/>
            <a:r>
              <a:rPr lang="en-GB" smtClean="0"/>
              <a:t>education is not a priority</a:t>
            </a:r>
          </a:p>
          <a:p>
            <a:pPr lvl="1"/>
            <a:r>
              <a:rPr lang="en-GB" smtClean="0"/>
              <a:t>more pressing problems of how to provide for their families</a:t>
            </a:r>
          </a:p>
          <a:p>
            <a:pPr lvl="1"/>
            <a:r>
              <a:rPr lang="en-GB" smtClean="0"/>
              <a:t>the education of children suffers </a:t>
            </a:r>
          </a:p>
          <a:p>
            <a:pPr lvl="1"/>
            <a:r>
              <a:rPr lang="en-GB" smtClean="0"/>
              <a:t>aspirations and expectations remain low</a:t>
            </a:r>
            <a:endParaRPr lang="en-GB" dirty="0"/>
          </a:p>
        </p:txBody>
      </p:sp>
    </p:spTree>
    <p:extLst>
      <p:ext uri="{BB962C8B-B14F-4D97-AF65-F5344CB8AC3E}">
        <p14:creationId xmlns:p14="http://schemas.microsoft.com/office/powerpoint/2010/main" val="124295134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1"/>
          <p:cNvSpPr>
            <a:spLocks noGrp="1" noChangeArrowheads="1"/>
          </p:cNvSpPr>
          <p:nvPr>
            <p:ph type="title"/>
          </p:nvPr>
        </p:nvSpPr>
        <p:spPr/>
        <p:txBody>
          <a:bodyPr/>
          <a:lstStyle/>
          <a:p>
            <a:r>
              <a:rPr lang="en-GB" smtClean="0"/>
              <a:t>Social Exclusion</a:t>
            </a:r>
            <a:endParaRPr lang="en-GB" dirty="0"/>
          </a:p>
        </p:txBody>
      </p:sp>
      <p:sp>
        <p:nvSpPr>
          <p:cNvPr id="13314" name="Rectangle 2"/>
          <p:cNvSpPr>
            <a:spLocks noGrp="1" noChangeArrowheads="1"/>
          </p:cNvSpPr>
          <p:nvPr>
            <p:ph idx="1"/>
          </p:nvPr>
        </p:nvSpPr>
        <p:spPr/>
        <p:txBody>
          <a:bodyPr/>
          <a:lstStyle/>
          <a:p>
            <a:r>
              <a:rPr lang="en-GB" smtClean="0"/>
              <a:t>Social exclusion</a:t>
            </a:r>
          </a:p>
          <a:p>
            <a:pPr lvl="1"/>
            <a:r>
              <a:rPr lang="en-GB" smtClean="0"/>
              <a:t>multidimensional</a:t>
            </a:r>
          </a:p>
          <a:p>
            <a:r>
              <a:rPr lang="en-GB" smtClean="0"/>
              <a:t>It is the result of big changes in society:</a:t>
            </a:r>
          </a:p>
          <a:p>
            <a:pPr lvl="1"/>
            <a:r>
              <a:rPr lang="en-GB" smtClean="0"/>
              <a:t>Economic</a:t>
            </a:r>
          </a:p>
          <a:p>
            <a:pPr lvl="1"/>
            <a:r>
              <a:rPr lang="en-GB" smtClean="0"/>
              <a:t>Social</a:t>
            </a:r>
          </a:p>
          <a:p>
            <a:pPr lvl="1"/>
            <a:r>
              <a:rPr lang="en-GB" smtClean="0"/>
              <a:t>Industrial</a:t>
            </a:r>
            <a:endParaRPr lang="en-GB" dirty="0"/>
          </a:p>
        </p:txBody>
      </p:sp>
    </p:spTree>
    <p:extLst>
      <p:ext uri="{BB962C8B-B14F-4D97-AF65-F5344CB8AC3E}">
        <p14:creationId xmlns:p14="http://schemas.microsoft.com/office/powerpoint/2010/main" val="150679691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
          <p:cNvSpPr>
            <a:spLocks noGrp="1" noChangeArrowheads="1"/>
          </p:cNvSpPr>
          <p:nvPr>
            <p:ph type="title"/>
          </p:nvPr>
        </p:nvSpPr>
        <p:spPr/>
        <p:txBody>
          <a:bodyPr/>
          <a:lstStyle/>
          <a:p>
            <a:r>
              <a:rPr lang="en-GB" smtClean="0"/>
              <a:t>Social Exclusion </a:t>
            </a:r>
            <a:endParaRPr lang="en-GB" dirty="0"/>
          </a:p>
        </p:txBody>
      </p:sp>
      <p:sp>
        <p:nvSpPr>
          <p:cNvPr id="14338" name="Rectangle 2"/>
          <p:cNvSpPr>
            <a:spLocks noGrp="1" noChangeArrowheads="1"/>
          </p:cNvSpPr>
          <p:nvPr>
            <p:ph idx="1"/>
          </p:nvPr>
        </p:nvSpPr>
        <p:spPr/>
        <p:txBody>
          <a:bodyPr/>
          <a:lstStyle/>
          <a:p>
            <a:r>
              <a:rPr lang="en-GB" smtClean="0"/>
              <a:t>Long-term or repeated unemployment</a:t>
            </a:r>
          </a:p>
          <a:p>
            <a:r>
              <a:rPr lang="en-GB" smtClean="0"/>
              <a:t>Family instability</a:t>
            </a:r>
          </a:p>
          <a:p>
            <a:r>
              <a:rPr lang="en-GB" smtClean="0"/>
              <a:t>Social isolation</a:t>
            </a:r>
          </a:p>
          <a:p>
            <a:r>
              <a:rPr lang="en-GB" smtClean="0"/>
              <a:t>Decline of neighbourhoods</a:t>
            </a:r>
          </a:p>
          <a:p>
            <a:r>
              <a:rPr lang="en-GB" smtClean="0"/>
              <a:t>Limited social networks</a:t>
            </a:r>
            <a:endParaRPr lang="en-GB" dirty="0"/>
          </a:p>
        </p:txBody>
      </p:sp>
    </p:spTree>
    <p:extLst>
      <p:ext uri="{BB962C8B-B14F-4D97-AF65-F5344CB8AC3E}">
        <p14:creationId xmlns:p14="http://schemas.microsoft.com/office/powerpoint/2010/main" val="13227235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Oval 1"/>
          <p:cNvSpPr>
            <a:spLocks noChangeArrowheads="1"/>
          </p:cNvSpPr>
          <p:nvPr/>
        </p:nvSpPr>
        <p:spPr bwMode="auto">
          <a:xfrm>
            <a:off x="3048000" y="381000"/>
            <a:ext cx="3276600" cy="1143000"/>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solidFill>
                  <a:srgbClr val="000000"/>
                </a:solidFill>
                <a:latin typeface="Comic Sans MS" pitchFamily="66" charset="0"/>
              </a:rPr>
              <a:t>SOCIAL </a:t>
            </a:r>
          </a:p>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solidFill>
                  <a:srgbClr val="000000"/>
                </a:solidFill>
                <a:latin typeface="Comic Sans MS" pitchFamily="66" charset="0"/>
              </a:rPr>
              <a:t>EXCLUSION</a:t>
            </a:r>
          </a:p>
        </p:txBody>
      </p:sp>
      <p:sp>
        <p:nvSpPr>
          <p:cNvPr id="16386" name="Oval 2"/>
          <p:cNvSpPr>
            <a:spLocks noChangeArrowheads="1"/>
          </p:cNvSpPr>
          <p:nvPr/>
        </p:nvSpPr>
        <p:spPr bwMode="auto">
          <a:xfrm>
            <a:off x="6156325" y="2743200"/>
            <a:ext cx="2736850" cy="1066800"/>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Separation from social</a:t>
            </a:r>
          </a:p>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Services</a:t>
            </a:r>
          </a:p>
        </p:txBody>
      </p:sp>
      <p:sp>
        <p:nvSpPr>
          <p:cNvPr id="16387" name="Oval 3"/>
          <p:cNvSpPr>
            <a:spLocks noChangeArrowheads="1"/>
          </p:cNvSpPr>
          <p:nvPr/>
        </p:nvSpPr>
        <p:spPr bwMode="auto">
          <a:xfrm>
            <a:off x="3059113" y="2667000"/>
            <a:ext cx="2884487" cy="1066800"/>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Separation from Friends</a:t>
            </a:r>
          </a:p>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And family</a:t>
            </a:r>
          </a:p>
        </p:txBody>
      </p:sp>
      <p:sp>
        <p:nvSpPr>
          <p:cNvPr id="16388" name="Oval 4"/>
          <p:cNvSpPr>
            <a:spLocks noChangeArrowheads="1"/>
          </p:cNvSpPr>
          <p:nvPr/>
        </p:nvSpPr>
        <p:spPr bwMode="auto">
          <a:xfrm>
            <a:off x="228600" y="2667000"/>
            <a:ext cx="2667000" cy="1066800"/>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Separation from </a:t>
            </a:r>
          </a:p>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800" dirty="0">
                <a:solidFill>
                  <a:srgbClr val="000000"/>
                </a:solidFill>
                <a:latin typeface="Comic Sans MS" pitchFamily="66" charset="0"/>
              </a:rPr>
              <a:t>Environment</a:t>
            </a:r>
          </a:p>
        </p:txBody>
      </p:sp>
      <p:sp>
        <p:nvSpPr>
          <p:cNvPr id="16389" name="Oval 5"/>
          <p:cNvSpPr>
            <a:spLocks noChangeArrowheads="1"/>
          </p:cNvSpPr>
          <p:nvPr/>
        </p:nvSpPr>
        <p:spPr bwMode="auto">
          <a:xfrm>
            <a:off x="0" y="4648200"/>
            <a:ext cx="1403350" cy="509588"/>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dirty="0">
                <a:solidFill>
                  <a:srgbClr val="000000"/>
                </a:solidFill>
                <a:latin typeface="Comic Sans MS" pitchFamily="66" charset="0"/>
              </a:rPr>
              <a:t>Poor skills</a:t>
            </a:r>
          </a:p>
        </p:txBody>
      </p:sp>
      <p:sp>
        <p:nvSpPr>
          <p:cNvPr id="16390" name="Oval 6"/>
          <p:cNvSpPr>
            <a:spLocks noChangeArrowheads="1"/>
          </p:cNvSpPr>
          <p:nvPr/>
        </p:nvSpPr>
        <p:spPr bwMode="auto">
          <a:xfrm>
            <a:off x="468313" y="5791200"/>
            <a:ext cx="2232025" cy="517525"/>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dirty="0">
                <a:solidFill>
                  <a:srgbClr val="000000"/>
                </a:solidFill>
                <a:latin typeface="Comic Sans MS" pitchFamily="66" charset="0"/>
              </a:rPr>
              <a:t>Unemployment</a:t>
            </a:r>
          </a:p>
        </p:txBody>
      </p:sp>
      <p:sp>
        <p:nvSpPr>
          <p:cNvPr id="16391" name="Oval 7"/>
          <p:cNvSpPr>
            <a:spLocks noChangeArrowheads="1"/>
          </p:cNvSpPr>
          <p:nvPr/>
        </p:nvSpPr>
        <p:spPr bwMode="auto">
          <a:xfrm>
            <a:off x="3419475" y="5876925"/>
            <a:ext cx="2305050" cy="733425"/>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dirty="0">
                <a:solidFill>
                  <a:srgbClr val="000000"/>
                </a:solidFill>
                <a:latin typeface="Comic Sans MS" pitchFamily="66" charset="0"/>
              </a:rPr>
              <a:t>Isolated from neighbourhood</a:t>
            </a:r>
          </a:p>
        </p:txBody>
      </p:sp>
      <p:sp>
        <p:nvSpPr>
          <p:cNvPr id="16392" name="Oval 8"/>
          <p:cNvSpPr>
            <a:spLocks noChangeArrowheads="1"/>
          </p:cNvSpPr>
          <p:nvPr/>
        </p:nvSpPr>
        <p:spPr bwMode="auto">
          <a:xfrm>
            <a:off x="1476375" y="4652963"/>
            <a:ext cx="1582738" cy="576262"/>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dirty="0">
                <a:solidFill>
                  <a:srgbClr val="000000"/>
                </a:solidFill>
                <a:latin typeface="Comic Sans MS" pitchFamily="66" charset="0"/>
              </a:rPr>
              <a:t>Low income</a:t>
            </a:r>
          </a:p>
        </p:txBody>
      </p:sp>
      <p:sp>
        <p:nvSpPr>
          <p:cNvPr id="16393" name="Oval 9"/>
          <p:cNvSpPr>
            <a:spLocks noChangeArrowheads="1"/>
          </p:cNvSpPr>
          <p:nvPr/>
        </p:nvSpPr>
        <p:spPr bwMode="auto">
          <a:xfrm>
            <a:off x="3059113" y="4652963"/>
            <a:ext cx="1452562" cy="576262"/>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dirty="0">
                <a:solidFill>
                  <a:srgbClr val="000000"/>
                </a:solidFill>
                <a:latin typeface="Comic Sans MS" pitchFamily="66" charset="0"/>
              </a:rPr>
              <a:t>Single parent </a:t>
            </a:r>
          </a:p>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dirty="0">
                <a:solidFill>
                  <a:srgbClr val="000000"/>
                </a:solidFill>
                <a:latin typeface="Comic Sans MS" pitchFamily="66" charset="0"/>
              </a:rPr>
              <a:t>income</a:t>
            </a:r>
          </a:p>
        </p:txBody>
      </p:sp>
      <p:sp>
        <p:nvSpPr>
          <p:cNvPr id="16394" name="Oval 10"/>
          <p:cNvSpPr>
            <a:spLocks noChangeArrowheads="1"/>
          </p:cNvSpPr>
          <p:nvPr/>
        </p:nvSpPr>
        <p:spPr bwMode="auto">
          <a:xfrm>
            <a:off x="4572000" y="4652963"/>
            <a:ext cx="1368425" cy="647700"/>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dirty="0">
                <a:solidFill>
                  <a:srgbClr val="000000"/>
                </a:solidFill>
                <a:latin typeface="Comic Sans MS" pitchFamily="66" charset="0"/>
              </a:rPr>
              <a:t>Elderly, No family</a:t>
            </a:r>
          </a:p>
        </p:txBody>
      </p:sp>
      <p:sp>
        <p:nvSpPr>
          <p:cNvPr id="16395" name="Oval 11"/>
          <p:cNvSpPr>
            <a:spLocks noChangeArrowheads="1"/>
          </p:cNvSpPr>
          <p:nvPr/>
        </p:nvSpPr>
        <p:spPr bwMode="auto">
          <a:xfrm>
            <a:off x="6877050" y="5805488"/>
            <a:ext cx="2022475" cy="446087"/>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dirty="0">
                <a:solidFill>
                  <a:srgbClr val="000000"/>
                </a:solidFill>
                <a:latin typeface="Comic Sans MS" pitchFamily="66" charset="0"/>
              </a:rPr>
              <a:t>Access to decent housing</a:t>
            </a:r>
          </a:p>
        </p:txBody>
      </p:sp>
      <p:sp>
        <p:nvSpPr>
          <p:cNvPr id="16396" name="Oval 12"/>
          <p:cNvSpPr>
            <a:spLocks noChangeArrowheads="1"/>
          </p:cNvSpPr>
          <p:nvPr/>
        </p:nvSpPr>
        <p:spPr bwMode="auto">
          <a:xfrm>
            <a:off x="6084888" y="4724400"/>
            <a:ext cx="1458912" cy="582613"/>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dirty="0">
                <a:solidFill>
                  <a:srgbClr val="000000"/>
                </a:solidFill>
                <a:latin typeface="Comic Sans MS" pitchFamily="66" charset="0"/>
              </a:rPr>
              <a:t>Alienated from</a:t>
            </a:r>
          </a:p>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dirty="0">
                <a:solidFill>
                  <a:srgbClr val="000000"/>
                </a:solidFill>
                <a:latin typeface="Comic Sans MS" pitchFamily="66" charset="0"/>
              </a:rPr>
              <a:t> education</a:t>
            </a:r>
          </a:p>
        </p:txBody>
      </p:sp>
      <p:sp>
        <p:nvSpPr>
          <p:cNvPr id="16397" name="Oval 13"/>
          <p:cNvSpPr>
            <a:spLocks noChangeArrowheads="1"/>
          </p:cNvSpPr>
          <p:nvPr/>
        </p:nvSpPr>
        <p:spPr bwMode="auto">
          <a:xfrm>
            <a:off x="7740650" y="4648200"/>
            <a:ext cx="1403350" cy="652463"/>
          </a:xfrm>
          <a:prstGeom prst="ellipse">
            <a:avLst/>
          </a:prstGeom>
          <a:solidFill>
            <a:srgbClr val="00CC99"/>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dirty="0">
                <a:solidFill>
                  <a:srgbClr val="000000"/>
                </a:solidFill>
                <a:latin typeface="Comic Sans MS" pitchFamily="66" charset="0"/>
              </a:rPr>
              <a:t>Access to </a:t>
            </a:r>
          </a:p>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dirty="0">
                <a:solidFill>
                  <a:srgbClr val="000000"/>
                </a:solidFill>
                <a:latin typeface="Comic Sans MS" pitchFamily="66" charset="0"/>
              </a:rPr>
              <a:t>health care</a:t>
            </a:r>
          </a:p>
        </p:txBody>
      </p:sp>
      <p:sp>
        <p:nvSpPr>
          <p:cNvPr id="16398" name="Line 14"/>
          <p:cNvSpPr>
            <a:spLocks noChangeShapeType="1"/>
          </p:cNvSpPr>
          <p:nvPr/>
        </p:nvSpPr>
        <p:spPr bwMode="auto">
          <a:xfrm>
            <a:off x="5562600" y="1447800"/>
            <a:ext cx="1752600" cy="1219200"/>
          </a:xfrm>
          <a:prstGeom prst="line">
            <a:avLst/>
          </a:prstGeom>
          <a:noFill/>
          <a:ln w="9360">
            <a:solidFill>
              <a:srgbClr val="0000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dirty="0"/>
          </a:p>
        </p:txBody>
      </p:sp>
      <p:sp>
        <p:nvSpPr>
          <p:cNvPr id="16399" name="Line 15"/>
          <p:cNvSpPr>
            <a:spLocks noChangeShapeType="1"/>
          </p:cNvSpPr>
          <p:nvPr/>
        </p:nvSpPr>
        <p:spPr bwMode="auto">
          <a:xfrm>
            <a:off x="4495800" y="1524000"/>
            <a:ext cx="1588" cy="1143000"/>
          </a:xfrm>
          <a:prstGeom prst="line">
            <a:avLst/>
          </a:prstGeom>
          <a:noFill/>
          <a:ln w="9360">
            <a:solidFill>
              <a:srgbClr val="0000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dirty="0"/>
          </a:p>
        </p:txBody>
      </p:sp>
      <p:sp>
        <p:nvSpPr>
          <p:cNvPr id="16400" name="Line 16"/>
          <p:cNvSpPr>
            <a:spLocks noChangeShapeType="1"/>
          </p:cNvSpPr>
          <p:nvPr/>
        </p:nvSpPr>
        <p:spPr bwMode="auto">
          <a:xfrm flipH="1">
            <a:off x="1827213" y="1268413"/>
            <a:ext cx="1449387" cy="1322387"/>
          </a:xfrm>
          <a:prstGeom prst="line">
            <a:avLst/>
          </a:prstGeom>
          <a:noFill/>
          <a:ln w="9360">
            <a:solidFill>
              <a:srgbClr val="0000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dirty="0"/>
          </a:p>
        </p:txBody>
      </p:sp>
      <p:sp>
        <p:nvSpPr>
          <p:cNvPr id="16401" name="Line 17"/>
          <p:cNvSpPr>
            <a:spLocks noChangeShapeType="1"/>
          </p:cNvSpPr>
          <p:nvPr/>
        </p:nvSpPr>
        <p:spPr bwMode="auto">
          <a:xfrm>
            <a:off x="8229600" y="3733800"/>
            <a:ext cx="304800" cy="914400"/>
          </a:xfrm>
          <a:prstGeom prst="line">
            <a:avLst/>
          </a:prstGeom>
          <a:noFill/>
          <a:ln w="9360">
            <a:solidFill>
              <a:srgbClr val="0000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dirty="0"/>
          </a:p>
        </p:txBody>
      </p:sp>
      <p:sp>
        <p:nvSpPr>
          <p:cNvPr id="16402" name="Line 18"/>
          <p:cNvSpPr>
            <a:spLocks noChangeShapeType="1"/>
          </p:cNvSpPr>
          <p:nvPr/>
        </p:nvSpPr>
        <p:spPr bwMode="auto">
          <a:xfrm>
            <a:off x="7543800" y="3886200"/>
            <a:ext cx="228600" cy="1905000"/>
          </a:xfrm>
          <a:prstGeom prst="line">
            <a:avLst/>
          </a:prstGeom>
          <a:noFill/>
          <a:ln w="9360">
            <a:solidFill>
              <a:srgbClr val="0000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dirty="0"/>
          </a:p>
        </p:txBody>
      </p:sp>
      <p:sp>
        <p:nvSpPr>
          <p:cNvPr id="16403" name="Line 19"/>
          <p:cNvSpPr>
            <a:spLocks noChangeShapeType="1"/>
          </p:cNvSpPr>
          <p:nvPr/>
        </p:nvSpPr>
        <p:spPr bwMode="auto">
          <a:xfrm flipH="1">
            <a:off x="6780213" y="3810000"/>
            <a:ext cx="155575" cy="838200"/>
          </a:xfrm>
          <a:prstGeom prst="line">
            <a:avLst/>
          </a:prstGeom>
          <a:noFill/>
          <a:ln w="9360">
            <a:solidFill>
              <a:srgbClr val="0000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dirty="0"/>
          </a:p>
        </p:txBody>
      </p:sp>
      <p:sp>
        <p:nvSpPr>
          <p:cNvPr id="16404" name="Line 20"/>
          <p:cNvSpPr>
            <a:spLocks noChangeShapeType="1"/>
          </p:cNvSpPr>
          <p:nvPr/>
        </p:nvSpPr>
        <p:spPr bwMode="auto">
          <a:xfrm>
            <a:off x="5181600" y="3733800"/>
            <a:ext cx="76200" cy="914400"/>
          </a:xfrm>
          <a:prstGeom prst="line">
            <a:avLst/>
          </a:prstGeom>
          <a:noFill/>
          <a:ln w="9360">
            <a:solidFill>
              <a:srgbClr val="0000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dirty="0"/>
          </a:p>
        </p:txBody>
      </p:sp>
      <p:sp>
        <p:nvSpPr>
          <p:cNvPr id="16405" name="Line 21"/>
          <p:cNvSpPr>
            <a:spLocks noChangeShapeType="1"/>
          </p:cNvSpPr>
          <p:nvPr/>
        </p:nvSpPr>
        <p:spPr bwMode="auto">
          <a:xfrm>
            <a:off x="4495800" y="3810000"/>
            <a:ext cx="1588" cy="1981200"/>
          </a:xfrm>
          <a:prstGeom prst="line">
            <a:avLst/>
          </a:prstGeom>
          <a:noFill/>
          <a:ln w="9360">
            <a:solidFill>
              <a:srgbClr val="0000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dirty="0"/>
          </a:p>
        </p:txBody>
      </p:sp>
      <p:sp>
        <p:nvSpPr>
          <p:cNvPr id="16406" name="Line 22"/>
          <p:cNvSpPr>
            <a:spLocks noChangeShapeType="1"/>
          </p:cNvSpPr>
          <p:nvPr/>
        </p:nvSpPr>
        <p:spPr bwMode="auto">
          <a:xfrm flipH="1">
            <a:off x="3656013" y="3657600"/>
            <a:ext cx="307975" cy="990600"/>
          </a:xfrm>
          <a:prstGeom prst="line">
            <a:avLst/>
          </a:prstGeom>
          <a:noFill/>
          <a:ln w="9360">
            <a:solidFill>
              <a:srgbClr val="0000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dirty="0"/>
          </a:p>
        </p:txBody>
      </p:sp>
      <p:sp>
        <p:nvSpPr>
          <p:cNvPr id="16407" name="Line 23"/>
          <p:cNvSpPr>
            <a:spLocks noChangeShapeType="1"/>
          </p:cNvSpPr>
          <p:nvPr/>
        </p:nvSpPr>
        <p:spPr bwMode="auto">
          <a:xfrm>
            <a:off x="1981200" y="3733800"/>
            <a:ext cx="228600" cy="914400"/>
          </a:xfrm>
          <a:prstGeom prst="line">
            <a:avLst/>
          </a:prstGeom>
          <a:noFill/>
          <a:ln w="9360">
            <a:solidFill>
              <a:srgbClr val="0000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dirty="0"/>
          </a:p>
        </p:txBody>
      </p:sp>
      <p:sp>
        <p:nvSpPr>
          <p:cNvPr id="16408" name="Line 24"/>
          <p:cNvSpPr>
            <a:spLocks noChangeShapeType="1"/>
          </p:cNvSpPr>
          <p:nvPr/>
        </p:nvSpPr>
        <p:spPr bwMode="auto">
          <a:xfrm>
            <a:off x="1371600" y="3733800"/>
            <a:ext cx="1588" cy="2057400"/>
          </a:xfrm>
          <a:prstGeom prst="line">
            <a:avLst/>
          </a:prstGeom>
          <a:noFill/>
          <a:ln w="9360">
            <a:solidFill>
              <a:srgbClr val="0000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dirty="0"/>
          </a:p>
        </p:txBody>
      </p:sp>
      <p:sp>
        <p:nvSpPr>
          <p:cNvPr id="16409" name="Line 25"/>
          <p:cNvSpPr>
            <a:spLocks noChangeShapeType="1"/>
          </p:cNvSpPr>
          <p:nvPr/>
        </p:nvSpPr>
        <p:spPr bwMode="auto">
          <a:xfrm flipH="1">
            <a:off x="608013" y="3657600"/>
            <a:ext cx="231775" cy="914400"/>
          </a:xfrm>
          <a:prstGeom prst="line">
            <a:avLst/>
          </a:prstGeom>
          <a:noFill/>
          <a:ln w="9360">
            <a:solidFill>
              <a:srgbClr val="0000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dirty="0"/>
          </a:p>
        </p:txBody>
      </p:sp>
    </p:spTree>
    <p:extLst>
      <p:ext uri="{BB962C8B-B14F-4D97-AF65-F5344CB8AC3E}">
        <p14:creationId xmlns:p14="http://schemas.microsoft.com/office/powerpoint/2010/main" val="252814302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p:cNvSpPr>
            <a:spLocks noGrp="1" noChangeArrowheads="1"/>
          </p:cNvSpPr>
          <p:nvPr>
            <p:ph type="title"/>
          </p:nvPr>
        </p:nvSpPr>
        <p:spPr/>
        <p:txBody>
          <a:bodyPr/>
          <a:lstStyle/>
          <a:p>
            <a:r>
              <a:rPr lang="en-GB" smtClean="0"/>
              <a:t>Social Exclusion</a:t>
            </a:r>
            <a:endParaRPr lang="en-GB" dirty="0"/>
          </a:p>
        </p:txBody>
      </p:sp>
      <p:sp>
        <p:nvSpPr>
          <p:cNvPr id="17410" name="Rectangle 2"/>
          <p:cNvSpPr>
            <a:spLocks noGrp="1" noChangeArrowheads="1"/>
          </p:cNvSpPr>
          <p:nvPr>
            <p:ph idx="1"/>
          </p:nvPr>
        </p:nvSpPr>
        <p:spPr/>
        <p:txBody>
          <a:bodyPr/>
          <a:lstStyle/>
          <a:p>
            <a:r>
              <a:rPr lang="en-GB" smtClean="0"/>
              <a:t>Un-employment</a:t>
            </a:r>
          </a:p>
          <a:p>
            <a:r>
              <a:rPr lang="en-GB" smtClean="0"/>
              <a:t>Poor social relationships</a:t>
            </a:r>
          </a:p>
          <a:p>
            <a:r>
              <a:rPr lang="en-GB" smtClean="0"/>
              <a:t>Weak social systems </a:t>
            </a:r>
            <a:endParaRPr lang="en-GB" dirty="0" smtClean="0"/>
          </a:p>
        </p:txBody>
      </p:sp>
    </p:spTree>
    <p:extLst>
      <p:ext uri="{BB962C8B-B14F-4D97-AF65-F5344CB8AC3E}">
        <p14:creationId xmlns:p14="http://schemas.microsoft.com/office/powerpoint/2010/main" val="3286898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
          <p:cNvSpPr>
            <a:spLocks noGrp="1" noChangeArrowheads="1"/>
          </p:cNvSpPr>
          <p:nvPr>
            <p:ph type="title"/>
          </p:nvPr>
        </p:nvSpPr>
        <p:spPr/>
        <p:txBody>
          <a:bodyPr/>
          <a:lstStyle/>
          <a:p>
            <a:r>
              <a:rPr lang="en-GB" smtClean="0"/>
              <a:t>Social Exclusion </a:t>
            </a:r>
            <a:endParaRPr lang="en-GB" dirty="0"/>
          </a:p>
        </p:txBody>
      </p:sp>
      <p:sp>
        <p:nvSpPr>
          <p:cNvPr id="18434" name="Rectangle 2"/>
          <p:cNvSpPr>
            <a:spLocks noGrp="1" noChangeArrowheads="1"/>
          </p:cNvSpPr>
          <p:nvPr>
            <p:ph idx="1"/>
          </p:nvPr>
        </p:nvSpPr>
        <p:spPr/>
        <p:txBody>
          <a:bodyPr/>
          <a:lstStyle/>
          <a:p>
            <a:r>
              <a:rPr lang="en-GB" smtClean="0"/>
              <a:t>The poverty and social exclusion (PSE) survey described social exclusion as exclusion from:</a:t>
            </a:r>
          </a:p>
          <a:p>
            <a:pPr lvl="1"/>
            <a:r>
              <a:rPr lang="en-GB" smtClean="0"/>
              <a:t>Adequate income and resources.</a:t>
            </a:r>
          </a:p>
          <a:p>
            <a:pPr lvl="1"/>
            <a:r>
              <a:rPr lang="en-GB" smtClean="0"/>
              <a:t>The Labour market.</a:t>
            </a:r>
          </a:p>
          <a:p>
            <a:pPr lvl="1"/>
            <a:r>
              <a:rPr lang="en-GB" smtClean="0"/>
              <a:t>Services</a:t>
            </a:r>
          </a:p>
          <a:p>
            <a:pPr lvl="1"/>
            <a:r>
              <a:rPr lang="en-GB" smtClean="0"/>
              <a:t>Social Relations</a:t>
            </a:r>
            <a:endParaRPr lang="en-GB" dirty="0"/>
          </a:p>
        </p:txBody>
      </p:sp>
    </p:spTree>
    <p:extLst>
      <p:ext uri="{BB962C8B-B14F-4D97-AF65-F5344CB8AC3E}">
        <p14:creationId xmlns:p14="http://schemas.microsoft.com/office/powerpoint/2010/main" val="136994430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noGrp="1" noChangeArrowheads="1"/>
          </p:cNvSpPr>
          <p:nvPr>
            <p:ph type="title"/>
          </p:nvPr>
        </p:nvSpPr>
        <p:spPr/>
        <p:txBody>
          <a:bodyPr>
            <a:normAutofit fontScale="90000"/>
          </a:bodyPr>
          <a:lstStyle/>
          <a:p>
            <a:r>
              <a:rPr lang="en-GB" smtClean="0"/>
              <a:t>Exclusion from Adequate Income and Resources</a:t>
            </a:r>
            <a:endParaRPr lang="en-GB" dirty="0"/>
          </a:p>
        </p:txBody>
      </p:sp>
      <p:sp>
        <p:nvSpPr>
          <p:cNvPr id="19458" name="Rectangle 2"/>
          <p:cNvSpPr>
            <a:spLocks noGrp="1" noChangeArrowheads="1"/>
          </p:cNvSpPr>
          <p:nvPr>
            <p:ph idx="1"/>
          </p:nvPr>
        </p:nvSpPr>
        <p:spPr/>
        <p:txBody>
          <a:bodyPr/>
          <a:lstStyle/>
          <a:p>
            <a:r>
              <a:rPr lang="en-GB" smtClean="0"/>
              <a:t>This happens for a variety of reasons.</a:t>
            </a:r>
          </a:p>
          <a:p>
            <a:pPr lvl="1"/>
            <a:r>
              <a:rPr lang="en-GB" smtClean="0"/>
              <a:t>Low paid jobs</a:t>
            </a:r>
          </a:p>
          <a:p>
            <a:pPr lvl="1"/>
            <a:r>
              <a:rPr lang="en-GB" smtClean="0"/>
              <a:t>Large family</a:t>
            </a:r>
          </a:p>
          <a:p>
            <a:pPr lvl="1"/>
            <a:r>
              <a:rPr lang="en-GB" smtClean="0"/>
              <a:t>The person is on benefits</a:t>
            </a:r>
          </a:p>
          <a:p>
            <a:r>
              <a:rPr lang="en-GB" smtClean="0"/>
              <a:t>Not enough money to gain access to the things that</a:t>
            </a:r>
          </a:p>
          <a:p>
            <a:r>
              <a:rPr lang="en-GB" smtClean="0"/>
              <a:t>the majority of people take for granted</a:t>
            </a:r>
            <a:endParaRPr lang="en-GB" dirty="0"/>
          </a:p>
        </p:txBody>
      </p:sp>
    </p:spTree>
    <p:extLst>
      <p:ext uri="{BB962C8B-B14F-4D97-AF65-F5344CB8AC3E}">
        <p14:creationId xmlns:p14="http://schemas.microsoft.com/office/powerpoint/2010/main" val="219159384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ChangeArrowheads="1"/>
          </p:cNvSpPr>
          <p:nvPr>
            <p:ph type="title"/>
          </p:nvPr>
        </p:nvSpPr>
        <p:spPr/>
        <p:txBody>
          <a:bodyPr/>
          <a:lstStyle/>
          <a:p>
            <a:r>
              <a:rPr lang="en-GB" smtClean="0"/>
              <a:t>Exclusion from the Labour Market</a:t>
            </a:r>
            <a:endParaRPr lang="en-GB" dirty="0"/>
          </a:p>
        </p:txBody>
      </p:sp>
      <p:sp>
        <p:nvSpPr>
          <p:cNvPr id="20482" name="Rectangle 2"/>
          <p:cNvSpPr>
            <a:spLocks noGrp="1" noChangeArrowheads="1"/>
          </p:cNvSpPr>
          <p:nvPr>
            <p:ph idx="1"/>
          </p:nvPr>
        </p:nvSpPr>
        <p:spPr/>
        <p:txBody>
          <a:bodyPr/>
          <a:lstStyle/>
          <a:p>
            <a:r>
              <a:rPr lang="en-GB" smtClean="0"/>
              <a:t>Unemployment affects all aspects of social exclusion</a:t>
            </a:r>
          </a:p>
          <a:p>
            <a:pPr lvl="1"/>
            <a:r>
              <a:rPr lang="en-GB" smtClean="0"/>
              <a:t>inadequate income and it persists for long periods</a:t>
            </a:r>
          </a:p>
          <a:p>
            <a:pPr lvl="1"/>
            <a:r>
              <a:rPr lang="en-GB" smtClean="0"/>
              <a:t>For many it will continue into old age</a:t>
            </a:r>
            <a:endParaRPr lang="en-GB" dirty="0"/>
          </a:p>
        </p:txBody>
      </p:sp>
    </p:spTree>
    <p:extLst>
      <p:ext uri="{BB962C8B-B14F-4D97-AF65-F5344CB8AC3E}">
        <p14:creationId xmlns:p14="http://schemas.microsoft.com/office/powerpoint/2010/main" val="162312436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Exclusion from Services</a:t>
            </a:r>
            <a:endParaRPr lang="en-GB" dirty="0"/>
          </a:p>
        </p:txBody>
      </p:sp>
      <p:sp>
        <p:nvSpPr>
          <p:cNvPr id="3" name="Content Placeholder 2"/>
          <p:cNvSpPr>
            <a:spLocks noGrp="1"/>
          </p:cNvSpPr>
          <p:nvPr>
            <p:ph idx="1"/>
          </p:nvPr>
        </p:nvSpPr>
        <p:spPr/>
        <p:txBody>
          <a:bodyPr/>
          <a:lstStyle/>
          <a:p>
            <a:r>
              <a:rPr lang="en-GB" smtClean="0"/>
              <a:t>5% plus have been discounted from</a:t>
            </a:r>
          </a:p>
          <a:p>
            <a:pPr lvl="1"/>
            <a:r>
              <a:rPr lang="en-GB" smtClean="0"/>
              <a:t>water</a:t>
            </a:r>
          </a:p>
          <a:p>
            <a:pPr lvl="1"/>
            <a:r>
              <a:rPr lang="en-GB" smtClean="0"/>
              <a:t>Gas</a:t>
            </a:r>
          </a:p>
          <a:p>
            <a:pPr lvl="1"/>
            <a:r>
              <a:rPr lang="en-GB" smtClean="0"/>
              <a:t>electricity</a:t>
            </a:r>
          </a:p>
          <a:p>
            <a:pPr lvl="1"/>
            <a:r>
              <a:rPr lang="en-GB" smtClean="0"/>
              <a:t>Phone</a:t>
            </a:r>
          </a:p>
          <a:p>
            <a:r>
              <a:rPr lang="en-GB" smtClean="0"/>
              <a:t>10% say</a:t>
            </a:r>
          </a:p>
          <a:p>
            <a:pPr lvl="1"/>
            <a:r>
              <a:rPr lang="en-GB" smtClean="0"/>
              <a:t>That they can not afford it and barely use it</a:t>
            </a:r>
          </a:p>
          <a:p>
            <a:pPr lvl="1"/>
            <a:endParaRPr lang="en-GB" dirty="0"/>
          </a:p>
        </p:txBody>
      </p:sp>
    </p:spTree>
    <p:extLst>
      <p:ext uri="{BB962C8B-B14F-4D97-AF65-F5344CB8AC3E}">
        <p14:creationId xmlns:p14="http://schemas.microsoft.com/office/powerpoint/2010/main" val="185861300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noGrp="1" noChangeArrowheads="1"/>
          </p:cNvSpPr>
          <p:nvPr>
            <p:ph type="title"/>
          </p:nvPr>
        </p:nvSpPr>
        <p:spPr/>
        <p:txBody>
          <a:bodyPr>
            <a:normAutofit fontScale="90000"/>
          </a:bodyPr>
          <a:lstStyle/>
          <a:p>
            <a:r>
              <a:rPr lang="en-GB" smtClean="0"/>
              <a:t>Exclusion from </a:t>
            </a:r>
            <a:br>
              <a:rPr lang="en-GB" smtClean="0"/>
            </a:br>
            <a:r>
              <a:rPr lang="en-GB" smtClean="0"/>
              <a:t>Social Relationships</a:t>
            </a:r>
            <a:endParaRPr lang="en-GB" dirty="0"/>
          </a:p>
        </p:txBody>
      </p:sp>
      <p:sp>
        <p:nvSpPr>
          <p:cNvPr id="22530" name="Rectangle 2"/>
          <p:cNvSpPr>
            <a:spLocks noGrp="1" noChangeArrowheads="1"/>
          </p:cNvSpPr>
          <p:nvPr>
            <p:ph idx="1"/>
          </p:nvPr>
        </p:nvSpPr>
        <p:spPr/>
        <p:txBody>
          <a:bodyPr/>
          <a:lstStyle/>
          <a:p>
            <a:r>
              <a:rPr lang="en-GB" smtClean="0"/>
              <a:t>10% of the population are excluded from many social activities</a:t>
            </a:r>
          </a:p>
          <a:p>
            <a:pPr lvl="1"/>
            <a:r>
              <a:rPr lang="en-GB" smtClean="0"/>
              <a:t>Celebrating a birthday</a:t>
            </a:r>
          </a:p>
          <a:p>
            <a:pPr lvl="1"/>
            <a:r>
              <a:rPr lang="en-GB" smtClean="0"/>
              <a:t>Spending on Christmas</a:t>
            </a:r>
          </a:p>
          <a:p>
            <a:pPr lvl="1"/>
            <a:r>
              <a:rPr lang="en-GB" smtClean="0"/>
              <a:t>Going to a wedding</a:t>
            </a:r>
            <a:endParaRPr lang="en-GB" dirty="0"/>
          </a:p>
        </p:txBody>
      </p:sp>
    </p:spTree>
    <p:extLst>
      <p:ext uri="{BB962C8B-B14F-4D97-AF65-F5344CB8AC3E}">
        <p14:creationId xmlns:p14="http://schemas.microsoft.com/office/powerpoint/2010/main" val="4089866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p:cNvSpPr>
            <a:spLocks noGrp="1" noChangeArrowheads="1"/>
          </p:cNvSpPr>
          <p:nvPr>
            <p:ph type="title"/>
          </p:nvPr>
        </p:nvSpPr>
        <p:spPr/>
        <p:txBody>
          <a:bodyPr>
            <a:normAutofit fontScale="90000"/>
          </a:bodyPr>
          <a:lstStyle/>
          <a:p>
            <a:r>
              <a:rPr lang="en-GB" smtClean="0"/>
              <a:t>Exclusion from </a:t>
            </a:r>
            <a:br>
              <a:rPr lang="en-GB" smtClean="0"/>
            </a:br>
            <a:r>
              <a:rPr lang="en-GB" smtClean="0"/>
              <a:t>Social Relationships</a:t>
            </a:r>
            <a:endParaRPr lang="en-GB" dirty="0"/>
          </a:p>
        </p:txBody>
      </p:sp>
      <p:sp>
        <p:nvSpPr>
          <p:cNvPr id="23554" name="Rectangle 2"/>
          <p:cNvSpPr>
            <a:spLocks noGrp="1" noChangeArrowheads="1"/>
          </p:cNvSpPr>
          <p:nvPr>
            <p:ph idx="1"/>
          </p:nvPr>
        </p:nvSpPr>
        <p:spPr/>
        <p:txBody>
          <a:bodyPr>
            <a:normAutofit lnSpcReduction="10000"/>
          </a:bodyPr>
          <a:lstStyle/>
          <a:p>
            <a:r>
              <a:rPr lang="en-GB" smtClean="0"/>
              <a:t>12% </a:t>
            </a:r>
          </a:p>
          <a:p>
            <a:pPr lvl="1"/>
            <a:r>
              <a:rPr lang="en-GB" smtClean="0"/>
              <a:t>say they have no contact on a daily basis with a </a:t>
            </a:r>
          </a:p>
          <a:p>
            <a:pPr lvl="2"/>
            <a:r>
              <a:rPr lang="en-GB" smtClean="0"/>
              <a:t>Friend</a:t>
            </a:r>
          </a:p>
          <a:p>
            <a:pPr lvl="2"/>
            <a:r>
              <a:rPr lang="en-GB" smtClean="0"/>
              <a:t>family member </a:t>
            </a:r>
          </a:p>
          <a:p>
            <a:pPr lvl="2"/>
            <a:r>
              <a:rPr lang="en-GB" smtClean="0"/>
              <a:t>or neighbours</a:t>
            </a:r>
          </a:p>
          <a:p>
            <a:r>
              <a:rPr lang="en-GB" smtClean="0"/>
              <a:t>Carers of older people</a:t>
            </a:r>
          </a:p>
          <a:p>
            <a:r>
              <a:rPr lang="en-GB" smtClean="0"/>
              <a:t>Ill </a:t>
            </a:r>
          </a:p>
          <a:p>
            <a:r>
              <a:rPr lang="en-GB" smtClean="0"/>
              <a:t>or disabled </a:t>
            </a:r>
          </a:p>
          <a:p>
            <a:pPr lvl="1"/>
            <a:r>
              <a:rPr lang="en-GB" smtClean="0"/>
              <a:t>can feel socially excluded</a:t>
            </a:r>
            <a:endParaRPr lang="en-GB" dirty="0"/>
          </a:p>
        </p:txBody>
      </p:sp>
    </p:spTree>
    <p:extLst>
      <p:ext uri="{BB962C8B-B14F-4D97-AF65-F5344CB8AC3E}">
        <p14:creationId xmlns:p14="http://schemas.microsoft.com/office/powerpoint/2010/main" val="185566251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
          <p:cNvSpPr>
            <a:spLocks noGrp="1" noChangeArrowheads="1"/>
          </p:cNvSpPr>
          <p:nvPr>
            <p:ph type="title"/>
          </p:nvPr>
        </p:nvSpPr>
        <p:spPr/>
        <p:txBody>
          <a:bodyPr/>
          <a:lstStyle/>
          <a:p>
            <a:r>
              <a:rPr lang="en-GB" smtClean="0"/>
              <a:t>The Growth of Social Exclusion</a:t>
            </a:r>
            <a:endParaRPr lang="en-GB" dirty="0"/>
          </a:p>
        </p:txBody>
      </p:sp>
      <p:sp>
        <p:nvSpPr>
          <p:cNvPr id="24578" name="Rectangle 2"/>
          <p:cNvSpPr>
            <a:spLocks noGrp="1" noChangeArrowheads="1"/>
          </p:cNvSpPr>
          <p:nvPr>
            <p:ph idx="1"/>
          </p:nvPr>
        </p:nvSpPr>
        <p:spPr/>
        <p:txBody>
          <a:bodyPr/>
          <a:lstStyle/>
          <a:p>
            <a:r>
              <a:rPr lang="en-GB" dirty="0" smtClean="0"/>
              <a:t>Between 1979 and 2017</a:t>
            </a:r>
          </a:p>
          <a:p>
            <a:pPr lvl="1"/>
            <a:r>
              <a:rPr lang="en-GB" dirty="0" smtClean="0"/>
              <a:t>poverty increased dramatically in the UK</a:t>
            </a:r>
          </a:p>
          <a:p>
            <a:r>
              <a:rPr lang="en-GB" dirty="0" smtClean="0"/>
              <a:t>The reasons were </a:t>
            </a:r>
          </a:p>
          <a:p>
            <a:pPr lvl="1"/>
            <a:r>
              <a:rPr lang="en-GB" dirty="0" smtClean="0"/>
              <a:t>Political</a:t>
            </a:r>
          </a:p>
          <a:p>
            <a:pPr lvl="1"/>
            <a:r>
              <a:rPr lang="en-GB" dirty="0" smtClean="0"/>
              <a:t>economic </a:t>
            </a:r>
          </a:p>
          <a:p>
            <a:pPr lvl="1"/>
            <a:r>
              <a:rPr lang="en-GB" dirty="0" smtClean="0"/>
              <a:t>and social</a:t>
            </a:r>
            <a:endParaRPr lang="en-GB" dirty="0"/>
          </a:p>
        </p:txBody>
      </p:sp>
    </p:spTree>
    <p:extLst>
      <p:ext uri="{BB962C8B-B14F-4D97-AF65-F5344CB8AC3E}">
        <p14:creationId xmlns:p14="http://schemas.microsoft.com/office/powerpoint/2010/main" val="337596081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Poverty</a:t>
            </a:r>
            <a:endParaRPr lang="en-GB" dirty="0"/>
          </a:p>
        </p:txBody>
      </p:sp>
      <p:sp>
        <p:nvSpPr>
          <p:cNvPr id="3" name="Content Placeholder 2"/>
          <p:cNvSpPr>
            <a:spLocks noGrp="1"/>
          </p:cNvSpPr>
          <p:nvPr>
            <p:ph idx="1"/>
          </p:nvPr>
        </p:nvSpPr>
        <p:spPr/>
        <p:txBody>
          <a:bodyPr>
            <a:normAutofit lnSpcReduction="10000"/>
          </a:bodyPr>
          <a:lstStyle/>
          <a:p>
            <a:r>
              <a:rPr lang="en-GB" dirty="0" smtClean="0"/>
              <a:t>Definition </a:t>
            </a:r>
            <a:r>
              <a:rPr lang="en-GB" dirty="0"/>
              <a:t>of severe child poverty is based on a combined </a:t>
            </a:r>
            <a:endParaRPr lang="en-GB" dirty="0" smtClean="0"/>
          </a:p>
          <a:p>
            <a:pPr lvl="1"/>
            <a:r>
              <a:rPr lang="en-GB" dirty="0" smtClean="0"/>
              <a:t>income </a:t>
            </a:r>
            <a:r>
              <a:rPr lang="en-GB" dirty="0"/>
              <a:t>and material </a:t>
            </a:r>
            <a:r>
              <a:rPr lang="en-GB" dirty="0" smtClean="0"/>
              <a:t>deprivation model</a:t>
            </a:r>
          </a:p>
          <a:p>
            <a:pPr lvl="1"/>
            <a:r>
              <a:rPr lang="en-GB" dirty="0" smtClean="0"/>
              <a:t>a </a:t>
            </a:r>
            <a:r>
              <a:rPr lang="en-GB" dirty="0"/>
              <a:t>household with an income of below 50 per cent of the median (after housing costs</a:t>
            </a:r>
            <a:r>
              <a:rPr lang="en-GB" dirty="0" smtClean="0"/>
              <a:t>)</a:t>
            </a:r>
          </a:p>
          <a:p>
            <a:pPr lvl="1"/>
            <a:r>
              <a:rPr lang="en-GB" dirty="0" smtClean="0"/>
              <a:t>where </a:t>
            </a:r>
            <a:r>
              <a:rPr lang="en-GB" dirty="0"/>
              <a:t>both </a:t>
            </a:r>
            <a:r>
              <a:rPr lang="en-GB" dirty="0" smtClean="0"/>
              <a:t>adults and </a:t>
            </a:r>
            <a:r>
              <a:rPr lang="en-GB" dirty="0"/>
              <a:t>children lack at least one basic </a:t>
            </a:r>
            <a:r>
              <a:rPr lang="en-GB" dirty="0" smtClean="0"/>
              <a:t>necessity</a:t>
            </a:r>
          </a:p>
          <a:p>
            <a:pPr lvl="1"/>
            <a:r>
              <a:rPr lang="en-GB" dirty="0" smtClean="0"/>
              <a:t>and </a:t>
            </a:r>
            <a:r>
              <a:rPr lang="en-GB" dirty="0"/>
              <a:t>either adults or children or both groups lack at least two </a:t>
            </a:r>
            <a:r>
              <a:rPr lang="en-GB" dirty="0" smtClean="0"/>
              <a:t>basic necessities </a:t>
            </a:r>
            <a:r>
              <a:rPr lang="en-GB" dirty="0"/>
              <a:t>(</a:t>
            </a:r>
            <a:r>
              <a:rPr lang="en-GB" dirty="0" err="1"/>
              <a:t>Magadi</a:t>
            </a:r>
            <a:r>
              <a:rPr lang="en-GB" dirty="0"/>
              <a:t> and Middleton 2007).</a:t>
            </a:r>
          </a:p>
        </p:txBody>
      </p:sp>
    </p:spTree>
    <p:extLst>
      <p:ext uri="{BB962C8B-B14F-4D97-AF65-F5344CB8AC3E}">
        <p14:creationId xmlns:p14="http://schemas.microsoft.com/office/powerpoint/2010/main" val="2480257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normAutofit fontScale="90000"/>
          </a:bodyPr>
          <a:lstStyle/>
          <a:p>
            <a:r>
              <a:rPr lang="en-GB" smtClean="0"/>
              <a:t>High Risk of Severe Poverty Among Children:</a:t>
            </a:r>
          </a:p>
        </p:txBody>
      </p:sp>
      <p:sp>
        <p:nvSpPr>
          <p:cNvPr id="79875" name="Rectangle 3"/>
          <p:cNvSpPr>
            <a:spLocks noGrp="1" noChangeArrowheads="1"/>
          </p:cNvSpPr>
          <p:nvPr>
            <p:ph idx="1"/>
          </p:nvPr>
        </p:nvSpPr>
        <p:spPr/>
        <p:txBody>
          <a:bodyPr>
            <a:normAutofit fontScale="92500" lnSpcReduction="20000"/>
          </a:bodyPr>
          <a:lstStyle/>
          <a:p>
            <a:r>
              <a:rPr lang="en-GB" dirty="0" smtClean="0"/>
              <a:t>Living in London, Wales and the Midlands </a:t>
            </a:r>
          </a:p>
          <a:p>
            <a:r>
              <a:rPr lang="en-GB" dirty="0" smtClean="0"/>
              <a:t>With workless parents</a:t>
            </a:r>
          </a:p>
          <a:p>
            <a:r>
              <a:rPr lang="en-GB" dirty="0" smtClean="0"/>
              <a:t>Whose parents have low educational qualifications</a:t>
            </a:r>
          </a:p>
          <a:p>
            <a:r>
              <a:rPr lang="en-GB" dirty="0" smtClean="0"/>
              <a:t>Living in rented accommodation</a:t>
            </a:r>
          </a:p>
          <a:p>
            <a:r>
              <a:rPr lang="en-GB" dirty="0" smtClean="0"/>
              <a:t>Whose parents have no savings/assets</a:t>
            </a:r>
          </a:p>
          <a:p>
            <a:r>
              <a:rPr lang="en-GB" dirty="0" smtClean="0"/>
              <a:t>In large families of four or more children</a:t>
            </a:r>
          </a:p>
          <a:p>
            <a:r>
              <a:rPr lang="en-GB" dirty="0" smtClean="0"/>
              <a:t>From ethnic minority groups, especially of Asian origin</a:t>
            </a:r>
          </a:p>
          <a:p>
            <a:r>
              <a:rPr lang="en-GB" dirty="0" smtClean="0"/>
              <a:t>In families with disabled adult(s)</a:t>
            </a:r>
          </a:p>
        </p:txBody>
      </p:sp>
    </p:spTree>
    <p:extLst>
      <p:ext uri="{BB962C8B-B14F-4D97-AF65-F5344CB8AC3E}">
        <p14:creationId xmlns:p14="http://schemas.microsoft.com/office/powerpoint/2010/main" val="31767347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98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98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98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98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987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987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98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fontScale="90000"/>
          </a:bodyPr>
          <a:lstStyle/>
          <a:p>
            <a:r>
              <a:rPr lang="en-GB" b="1" dirty="0" smtClean="0"/>
              <a:t>Severe poverty: The Welsh Context</a:t>
            </a:r>
            <a:endParaRPr lang="en-GB" b="1" dirty="0"/>
          </a:p>
        </p:txBody>
      </p:sp>
      <p:sp>
        <p:nvSpPr>
          <p:cNvPr id="3" name="TextBox 2"/>
          <p:cNvSpPr txBox="1"/>
          <p:nvPr/>
        </p:nvSpPr>
        <p:spPr>
          <a:xfrm>
            <a:off x="395536" y="1052736"/>
            <a:ext cx="8352928" cy="4832092"/>
          </a:xfrm>
          <a:prstGeom prst="rect">
            <a:avLst/>
          </a:prstGeom>
          <a:noFill/>
        </p:spPr>
        <p:txBody>
          <a:bodyPr wrap="square" rtlCol="0">
            <a:spAutoFit/>
          </a:bodyPr>
          <a:lstStyle/>
          <a:p>
            <a:pPr marL="457200" indent="-457200">
              <a:buFont typeface="Arial" panose="020B0604020202020204" pitchFamily="34" charset="0"/>
              <a:buChar char="•"/>
            </a:pPr>
            <a:r>
              <a:rPr lang="en-GB" sz="2800" dirty="0"/>
              <a:t>Approximately 600,000 children live in Wales: </a:t>
            </a:r>
            <a:endParaRPr lang="en-GB" sz="2800" dirty="0" smtClean="0"/>
          </a:p>
          <a:p>
            <a:pPr marL="457200" indent="-457200">
              <a:buFont typeface="Arial" panose="020B0604020202020204" pitchFamily="34" charset="0"/>
              <a:buChar char="•"/>
            </a:pPr>
            <a:r>
              <a:rPr lang="en-GB" sz="2800" dirty="0" smtClean="0"/>
              <a:t>of </a:t>
            </a:r>
            <a:r>
              <a:rPr lang="en-GB" sz="2800" dirty="0"/>
              <a:t>those, one in three, or 200,000, are in poverty (in households at or below 60 per cent of median income). </a:t>
            </a:r>
            <a:endParaRPr lang="en-GB" sz="2800" dirty="0" smtClean="0"/>
          </a:p>
          <a:p>
            <a:pPr marL="457200" indent="-457200">
              <a:buFont typeface="Arial" panose="020B0604020202020204" pitchFamily="34" charset="0"/>
              <a:buChar char="•"/>
            </a:pPr>
            <a:r>
              <a:rPr lang="en-GB" sz="2800" dirty="0" smtClean="0"/>
              <a:t>90,000 </a:t>
            </a:r>
            <a:r>
              <a:rPr lang="en-GB" sz="2800" dirty="0"/>
              <a:t>(14 per cent) are living in severe poverty (in households at or below 50 per cent of median income</a:t>
            </a:r>
            <a:r>
              <a:rPr lang="en-GB" sz="2800" dirty="0" smtClean="0"/>
              <a:t>).</a:t>
            </a:r>
          </a:p>
          <a:p>
            <a:pPr marL="457200" indent="-457200">
              <a:buFont typeface="Arial" panose="020B0604020202020204" pitchFamily="34" charset="0"/>
              <a:buChar char="•"/>
            </a:pPr>
            <a:r>
              <a:rPr lang="en-GB" sz="2800" dirty="0"/>
              <a:t>More than half (53 per cent) of Welsh children in low-income families are worried their parents are finding it harder to pay for everyday necessities such as food, heating and clothes</a:t>
            </a:r>
            <a:r>
              <a:rPr lang="en-GB" sz="2800" dirty="0" smtClean="0"/>
              <a:t>.</a:t>
            </a:r>
            <a:endParaRPr lang="en-GB" sz="2800" dirty="0"/>
          </a:p>
        </p:txBody>
      </p:sp>
      <p:sp>
        <p:nvSpPr>
          <p:cNvPr id="4" name="TextBox 3"/>
          <p:cNvSpPr txBox="1"/>
          <p:nvPr/>
        </p:nvSpPr>
        <p:spPr>
          <a:xfrm>
            <a:off x="5148064" y="6165304"/>
            <a:ext cx="2952328" cy="369332"/>
          </a:xfrm>
          <a:prstGeom prst="rect">
            <a:avLst/>
          </a:prstGeom>
          <a:noFill/>
        </p:spPr>
        <p:txBody>
          <a:bodyPr wrap="square" rtlCol="0">
            <a:spAutoFit/>
          </a:bodyPr>
          <a:lstStyle/>
          <a:p>
            <a:r>
              <a:rPr lang="en-GB" dirty="0" smtClean="0"/>
              <a:t>Ross and </a:t>
            </a:r>
            <a:r>
              <a:rPr lang="en-GB" dirty="0" err="1" smtClean="0"/>
              <a:t>Mullineaux</a:t>
            </a:r>
            <a:r>
              <a:rPr lang="en-GB" dirty="0" smtClean="0"/>
              <a:t> (2012)</a:t>
            </a:r>
            <a:endParaRPr lang="en-GB" dirty="0"/>
          </a:p>
        </p:txBody>
      </p:sp>
    </p:spTree>
    <p:extLst>
      <p:ext uri="{BB962C8B-B14F-4D97-AF65-F5344CB8AC3E}">
        <p14:creationId xmlns:p14="http://schemas.microsoft.com/office/powerpoint/2010/main" val="1729871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fontScale="90000"/>
          </a:bodyPr>
          <a:lstStyle/>
          <a:p>
            <a:r>
              <a:rPr lang="en-GB" b="1" dirty="0" smtClean="0"/>
              <a:t>Severe poverty: The Welsh Context</a:t>
            </a:r>
            <a:endParaRPr lang="en-GB" b="1" dirty="0"/>
          </a:p>
        </p:txBody>
      </p:sp>
      <p:sp>
        <p:nvSpPr>
          <p:cNvPr id="3" name="TextBox 2"/>
          <p:cNvSpPr txBox="1"/>
          <p:nvPr/>
        </p:nvSpPr>
        <p:spPr>
          <a:xfrm>
            <a:off x="395536" y="1484784"/>
            <a:ext cx="8352928"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A </a:t>
            </a:r>
            <a:r>
              <a:rPr lang="en-GB" sz="2800" dirty="0"/>
              <a:t>quarter of parents (25 per cent) living on low incomes in Wales report frequently skipping meals, and feel they have nothing else left to cut back on.</a:t>
            </a:r>
          </a:p>
          <a:p>
            <a:pPr marL="457200" indent="-457200">
              <a:buFont typeface="Arial" panose="020B0604020202020204" pitchFamily="34" charset="0"/>
              <a:buChar char="•"/>
            </a:pPr>
            <a:r>
              <a:rPr lang="en-GB" sz="2800" dirty="0"/>
              <a:t>A fifth of Welsh parents on low incomes say stress about money affects their relationship with their children.</a:t>
            </a:r>
          </a:p>
          <a:p>
            <a:pPr marL="457200" indent="-457200">
              <a:buFont typeface="Arial" panose="020B0604020202020204" pitchFamily="34" charset="0"/>
              <a:buChar char="•"/>
            </a:pPr>
            <a:r>
              <a:rPr lang="en-GB" sz="2800" dirty="0"/>
              <a:t>Rising living costs, high unemployment, cuts in public spending and benefit changes are all set to make the position </a:t>
            </a:r>
            <a:r>
              <a:rPr lang="en-GB" sz="2800" dirty="0" smtClean="0"/>
              <a:t>worse in </a:t>
            </a:r>
            <a:r>
              <a:rPr lang="en-GB" sz="2800" dirty="0"/>
              <a:t>the years immediately ahead.</a:t>
            </a:r>
          </a:p>
        </p:txBody>
      </p:sp>
      <p:sp>
        <p:nvSpPr>
          <p:cNvPr id="4" name="TextBox 3"/>
          <p:cNvSpPr txBox="1"/>
          <p:nvPr/>
        </p:nvSpPr>
        <p:spPr>
          <a:xfrm>
            <a:off x="5940152" y="5459165"/>
            <a:ext cx="2952328" cy="369332"/>
          </a:xfrm>
          <a:prstGeom prst="rect">
            <a:avLst/>
          </a:prstGeom>
          <a:noFill/>
        </p:spPr>
        <p:txBody>
          <a:bodyPr wrap="square" rtlCol="0">
            <a:spAutoFit/>
          </a:bodyPr>
          <a:lstStyle/>
          <a:p>
            <a:r>
              <a:rPr lang="en-GB" dirty="0" smtClean="0"/>
              <a:t>Ross and </a:t>
            </a:r>
            <a:r>
              <a:rPr lang="en-GB" dirty="0" err="1" smtClean="0"/>
              <a:t>Mullineaux</a:t>
            </a:r>
            <a:r>
              <a:rPr lang="en-GB" dirty="0" smtClean="0"/>
              <a:t> (2012)</a:t>
            </a:r>
            <a:endParaRPr lang="en-GB" dirty="0"/>
          </a:p>
        </p:txBody>
      </p:sp>
      <p:pic>
        <p:nvPicPr>
          <p:cNvPr id="5" name="Picture 4">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9832" y="6021288"/>
            <a:ext cx="684721" cy="680095"/>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73399" y="6021288"/>
            <a:ext cx="698601" cy="680095"/>
          </a:xfrm>
          <a:prstGeom prst="rect">
            <a:avLst/>
          </a:prstGeom>
        </p:spPr>
      </p:pic>
      <p:sp>
        <p:nvSpPr>
          <p:cNvPr id="7" name="TextBox 6"/>
          <p:cNvSpPr txBox="1"/>
          <p:nvPr/>
        </p:nvSpPr>
        <p:spPr>
          <a:xfrm>
            <a:off x="4716016" y="6093296"/>
            <a:ext cx="4032448" cy="646331"/>
          </a:xfrm>
          <a:prstGeom prst="rect">
            <a:avLst/>
          </a:prstGeom>
          <a:noFill/>
        </p:spPr>
        <p:txBody>
          <a:bodyPr wrap="square" rtlCol="0">
            <a:spAutoFit/>
          </a:bodyPr>
          <a:lstStyle/>
          <a:p>
            <a:r>
              <a:rPr lang="en-GB" dirty="0" smtClean="0"/>
              <a:t>Excerpt from </a:t>
            </a:r>
            <a:r>
              <a:rPr lang="en-GB" i="1" dirty="0" smtClean="0"/>
              <a:t>Child Poverty Snapshots</a:t>
            </a:r>
            <a:r>
              <a:rPr lang="en-GB" dirty="0" smtClean="0"/>
              <a:t> [Carmarthen]</a:t>
            </a:r>
            <a:endParaRPr lang="en-GB" dirty="0"/>
          </a:p>
        </p:txBody>
      </p:sp>
    </p:spTree>
    <p:extLst>
      <p:ext uri="{BB962C8B-B14F-4D97-AF65-F5344CB8AC3E}">
        <p14:creationId xmlns:p14="http://schemas.microsoft.com/office/powerpoint/2010/main" val="4270919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7"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Risk Factors:</a:t>
            </a:r>
            <a:br>
              <a:rPr lang="en-GB" dirty="0" smtClean="0"/>
            </a:br>
            <a:r>
              <a:rPr lang="en-GB" dirty="0" smtClean="0"/>
              <a:t>Child poverty</a:t>
            </a:r>
          </a:p>
        </p:txBody>
      </p:sp>
      <p:graphicFrame>
        <p:nvGraphicFramePr>
          <p:cNvPr id="20555" name="Group 75"/>
          <p:cNvGraphicFramePr>
            <a:graphicFrameLocks noGrp="1"/>
          </p:cNvGraphicFramePr>
          <p:nvPr>
            <p:ph idx="1"/>
            <p:extLst/>
          </p:nvPr>
        </p:nvGraphicFramePr>
        <p:xfrm>
          <a:off x="35496" y="1631776"/>
          <a:ext cx="9108503" cy="5181600"/>
        </p:xfrm>
        <a:graphic>
          <a:graphicData uri="http://schemas.openxmlformats.org/drawingml/2006/table">
            <a:tbl>
              <a:tblPr/>
              <a:tblGrid>
                <a:gridCol w="6094330"/>
                <a:gridCol w="1520061"/>
                <a:gridCol w="1494112"/>
              </a:tblGrid>
              <a:tr h="40206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Tahoma" pitchFamily="34" charset="0"/>
                        </a:rPr>
                        <a:t>Factor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smtClean="0">
                          <a:ln>
                            <a:noFill/>
                          </a:ln>
                          <a:solidFill>
                            <a:srgbClr val="FFFFFF"/>
                          </a:solidFill>
                          <a:effectLst/>
                          <a:latin typeface="Tahoma" pitchFamily="34" charset="0"/>
                        </a:rPr>
                        <a:t>Non-severe poverty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smtClean="0">
                          <a:ln>
                            <a:noFill/>
                          </a:ln>
                          <a:solidFill>
                            <a:srgbClr val="FFFFFF"/>
                          </a:solidFill>
                          <a:effectLst/>
                          <a:latin typeface="Tahoma" pitchFamily="34" charset="0"/>
                        </a:rPr>
                        <a:t>Severe poverty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r>
              <a:tr h="74064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003366"/>
                          </a:solidFill>
                          <a:effectLst/>
                          <a:latin typeface="Tahoma" pitchFamily="34" charset="0"/>
                        </a:rPr>
                        <a:t>Economic activity of parents (workless)</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600" b="0" i="0" u="none" strike="noStrike" cap="none" normalizeH="0" baseline="0" dirty="0" smtClean="0">
                          <a:ln>
                            <a:noFill/>
                          </a:ln>
                          <a:solidFill>
                            <a:srgbClr val="003366"/>
                          </a:solidFill>
                          <a:effectLst/>
                          <a:latin typeface="Tahoma" pitchFamily="34" charset="0"/>
                        </a:rPr>
                        <a:t> Self employed</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600" b="0" i="0" u="none" strike="noStrike" cap="none" normalizeH="0" baseline="0" dirty="0" smtClean="0">
                          <a:ln>
                            <a:noFill/>
                          </a:ln>
                          <a:solidFill>
                            <a:srgbClr val="003366"/>
                          </a:solidFill>
                          <a:effectLst/>
                          <a:latin typeface="Tahoma" pitchFamily="34" charset="0"/>
                        </a:rPr>
                        <a:t> couple or single, part-time work (no FT)</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600" b="0" i="0" u="none" strike="noStrike" cap="none" normalizeH="0" baseline="0" dirty="0" smtClean="0">
                          <a:ln>
                            <a:noFill/>
                          </a:ln>
                          <a:solidFill>
                            <a:srgbClr val="003366"/>
                          </a:solidFill>
                          <a:effectLst/>
                          <a:latin typeface="Tahoma" pitchFamily="34" charset="0"/>
                        </a:rPr>
                        <a:t> Couple or single, all in full-time work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EDE"/>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smtClean="0">
                        <a:ln>
                          <a:noFill/>
                        </a:ln>
                        <a:solidFill>
                          <a:srgbClr val="003366"/>
                        </a:solidFill>
                        <a:effectLst/>
                        <a:latin typeface="Tahoma"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0.34*</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0.60*</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0.15*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EDE"/>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smtClean="0">
                        <a:ln>
                          <a:noFill/>
                        </a:ln>
                        <a:solidFill>
                          <a:srgbClr val="003366"/>
                        </a:solidFill>
                        <a:effectLst/>
                        <a:latin typeface="Tahoma"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0.06*</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0.01*</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0.29*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EDE"/>
                    </a:solidFill>
                  </a:tcPr>
                </a:tc>
              </a:tr>
              <a:tr h="57135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Mother’s educational qualification (degree)</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600" b="0" i="0" u="none" strike="noStrike" cap="none" normalizeH="0" baseline="0" smtClean="0">
                          <a:ln>
                            <a:noFill/>
                          </a:ln>
                          <a:solidFill>
                            <a:srgbClr val="003366"/>
                          </a:solidFill>
                          <a:effectLst/>
                          <a:latin typeface="Tahoma" pitchFamily="34" charset="0"/>
                        </a:rPr>
                        <a:t> No qualification</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600" b="0" i="0" u="none" strike="noStrike" cap="none" normalizeH="0" baseline="0" smtClean="0">
                          <a:ln>
                            <a:noFill/>
                          </a:ln>
                          <a:solidFill>
                            <a:srgbClr val="003366"/>
                          </a:solidFill>
                          <a:effectLst/>
                          <a:latin typeface="Tahoma" pitchFamily="34" charset="0"/>
                        </a:rPr>
                        <a:t> non-degree qualification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E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smtClean="0">
                        <a:ln>
                          <a:noFill/>
                        </a:ln>
                        <a:solidFill>
                          <a:srgbClr val="003366"/>
                        </a:solidFill>
                        <a:effectLst/>
                        <a:latin typeface="Tahoma"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3.45*</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2.54*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E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smtClean="0">
                        <a:ln>
                          <a:noFill/>
                        </a:ln>
                        <a:solidFill>
                          <a:srgbClr val="003366"/>
                        </a:solidFill>
                        <a:effectLst/>
                        <a:latin typeface="Tahoma"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6.27*</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4.00*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EF"/>
                    </a:solidFill>
                  </a:tcPr>
                </a:tc>
              </a:tr>
              <a:tr h="90993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Benefit receipt (no receipt)</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600" b="0" i="0" u="none" strike="noStrike" cap="none" normalizeH="0" baseline="0" smtClean="0">
                          <a:ln>
                            <a:noFill/>
                          </a:ln>
                          <a:solidFill>
                            <a:srgbClr val="003366"/>
                          </a:solidFill>
                          <a:effectLst/>
                          <a:latin typeface="Tahoma" pitchFamily="34" charset="0"/>
                        </a:rPr>
                        <a:t> Jobseeker’s Allowance</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600" b="0" i="0" u="none" strike="noStrike" cap="none" normalizeH="0" baseline="0" smtClean="0">
                          <a:ln>
                            <a:noFill/>
                          </a:ln>
                          <a:solidFill>
                            <a:srgbClr val="003366"/>
                          </a:solidFill>
                          <a:effectLst/>
                          <a:latin typeface="Tahoma" pitchFamily="34" charset="0"/>
                        </a:rPr>
                        <a:t> Incapacity Benefit</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600" b="0" i="0" u="none" strike="noStrike" cap="none" normalizeH="0" baseline="0" smtClean="0">
                          <a:ln>
                            <a:noFill/>
                          </a:ln>
                          <a:solidFill>
                            <a:srgbClr val="003366"/>
                          </a:solidFill>
                          <a:effectLst/>
                          <a:latin typeface="Tahoma" pitchFamily="34" charset="0"/>
                        </a:rPr>
                        <a:t> Income Support</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600" b="0" i="0" u="none" strike="noStrike" cap="none" normalizeH="0" baseline="0" smtClean="0">
                          <a:ln>
                            <a:noFill/>
                          </a:ln>
                          <a:solidFill>
                            <a:srgbClr val="003366"/>
                          </a:solidFill>
                          <a:effectLst/>
                          <a:latin typeface="Tahoma" pitchFamily="34" charset="0"/>
                        </a:rPr>
                        <a:t> Child Tax Credit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EDE"/>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smtClean="0">
                        <a:ln>
                          <a:noFill/>
                        </a:ln>
                        <a:solidFill>
                          <a:srgbClr val="003366"/>
                        </a:solidFill>
                        <a:effectLst/>
                        <a:latin typeface="Tahoma"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2.65*</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1.36*</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2.84*</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1.29*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EDE"/>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smtClean="0">
                        <a:ln>
                          <a:noFill/>
                        </a:ln>
                        <a:solidFill>
                          <a:srgbClr val="003366"/>
                        </a:solidFill>
                        <a:effectLst/>
                        <a:latin typeface="Tahoma"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0.81</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0.75</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0.54*</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0.80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EDE"/>
                    </a:solidFill>
                  </a:tcPr>
                </a:tc>
              </a:tr>
              <a:tr h="74064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Ethnic Group (White)</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600" b="0" i="0" u="none" strike="noStrike" cap="none" normalizeH="0" baseline="0" smtClean="0">
                          <a:ln>
                            <a:noFill/>
                          </a:ln>
                          <a:solidFill>
                            <a:srgbClr val="003366"/>
                          </a:solidFill>
                          <a:effectLst/>
                          <a:latin typeface="Tahoma" pitchFamily="34" charset="0"/>
                        </a:rPr>
                        <a:t>Asian</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600" b="0" i="0" u="none" strike="noStrike" cap="none" normalizeH="0" baseline="0" smtClean="0">
                          <a:ln>
                            <a:noFill/>
                          </a:ln>
                          <a:solidFill>
                            <a:srgbClr val="003366"/>
                          </a:solidFill>
                          <a:effectLst/>
                          <a:latin typeface="Tahoma" pitchFamily="34" charset="0"/>
                        </a:rPr>
                        <a:t>Black</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600" b="0" i="0" u="none" strike="noStrike" cap="none" normalizeH="0" baseline="0" smtClean="0">
                          <a:ln>
                            <a:noFill/>
                          </a:ln>
                          <a:solidFill>
                            <a:srgbClr val="003366"/>
                          </a:solidFill>
                          <a:effectLst/>
                          <a:latin typeface="Tahoma" pitchFamily="34" charset="0"/>
                        </a:rPr>
                        <a:t>Mixed /other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E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smtClean="0">
                        <a:ln>
                          <a:noFill/>
                        </a:ln>
                        <a:solidFill>
                          <a:srgbClr val="003366"/>
                        </a:solidFill>
                        <a:effectLst/>
                        <a:latin typeface="Tahoma"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2.39*</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1.33</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1.40*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E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smtClean="0">
                        <a:ln>
                          <a:noFill/>
                        </a:ln>
                        <a:solidFill>
                          <a:srgbClr val="003366"/>
                        </a:solidFill>
                        <a:effectLst/>
                        <a:latin typeface="Tahoma"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6.08*</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2.51*</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2.82*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EF"/>
                    </a:solidFill>
                  </a:tcPr>
                </a:tc>
              </a:tr>
              <a:tr h="23277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Single parent (couple)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BAD0D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rgbClr val="003366"/>
                          </a:solidFill>
                          <a:effectLst/>
                          <a:latin typeface="Tahoma" pitchFamily="34" charset="0"/>
                        </a:rPr>
                        <a:t>1.32*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BAD0D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003366"/>
                          </a:solidFill>
                          <a:effectLst/>
                          <a:latin typeface="Tahoma" pitchFamily="34" charset="0"/>
                        </a:rPr>
                        <a:t>0.71*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BAD0D4"/>
                    </a:solidFill>
                  </a:tcPr>
                </a:tc>
              </a:tr>
            </a:tbl>
          </a:graphicData>
        </a:graphic>
      </p:graphicFrame>
    </p:spTree>
    <p:extLst>
      <p:ext uri="{BB962C8B-B14F-4D97-AF65-F5344CB8AC3E}">
        <p14:creationId xmlns:p14="http://schemas.microsoft.com/office/powerpoint/2010/main" val="885282679"/>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17358229"/>
              </p:ext>
            </p:extLst>
          </p:nvPr>
        </p:nvGraphicFramePr>
        <p:xfrm>
          <a:off x="457200" y="1600200"/>
          <a:ext cx="8229600" cy="452596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136089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normAutofit fontScale="90000"/>
          </a:bodyPr>
          <a:lstStyle/>
          <a:p>
            <a:r>
              <a:rPr lang="en-GB" smtClean="0"/>
              <a:t>Severe Child Poverty Status </a:t>
            </a:r>
            <a:br>
              <a:rPr lang="en-GB" smtClean="0"/>
            </a:br>
            <a:r>
              <a:rPr lang="en-GB" smtClean="0"/>
              <a:t>by Family Type and Size </a:t>
            </a:r>
            <a:endParaRPr lang="en-GB" dirty="0" smtClean="0"/>
          </a:p>
        </p:txBody>
      </p:sp>
      <p:sp>
        <p:nvSpPr>
          <p:cNvPr id="4" name="Content Placeholder 3"/>
          <p:cNvSpPr>
            <a:spLocks noGrp="1"/>
          </p:cNvSpPr>
          <p:nvPr>
            <p:ph idx="1"/>
          </p:nvPr>
        </p:nvSpPr>
        <p:spPr/>
        <p:txBody>
          <a:bodyPr/>
          <a:lstStyle/>
          <a:p>
            <a:endParaRPr lang="en-GB"/>
          </a:p>
        </p:txBody>
      </p:sp>
      <p:sp>
        <p:nvSpPr>
          <p:cNvPr id="17411" name="Rectangle 4"/>
          <p:cNvSpPr>
            <a:spLocks noChangeArrowheads="1"/>
          </p:cNvSpPr>
          <p:nvPr/>
        </p:nvSpPr>
        <p:spPr bwMode="auto">
          <a:xfrm>
            <a:off x="900113" y="6119813"/>
            <a:ext cx="3173412"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pPr>
              <a:tabLst>
                <a:tab pos="342900" algn="l"/>
              </a:tabLst>
            </a:pPr>
            <a:r>
              <a:rPr lang="en-GB" sz="1200" dirty="0">
                <a:solidFill>
                  <a:schemeClr val="tx2"/>
                </a:solidFill>
                <a:latin typeface="Arial" pitchFamily="34" charset="0"/>
                <a:ea typeface="Times New Roman" pitchFamily="18" charset="0"/>
                <a:cs typeface="Arial" pitchFamily="34" charset="0"/>
              </a:rPr>
              <a:t>Base Population: All children in 2004-5 FRS</a:t>
            </a:r>
            <a:r>
              <a:rPr lang="en-GB" sz="1000" dirty="0">
                <a:solidFill>
                  <a:srgbClr val="330066"/>
                </a:solidFill>
                <a:latin typeface="Arial" pitchFamily="34" charset="0"/>
                <a:ea typeface="Times New Roman" pitchFamily="18" charset="0"/>
                <a:cs typeface="Arial" pitchFamily="34" charset="0"/>
              </a:rPr>
              <a:t>.</a:t>
            </a:r>
            <a:endParaRPr lang="en-GB" sz="2400" dirty="0">
              <a:solidFill>
                <a:srgbClr val="330066"/>
              </a:solidFill>
              <a:latin typeface="Times New Roman" pitchFamily="18" charset="0"/>
              <a:ea typeface="Times New Roman" pitchFamily="18" charset="0"/>
              <a:cs typeface="Arial" pitchFamily="34" charset="0"/>
            </a:endParaRPr>
          </a:p>
        </p:txBody>
      </p:sp>
      <p:grpSp>
        <p:nvGrpSpPr>
          <p:cNvPr id="17412" name="Group 398"/>
          <p:cNvGrpSpPr>
            <a:grpSpLocks/>
          </p:cNvGrpSpPr>
          <p:nvPr/>
        </p:nvGrpSpPr>
        <p:grpSpPr bwMode="auto">
          <a:xfrm>
            <a:off x="7019925" y="1628775"/>
            <a:ext cx="1387475" cy="581025"/>
            <a:chOff x="4604" y="878"/>
            <a:chExt cx="874" cy="366"/>
          </a:xfrm>
        </p:grpSpPr>
        <p:sp>
          <p:nvSpPr>
            <p:cNvPr id="17449" name="Rectangle 3"/>
            <p:cNvSpPr>
              <a:spLocks noChangeArrowheads="1"/>
            </p:cNvSpPr>
            <p:nvPr/>
          </p:nvSpPr>
          <p:spPr bwMode="auto">
            <a:xfrm>
              <a:off x="5297" y="878"/>
              <a:ext cx="11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pPr algn="r"/>
              <a:endParaRPr lang="en-US" sz="2400" dirty="0">
                <a:solidFill>
                  <a:srgbClr val="330066"/>
                </a:solidFill>
                <a:latin typeface="Times New Roman" pitchFamily="18" charset="0"/>
                <a:ea typeface="Times New Roman" pitchFamily="18" charset="0"/>
                <a:cs typeface="Arial" pitchFamily="34" charset="0"/>
              </a:endParaRPr>
            </a:p>
          </p:txBody>
        </p:sp>
        <p:sp>
          <p:nvSpPr>
            <p:cNvPr id="17450" name="Rectangle 5"/>
            <p:cNvSpPr>
              <a:spLocks noChangeArrowheads="1"/>
            </p:cNvSpPr>
            <p:nvPr/>
          </p:nvSpPr>
          <p:spPr bwMode="auto">
            <a:xfrm>
              <a:off x="4604" y="1071"/>
              <a:ext cx="87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pPr algn="r"/>
              <a:r>
                <a:rPr lang="en-GB" sz="1200" b="1" dirty="0">
                  <a:solidFill>
                    <a:schemeClr val="tx2"/>
                  </a:solidFill>
                  <a:latin typeface="Arial" pitchFamily="34" charset="0"/>
                  <a:ea typeface="Times New Roman" pitchFamily="18" charset="0"/>
                  <a:cs typeface="Arial" pitchFamily="34" charset="0"/>
                </a:rPr>
                <a:t>Column per cent</a:t>
              </a:r>
              <a:endParaRPr lang="en-GB" sz="2400" dirty="0">
                <a:solidFill>
                  <a:schemeClr val="tx2"/>
                </a:solidFill>
                <a:latin typeface="Times New Roman" pitchFamily="18" charset="0"/>
                <a:ea typeface="Times New Roman" pitchFamily="18" charset="0"/>
                <a:cs typeface="Arial" pitchFamily="34" charset="0"/>
              </a:endParaRPr>
            </a:p>
          </p:txBody>
        </p:sp>
      </p:grpSp>
      <p:sp>
        <p:nvSpPr>
          <p:cNvPr id="17413" name="Rectangle 78"/>
          <p:cNvSpPr>
            <a:spLocks noChangeArrowheads="1"/>
          </p:cNvSpPr>
          <p:nvPr/>
        </p:nvSpPr>
        <p:spPr bwMode="auto">
          <a:xfrm>
            <a:off x="0" y="490538"/>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endParaRPr lang="en-US" sz="2400" dirty="0">
              <a:solidFill>
                <a:srgbClr val="330066"/>
              </a:solidFill>
              <a:latin typeface="Times New Roman" pitchFamily="18" charset="0"/>
            </a:endParaRPr>
          </a:p>
        </p:txBody>
      </p:sp>
      <p:graphicFrame>
        <p:nvGraphicFramePr>
          <p:cNvPr id="76221" name="Group 445"/>
          <p:cNvGraphicFramePr>
            <a:graphicFrameLocks noGrp="1"/>
          </p:cNvGraphicFramePr>
          <p:nvPr/>
        </p:nvGraphicFramePr>
        <p:xfrm>
          <a:off x="971550" y="2276475"/>
          <a:ext cx="7416800" cy="3746501"/>
        </p:xfrm>
        <a:graphic>
          <a:graphicData uri="http://schemas.openxmlformats.org/drawingml/2006/table">
            <a:tbl>
              <a:tblPr/>
              <a:tblGrid>
                <a:gridCol w="2305050"/>
                <a:gridCol w="1165225"/>
                <a:gridCol w="1428750"/>
                <a:gridCol w="1235075"/>
                <a:gridCol w="1282700"/>
              </a:tblGrid>
              <a:tr h="335280">
                <a:tc rowSpan="2">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Family composition</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gridSpan="3">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Severe child poverty status</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rowSpan="2">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All children</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r>
              <a:tr h="579120">
                <a:tc vMerge="1">
                  <a:txBody>
                    <a:bodyPr/>
                    <a:lstStyle/>
                    <a:p>
                      <a:endParaRPr lang="en-GB"/>
                    </a:p>
                  </a:txBody>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Not in poverty</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Non-severe poverty</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Severe poverty</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vMerge="1">
                  <a:txBody>
                    <a:bodyPr/>
                    <a:lstStyle/>
                    <a:p>
                      <a:endParaRPr lang="en-GB"/>
                    </a:p>
                  </a:txBody>
                  <a:tcPr/>
                </a:tc>
              </a:tr>
              <a:tr h="944563">
                <a:tc>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tab pos="457200" algn="l"/>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Family type</a:t>
                      </a:r>
                      <a:endPar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Pct val="65000"/>
                        <a:buFont typeface="Arial" charset="0"/>
                        <a:buChar char="-"/>
                        <a:tabLst>
                          <a:tab pos="457200" algn="l"/>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 lone parent</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Pct val="65000"/>
                        <a:buFont typeface="Arial" charset="0"/>
                        <a:buChar char="-"/>
                        <a:tabLst>
                          <a:tab pos="457200" algn="l"/>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 couple parents</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6238" algn="dec"/>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6238"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17</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6238"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83</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81000" algn="dec"/>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810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52</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810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48</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19100" algn="dec"/>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191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47</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191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53</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63550" algn="dec"/>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6355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25</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6355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75</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r>
              <a:tr h="1482725">
                <a:tc>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tab pos="457200" algn="l"/>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Family size</a:t>
                      </a:r>
                      <a:endPar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Pct val="65000"/>
                        <a:buFont typeface="Arial" charset="0"/>
                        <a:buChar char="-"/>
                        <a:tabLst>
                          <a:tab pos="457200" algn="l"/>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 one child</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Pct val="65000"/>
                        <a:buFont typeface="Arial" charset="0"/>
                        <a:buChar char="-"/>
                        <a:tabLst>
                          <a:tab pos="457200" algn="l"/>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 two children </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Pct val="65000"/>
                        <a:buFont typeface="Arial" charset="0"/>
                        <a:buChar char="-"/>
                        <a:tabLst>
                          <a:tab pos="457200" algn="l"/>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 three children</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Pct val="65000"/>
                        <a:buFont typeface="Arial" charset="0"/>
                        <a:buChar char="-"/>
                        <a:tabLst>
                          <a:tab pos="457200" algn="l"/>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 four or more children</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6238" algn="dec"/>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6238"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25</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6238"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47</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6238"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20</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6238"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8</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81000" algn="dec"/>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810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22</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810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36</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810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24</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810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18</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19100" algn="dec"/>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191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26</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191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34</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191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20</a:t>
                      </a: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191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20</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63550" algn="dec"/>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6355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25</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p>
                      <a:pPr marL="0" marR="0" lvl="0" indent="0" algn="ctr" defTabSz="914400" rtl="0" eaLnBrk="0" fontAlgn="base" latinLnBrk="0" hangingPunct="0">
                        <a:lnSpc>
                          <a:spcPct val="100000"/>
                        </a:lnSpc>
                        <a:spcBef>
                          <a:spcPct val="0"/>
                        </a:spcBef>
                        <a:spcAft>
                          <a:spcPct val="0"/>
                        </a:spcAft>
                        <a:buClrTx/>
                        <a:buSzPct val="65000"/>
                        <a:buFontTx/>
                        <a:buNone/>
                        <a:tabLst>
                          <a:tab pos="46355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44</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p>
                      <a:pPr marL="0" marR="0" lvl="0" indent="0" algn="ctr" defTabSz="914400" rtl="0" eaLnBrk="0" fontAlgn="base" latinLnBrk="0" hangingPunct="0">
                        <a:lnSpc>
                          <a:spcPct val="100000"/>
                        </a:lnSpc>
                        <a:spcBef>
                          <a:spcPct val="0"/>
                        </a:spcBef>
                        <a:spcAft>
                          <a:spcPct val="0"/>
                        </a:spcAft>
                        <a:buClrTx/>
                        <a:buSzPct val="65000"/>
                        <a:buFontTx/>
                        <a:buNone/>
                        <a:tabLst>
                          <a:tab pos="46355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21</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p>
                      <a:pPr marL="0" marR="0" lvl="0" indent="0" algn="ctr" defTabSz="914400" rtl="0" eaLnBrk="0" fontAlgn="base" latinLnBrk="0" hangingPunct="0">
                        <a:lnSpc>
                          <a:spcPct val="100000"/>
                        </a:lnSpc>
                        <a:spcBef>
                          <a:spcPct val="0"/>
                        </a:spcBef>
                        <a:spcAft>
                          <a:spcPct val="0"/>
                        </a:spcAft>
                        <a:buClrTx/>
                        <a:buSzPct val="65000"/>
                        <a:buFontTx/>
                        <a:buNone/>
                        <a:tabLst>
                          <a:tab pos="46355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10</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r>
              <a:tr h="404813">
                <a:tc>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Unweighted cases</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6238"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12394</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810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2979</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1910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639</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63550"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16012</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r>
            </a:tbl>
          </a:graphicData>
        </a:graphic>
      </p:graphicFrame>
      <p:sp>
        <p:nvSpPr>
          <p:cNvPr id="17448" name="Rectangle 386"/>
          <p:cNvSpPr>
            <a:spLocks noChangeArrowheads="1"/>
          </p:cNvSpPr>
          <p:nvPr/>
        </p:nvSpPr>
        <p:spPr bwMode="auto">
          <a:xfrm>
            <a:off x="0" y="59086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endParaRPr lang="en-US" sz="2400" dirty="0">
              <a:solidFill>
                <a:srgbClr val="330066"/>
              </a:solidFill>
              <a:latin typeface="Times New Roman" pitchFamily="18" charset="0"/>
            </a:endParaRPr>
          </a:p>
        </p:txBody>
      </p:sp>
    </p:spTree>
    <p:extLst>
      <p:ext uri="{BB962C8B-B14F-4D97-AF65-F5344CB8AC3E}">
        <p14:creationId xmlns:p14="http://schemas.microsoft.com/office/powerpoint/2010/main" val="2788697672"/>
      </p:ext>
    </p:extLst>
  </p:cSld>
  <p:clrMapOvr>
    <a:masterClrMapping/>
  </p:clrMapOvr>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normAutofit fontScale="90000"/>
          </a:bodyPr>
          <a:lstStyle/>
          <a:p>
            <a:r>
              <a:rPr lang="en-GB" smtClean="0"/>
              <a:t>Severe Child Poverty Status </a:t>
            </a:r>
            <a:br>
              <a:rPr lang="en-GB" smtClean="0"/>
            </a:br>
            <a:r>
              <a:rPr lang="en-GB" smtClean="0"/>
              <a:t>by Ethnicity </a:t>
            </a:r>
            <a:endParaRPr lang="en-GB" dirty="0" smtClean="0"/>
          </a:p>
        </p:txBody>
      </p:sp>
      <p:sp>
        <p:nvSpPr>
          <p:cNvPr id="4" name="Content Placeholder 3"/>
          <p:cNvSpPr>
            <a:spLocks noGrp="1"/>
          </p:cNvSpPr>
          <p:nvPr>
            <p:ph idx="1"/>
          </p:nvPr>
        </p:nvSpPr>
        <p:spPr/>
        <p:txBody>
          <a:bodyPr/>
          <a:lstStyle/>
          <a:p>
            <a:endParaRPr lang="en-GB"/>
          </a:p>
        </p:txBody>
      </p:sp>
      <p:sp>
        <p:nvSpPr>
          <p:cNvPr id="18435" name="Rectangle 3"/>
          <p:cNvSpPr>
            <a:spLocks noChangeArrowheads="1"/>
          </p:cNvSpPr>
          <p:nvPr/>
        </p:nvSpPr>
        <p:spPr bwMode="auto">
          <a:xfrm>
            <a:off x="8408988" y="1466850"/>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pPr algn="r"/>
            <a:endParaRPr lang="en-US" sz="2400" dirty="0">
              <a:solidFill>
                <a:srgbClr val="330066"/>
              </a:solidFill>
              <a:latin typeface="Times New Roman" pitchFamily="18" charset="0"/>
              <a:ea typeface="Times New Roman" pitchFamily="18" charset="0"/>
              <a:cs typeface="Arial" pitchFamily="34" charset="0"/>
            </a:endParaRPr>
          </a:p>
        </p:txBody>
      </p:sp>
      <p:sp>
        <p:nvSpPr>
          <p:cNvPr id="18436" name="Rectangle 4"/>
          <p:cNvSpPr>
            <a:spLocks noChangeArrowheads="1"/>
          </p:cNvSpPr>
          <p:nvPr/>
        </p:nvSpPr>
        <p:spPr bwMode="auto">
          <a:xfrm>
            <a:off x="900113" y="6165850"/>
            <a:ext cx="31813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pPr>
              <a:tabLst>
                <a:tab pos="342900" algn="l"/>
              </a:tabLst>
            </a:pPr>
            <a:r>
              <a:rPr lang="en-GB" sz="1200" dirty="0">
                <a:solidFill>
                  <a:schemeClr val="tx2"/>
                </a:solidFill>
                <a:latin typeface="Arial" pitchFamily="34" charset="0"/>
                <a:ea typeface="Times New Roman" pitchFamily="18" charset="0"/>
                <a:cs typeface="Arial" pitchFamily="34" charset="0"/>
              </a:rPr>
              <a:t>Base Population: All children in 2004-5 FRS.</a:t>
            </a:r>
            <a:endParaRPr lang="en-GB" sz="1200" dirty="0">
              <a:solidFill>
                <a:schemeClr val="tx2"/>
              </a:solidFill>
              <a:latin typeface="Times New Roman" pitchFamily="18" charset="0"/>
              <a:ea typeface="Times New Roman" pitchFamily="18" charset="0"/>
              <a:cs typeface="Arial" pitchFamily="34" charset="0"/>
            </a:endParaRPr>
          </a:p>
        </p:txBody>
      </p:sp>
      <p:sp>
        <p:nvSpPr>
          <p:cNvPr id="18437" name="Rectangle 5"/>
          <p:cNvSpPr>
            <a:spLocks noChangeArrowheads="1"/>
          </p:cNvSpPr>
          <p:nvPr/>
        </p:nvSpPr>
        <p:spPr bwMode="auto">
          <a:xfrm>
            <a:off x="7235825" y="1773238"/>
            <a:ext cx="143986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r"/>
            <a:r>
              <a:rPr lang="en-GB" sz="1200" b="1" dirty="0">
                <a:solidFill>
                  <a:schemeClr val="tx2"/>
                </a:solidFill>
                <a:latin typeface="Arial" pitchFamily="34" charset="0"/>
                <a:ea typeface="Times New Roman" pitchFamily="18" charset="0"/>
                <a:cs typeface="Arial" pitchFamily="34" charset="0"/>
              </a:rPr>
              <a:t>Column per cent</a:t>
            </a:r>
            <a:endParaRPr lang="en-GB" sz="2400" dirty="0">
              <a:solidFill>
                <a:schemeClr val="tx2"/>
              </a:solidFill>
              <a:latin typeface="Times New Roman" pitchFamily="18" charset="0"/>
              <a:ea typeface="Times New Roman" pitchFamily="18" charset="0"/>
              <a:cs typeface="Arial" pitchFamily="34" charset="0"/>
            </a:endParaRPr>
          </a:p>
        </p:txBody>
      </p:sp>
      <p:sp>
        <p:nvSpPr>
          <p:cNvPr id="18438" name="Rectangle 8"/>
          <p:cNvSpPr>
            <a:spLocks noChangeArrowheads="1"/>
          </p:cNvSpPr>
          <p:nvPr/>
        </p:nvSpPr>
        <p:spPr bwMode="auto">
          <a:xfrm>
            <a:off x="0" y="490538"/>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endParaRPr lang="en-US" sz="2400" dirty="0">
              <a:solidFill>
                <a:srgbClr val="330066"/>
              </a:solidFill>
              <a:latin typeface="Times New Roman" pitchFamily="18" charset="0"/>
            </a:endParaRPr>
          </a:p>
        </p:txBody>
      </p:sp>
      <p:sp>
        <p:nvSpPr>
          <p:cNvPr id="18439" name="Rectangle 43"/>
          <p:cNvSpPr>
            <a:spLocks noChangeArrowheads="1"/>
          </p:cNvSpPr>
          <p:nvPr/>
        </p:nvSpPr>
        <p:spPr bwMode="auto">
          <a:xfrm>
            <a:off x="0" y="59086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endParaRPr lang="en-US" sz="2400" dirty="0">
              <a:solidFill>
                <a:srgbClr val="330066"/>
              </a:solidFill>
              <a:latin typeface="Times New Roman" pitchFamily="18" charset="0"/>
            </a:endParaRPr>
          </a:p>
        </p:txBody>
      </p:sp>
      <p:sp>
        <p:nvSpPr>
          <p:cNvPr id="18440" name="Rectangle 44"/>
          <p:cNvSpPr>
            <a:spLocks noChangeArrowheads="1"/>
          </p:cNvSpPr>
          <p:nvPr/>
        </p:nvSpPr>
        <p:spPr bwMode="auto">
          <a:xfrm>
            <a:off x="0" y="630238"/>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endParaRPr lang="en-US" sz="2400" dirty="0">
              <a:solidFill>
                <a:srgbClr val="330066"/>
              </a:solidFill>
              <a:latin typeface="Times New Roman" pitchFamily="18" charset="0"/>
            </a:endParaRPr>
          </a:p>
        </p:txBody>
      </p:sp>
      <p:graphicFrame>
        <p:nvGraphicFramePr>
          <p:cNvPr id="78378" name="Group 554"/>
          <p:cNvGraphicFramePr>
            <a:graphicFrameLocks noGrp="1"/>
          </p:cNvGraphicFramePr>
          <p:nvPr/>
        </p:nvGraphicFramePr>
        <p:xfrm>
          <a:off x="900113" y="2133600"/>
          <a:ext cx="7488237" cy="3887790"/>
        </p:xfrm>
        <a:graphic>
          <a:graphicData uri="http://schemas.openxmlformats.org/drawingml/2006/table">
            <a:tbl>
              <a:tblPr/>
              <a:tblGrid>
                <a:gridCol w="2951162"/>
                <a:gridCol w="1008063"/>
                <a:gridCol w="1441450"/>
                <a:gridCol w="1008062"/>
                <a:gridCol w="1079500"/>
              </a:tblGrid>
              <a:tr h="452438">
                <a:tc rowSpan="2">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Ethnic background of household head</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gridSpan="3">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Severe child poverty status</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rowSpan="2">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All children</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r>
              <a:tr h="673100">
                <a:tc vMerge="1">
                  <a:txBody>
                    <a:bodyPr/>
                    <a:lstStyle/>
                    <a:p>
                      <a:endParaRPr lang="en-GB"/>
                    </a:p>
                  </a:txBody>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Not in poverty</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Non-severe poverty</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1"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Severe poverty</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vMerge="1">
                  <a:txBody>
                    <a:bodyPr/>
                    <a:lstStyle/>
                    <a:p>
                      <a:endParaRPr lang="en-GB"/>
                    </a:p>
                  </a:txBody>
                  <a:tcPr/>
                </a:tc>
              </a:tr>
              <a:tr h="450850">
                <a:tc>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White</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92113"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91</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7825"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82</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3063"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63</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46088"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88</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r>
              <a:tr h="452438">
                <a:tc>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Mixed /Chinese /other </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92113"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7825"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4</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3063"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9</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46088"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3</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r>
              <a:tr h="452438">
                <a:tc>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Asian and Asian British</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92113"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5</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7825"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10</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3063"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20</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46088"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6</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r>
              <a:tr h="449263">
                <a:tc>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Black and Black British</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92113"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7825"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5</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3063"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8</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46088"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3</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r>
              <a:tr h="957263">
                <a:tc>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Unweighted cases</a:t>
                      </a:r>
                    </a:p>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tab pos="365125" algn="dec"/>
                          <a:tab pos="392113" algn="dec"/>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65125" algn="dec"/>
                          <a:tab pos="392113"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12394</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tab pos="377825" algn="dec"/>
                          <a:tab pos="404813" algn="dec"/>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7825" algn="dec"/>
                          <a:tab pos="404813"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2979</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tab pos="373063" algn="dec"/>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373063"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639</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 typeface="Wingdings" pitchFamily="2" charset="2"/>
                        <a:buNone/>
                        <a:tabLst>
                          <a:tab pos="446088" algn="dec"/>
                        </a:tabLst>
                      </a:pP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Pct val="65000"/>
                        <a:buFont typeface="Wingdings" pitchFamily="2" charset="2"/>
                        <a:buNone/>
                        <a:tabLst>
                          <a:tab pos="446088" algn="dec"/>
                        </a:tabLst>
                      </a:pPr>
                      <a:r>
                        <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ahoma" charset="0"/>
                          <a:ea typeface="Times New Roman" pitchFamily="18" charset="0"/>
                          <a:cs typeface="Arial" charset="0"/>
                        </a:rPr>
                        <a:t>16012</a:t>
                      </a:r>
                      <a:endParaRPr kumimoji="0" lang="en-GB" sz="1600" b="0" i="0" u="none" strike="noStrike" cap="none" normalizeH="0" baseline="0" dirty="0" smtClean="0">
                        <a:ln>
                          <a:noFill/>
                        </a:ln>
                        <a:solidFill>
                          <a:schemeClr val="tx1"/>
                        </a:solidFill>
                        <a:effectLst>
                          <a:outerShdw blurRad="38100" dist="38100" dir="2700000" algn="tl">
                            <a:srgbClr val="000000"/>
                          </a:outerShdw>
                        </a:effectLst>
                        <a:latin typeface="Times New Roman" pitchFamily="18" charset="0"/>
                        <a:ea typeface="Times New Roman" pitchFamily="18" charset="0"/>
                        <a:cs typeface="Arial" charset="0"/>
                      </a:endParaRPr>
                    </a:p>
                  </a:txBody>
                  <a:tcPr horzOverflow="overflow">
                    <a:lnL w="28575" cap="flat" cmpd="sng" algn="ctr">
                      <a:solidFill>
                        <a:schemeClr val="hlink"/>
                      </a:solidFill>
                      <a:prstDash val="solid"/>
                      <a:round/>
                      <a:headEnd type="none" w="med" len="med"/>
                      <a:tailEnd type="none" w="med" len="med"/>
                    </a:lnL>
                    <a:lnR w="28575" cap="flat" cmpd="sng" algn="ctr">
                      <a:solidFill>
                        <a:schemeClr val="hlink"/>
                      </a:solidFill>
                      <a:prstDash val="solid"/>
                      <a:round/>
                      <a:headEnd type="none" w="med" len="med"/>
                      <a:tailEnd type="none" w="med" len="med"/>
                    </a:lnR>
                    <a:lnT w="28575" cap="flat" cmpd="sng" algn="ctr">
                      <a:solidFill>
                        <a:schemeClr val="hlink"/>
                      </a:solidFill>
                      <a:prstDash val="solid"/>
                      <a:round/>
                      <a:headEnd type="none" w="med" len="med"/>
                      <a:tailEnd type="none" w="med" len="med"/>
                    </a:lnT>
                    <a:lnB w="28575" cap="flat" cmpd="sng" algn="ctr">
                      <a:solidFill>
                        <a:schemeClr val="hlink"/>
                      </a:solidFill>
                      <a:prstDash val="solid"/>
                      <a:round/>
                      <a:headEnd type="none" w="med" len="med"/>
                      <a:tailEnd type="none" w="med" len="med"/>
                    </a:lnB>
                    <a:lnTlToBr>
                      <a:noFill/>
                    </a:lnTlToBr>
                    <a:lnBlToTr>
                      <a:noFill/>
                    </a:lnBlToTr>
                    <a:noFill/>
                  </a:tcPr>
                </a:tc>
              </a:tr>
            </a:tbl>
          </a:graphicData>
        </a:graphic>
      </p:graphicFrame>
      <p:sp>
        <p:nvSpPr>
          <p:cNvPr id="18487" name="Rectangle 451"/>
          <p:cNvSpPr>
            <a:spLocks noChangeArrowheads="1"/>
          </p:cNvSpPr>
          <p:nvPr/>
        </p:nvSpPr>
        <p:spPr bwMode="auto">
          <a:xfrm>
            <a:off x="0" y="57689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endParaRPr lang="en-US" sz="2400" dirty="0">
              <a:solidFill>
                <a:srgbClr val="330066"/>
              </a:solidFill>
              <a:latin typeface="Times New Roman" pitchFamily="18" charset="0"/>
            </a:endParaRPr>
          </a:p>
        </p:txBody>
      </p:sp>
    </p:spTree>
    <p:extLst>
      <p:ext uri="{BB962C8B-B14F-4D97-AF65-F5344CB8AC3E}">
        <p14:creationId xmlns:p14="http://schemas.microsoft.com/office/powerpoint/2010/main" val="2014970117"/>
      </p:ext>
    </p:extLst>
  </p:cSld>
  <p:clrMapOvr>
    <a:masterClrMapping/>
  </p:clrMapOvr>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9769" y="0"/>
            <a:ext cx="8444462" cy="6093296"/>
          </a:xfrm>
        </p:spPr>
      </p:pic>
    </p:spTree>
    <p:extLst>
      <p:ext uri="{BB962C8B-B14F-4D97-AF65-F5344CB8AC3E}">
        <p14:creationId xmlns:p14="http://schemas.microsoft.com/office/powerpoint/2010/main" val="99237044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normAutofit fontScale="90000"/>
          </a:bodyPr>
          <a:lstStyle/>
          <a:p>
            <a:r>
              <a:rPr lang="en-GB" smtClean="0"/>
              <a:t>High Risk of Severe Poverty Among Children:</a:t>
            </a:r>
            <a:endParaRPr lang="en-GB" dirty="0" smtClean="0"/>
          </a:p>
        </p:txBody>
      </p:sp>
      <p:sp>
        <p:nvSpPr>
          <p:cNvPr id="79875" name="Rectangle 3"/>
          <p:cNvSpPr>
            <a:spLocks noGrp="1" noChangeArrowheads="1"/>
          </p:cNvSpPr>
          <p:nvPr>
            <p:ph idx="1"/>
          </p:nvPr>
        </p:nvSpPr>
        <p:spPr/>
        <p:txBody>
          <a:bodyPr>
            <a:normAutofit fontScale="92500" lnSpcReduction="20000"/>
          </a:bodyPr>
          <a:lstStyle/>
          <a:p>
            <a:r>
              <a:rPr lang="en-GB" smtClean="0"/>
              <a:t>Living in London, Wales and the midlands </a:t>
            </a:r>
          </a:p>
          <a:p>
            <a:r>
              <a:rPr lang="en-GB" smtClean="0"/>
              <a:t>With workless parents</a:t>
            </a:r>
          </a:p>
          <a:p>
            <a:r>
              <a:rPr lang="en-GB" smtClean="0"/>
              <a:t>Whose parents have low educational qualifications</a:t>
            </a:r>
          </a:p>
          <a:p>
            <a:r>
              <a:rPr lang="en-GB" smtClean="0"/>
              <a:t>Living in rented accommodation</a:t>
            </a:r>
          </a:p>
          <a:p>
            <a:r>
              <a:rPr lang="en-GB" smtClean="0"/>
              <a:t>Whose parents have no savings/assets</a:t>
            </a:r>
          </a:p>
          <a:p>
            <a:r>
              <a:rPr lang="en-GB" smtClean="0"/>
              <a:t>In large families of four or more children</a:t>
            </a:r>
          </a:p>
          <a:p>
            <a:r>
              <a:rPr lang="en-GB" smtClean="0"/>
              <a:t>From ethnic minority groups, especially of Asian origin</a:t>
            </a:r>
          </a:p>
          <a:p>
            <a:r>
              <a:rPr lang="en-GB" smtClean="0"/>
              <a:t>In families with disabled adult(s)</a:t>
            </a:r>
            <a:endParaRPr lang="en-GB" dirty="0" smtClean="0"/>
          </a:p>
        </p:txBody>
      </p:sp>
    </p:spTree>
    <p:extLst>
      <p:ext uri="{BB962C8B-B14F-4D97-AF65-F5344CB8AC3E}">
        <p14:creationId xmlns:p14="http://schemas.microsoft.com/office/powerpoint/2010/main" val="365270128"/>
      </p:ext>
    </p:extLst>
  </p:cSld>
  <p:clrMapOvr>
    <a:masterClrMapping/>
  </p:clrMapOvr>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3" name="Rectangle 3"/>
          <p:cNvSpPr>
            <a:spLocks noChangeArrowheads="1"/>
          </p:cNvSpPr>
          <p:nvPr/>
        </p:nvSpPr>
        <p:spPr bwMode="auto">
          <a:xfrm>
            <a:off x="179388" y="765175"/>
            <a:ext cx="8713787"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lgn="ctr"/>
            <a:endParaRPr lang="en-US" sz="3700" dirty="0">
              <a:solidFill>
                <a:srgbClr val="003366"/>
              </a:solidFill>
            </a:endParaRPr>
          </a:p>
        </p:txBody>
      </p:sp>
      <p:sp>
        <p:nvSpPr>
          <p:cNvPr id="107676" name="Rectangle 156"/>
          <p:cNvSpPr>
            <a:spLocks noChangeArrowheads="1"/>
          </p:cNvSpPr>
          <p:nvPr/>
        </p:nvSpPr>
        <p:spPr bwMode="auto">
          <a:xfrm>
            <a:off x="1979613" y="2708275"/>
            <a:ext cx="5327650" cy="3313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lstStyle/>
          <a:p>
            <a:pPr marL="633413" indent="-544513">
              <a:spcBef>
                <a:spcPct val="20000"/>
              </a:spcBef>
              <a:buFontTx/>
              <a:buChar char="•"/>
            </a:pPr>
            <a:endParaRPr lang="en-GB" sz="2300" b="1" dirty="0"/>
          </a:p>
        </p:txBody>
      </p:sp>
      <p:sp>
        <p:nvSpPr>
          <p:cNvPr id="107678" name="Rectangle 158"/>
          <p:cNvSpPr>
            <a:spLocks noChangeArrowheads="1"/>
          </p:cNvSpPr>
          <p:nvPr/>
        </p:nvSpPr>
        <p:spPr bwMode="auto">
          <a:xfrm>
            <a:off x="899864" y="5661248"/>
            <a:ext cx="7848600" cy="503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lstStyle/>
          <a:p>
            <a:pPr marL="176213"/>
            <a:endParaRPr lang="en-GB" sz="2100" i="1" dirty="0">
              <a:solidFill>
                <a:srgbClr val="FF0000"/>
              </a:solidFill>
            </a:endParaRPr>
          </a:p>
        </p:txBody>
      </p:sp>
      <p:sp>
        <p:nvSpPr>
          <p:cNvPr id="2" name="Title 1"/>
          <p:cNvSpPr>
            <a:spLocks noGrp="1"/>
          </p:cNvSpPr>
          <p:nvPr>
            <p:ph type="title"/>
          </p:nvPr>
        </p:nvSpPr>
        <p:spPr/>
        <p:txBody>
          <a:bodyPr>
            <a:normAutofit fontScale="90000"/>
          </a:bodyPr>
          <a:lstStyle/>
          <a:p>
            <a:r>
              <a:rPr lang="en-GB" smtClean="0"/>
              <a:t>Hard to Reach Families</a:t>
            </a:r>
            <a:r>
              <a:rPr lang="en-US" smtClean="0"/>
              <a:t/>
            </a:r>
            <a:br>
              <a:rPr lang="en-US" smtClean="0"/>
            </a:br>
            <a:endParaRPr lang="en-GB" dirty="0"/>
          </a:p>
        </p:txBody>
      </p:sp>
      <p:sp>
        <p:nvSpPr>
          <p:cNvPr id="3" name="Content Placeholder 2"/>
          <p:cNvSpPr>
            <a:spLocks noGrp="1"/>
          </p:cNvSpPr>
          <p:nvPr>
            <p:ph idx="1"/>
          </p:nvPr>
        </p:nvSpPr>
        <p:spPr>
          <a:xfrm>
            <a:off x="421481" y="1274080"/>
            <a:ext cx="8229600" cy="4525963"/>
          </a:xfrm>
        </p:spPr>
        <p:txBody>
          <a:bodyPr>
            <a:normAutofit fontScale="92500" lnSpcReduction="20000"/>
          </a:bodyPr>
          <a:lstStyle/>
          <a:p>
            <a:r>
              <a:rPr lang="en-GB" dirty="0"/>
              <a:t>The ‘Under-represented’,</a:t>
            </a:r>
            <a:r>
              <a:rPr lang="en-GB" sz="2800" dirty="0"/>
              <a:t> e.g.</a:t>
            </a:r>
          </a:p>
          <a:p>
            <a:pPr lvl="1"/>
            <a:r>
              <a:rPr lang="en-GB" dirty="0" smtClean="0"/>
              <a:t>Refugee and asylum-seeking families</a:t>
            </a:r>
          </a:p>
          <a:p>
            <a:pPr lvl="1"/>
            <a:r>
              <a:rPr lang="en-GB" dirty="0" smtClean="0"/>
              <a:t>Homeless families</a:t>
            </a:r>
          </a:p>
          <a:p>
            <a:pPr lvl="1"/>
            <a:r>
              <a:rPr lang="en-GB" dirty="0" smtClean="0"/>
              <a:t>Minority ethnic families</a:t>
            </a:r>
          </a:p>
          <a:p>
            <a:pPr lvl="1"/>
            <a:r>
              <a:rPr lang="en-GB" dirty="0" smtClean="0"/>
              <a:t>Traveller families</a:t>
            </a:r>
          </a:p>
          <a:p>
            <a:pPr lvl="1"/>
            <a:r>
              <a:rPr lang="en-GB" dirty="0" smtClean="0"/>
              <a:t>Prisoners</a:t>
            </a:r>
          </a:p>
          <a:p>
            <a:pPr lvl="1"/>
            <a:r>
              <a:rPr lang="en-GB" dirty="0" smtClean="0"/>
              <a:t>Parents of disabled children</a:t>
            </a:r>
          </a:p>
          <a:p>
            <a:pPr lvl="1"/>
            <a:r>
              <a:rPr lang="en-GB" dirty="0" smtClean="0"/>
              <a:t>Parents with disabilities</a:t>
            </a:r>
          </a:p>
          <a:p>
            <a:pPr lvl="1"/>
            <a:r>
              <a:rPr lang="en-GB" dirty="0" smtClean="0"/>
              <a:t>Parents with learning difficulties</a:t>
            </a:r>
          </a:p>
          <a:p>
            <a:pPr marL="457200" lvl="1" indent="0" algn="ctr">
              <a:buNone/>
            </a:pPr>
            <a:r>
              <a:rPr lang="en-GB" i="1" dirty="0" smtClean="0">
                <a:solidFill>
                  <a:srgbClr val="FF0000"/>
                </a:solidFill>
              </a:rPr>
              <a:t>Marginalised</a:t>
            </a:r>
            <a:r>
              <a:rPr lang="en-GB" i="1" dirty="0">
                <a:solidFill>
                  <a:srgbClr val="FF0000"/>
                </a:solidFill>
              </a:rPr>
              <a:t>, economically </a:t>
            </a:r>
            <a:r>
              <a:rPr lang="en-GB" i="1" dirty="0" smtClean="0">
                <a:solidFill>
                  <a:srgbClr val="FF0000"/>
                </a:solidFill>
              </a:rPr>
              <a:t>disadvantaged</a:t>
            </a:r>
            <a:r>
              <a:rPr lang="en-GB" i="1" dirty="0">
                <a:solidFill>
                  <a:srgbClr val="FF0000"/>
                </a:solidFill>
              </a:rPr>
              <a:t> </a:t>
            </a:r>
            <a:r>
              <a:rPr lang="en-GB" i="1" dirty="0" smtClean="0">
                <a:solidFill>
                  <a:srgbClr val="FF0000"/>
                </a:solidFill>
              </a:rPr>
              <a:t>and</a:t>
            </a:r>
          </a:p>
          <a:p>
            <a:pPr marL="457200" lvl="1" indent="0" algn="ctr">
              <a:buNone/>
            </a:pPr>
            <a:r>
              <a:rPr lang="en-GB" i="1" dirty="0" smtClean="0">
                <a:solidFill>
                  <a:srgbClr val="FF0000"/>
                </a:solidFill>
              </a:rPr>
              <a:t>socially </a:t>
            </a:r>
            <a:r>
              <a:rPr lang="en-GB" i="1" dirty="0">
                <a:solidFill>
                  <a:srgbClr val="FF0000"/>
                </a:solidFill>
              </a:rPr>
              <a:t>excluded </a:t>
            </a:r>
          </a:p>
          <a:p>
            <a:pPr lvl="1"/>
            <a:endParaRPr lang="en-GB" dirty="0"/>
          </a:p>
        </p:txBody>
      </p:sp>
    </p:spTree>
    <p:extLst>
      <p:ext uri="{BB962C8B-B14F-4D97-AF65-F5344CB8AC3E}">
        <p14:creationId xmlns:p14="http://schemas.microsoft.com/office/powerpoint/2010/main" val="3605138393"/>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1" name="Rectangle 3"/>
          <p:cNvSpPr>
            <a:spLocks noChangeArrowheads="1"/>
          </p:cNvSpPr>
          <p:nvPr/>
        </p:nvSpPr>
        <p:spPr bwMode="auto">
          <a:xfrm>
            <a:off x="179388" y="765175"/>
            <a:ext cx="8713787"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lgn="ctr"/>
            <a:endParaRPr lang="en-US" sz="3700" dirty="0">
              <a:solidFill>
                <a:srgbClr val="003366"/>
              </a:solidFill>
            </a:endParaRPr>
          </a:p>
        </p:txBody>
      </p:sp>
      <p:sp>
        <p:nvSpPr>
          <p:cNvPr id="109573" name="Rectangle 5"/>
          <p:cNvSpPr>
            <a:spLocks noChangeArrowheads="1"/>
          </p:cNvSpPr>
          <p:nvPr/>
        </p:nvSpPr>
        <p:spPr bwMode="auto">
          <a:xfrm>
            <a:off x="1331913" y="2133600"/>
            <a:ext cx="6911975" cy="3887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lstStyle/>
          <a:p>
            <a:pPr marL="633413" indent="-544513">
              <a:spcBef>
                <a:spcPct val="20000"/>
              </a:spcBef>
              <a:buFontTx/>
              <a:buChar char="•"/>
            </a:pPr>
            <a:endParaRPr lang="en-GB" sz="2100" dirty="0"/>
          </a:p>
        </p:txBody>
      </p:sp>
      <p:sp>
        <p:nvSpPr>
          <p:cNvPr id="109574" name="Rectangle 6"/>
          <p:cNvSpPr>
            <a:spLocks noChangeArrowheads="1"/>
          </p:cNvSpPr>
          <p:nvPr/>
        </p:nvSpPr>
        <p:spPr bwMode="auto">
          <a:xfrm>
            <a:off x="1188120" y="1628800"/>
            <a:ext cx="5472112" cy="503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lstStyle/>
          <a:p>
            <a:pPr marL="176213"/>
            <a:endParaRPr lang="en-GB" sz="2300" dirty="0"/>
          </a:p>
        </p:txBody>
      </p:sp>
      <p:sp>
        <p:nvSpPr>
          <p:cNvPr id="109575" name="Rectangle 7"/>
          <p:cNvSpPr>
            <a:spLocks noChangeArrowheads="1"/>
          </p:cNvSpPr>
          <p:nvPr/>
        </p:nvSpPr>
        <p:spPr bwMode="auto">
          <a:xfrm>
            <a:off x="827584" y="5805264"/>
            <a:ext cx="7848600" cy="503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lstStyle/>
          <a:p>
            <a:pPr marL="176213"/>
            <a:r>
              <a:rPr lang="en-GB" sz="2100" i="1" dirty="0">
                <a:solidFill>
                  <a:srgbClr val="FF0000"/>
                </a:solidFill>
              </a:rPr>
              <a:t>Slip through the net, may have difficulty articulating needs  </a:t>
            </a:r>
          </a:p>
        </p:txBody>
      </p:sp>
      <p:sp>
        <p:nvSpPr>
          <p:cNvPr id="2" name="Title 1"/>
          <p:cNvSpPr>
            <a:spLocks noGrp="1"/>
          </p:cNvSpPr>
          <p:nvPr>
            <p:ph type="title"/>
          </p:nvPr>
        </p:nvSpPr>
        <p:spPr/>
        <p:txBody>
          <a:bodyPr>
            <a:normAutofit fontScale="90000"/>
          </a:bodyPr>
          <a:lstStyle/>
          <a:p>
            <a:r>
              <a:rPr lang="en-GB" smtClean="0"/>
              <a:t>Hard to Reach Families</a:t>
            </a:r>
            <a:br>
              <a:rPr lang="en-GB" smtClean="0"/>
            </a:br>
            <a:r>
              <a:rPr lang="en-GB" smtClean="0"/>
              <a:t>The ‘Invisible’</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Young carers</a:t>
            </a:r>
          </a:p>
          <a:p>
            <a:r>
              <a:rPr lang="en-GB" dirty="0" smtClean="0"/>
              <a:t>Fathers</a:t>
            </a:r>
          </a:p>
          <a:p>
            <a:r>
              <a:rPr lang="en-GB" dirty="0" smtClean="0"/>
              <a:t>Parents with mental health problems</a:t>
            </a:r>
          </a:p>
          <a:p>
            <a:r>
              <a:rPr lang="en-GB" dirty="0" smtClean="0"/>
              <a:t>Domestic violence/abuse perpetrator</a:t>
            </a:r>
          </a:p>
          <a:p>
            <a:r>
              <a:rPr lang="en-GB" dirty="0" smtClean="0"/>
              <a:t>Gay, lesbian, bisexual and transgendered parents</a:t>
            </a:r>
          </a:p>
          <a:p>
            <a:r>
              <a:rPr lang="en-GB" dirty="0" smtClean="0"/>
              <a:t>Socially isolated parents</a:t>
            </a:r>
          </a:p>
          <a:p>
            <a:r>
              <a:rPr lang="en-GB" dirty="0" smtClean="0"/>
              <a:t>Families with needs below thresholds</a:t>
            </a:r>
          </a:p>
          <a:p>
            <a:r>
              <a:rPr lang="en-GB" dirty="0" smtClean="0"/>
              <a:t>Homeless families</a:t>
            </a:r>
          </a:p>
          <a:p>
            <a:r>
              <a:rPr lang="en-GB" dirty="0" smtClean="0"/>
              <a:t>Refused-asylum-seeking families</a:t>
            </a:r>
          </a:p>
          <a:p>
            <a:r>
              <a:rPr lang="en-GB" dirty="0" smtClean="0"/>
              <a:t>In some areas, White working-class families</a:t>
            </a:r>
          </a:p>
          <a:p>
            <a:endParaRPr lang="en-GB" dirty="0"/>
          </a:p>
        </p:txBody>
      </p:sp>
    </p:spTree>
    <p:extLst>
      <p:ext uri="{BB962C8B-B14F-4D97-AF65-F5344CB8AC3E}">
        <p14:creationId xmlns:p14="http://schemas.microsoft.com/office/powerpoint/2010/main" val="1091159697"/>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9" name="Rectangle 3"/>
          <p:cNvSpPr>
            <a:spLocks noChangeArrowheads="1"/>
          </p:cNvSpPr>
          <p:nvPr/>
        </p:nvSpPr>
        <p:spPr bwMode="auto">
          <a:xfrm>
            <a:off x="179388" y="765175"/>
            <a:ext cx="8713787"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lgn="ctr"/>
            <a:endParaRPr lang="en-US" sz="3700" dirty="0">
              <a:solidFill>
                <a:srgbClr val="003366"/>
              </a:solidFill>
            </a:endParaRPr>
          </a:p>
        </p:txBody>
      </p:sp>
      <p:sp>
        <p:nvSpPr>
          <p:cNvPr id="111621" name="Rectangle 5"/>
          <p:cNvSpPr>
            <a:spLocks noChangeArrowheads="1"/>
          </p:cNvSpPr>
          <p:nvPr/>
        </p:nvSpPr>
        <p:spPr bwMode="auto">
          <a:xfrm>
            <a:off x="1763713" y="2636838"/>
            <a:ext cx="6264275" cy="3024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lstStyle/>
          <a:p>
            <a:pPr marL="633413" indent="-544513">
              <a:lnSpc>
                <a:spcPct val="150000"/>
              </a:lnSpc>
              <a:buFontTx/>
              <a:buChar char="•"/>
            </a:pPr>
            <a:endParaRPr lang="en-GB" sz="3200" dirty="0"/>
          </a:p>
        </p:txBody>
      </p:sp>
      <p:sp>
        <p:nvSpPr>
          <p:cNvPr id="111622" name="Rectangle 6"/>
          <p:cNvSpPr>
            <a:spLocks noChangeArrowheads="1"/>
          </p:cNvSpPr>
          <p:nvPr/>
        </p:nvSpPr>
        <p:spPr bwMode="auto">
          <a:xfrm>
            <a:off x="971600" y="1989659"/>
            <a:ext cx="5472113" cy="503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lstStyle/>
          <a:p>
            <a:pPr marL="176213"/>
            <a:endParaRPr lang="en-GB" sz="2300" dirty="0"/>
          </a:p>
        </p:txBody>
      </p:sp>
      <p:sp>
        <p:nvSpPr>
          <p:cNvPr id="111623" name="Rectangle 7"/>
          <p:cNvSpPr>
            <a:spLocks noChangeArrowheads="1"/>
          </p:cNvSpPr>
          <p:nvPr/>
        </p:nvSpPr>
        <p:spPr bwMode="auto">
          <a:xfrm>
            <a:off x="576262" y="5170489"/>
            <a:ext cx="7991475" cy="792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lstStyle/>
          <a:p>
            <a:pPr marL="176213"/>
            <a:r>
              <a:rPr lang="en-GB" sz="2100" i="1" dirty="0">
                <a:solidFill>
                  <a:srgbClr val="FF0000"/>
                </a:solidFill>
              </a:rPr>
              <a:t>Unwilling to engage, suspicious, disengage from opportunities, blind to problem? Over-targeted?</a:t>
            </a:r>
          </a:p>
        </p:txBody>
      </p:sp>
      <p:sp>
        <p:nvSpPr>
          <p:cNvPr id="2" name="Title 1"/>
          <p:cNvSpPr>
            <a:spLocks noGrp="1"/>
          </p:cNvSpPr>
          <p:nvPr>
            <p:ph type="title"/>
          </p:nvPr>
        </p:nvSpPr>
        <p:spPr/>
        <p:txBody>
          <a:bodyPr>
            <a:normAutofit fontScale="90000"/>
          </a:bodyPr>
          <a:lstStyle/>
          <a:p>
            <a:r>
              <a:rPr lang="en-GB" smtClean="0"/>
              <a:t>Hard to Reach Families</a:t>
            </a:r>
            <a:br>
              <a:rPr lang="en-GB" smtClean="0"/>
            </a:br>
            <a:r>
              <a:rPr lang="en-GB" smtClean="0"/>
              <a:t>The ‘Service-Resistant’</a:t>
            </a:r>
            <a:endParaRPr lang="en-GB" dirty="0"/>
          </a:p>
        </p:txBody>
      </p:sp>
      <p:sp>
        <p:nvSpPr>
          <p:cNvPr id="5" name="Content Placeholder 4"/>
          <p:cNvSpPr>
            <a:spLocks noGrp="1"/>
          </p:cNvSpPr>
          <p:nvPr>
            <p:ph idx="1"/>
          </p:nvPr>
        </p:nvSpPr>
        <p:spPr/>
        <p:txBody>
          <a:bodyPr/>
          <a:lstStyle/>
          <a:p>
            <a:r>
              <a:rPr lang="en-GB" smtClean="0"/>
              <a:t>Long-term multi-problem families</a:t>
            </a:r>
          </a:p>
          <a:p>
            <a:r>
              <a:rPr lang="en-GB" smtClean="0"/>
              <a:t>Criminally active families</a:t>
            </a:r>
          </a:p>
          <a:p>
            <a:r>
              <a:rPr lang="en-GB" smtClean="0"/>
              <a:t>Domestic violence/abuse perpetrators</a:t>
            </a:r>
          </a:p>
          <a:p>
            <a:r>
              <a:rPr lang="en-GB" smtClean="0"/>
              <a:t>Anti-social families</a:t>
            </a:r>
          </a:p>
          <a:p>
            <a:r>
              <a:rPr lang="en-GB" smtClean="0"/>
              <a:t>Substance abusing parents</a:t>
            </a:r>
          </a:p>
          <a:p>
            <a:r>
              <a:rPr lang="en-GB" smtClean="0"/>
              <a:t>‘Fringe-dwelling’ families </a:t>
            </a:r>
          </a:p>
          <a:p>
            <a:endParaRPr lang="en-GB" dirty="0"/>
          </a:p>
        </p:txBody>
      </p:sp>
    </p:spTree>
    <p:extLst>
      <p:ext uri="{BB962C8B-B14F-4D97-AF65-F5344CB8AC3E}">
        <p14:creationId xmlns:p14="http://schemas.microsoft.com/office/powerpoint/2010/main" val="3738013622"/>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3" name="Rectangle 3"/>
          <p:cNvSpPr>
            <a:spLocks noChangeArrowheads="1"/>
          </p:cNvSpPr>
          <p:nvPr/>
        </p:nvSpPr>
        <p:spPr bwMode="auto">
          <a:xfrm>
            <a:off x="179388" y="765175"/>
            <a:ext cx="8713787"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lgn="ctr"/>
            <a:endParaRPr lang="en-US" sz="3700" dirty="0">
              <a:solidFill>
                <a:srgbClr val="003366"/>
              </a:solidFill>
            </a:endParaRPr>
          </a:p>
        </p:txBody>
      </p:sp>
      <p:sp>
        <p:nvSpPr>
          <p:cNvPr id="117840" name="Rectangle 80"/>
          <p:cNvSpPr>
            <a:spLocks noChangeArrowheads="1"/>
          </p:cNvSpPr>
          <p:nvPr/>
        </p:nvSpPr>
        <p:spPr bwMode="auto">
          <a:xfrm>
            <a:off x="827088" y="2060575"/>
            <a:ext cx="7345362" cy="4105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lstStyle/>
          <a:p>
            <a:pPr marL="633413" indent="-544513">
              <a:spcBef>
                <a:spcPct val="70000"/>
              </a:spcBef>
              <a:buFont typeface="Wingdings" pitchFamily="2" charset="2"/>
              <a:buChar char="Ø"/>
            </a:pPr>
            <a:endParaRPr lang="en-GB" sz="2300" dirty="0"/>
          </a:p>
        </p:txBody>
      </p:sp>
      <p:sp>
        <p:nvSpPr>
          <p:cNvPr id="2" name="Title 1"/>
          <p:cNvSpPr>
            <a:spLocks noGrp="1"/>
          </p:cNvSpPr>
          <p:nvPr>
            <p:ph type="title"/>
          </p:nvPr>
        </p:nvSpPr>
        <p:spPr/>
        <p:txBody>
          <a:bodyPr/>
          <a:lstStyle/>
          <a:p>
            <a:r>
              <a:rPr lang="en-GB" smtClean="0"/>
              <a:t>Hard to Reach Families</a:t>
            </a:r>
            <a:endParaRPr lang="en-GB" dirty="0"/>
          </a:p>
        </p:txBody>
      </p:sp>
      <p:sp>
        <p:nvSpPr>
          <p:cNvPr id="3" name="Content Placeholder 2"/>
          <p:cNvSpPr>
            <a:spLocks noGrp="1"/>
          </p:cNvSpPr>
          <p:nvPr>
            <p:ph idx="1"/>
          </p:nvPr>
        </p:nvSpPr>
        <p:spPr/>
        <p:txBody>
          <a:bodyPr>
            <a:normAutofit fontScale="92500" lnSpcReduction="20000"/>
          </a:bodyPr>
          <a:lstStyle/>
          <a:p>
            <a:r>
              <a:rPr lang="en-GB" smtClean="0"/>
              <a:t>May need more than one form of provision</a:t>
            </a:r>
          </a:p>
          <a:p>
            <a:r>
              <a:rPr lang="en-GB" smtClean="0"/>
              <a:t>May have chronic, mutating difficulties which demand different forms of input at different times</a:t>
            </a:r>
          </a:p>
          <a:p>
            <a:r>
              <a:rPr lang="en-GB" smtClean="0"/>
              <a:t>Across generations; across various family branches</a:t>
            </a:r>
          </a:p>
          <a:p>
            <a:r>
              <a:rPr lang="en-GB" smtClean="0"/>
              <a:t>Though appearing chaotic, may have adapted to function outside accepted norms of behaviour </a:t>
            </a:r>
          </a:p>
          <a:p>
            <a:r>
              <a:rPr lang="en-GB" smtClean="0"/>
              <a:t>May, intentionally or unintentionally, appear to play organisations off against each other</a:t>
            </a:r>
            <a:endParaRPr lang="en-GB" dirty="0"/>
          </a:p>
        </p:txBody>
      </p:sp>
    </p:spTree>
    <p:extLst>
      <p:ext uri="{BB962C8B-B14F-4D97-AF65-F5344CB8AC3E}">
        <p14:creationId xmlns:p14="http://schemas.microsoft.com/office/powerpoint/2010/main" val="1808498480"/>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p:cNvSpPr>
            <a:spLocks noChangeArrowheads="1"/>
          </p:cNvSpPr>
          <p:nvPr/>
        </p:nvSpPr>
        <p:spPr bwMode="auto">
          <a:xfrm>
            <a:off x="395288" y="765175"/>
            <a:ext cx="8353425"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lgn="ctr"/>
            <a:endParaRPr lang="en-US" sz="3700" dirty="0">
              <a:solidFill>
                <a:srgbClr val="003366"/>
              </a:solidFill>
            </a:endParaRPr>
          </a:p>
        </p:txBody>
      </p:sp>
      <p:sp>
        <p:nvSpPr>
          <p:cNvPr id="71687" name="Rectangle 7"/>
          <p:cNvSpPr>
            <a:spLocks noChangeArrowheads="1"/>
          </p:cNvSpPr>
          <p:nvPr/>
        </p:nvSpPr>
        <p:spPr bwMode="auto">
          <a:xfrm>
            <a:off x="539750" y="1916113"/>
            <a:ext cx="80645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lstStyle/>
          <a:p>
            <a:pPr marL="633413" indent="-544513">
              <a:spcBef>
                <a:spcPct val="70000"/>
              </a:spcBef>
              <a:buFont typeface="Wingdings" pitchFamily="2" charset="2"/>
              <a:buChar char="Ø"/>
            </a:pPr>
            <a:endParaRPr lang="en-GB" sz="2300" dirty="0"/>
          </a:p>
        </p:txBody>
      </p:sp>
      <p:sp>
        <p:nvSpPr>
          <p:cNvPr id="2" name="Title 1"/>
          <p:cNvSpPr>
            <a:spLocks noGrp="1"/>
          </p:cNvSpPr>
          <p:nvPr>
            <p:ph type="title"/>
          </p:nvPr>
        </p:nvSpPr>
        <p:spPr/>
        <p:txBody>
          <a:bodyPr/>
          <a:lstStyle/>
          <a:p>
            <a:r>
              <a:rPr lang="en-GB" smtClean="0"/>
              <a:t>Need for a Range of Strategies</a:t>
            </a:r>
            <a:endParaRPr lang="en-GB" dirty="0"/>
          </a:p>
        </p:txBody>
      </p:sp>
      <p:sp>
        <p:nvSpPr>
          <p:cNvPr id="3" name="Content Placeholder 2"/>
          <p:cNvSpPr>
            <a:spLocks noGrp="1"/>
          </p:cNvSpPr>
          <p:nvPr>
            <p:ph idx="1"/>
          </p:nvPr>
        </p:nvSpPr>
        <p:spPr/>
        <p:txBody>
          <a:bodyPr>
            <a:normAutofit fontScale="92500" lnSpcReduction="20000"/>
          </a:bodyPr>
          <a:lstStyle/>
          <a:p>
            <a:r>
              <a:rPr lang="en-GB" smtClean="0"/>
              <a:t>To determine which services to offer – where, how, when</a:t>
            </a:r>
          </a:p>
          <a:p>
            <a:r>
              <a:rPr lang="en-GB" smtClean="0"/>
              <a:t>To assess local population’s need for services</a:t>
            </a:r>
          </a:p>
          <a:p>
            <a:r>
              <a:rPr lang="en-GB" smtClean="0"/>
              <a:t>To assess/match individual families’ needs with services</a:t>
            </a:r>
          </a:p>
          <a:p>
            <a:r>
              <a:rPr lang="en-GB" smtClean="0"/>
              <a:t>To publicise services</a:t>
            </a:r>
          </a:p>
          <a:p>
            <a:r>
              <a:rPr lang="en-GB" smtClean="0"/>
              <a:t>To encourage uptake</a:t>
            </a:r>
          </a:p>
          <a:p>
            <a:r>
              <a:rPr lang="en-GB" smtClean="0"/>
              <a:t>To facilitate continued engagement</a:t>
            </a:r>
          </a:p>
          <a:p>
            <a:r>
              <a:rPr lang="en-GB" smtClean="0"/>
              <a:t>To monitor impact – not just through ‘happy evaluations’</a:t>
            </a:r>
          </a:p>
          <a:p>
            <a:endParaRPr lang="en-GB" dirty="0"/>
          </a:p>
        </p:txBody>
      </p:sp>
    </p:spTree>
    <p:extLst>
      <p:ext uri="{BB962C8B-B14F-4D97-AF65-F5344CB8AC3E}">
        <p14:creationId xmlns:p14="http://schemas.microsoft.com/office/powerpoint/2010/main" val="2540398449"/>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Child Poverty:</a:t>
            </a:r>
            <a:br>
              <a:rPr lang="en-GB" smtClean="0"/>
            </a:br>
            <a:r>
              <a:rPr lang="en-GB" smtClean="0"/>
              <a:t>Negative Outcomes</a:t>
            </a:r>
            <a:endParaRPr lang="en-GB" dirty="0"/>
          </a:p>
        </p:txBody>
      </p:sp>
      <p:sp>
        <p:nvSpPr>
          <p:cNvPr id="3" name="Content Placeholder 2"/>
          <p:cNvSpPr>
            <a:spLocks noGrp="1"/>
          </p:cNvSpPr>
          <p:nvPr>
            <p:ph idx="1"/>
          </p:nvPr>
        </p:nvSpPr>
        <p:spPr/>
        <p:txBody>
          <a:bodyPr/>
          <a:lstStyle/>
          <a:p>
            <a:r>
              <a:rPr lang="en-GB" dirty="0" smtClean="0"/>
              <a:t>From </a:t>
            </a:r>
          </a:p>
          <a:p>
            <a:pPr lvl="1"/>
            <a:r>
              <a:rPr lang="en-GB" dirty="0" smtClean="0"/>
              <a:t>mental illness </a:t>
            </a:r>
          </a:p>
          <a:p>
            <a:r>
              <a:rPr lang="en-GB" dirty="0" smtClean="0"/>
              <a:t>To </a:t>
            </a:r>
          </a:p>
          <a:p>
            <a:pPr lvl="1"/>
            <a:r>
              <a:rPr lang="en-GB" dirty="0" smtClean="0"/>
              <a:t>low educational attainment</a:t>
            </a:r>
          </a:p>
          <a:p>
            <a:r>
              <a:rPr lang="en-GB" dirty="0" smtClean="0"/>
              <a:t>By age five children from the </a:t>
            </a:r>
          </a:p>
          <a:p>
            <a:pPr lvl="1"/>
            <a:r>
              <a:rPr lang="en-GB" dirty="0" smtClean="0"/>
              <a:t>poorest fifth of homes in the UK </a:t>
            </a:r>
          </a:p>
          <a:p>
            <a:pPr lvl="1"/>
            <a:r>
              <a:rPr lang="en-GB" dirty="0" smtClean="0"/>
              <a:t>on average nearly a year behind in their expected years of development</a:t>
            </a:r>
            <a:endParaRPr lang="en-GB" dirty="0"/>
          </a:p>
        </p:txBody>
      </p:sp>
    </p:spTree>
    <p:extLst>
      <p:ext uri="{BB962C8B-B14F-4D97-AF65-F5344CB8AC3E}">
        <p14:creationId xmlns:p14="http://schemas.microsoft.com/office/powerpoint/2010/main" val="400951168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Poverty:</a:t>
            </a:r>
            <a:br>
              <a:rPr lang="en-GB" smtClean="0"/>
            </a:br>
            <a:r>
              <a:rPr lang="en-GB" smtClean="0"/>
              <a:t>In and Soon After Childbirth</a:t>
            </a:r>
            <a:endParaRPr lang="en-GB" dirty="0"/>
          </a:p>
        </p:txBody>
      </p:sp>
      <p:sp>
        <p:nvSpPr>
          <p:cNvPr id="3" name="Content Placeholder 2"/>
          <p:cNvSpPr>
            <a:spLocks noGrp="1"/>
          </p:cNvSpPr>
          <p:nvPr>
            <p:ph idx="1"/>
          </p:nvPr>
        </p:nvSpPr>
        <p:spPr/>
        <p:txBody>
          <a:bodyPr/>
          <a:lstStyle/>
          <a:p>
            <a:r>
              <a:rPr lang="en-GB" smtClean="0"/>
              <a:t>Associated with a much higher risk of a</a:t>
            </a:r>
          </a:p>
          <a:p>
            <a:pPr lvl="1"/>
            <a:r>
              <a:rPr lang="en-GB" smtClean="0"/>
              <a:t>low birth-weight</a:t>
            </a:r>
          </a:p>
          <a:p>
            <a:pPr lvl="1"/>
            <a:r>
              <a:rPr lang="en-GB" smtClean="0"/>
              <a:t>maternal depression in infancy </a:t>
            </a:r>
          </a:p>
          <a:p>
            <a:pPr lvl="1"/>
            <a:r>
              <a:rPr lang="en-GB" smtClean="0"/>
              <a:t>lower chances that the mother will try breastfeeding</a:t>
            </a:r>
          </a:p>
          <a:p>
            <a:r>
              <a:rPr lang="en-GB" smtClean="0"/>
              <a:t>Linked to poor outcomes in the rest of </a:t>
            </a:r>
          </a:p>
          <a:p>
            <a:pPr lvl="1"/>
            <a:r>
              <a:rPr lang="en-GB" smtClean="0"/>
              <a:t>childhood </a:t>
            </a:r>
          </a:p>
          <a:p>
            <a:pPr lvl="1"/>
            <a:r>
              <a:rPr lang="en-GB" smtClean="0"/>
              <a:t>and subsequent adulthood</a:t>
            </a:r>
          </a:p>
          <a:p>
            <a:endParaRPr lang="en-GB" dirty="0"/>
          </a:p>
        </p:txBody>
      </p:sp>
    </p:spTree>
    <p:extLst>
      <p:ext uri="{BB962C8B-B14F-4D97-AF65-F5344CB8AC3E}">
        <p14:creationId xmlns:p14="http://schemas.microsoft.com/office/powerpoint/2010/main" val="326736655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Growing Up in Poor Families</a:t>
            </a:r>
            <a:endParaRPr lang="en-GB" dirty="0"/>
          </a:p>
        </p:txBody>
      </p:sp>
      <p:sp>
        <p:nvSpPr>
          <p:cNvPr id="3" name="Content Placeholder 2"/>
          <p:cNvSpPr>
            <a:spLocks noGrp="1"/>
          </p:cNvSpPr>
          <p:nvPr>
            <p:ph idx="1"/>
          </p:nvPr>
        </p:nvSpPr>
        <p:spPr/>
        <p:txBody>
          <a:bodyPr>
            <a:normAutofit lnSpcReduction="10000"/>
          </a:bodyPr>
          <a:lstStyle/>
          <a:p>
            <a:r>
              <a:rPr lang="en-GB" smtClean="0"/>
              <a:t>Lower educational attainment</a:t>
            </a:r>
          </a:p>
          <a:p>
            <a:r>
              <a:rPr lang="en-GB" smtClean="0"/>
              <a:t>Higher incidence of behavioural problems Higher incidence of risky behaviours </a:t>
            </a:r>
          </a:p>
          <a:p>
            <a:r>
              <a:rPr lang="en-GB" smtClean="0"/>
              <a:t>Early signals of latter life health problems</a:t>
            </a:r>
          </a:p>
          <a:p>
            <a:pPr lvl="1"/>
            <a:r>
              <a:rPr lang="en-GB" smtClean="0"/>
              <a:t>obesity</a:t>
            </a:r>
          </a:p>
          <a:p>
            <a:r>
              <a:rPr lang="en-GB" smtClean="0"/>
              <a:t>Such gaps contributing factor to </a:t>
            </a:r>
          </a:p>
          <a:p>
            <a:pPr lvl="1"/>
            <a:r>
              <a:rPr lang="en-GB" smtClean="0"/>
              <a:t>health inequalities</a:t>
            </a:r>
          </a:p>
          <a:p>
            <a:pPr lvl="1"/>
            <a:r>
              <a:rPr lang="en-GB" smtClean="0"/>
              <a:t>Poverty</a:t>
            </a:r>
          </a:p>
          <a:p>
            <a:pPr lvl="1"/>
            <a:r>
              <a:rPr lang="en-GB" smtClean="0"/>
              <a:t>including child poverty in the next generation</a:t>
            </a:r>
            <a:endParaRPr lang="en-GB" dirty="0"/>
          </a:p>
        </p:txBody>
      </p:sp>
    </p:spTree>
    <p:extLst>
      <p:ext uri="{BB962C8B-B14F-4D97-AF65-F5344CB8AC3E}">
        <p14:creationId xmlns:p14="http://schemas.microsoft.com/office/powerpoint/2010/main" val="366302674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Barriers:</a:t>
            </a:r>
            <a:br>
              <a:rPr lang="en-GB" smtClean="0"/>
            </a:br>
            <a:r>
              <a:rPr lang="en-GB" smtClean="0"/>
              <a:t>Moving Out of Poverty</a:t>
            </a:r>
            <a:endParaRPr lang="en-GB" dirty="0"/>
          </a:p>
        </p:txBody>
      </p:sp>
      <p:sp>
        <p:nvSpPr>
          <p:cNvPr id="3" name="Content Placeholder 2"/>
          <p:cNvSpPr>
            <a:spLocks noGrp="1"/>
          </p:cNvSpPr>
          <p:nvPr>
            <p:ph idx="1"/>
          </p:nvPr>
        </p:nvSpPr>
        <p:spPr/>
        <p:txBody>
          <a:bodyPr/>
          <a:lstStyle/>
          <a:p>
            <a:r>
              <a:rPr lang="en-GB" smtClean="0"/>
              <a:t>Lack of employment opportunities</a:t>
            </a:r>
          </a:p>
          <a:p>
            <a:r>
              <a:rPr lang="en-GB" smtClean="0"/>
              <a:t>Educational failure</a:t>
            </a:r>
          </a:p>
          <a:p>
            <a:r>
              <a:rPr lang="en-GB" smtClean="0"/>
              <a:t>Poor health </a:t>
            </a:r>
          </a:p>
          <a:p>
            <a:r>
              <a:rPr lang="en-GB" smtClean="0"/>
              <a:t>Lack of family stability</a:t>
            </a:r>
          </a:p>
          <a:p>
            <a:r>
              <a:rPr lang="en-GB" smtClean="0"/>
              <a:t>These barriers also have a secondary role</a:t>
            </a:r>
          </a:p>
          <a:p>
            <a:pPr lvl="1"/>
            <a:r>
              <a:rPr lang="en-GB" smtClean="0"/>
              <a:t>once these are overcome </a:t>
            </a:r>
          </a:p>
          <a:p>
            <a:pPr lvl="1"/>
            <a:r>
              <a:rPr lang="en-GB" smtClean="0"/>
              <a:t>they prevent people from slipping into poverty</a:t>
            </a:r>
          </a:p>
          <a:p>
            <a:endParaRPr lang="en-GB" dirty="0"/>
          </a:p>
        </p:txBody>
      </p:sp>
    </p:spTree>
    <p:extLst>
      <p:ext uri="{BB962C8B-B14F-4D97-AF65-F5344CB8AC3E}">
        <p14:creationId xmlns:p14="http://schemas.microsoft.com/office/powerpoint/2010/main" val="176773275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Barriers:</a:t>
            </a:r>
            <a:br>
              <a:rPr lang="en-GB" smtClean="0"/>
            </a:br>
            <a:r>
              <a:rPr lang="en-GB" smtClean="0"/>
              <a:t>Moving Out of Poverty</a:t>
            </a:r>
            <a:endParaRPr lang="en-GB" dirty="0"/>
          </a:p>
        </p:txBody>
      </p:sp>
      <p:sp>
        <p:nvSpPr>
          <p:cNvPr id="3" name="Content Placeholder 2"/>
          <p:cNvSpPr>
            <a:spLocks noGrp="1"/>
          </p:cNvSpPr>
          <p:nvPr>
            <p:ph idx="1"/>
          </p:nvPr>
        </p:nvSpPr>
        <p:spPr/>
        <p:txBody>
          <a:bodyPr/>
          <a:lstStyle/>
          <a:p>
            <a:r>
              <a:rPr lang="en-GB" smtClean="0"/>
              <a:t>Educational performance</a:t>
            </a:r>
          </a:p>
          <a:p>
            <a:r>
              <a:rPr lang="en-GB" smtClean="0"/>
              <a:t>Difficulty in getting into higher education</a:t>
            </a:r>
          </a:p>
          <a:p>
            <a:r>
              <a:rPr lang="en-GB" smtClean="0"/>
              <a:t>Poor labour market attachment after completing compulsory education </a:t>
            </a:r>
            <a:endParaRPr lang="en-GB" dirty="0"/>
          </a:p>
        </p:txBody>
      </p:sp>
    </p:spTree>
    <p:extLst>
      <p:ext uri="{BB962C8B-B14F-4D97-AF65-F5344CB8AC3E}">
        <p14:creationId xmlns:p14="http://schemas.microsoft.com/office/powerpoint/2010/main" val="242145558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Creating Opportunities:</a:t>
            </a:r>
            <a:br>
              <a:rPr lang="en-GB" smtClean="0"/>
            </a:br>
            <a:r>
              <a:rPr lang="en-GB" smtClean="0"/>
              <a:t>Stable Employment</a:t>
            </a:r>
            <a:endParaRPr lang="en-GB" dirty="0"/>
          </a:p>
        </p:txBody>
      </p:sp>
      <p:sp>
        <p:nvSpPr>
          <p:cNvPr id="3" name="Content Placeholder 2"/>
          <p:cNvSpPr>
            <a:spLocks noGrp="1"/>
          </p:cNvSpPr>
          <p:nvPr>
            <p:ph idx="1"/>
          </p:nvPr>
        </p:nvSpPr>
        <p:spPr/>
        <p:txBody>
          <a:bodyPr/>
          <a:lstStyle/>
          <a:p>
            <a:r>
              <a:rPr lang="en-GB" smtClean="0"/>
              <a:t>The main defence against poverty</a:t>
            </a:r>
          </a:p>
          <a:p>
            <a:endParaRPr lang="en-GB" smtClean="0"/>
          </a:p>
          <a:p>
            <a:r>
              <a:rPr lang="en-GB" smtClean="0"/>
              <a:t>Lone parents with young children</a:t>
            </a:r>
          </a:p>
          <a:p>
            <a:pPr lvl="1"/>
            <a:r>
              <a:rPr lang="en-GB" smtClean="0"/>
              <a:t>a barrier to moving out of poverty is often the lack of availability of </a:t>
            </a:r>
          </a:p>
          <a:p>
            <a:pPr lvl="2"/>
            <a:r>
              <a:rPr lang="en-GB" smtClean="0"/>
              <a:t>good quality</a:t>
            </a:r>
          </a:p>
          <a:p>
            <a:pPr lvl="2"/>
            <a:r>
              <a:rPr lang="en-GB" smtClean="0"/>
              <a:t>affordable childcare</a:t>
            </a:r>
            <a:endParaRPr lang="en-GB" dirty="0"/>
          </a:p>
        </p:txBody>
      </p:sp>
    </p:spTree>
    <p:extLst>
      <p:ext uri="{BB962C8B-B14F-4D97-AF65-F5344CB8AC3E}">
        <p14:creationId xmlns:p14="http://schemas.microsoft.com/office/powerpoint/2010/main" val="426458865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40000" lnSpcReduction="20000"/>
          </a:bodyPr>
          <a:lstStyle/>
          <a:p>
            <a:r>
              <a:rPr lang="en-GB" dirty="0"/>
              <a:t> </a:t>
            </a:r>
          </a:p>
          <a:p>
            <a:pPr lvl="0"/>
            <a:r>
              <a:rPr lang="en-GB" dirty="0"/>
              <a:t>Chamberlain , R. and </a:t>
            </a:r>
            <a:r>
              <a:rPr lang="en-GB" dirty="0" err="1"/>
              <a:t>Mullineux</a:t>
            </a:r>
            <a:r>
              <a:rPr lang="en-GB" dirty="0"/>
              <a:t>, R.(with Helen </a:t>
            </a:r>
            <a:r>
              <a:rPr lang="en-GB" dirty="0" err="1"/>
              <a:t>Cocco</a:t>
            </a:r>
            <a:r>
              <a:rPr lang="en-GB" dirty="0"/>
              <a:t> and Sara Drysdale),(2012) </a:t>
            </a:r>
            <a:r>
              <a:rPr lang="en-GB" i="1" dirty="0"/>
              <a:t>Child Poverty Snapshots: The Local Picture in Wales</a:t>
            </a:r>
            <a:r>
              <a:rPr lang="en-GB" dirty="0"/>
              <a:t>, Cardiff: Save the Children</a:t>
            </a:r>
          </a:p>
          <a:p>
            <a:pPr lvl="0"/>
            <a:r>
              <a:rPr lang="en-GB" dirty="0"/>
              <a:t>Choate PW &amp; </a:t>
            </a:r>
            <a:r>
              <a:rPr lang="en-GB" dirty="0" err="1"/>
              <a:t>Engstrom</a:t>
            </a:r>
            <a:r>
              <a:rPr lang="en-GB" dirty="0"/>
              <a:t> S (2014) ‘The “Good Enough” Parent: Implications for Child Protection’</a:t>
            </a:r>
            <a:r>
              <a:rPr lang="en-GB" i="1" dirty="0"/>
              <a:t>, Child Care in Practice,</a:t>
            </a:r>
            <a:r>
              <a:rPr lang="en-GB" dirty="0"/>
              <a:t> 20 (4), pp. 368-382.</a:t>
            </a:r>
          </a:p>
          <a:p>
            <a:pPr lvl="0"/>
            <a:r>
              <a:rPr lang="en-GB" dirty="0"/>
              <a:t>Cooke, L.P. &amp; Baxter, J. (2010) ‘Families’ in International Context: Comparing Institution Effects across Western Societies’, </a:t>
            </a:r>
            <a:r>
              <a:rPr lang="en-GB" i="1" dirty="0"/>
              <a:t>Journal of Marriage and Family, </a:t>
            </a:r>
            <a:r>
              <a:rPr lang="en-GB" dirty="0"/>
              <a:t>Vo. 72, pp. 516-536.</a:t>
            </a:r>
          </a:p>
          <a:p>
            <a:pPr lvl="0"/>
            <a:r>
              <a:rPr lang="en-GB" dirty="0"/>
              <a:t>Coontz, S (1997) </a:t>
            </a:r>
            <a:r>
              <a:rPr lang="en-GB" i="1" dirty="0"/>
              <a:t>The Way We Really are: Coming to Terms with America’s Changing Families, </a:t>
            </a:r>
            <a:r>
              <a:rPr lang="en-GB" dirty="0"/>
              <a:t>New York: Basic Books</a:t>
            </a:r>
          </a:p>
          <a:p>
            <a:pPr lvl="0"/>
            <a:r>
              <a:rPr lang="en-GB" dirty="0" err="1"/>
              <a:t>Engstrom</a:t>
            </a:r>
            <a:r>
              <a:rPr lang="en-GB" dirty="0"/>
              <a:t>, M. (2010) </a:t>
            </a:r>
            <a:r>
              <a:rPr lang="en-GB" i="1" dirty="0"/>
              <a:t>Families Affected by Maternal Substance Use Problems and Incarceration, </a:t>
            </a:r>
            <a:r>
              <a:rPr lang="en-GB" dirty="0"/>
              <a:t>Unpublished raw data.</a:t>
            </a:r>
          </a:p>
          <a:p>
            <a:pPr lvl="0"/>
            <a:r>
              <a:rPr lang="en-US" dirty="0"/>
              <a:t>Foucault, M (1980) </a:t>
            </a:r>
            <a:r>
              <a:rPr lang="en-US" i="1" dirty="0"/>
              <a:t>Power/Knowledge: Selected Interviews and Other Writings, </a:t>
            </a:r>
            <a:r>
              <a:rPr lang="en-US" dirty="0"/>
              <a:t>New York: Pantheon.</a:t>
            </a:r>
            <a:endParaRPr lang="en-GB" dirty="0"/>
          </a:p>
          <a:p>
            <a:pPr lvl="0"/>
            <a:r>
              <a:rPr lang="en-GB" dirty="0"/>
              <a:t>Giddens, A &amp; Sutton , P.W.  (2012) </a:t>
            </a:r>
            <a:r>
              <a:rPr lang="en-GB" i="1" dirty="0"/>
              <a:t>Sociology (7</a:t>
            </a:r>
            <a:r>
              <a:rPr lang="en-GB" i="1" baseline="30000" dirty="0"/>
              <a:t>th</a:t>
            </a:r>
            <a:r>
              <a:rPr lang="en-GB" i="1" dirty="0"/>
              <a:t> Ed) </a:t>
            </a:r>
            <a:r>
              <a:rPr lang="en-GB" dirty="0"/>
              <a:t> Polity Press</a:t>
            </a:r>
          </a:p>
          <a:p>
            <a:pPr lvl="0"/>
            <a:r>
              <a:rPr lang="en-GB" dirty="0"/>
              <a:t>Gittins, D (1993) </a:t>
            </a:r>
            <a:r>
              <a:rPr lang="en-GB" i="1" dirty="0"/>
              <a:t>The Family in Question: Changing Households and Familiar Ideologies, </a:t>
            </a:r>
            <a:r>
              <a:rPr lang="en-GB" dirty="0"/>
              <a:t>Basingstoke: Macmillan.</a:t>
            </a:r>
          </a:p>
          <a:p>
            <a:pPr lvl="0"/>
            <a:r>
              <a:rPr lang="en-GB" dirty="0" err="1"/>
              <a:t>Goldthorpe</a:t>
            </a:r>
            <a:r>
              <a:rPr lang="en-GB" dirty="0"/>
              <a:t>, JH (1987) </a:t>
            </a:r>
            <a:r>
              <a:rPr lang="en-GB" i="1" dirty="0"/>
              <a:t>Social Mobility and Class Structure in Modern Britain, </a:t>
            </a:r>
            <a:r>
              <a:rPr lang="en-GB" dirty="0"/>
              <a:t>Oxford: Clarendon Press.</a:t>
            </a:r>
          </a:p>
          <a:p>
            <a:pPr lvl="0"/>
            <a:r>
              <a:rPr lang="en-GB" dirty="0"/>
              <a:t>Grigg, R. et al (2014) </a:t>
            </a:r>
            <a:r>
              <a:rPr lang="en-GB" i="1" dirty="0"/>
              <a:t>The Good News… What schools in Wales are doing to reduce the impact of poverty on pupils’ achievement </a:t>
            </a:r>
            <a:r>
              <a:rPr lang="en-GB" dirty="0"/>
              <a:t> Cardiff: Wales Centre for Equity in Education</a:t>
            </a:r>
          </a:p>
          <a:p>
            <a:pPr lvl="0"/>
            <a:r>
              <a:rPr lang="en-GB" dirty="0"/>
              <a:t>McKie, L &amp; Callan, S (2012) </a:t>
            </a:r>
            <a:r>
              <a:rPr lang="en-GB" i="1" dirty="0"/>
              <a:t>Understanding Families: A Global Introduction, </a:t>
            </a:r>
            <a:r>
              <a:rPr lang="en-GB" dirty="0"/>
              <a:t>London: Sage.</a:t>
            </a:r>
          </a:p>
          <a:p>
            <a:pPr lvl="0"/>
            <a:r>
              <a:rPr lang="en-GB" dirty="0"/>
              <a:t>McLeod. J.D. &amp; Shanahan, M.J. (1993) ‘Poverty, parenting and children’s mental health’ </a:t>
            </a:r>
            <a:r>
              <a:rPr lang="en-GB" i="1" dirty="0"/>
              <a:t>American Sociological Review </a:t>
            </a:r>
            <a:r>
              <a:rPr lang="en-GB" dirty="0"/>
              <a:t>Vol.58 </a:t>
            </a:r>
            <a:r>
              <a:rPr lang="en-GB" dirty="0" smtClean="0"/>
              <a:t>pp351-367</a:t>
            </a:r>
            <a:endParaRPr lang="en-GB" dirty="0"/>
          </a:p>
        </p:txBody>
      </p:sp>
    </p:spTree>
    <p:extLst>
      <p:ext uri="{BB962C8B-B14F-4D97-AF65-F5344CB8AC3E}">
        <p14:creationId xmlns:p14="http://schemas.microsoft.com/office/powerpoint/2010/main" val="403185325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 List</a:t>
            </a:r>
          </a:p>
        </p:txBody>
      </p:sp>
      <p:sp>
        <p:nvSpPr>
          <p:cNvPr id="3" name="Content Placeholder 2"/>
          <p:cNvSpPr>
            <a:spLocks noGrp="1"/>
          </p:cNvSpPr>
          <p:nvPr>
            <p:ph idx="1"/>
          </p:nvPr>
        </p:nvSpPr>
        <p:spPr/>
        <p:txBody>
          <a:bodyPr>
            <a:normAutofit fontScale="47500" lnSpcReduction="20000"/>
          </a:bodyPr>
          <a:lstStyle/>
          <a:p>
            <a:pPr lvl="0"/>
            <a:r>
              <a:rPr lang="en-GB" dirty="0"/>
              <a:t>Muncie, J. et al (Eds) (1997) </a:t>
            </a:r>
            <a:r>
              <a:rPr lang="en-GB" i="1" dirty="0"/>
              <a:t>Understanding the Family  </a:t>
            </a:r>
            <a:r>
              <a:rPr lang="en-GB" dirty="0"/>
              <a:t>London: Sage</a:t>
            </a:r>
          </a:p>
          <a:p>
            <a:pPr lvl="0"/>
            <a:r>
              <a:rPr lang="en-GB" dirty="0"/>
              <a:t>Murdock, GP (1949)</a:t>
            </a:r>
            <a:r>
              <a:rPr lang="en-GB" i="1" dirty="0"/>
              <a:t> Social Structure, </a:t>
            </a:r>
            <a:r>
              <a:rPr lang="en-GB" dirty="0"/>
              <a:t>New York: Macmillan.</a:t>
            </a:r>
          </a:p>
          <a:p>
            <a:pPr lvl="0"/>
            <a:r>
              <a:rPr lang="en-GB" dirty="0"/>
              <a:t>Newman, D.M. &amp; </a:t>
            </a:r>
            <a:r>
              <a:rPr lang="en-GB" dirty="0" err="1"/>
              <a:t>Grauerholz</a:t>
            </a:r>
            <a:r>
              <a:rPr lang="en-GB" dirty="0"/>
              <a:t>, L. (2002) </a:t>
            </a:r>
            <a:r>
              <a:rPr lang="en-GB" i="1" dirty="0"/>
              <a:t>Sociology of Families </a:t>
            </a:r>
            <a:r>
              <a:rPr lang="en-GB" dirty="0"/>
              <a:t>Thousand Oaks: Pine Forge Press</a:t>
            </a:r>
          </a:p>
          <a:p>
            <a:pPr lvl="0"/>
            <a:r>
              <a:rPr lang="en-GB" dirty="0"/>
              <a:t>Office of National Statistics (2016) </a:t>
            </a:r>
            <a:r>
              <a:rPr lang="en-GB" i="1" dirty="0"/>
              <a:t>Families and Households in the UK: 2016 </a:t>
            </a:r>
            <a:r>
              <a:rPr lang="en-GB" dirty="0"/>
              <a:t>Available at </a:t>
            </a:r>
            <a:r>
              <a:rPr lang="en-GB" u="sng" dirty="0">
                <a:hlinkClick r:id="rId2"/>
              </a:rPr>
              <a:t>https://www.ons.gov.uk/peoplepopulationandcommunity/birthsdeathsandmarriages/families/bulletins/familiesandhouseholds/2016</a:t>
            </a:r>
            <a:r>
              <a:rPr lang="en-GB" dirty="0"/>
              <a:t>   [Accessed 18/03/2017]</a:t>
            </a:r>
          </a:p>
          <a:p>
            <a:pPr lvl="0"/>
            <a:r>
              <a:rPr lang="en-GB" dirty="0"/>
              <a:t>ONS (2013) </a:t>
            </a:r>
            <a:r>
              <a:rPr lang="en-GB" i="1" dirty="0"/>
              <a:t>Family Data, </a:t>
            </a:r>
            <a:r>
              <a:rPr lang="en-GB" dirty="0"/>
              <a:t>London: ONS.</a:t>
            </a:r>
          </a:p>
          <a:p>
            <a:pPr lvl="0"/>
            <a:r>
              <a:rPr lang="en-GB" dirty="0"/>
              <a:t>ONS (2016) </a:t>
            </a:r>
            <a:r>
              <a:rPr lang="en-GB" i="1" dirty="0"/>
              <a:t>Family Data, </a:t>
            </a:r>
            <a:r>
              <a:rPr lang="en-GB" dirty="0"/>
              <a:t>London: ONS.</a:t>
            </a:r>
          </a:p>
          <a:p>
            <a:pPr lvl="0"/>
            <a:r>
              <a:rPr lang="en-GB" dirty="0"/>
              <a:t>Parke, R.D. (2013) </a:t>
            </a:r>
            <a:r>
              <a:rPr lang="en-GB" i="1" dirty="0"/>
              <a:t>Future Families: Diverse Forms, Rich Possibilities, </a:t>
            </a:r>
            <a:r>
              <a:rPr lang="en-GB" dirty="0"/>
              <a:t>Chichester, Sussex: Wiley Blackwell.</a:t>
            </a:r>
          </a:p>
          <a:p>
            <a:pPr lvl="0"/>
            <a:r>
              <a:rPr lang="en-GB" dirty="0" err="1"/>
              <a:t>Pasley</a:t>
            </a:r>
            <a:r>
              <a:rPr lang="en-GB" dirty="0"/>
              <a:t>, B. K., &amp; Garneau, C. L. (2012). Stepfamilies: Effects on children's education. In A. Banks (Ed.), Encyclopaedia of diversity in education (1st ed.). Thousand Oaks, CA: Sage</a:t>
            </a:r>
          </a:p>
          <a:p>
            <a:pPr lvl="0"/>
            <a:r>
              <a:rPr lang="en-GB" dirty="0" err="1"/>
              <a:t>Ribbens</a:t>
            </a:r>
            <a:r>
              <a:rPr lang="en-GB" dirty="0"/>
              <a:t> McCarthy, J &amp; Edwards, R (2011) </a:t>
            </a:r>
            <a:r>
              <a:rPr lang="en-GB" i="1" dirty="0"/>
              <a:t>Key concepts in Family Studies, </a:t>
            </a:r>
            <a:r>
              <a:rPr lang="en-GB" dirty="0"/>
              <a:t>London: Sage.</a:t>
            </a:r>
          </a:p>
          <a:p>
            <a:pPr lvl="0"/>
            <a:r>
              <a:rPr lang="en-GB" dirty="0"/>
              <a:t>Steel, L, Kidd, W &amp; Brown, A (2012) </a:t>
            </a:r>
            <a:r>
              <a:rPr lang="en-GB" i="1" dirty="0"/>
              <a:t>The Family, </a:t>
            </a:r>
            <a:r>
              <a:rPr lang="en-GB" dirty="0"/>
              <a:t>Basingstoke, Hampshire: Palgrave Macmillan.</a:t>
            </a:r>
          </a:p>
          <a:p>
            <a:pPr lvl="0"/>
            <a:r>
              <a:rPr lang="en-GB" dirty="0"/>
              <a:t>Walsh, F (2003) ‘Family Resilience: A Framework for Clinical Practice’, </a:t>
            </a:r>
            <a:r>
              <a:rPr lang="en-GB" i="1" dirty="0"/>
              <a:t>Family Process, </a:t>
            </a:r>
            <a:r>
              <a:rPr lang="en-GB" dirty="0"/>
              <a:t>Vol. 42, No. 1, pp. 1-18.</a:t>
            </a:r>
          </a:p>
          <a:p>
            <a:pPr lvl="0"/>
            <a:r>
              <a:rPr lang="en-GB" dirty="0"/>
              <a:t>Walsh, F (Ed) (2009) </a:t>
            </a:r>
            <a:r>
              <a:rPr lang="en-GB" i="1" dirty="0"/>
              <a:t>Spiritual Resources in Family Therapy’, </a:t>
            </a:r>
            <a:r>
              <a:rPr lang="en-GB" dirty="0"/>
              <a:t>New York: Guildford Press. </a:t>
            </a:r>
          </a:p>
          <a:p>
            <a:pPr lvl="0"/>
            <a:r>
              <a:rPr lang="en-GB" dirty="0"/>
              <a:t>Webster, C. &amp; Kingston, S. (2014) </a:t>
            </a:r>
            <a:r>
              <a:rPr lang="en-GB" i="1" dirty="0"/>
              <a:t>Poverty Crime Review </a:t>
            </a:r>
            <a:r>
              <a:rPr lang="en-GB" dirty="0"/>
              <a:t>Joseph Rowntree Foundation</a:t>
            </a:r>
          </a:p>
          <a:p>
            <a:endParaRPr lang="en-GB" dirty="0"/>
          </a:p>
        </p:txBody>
      </p:sp>
    </p:spTree>
    <p:extLst>
      <p:ext uri="{BB962C8B-B14F-4D97-AF65-F5344CB8AC3E}">
        <p14:creationId xmlns:p14="http://schemas.microsoft.com/office/powerpoint/2010/main" val="2124841127"/>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859</TotalTime>
  <Words>4015</Words>
  <Application>Microsoft Office PowerPoint</Application>
  <PresentationFormat>On-screen Show (4:3)</PresentationFormat>
  <Paragraphs>831</Paragraphs>
  <Slides>91</Slides>
  <Notes>28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91</vt:i4>
      </vt:variant>
    </vt:vector>
  </HeadingPairs>
  <TitlesOfParts>
    <vt:vector size="98" baseType="lpstr">
      <vt:lpstr>Arial</vt:lpstr>
      <vt:lpstr>Calibri</vt:lpstr>
      <vt:lpstr>Comic Sans MS</vt:lpstr>
      <vt:lpstr>Tahoma</vt:lpstr>
      <vt:lpstr>Times New Roman</vt:lpstr>
      <vt:lpstr>Wingdings</vt:lpstr>
      <vt:lpstr>UWTSD PPT Template</vt:lpstr>
      <vt:lpstr>SJSI6022 Individuals and Families: Living in a Contemporary World - Families &amp; Households</vt:lpstr>
      <vt:lpstr>Basic Ideas about the Family </vt:lpstr>
      <vt:lpstr>Nuclear Family Social Construction of Normality</vt:lpstr>
      <vt:lpstr>Normal</vt:lpstr>
      <vt:lpstr>Family: Changing Landscape</vt:lpstr>
      <vt:lpstr>Family Functioning</vt:lpstr>
      <vt:lpstr>Individual Normality</vt:lpstr>
      <vt:lpstr>Normal Families as Problem-Free</vt:lpstr>
      <vt:lpstr>Symptomatic</vt:lpstr>
      <vt:lpstr>Normal Families as Average</vt:lpstr>
      <vt:lpstr>Normal Families as Healthy Ideal</vt:lpstr>
      <vt:lpstr>Normal Family Processes</vt:lpstr>
      <vt:lpstr>Dysfunctional Families</vt:lpstr>
      <vt:lpstr>Current Trends</vt:lpstr>
      <vt:lpstr>Varied Family Forms</vt:lpstr>
      <vt:lpstr>Ideal Family: The Reality </vt:lpstr>
      <vt:lpstr>Choice in the 21st Century</vt:lpstr>
      <vt:lpstr>Nuclear Family </vt:lpstr>
      <vt:lpstr>WWII &amp; the Great Depression</vt:lpstr>
      <vt:lpstr>Dual-Earner Families</vt:lpstr>
      <vt:lpstr>Declining Marriage &amp; Birth Rates</vt:lpstr>
      <vt:lpstr>Cohabitation &amp; Single Living </vt:lpstr>
      <vt:lpstr>Single-Parent Households</vt:lpstr>
      <vt:lpstr>Risk Factors</vt:lpstr>
      <vt:lpstr>Divorce &amp; Remarriage </vt:lpstr>
      <vt:lpstr>Adoptive families</vt:lpstr>
      <vt:lpstr>Kinship Care</vt:lpstr>
      <vt:lpstr>Family - Normal</vt:lpstr>
      <vt:lpstr>Defining the Family </vt:lpstr>
      <vt:lpstr>Families by Family Type 2013 UK</vt:lpstr>
      <vt:lpstr>Families by Family Type 2016 UK</vt:lpstr>
      <vt:lpstr>Married &amp; Cohabiting Couples</vt:lpstr>
      <vt:lpstr>Married &amp; Cohabiting  2012</vt:lpstr>
      <vt:lpstr>Lone Parents 1996 to 2016</vt:lpstr>
      <vt:lpstr>PowerPoint Presentation</vt:lpstr>
      <vt:lpstr>Families with Dependent Children by  Family Type and No. Dependent Children: 2013</vt:lpstr>
      <vt:lpstr>PowerPoint Presentation</vt:lpstr>
      <vt:lpstr>UK 2013: Dependent Children</vt:lpstr>
      <vt:lpstr>UK 2003; 2013; 2016: Dependant Children</vt:lpstr>
      <vt:lpstr>Percentage of Dependent Children: by Family Type 2003 and 2013 UK</vt:lpstr>
      <vt:lpstr>PowerPoint Presentation</vt:lpstr>
      <vt:lpstr>Young Adults living with Their Parents 2016</vt:lpstr>
      <vt:lpstr>PowerPoint Presentation</vt:lpstr>
      <vt:lpstr>Household Size</vt:lpstr>
      <vt:lpstr>Household Size</vt:lpstr>
      <vt:lpstr>Percentage of Households by Household size in 2013</vt:lpstr>
      <vt:lpstr>More Women than Men  Live Along in the UK</vt:lpstr>
      <vt:lpstr>Households by Household Type: 1996; 2006; 2016.</vt:lpstr>
      <vt:lpstr>1996 to 2016 UK: People Living Alone by Age Group</vt:lpstr>
      <vt:lpstr>Poverty Cycle </vt:lpstr>
      <vt:lpstr>Mental and Physical Health Problems</vt:lpstr>
      <vt:lpstr>Poor Diet</vt:lpstr>
      <vt:lpstr>Lack of Exercise</vt:lpstr>
      <vt:lpstr>Poor Housing</vt:lpstr>
      <vt:lpstr>Crime</vt:lpstr>
      <vt:lpstr>Poor Housing and Homelessness </vt:lpstr>
      <vt:lpstr>Inequalities in Education </vt:lpstr>
      <vt:lpstr>Social Exclusion</vt:lpstr>
      <vt:lpstr>Social Exclusion </vt:lpstr>
      <vt:lpstr>PowerPoint Presentation</vt:lpstr>
      <vt:lpstr>Social Exclusion</vt:lpstr>
      <vt:lpstr>Social Exclusion </vt:lpstr>
      <vt:lpstr>Exclusion from Adequate Income and Resources</vt:lpstr>
      <vt:lpstr>Exclusion from the Labour Market</vt:lpstr>
      <vt:lpstr>Exclusion from Services</vt:lpstr>
      <vt:lpstr>Exclusion from  Social Relationships</vt:lpstr>
      <vt:lpstr>Exclusion from  Social Relationships</vt:lpstr>
      <vt:lpstr>The Growth of Social Exclusion</vt:lpstr>
      <vt:lpstr>Definition of Poverty</vt:lpstr>
      <vt:lpstr>High Risk of Severe Poverty Among Children:</vt:lpstr>
      <vt:lpstr>Severe poverty: The Welsh Context</vt:lpstr>
      <vt:lpstr>Severe poverty: The Welsh Context</vt:lpstr>
      <vt:lpstr>Risk Factors: Child poverty</vt:lpstr>
      <vt:lpstr>PowerPoint Presentation</vt:lpstr>
      <vt:lpstr>Severe Child Poverty Status  by Family Type and Size </vt:lpstr>
      <vt:lpstr>Severe Child Poverty Status  by Ethnicity </vt:lpstr>
      <vt:lpstr>PowerPoint Presentation</vt:lpstr>
      <vt:lpstr>High Risk of Severe Poverty Among Children:</vt:lpstr>
      <vt:lpstr>Hard to Reach Families </vt:lpstr>
      <vt:lpstr>Hard to Reach Families The ‘Invisible’</vt:lpstr>
      <vt:lpstr>Hard to Reach Families The ‘Service-Resistant’</vt:lpstr>
      <vt:lpstr>Hard to Reach Families</vt:lpstr>
      <vt:lpstr>Need for a Range of Strategies</vt:lpstr>
      <vt:lpstr>Child Poverty: Negative Outcomes</vt:lpstr>
      <vt:lpstr>Poverty: In and Soon After Childbirth</vt:lpstr>
      <vt:lpstr>Growing Up in Poor Families</vt:lpstr>
      <vt:lpstr>Barriers: Moving Out of Poverty</vt:lpstr>
      <vt:lpstr>Barriers: Moving Out of Poverty</vt:lpstr>
      <vt:lpstr>Creating Opportunities: Stable Employment</vt:lpstr>
      <vt:lpstr>Reference List</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Caroline Lohmann-Hancock</cp:lastModifiedBy>
  <cp:revision>42</cp:revision>
  <dcterms:created xsi:type="dcterms:W3CDTF">2016-09-29T11:33:04Z</dcterms:created>
  <dcterms:modified xsi:type="dcterms:W3CDTF">2018-01-08T15:42:56Z</dcterms:modified>
</cp:coreProperties>
</file>