
<file path=[Content_Types].xml><?xml version="1.0" encoding="utf-8"?>
<Types xmlns="http://schemas.openxmlformats.org/package/2006/content-types">
  <Default Extension="jpeg" ContentType="image/jpeg"/>
  <Default Extension="mp3" ContentType="audio/m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70" d="100"/>
          <a:sy n="70" d="100"/>
        </p:scale>
        <p:origin x="660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ata3.xml.rels><?xml version="1.0" encoding="UTF-8" standalone="yes"?>
<Relationships xmlns="http://schemas.openxmlformats.org/package/2006/relationships"><Relationship Id="rId1" Type="http://schemas.openxmlformats.org/officeDocument/2006/relationships/hyperlink" Target="http://www.bbc.co.uk/history/british/empire_seapower/agricultural_revolution_01.shtml" TargetMode="External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hyperlink" Target="http://www.bbc.co.uk/history/british/empire_seapower/agricultural_revolution_01.shtml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760A307-83FC-4E31-B85F-DA22837CDB1D}" type="doc">
      <dgm:prSet loTypeId="urn:microsoft.com/office/officeart/2005/8/layout/vList2" loCatId="list" qsTypeId="urn:microsoft.com/office/officeart/2005/8/quickstyle/simple5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73FEB06D-16FA-4097-89D5-177AB1F54428}">
      <dgm:prSet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r>
            <a: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Transformed production and industry with steam power.</a:t>
          </a:r>
        </a:p>
      </dgm:t>
    </dgm:pt>
    <dgm:pt modelId="{427FF022-317F-4A4A-A4FC-8A97B6150168}" type="parTrans" cxnId="{7D79D95F-97EA-4F01-AA66-376B546FFE6C}">
      <dgm:prSet/>
      <dgm:spPr/>
      <dgm:t>
        <a:bodyPr/>
        <a:lstStyle/>
        <a:p>
          <a:endParaRPr lang="en-US"/>
        </a:p>
      </dgm:t>
    </dgm:pt>
    <dgm:pt modelId="{FE06B265-1324-43F7-A53B-FD0D6BCC0D99}" type="sibTrans" cxnId="{7D79D95F-97EA-4F01-AA66-376B546FFE6C}">
      <dgm:prSet/>
      <dgm:spPr/>
      <dgm:t>
        <a:bodyPr/>
        <a:lstStyle/>
        <a:p>
          <a:endParaRPr lang="en-US"/>
        </a:p>
      </dgm:t>
    </dgm:pt>
    <dgm:pt modelId="{BA5B521A-76AD-4C2C-B944-D920136219C2}">
      <dgm:prSet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Steam engines required coal and copper for efficient operation.</a:t>
          </a:r>
        </a:p>
      </dgm:t>
    </dgm:pt>
    <dgm:pt modelId="{A9F3A8BD-AC4E-427A-A08D-8E1E8C523626}" type="parTrans" cxnId="{86FCE416-1AEA-4124-949A-22FB3FE6E7A0}">
      <dgm:prSet/>
      <dgm:spPr/>
      <dgm:t>
        <a:bodyPr/>
        <a:lstStyle/>
        <a:p>
          <a:endParaRPr lang="en-US"/>
        </a:p>
      </dgm:t>
    </dgm:pt>
    <dgm:pt modelId="{A59A476D-8261-4BAD-B217-C47CCDC8C23D}" type="sibTrans" cxnId="{86FCE416-1AEA-4124-949A-22FB3FE6E7A0}">
      <dgm:prSet/>
      <dgm:spPr/>
      <dgm:t>
        <a:bodyPr/>
        <a:lstStyle/>
        <a:p>
          <a:endParaRPr lang="en-US"/>
        </a:p>
      </dgm:t>
    </dgm:pt>
    <dgm:pt modelId="{F54F4607-888B-44B5-ABA1-7C4CCCFF63CC}">
      <dgm:prSet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South Wales, with abundant coalfields and copper ore, became a key industrial region.</a:t>
          </a:r>
        </a:p>
      </dgm:t>
    </dgm:pt>
    <dgm:pt modelId="{444BB5B5-F054-4B4B-817E-AC0B131F098C}" type="parTrans" cxnId="{44BC7031-1F3A-4223-8677-507ED825841F}">
      <dgm:prSet/>
      <dgm:spPr/>
      <dgm:t>
        <a:bodyPr/>
        <a:lstStyle/>
        <a:p>
          <a:endParaRPr lang="en-US"/>
        </a:p>
      </dgm:t>
    </dgm:pt>
    <dgm:pt modelId="{4DC7B5BA-1D6E-43D5-BBE6-BA131F0066F9}" type="sibTrans" cxnId="{44BC7031-1F3A-4223-8677-507ED825841F}">
      <dgm:prSet/>
      <dgm:spPr/>
      <dgm:t>
        <a:bodyPr/>
        <a:lstStyle/>
        <a:p>
          <a:endParaRPr lang="en-US"/>
        </a:p>
      </dgm:t>
    </dgm:pt>
    <dgm:pt modelId="{420B0654-8071-45F1-8E43-7E2E98868D19}">
      <dgm:prSet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Swansea, nicknamed "Copperopolis," fueled copper smelting with coal and limestone deposits.</a:t>
          </a:r>
        </a:p>
      </dgm:t>
    </dgm:pt>
    <dgm:pt modelId="{6F857EAF-FBC2-44AA-A576-A24307885CAE}" type="parTrans" cxnId="{1E34E301-FE47-4266-8634-6036C78212BA}">
      <dgm:prSet/>
      <dgm:spPr/>
      <dgm:t>
        <a:bodyPr/>
        <a:lstStyle/>
        <a:p>
          <a:endParaRPr lang="en-US"/>
        </a:p>
      </dgm:t>
    </dgm:pt>
    <dgm:pt modelId="{8548C3B3-AB7D-47D5-B045-B30F9B5E5DCE}" type="sibTrans" cxnId="{1E34E301-FE47-4266-8634-6036C78212BA}">
      <dgm:prSet/>
      <dgm:spPr/>
      <dgm:t>
        <a:bodyPr/>
        <a:lstStyle/>
        <a:p>
          <a:endParaRPr lang="en-US"/>
        </a:p>
      </dgm:t>
    </dgm:pt>
    <dgm:pt modelId="{2020BDDA-1B8A-4B8E-B22D-D7242B547734}">
      <dgm:prSet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Geographical location allowed importation and export of refined copper.</a:t>
          </a:r>
        </a:p>
      </dgm:t>
    </dgm:pt>
    <dgm:pt modelId="{8989ED61-FA3E-4100-93A6-795FBDA8E3FF}" type="parTrans" cxnId="{125D06B5-DFAB-42AF-81F5-27D30FB497B5}">
      <dgm:prSet/>
      <dgm:spPr/>
      <dgm:t>
        <a:bodyPr/>
        <a:lstStyle/>
        <a:p>
          <a:endParaRPr lang="en-US"/>
        </a:p>
      </dgm:t>
    </dgm:pt>
    <dgm:pt modelId="{268D6747-DDFA-4900-8FE6-C321334FB78D}" type="sibTrans" cxnId="{125D06B5-DFAB-42AF-81F5-27D30FB497B5}">
      <dgm:prSet/>
      <dgm:spPr/>
      <dgm:t>
        <a:bodyPr/>
        <a:lstStyle/>
        <a:p>
          <a:endParaRPr lang="en-US"/>
        </a:p>
      </dgm:t>
    </dgm:pt>
    <dgm:pt modelId="{FCFCCC7E-7275-4CD8-B019-FF6C350D40D1}">
      <dgm:prSet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Coal, formed over 300 million years ago, became the backbone of industrial energy.</a:t>
          </a:r>
        </a:p>
      </dgm:t>
    </dgm:pt>
    <dgm:pt modelId="{AC633330-10D9-4C76-AFBD-60573296F889}" type="parTrans" cxnId="{DD200C4B-D15B-4D41-9670-E0648C76C420}">
      <dgm:prSet/>
      <dgm:spPr/>
      <dgm:t>
        <a:bodyPr/>
        <a:lstStyle/>
        <a:p>
          <a:endParaRPr lang="en-US"/>
        </a:p>
      </dgm:t>
    </dgm:pt>
    <dgm:pt modelId="{B0311FBE-0471-4EFE-997B-AFD29977CFC2}" type="sibTrans" cxnId="{DD200C4B-D15B-4D41-9670-E0648C76C420}">
      <dgm:prSet/>
      <dgm:spPr/>
      <dgm:t>
        <a:bodyPr/>
        <a:lstStyle/>
        <a:p>
          <a:endParaRPr lang="en-US"/>
        </a:p>
      </dgm:t>
    </dgm:pt>
    <dgm:pt modelId="{7DFC9A78-9809-439D-BA98-4754EE8CE286}" type="pres">
      <dgm:prSet presAssocID="{5760A307-83FC-4E31-B85F-DA22837CDB1D}" presName="linear" presStyleCnt="0">
        <dgm:presLayoutVars>
          <dgm:animLvl val="lvl"/>
          <dgm:resizeHandles val="exact"/>
        </dgm:presLayoutVars>
      </dgm:prSet>
      <dgm:spPr/>
    </dgm:pt>
    <dgm:pt modelId="{ED3903D3-C722-4783-A9F8-513877DB8C5F}" type="pres">
      <dgm:prSet presAssocID="{73FEB06D-16FA-4097-89D5-177AB1F54428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278E743D-CDC4-495F-B0D2-2407BA4632E3}" type="pres">
      <dgm:prSet presAssocID="{FE06B265-1324-43F7-A53B-FD0D6BCC0D99}" presName="spacer" presStyleCnt="0"/>
      <dgm:spPr/>
    </dgm:pt>
    <dgm:pt modelId="{1A7FEF61-368A-4FEA-BCC1-BE88B72B2D31}" type="pres">
      <dgm:prSet presAssocID="{BA5B521A-76AD-4C2C-B944-D920136219C2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3D5EA4A2-CDED-48DA-9404-8E26029A32FB}" type="pres">
      <dgm:prSet presAssocID="{A59A476D-8261-4BAD-B217-C47CCDC8C23D}" presName="spacer" presStyleCnt="0"/>
      <dgm:spPr/>
    </dgm:pt>
    <dgm:pt modelId="{E9914C84-ACB7-4497-BBD7-3031D21745AA}" type="pres">
      <dgm:prSet presAssocID="{F54F4607-888B-44B5-ABA1-7C4CCCFF63CC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C79804D9-EEB4-4805-946F-32558CFA63C1}" type="pres">
      <dgm:prSet presAssocID="{4DC7B5BA-1D6E-43D5-BBE6-BA131F0066F9}" presName="spacer" presStyleCnt="0"/>
      <dgm:spPr/>
    </dgm:pt>
    <dgm:pt modelId="{71472E7A-DF68-4BC3-AEB9-B59AF35C9695}" type="pres">
      <dgm:prSet presAssocID="{420B0654-8071-45F1-8E43-7E2E98868D19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5F207B06-2E6D-4E52-920B-57E5794AC28D}" type="pres">
      <dgm:prSet presAssocID="{8548C3B3-AB7D-47D5-B045-B30F9B5E5DCE}" presName="spacer" presStyleCnt="0"/>
      <dgm:spPr/>
    </dgm:pt>
    <dgm:pt modelId="{D659986E-7D53-4FE9-981D-C4B1525BEB3B}" type="pres">
      <dgm:prSet presAssocID="{2020BDDA-1B8A-4B8E-B22D-D7242B547734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5A41FA50-DF25-40FD-BDAA-2286C903ABC4}" type="pres">
      <dgm:prSet presAssocID="{268D6747-DDFA-4900-8FE6-C321334FB78D}" presName="spacer" presStyleCnt="0"/>
      <dgm:spPr/>
    </dgm:pt>
    <dgm:pt modelId="{BF562DF9-4420-44A5-AA7E-447EEF46471A}" type="pres">
      <dgm:prSet presAssocID="{FCFCCC7E-7275-4CD8-B019-FF6C350D40D1}" presName="parentText" presStyleLbl="node1" presStyleIdx="5" presStyleCnt="6" custLinFactNeighborX="573" custLinFactNeighborY="57257">
        <dgm:presLayoutVars>
          <dgm:chMax val="0"/>
          <dgm:bulletEnabled val="1"/>
        </dgm:presLayoutVars>
      </dgm:prSet>
      <dgm:spPr/>
    </dgm:pt>
  </dgm:ptLst>
  <dgm:cxnLst>
    <dgm:cxn modelId="{1E34E301-FE47-4266-8634-6036C78212BA}" srcId="{5760A307-83FC-4E31-B85F-DA22837CDB1D}" destId="{420B0654-8071-45F1-8E43-7E2E98868D19}" srcOrd="3" destOrd="0" parTransId="{6F857EAF-FBC2-44AA-A576-A24307885CAE}" sibTransId="{8548C3B3-AB7D-47D5-B045-B30F9B5E5DCE}"/>
    <dgm:cxn modelId="{29976F0C-26BB-4AC6-B3A0-6CDCF35BE3E2}" type="presOf" srcId="{BA5B521A-76AD-4C2C-B944-D920136219C2}" destId="{1A7FEF61-368A-4FEA-BCC1-BE88B72B2D31}" srcOrd="0" destOrd="0" presId="urn:microsoft.com/office/officeart/2005/8/layout/vList2"/>
    <dgm:cxn modelId="{86FCE416-1AEA-4124-949A-22FB3FE6E7A0}" srcId="{5760A307-83FC-4E31-B85F-DA22837CDB1D}" destId="{BA5B521A-76AD-4C2C-B944-D920136219C2}" srcOrd="1" destOrd="0" parTransId="{A9F3A8BD-AC4E-427A-A08D-8E1E8C523626}" sibTransId="{A59A476D-8261-4BAD-B217-C47CCDC8C23D}"/>
    <dgm:cxn modelId="{44BC7031-1F3A-4223-8677-507ED825841F}" srcId="{5760A307-83FC-4E31-B85F-DA22837CDB1D}" destId="{F54F4607-888B-44B5-ABA1-7C4CCCFF63CC}" srcOrd="2" destOrd="0" parTransId="{444BB5B5-F054-4B4B-817E-AC0B131F098C}" sibTransId="{4DC7B5BA-1D6E-43D5-BBE6-BA131F0066F9}"/>
    <dgm:cxn modelId="{6227C45B-8149-4C16-8EE8-A69F131FF226}" type="presOf" srcId="{73FEB06D-16FA-4097-89D5-177AB1F54428}" destId="{ED3903D3-C722-4783-A9F8-513877DB8C5F}" srcOrd="0" destOrd="0" presId="urn:microsoft.com/office/officeart/2005/8/layout/vList2"/>
    <dgm:cxn modelId="{7D79D95F-97EA-4F01-AA66-376B546FFE6C}" srcId="{5760A307-83FC-4E31-B85F-DA22837CDB1D}" destId="{73FEB06D-16FA-4097-89D5-177AB1F54428}" srcOrd="0" destOrd="0" parTransId="{427FF022-317F-4A4A-A4FC-8A97B6150168}" sibTransId="{FE06B265-1324-43F7-A53B-FD0D6BCC0D99}"/>
    <dgm:cxn modelId="{BB25F268-D118-44D0-AFFD-61895C5A48F5}" type="presOf" srcId="{FCFCCC7E-7275-4CD8-B019-FF6C350D40D1}" destId="{BF562DF9-4420-44A5-AA7E-447EEF46471A}" srcOrd="0" destOrd="0" presId="urn:microsoft.com/office/officeart/2005/8/layout/vList2"/>
    <dgm:cxn modelId="{DD200C4B-D15B-4D41-9670-E0648C76C420}" srcId="{5760A307-83FC-4E31-B85F-DA22837CDB1D}" destId="{FCFCCC7E-7275-4CD8-B019-FF6C350D40D1}" srcOrd="5" destOrd="0" parTransId="{AC633330-10D9-4C76-AFBD-60573296F889}" sibTransId="{B0311FBE-0471-4EFE-997B-AFD29977CFC2}"/>
    <dgm:cxn modelId="{62439898-B2AD-4EF2-B826-E70076501A0F}" type="presOf" srcId="{2020BDDA-1B8A-4B8E-B22D-D7242B547734}" destId="{D659986E-7D53-4FE9-981D-C4B1525BEB3B}" srcOrd="0" destOrd="0" presId="urn:microsoft.com/office/officeart/2005/8/layout/vList2"/>
    <dgm:cxn modelId="{8371279A-27BB-456D-9CA7-B300824A1108}" type="presOf" srcId="{420B0654-8071-45F1-8E43-7E2E98868D19}" destId="{71472E7A-DF68-4BC3-AEB9-B59AF35C9695}" srcOrd="0" destOrd="0" presId="urn:microsoft.com/office/officeart/2005/8/layout/vList2"/>
    <dgm:cxn modelId="{D6F234B3-FD60-4A19-9D99-6D29F5294816}" type="presOf" srcId="{5760A307-83FC-4E31-B85F-DA22837CDB1D}" destId="{7DFC9A78-9809-439D-BA98-4754EE8CE286}" srcOrd="0" destOrd="0" presId="urn:microsoft.com/office/officeart/2005/8/layout/vList2"/>
    <dgm:cxn modelId="{125D06B5-DFAB-42AF-81F5-27D30FB497B5}" srcId="{5760A307-83FC-4E31-B85F-DA22837CDB1D}" destId="{2020BDDA-1B8A-4B8E-B22D-D7242B547734}" srcOrd="4" destOrd="0" parTransId="{8989ED61-FA3E-4100-93A6-795FBDA8E3FF}" sibTransId="{268D6747-DDFA-4900-8FE6-C321334FB78D}"/>
    <dgm:cxn modelId="{AD5FADD7-9E84-4C6B-AADB-7A9C04DB9E25}" type="presOf" srcId="{F54F4607-888B-44B5-ABA1-7C4CCCFF63CC}" destId="{E9914C84-ACB7-4497-BBD7-3031D21745AA}" srcOrd="0" destOrd="0" presId="urn:microsoft.com/office/officeart/2005/8/layout/vList2"/>
    <dgm:cxn modelId="{17C9537E-632B-446C-92BD-187E1A9B2C04}" type="presParOf" srcId="{7DFC9A78-9809-439D-BA98-4754EE8CE286}" destId="{ED3903D3-C722-4783-A9F8-513877DB8C5F}" srcOrd="0" destOrd="0" presId="urn:microsoft.com/office/officeart/2005/8/layout/vList2"/>
    <dgm:cxn modelId="{EEA3671A-0372-4366-8F79-4B33E196A344}" type="presParOf" srcId="{7DFC9A78-9809-439D-BA98-4754EE8CE286}" destId="{278E743D-CDC4-495F-B0D2-2407BA4632E3}" srcOrd="1" destOrd="0" presId="urn:microsoft.com/office/officeart/2005/8/layout/vList2"/>
    <dgm:cxn modelId="{478D421D-7D5D-4D4F-B377-0B688223C616}" type="presParOf" srcId="{7DFC9A78-9809-439D-BA98-4754EE8CE286}" destId="{1A7FEF61-368A-4FEA-BCC1-BE88B72B2D31}" srcOrd="2" destOrd="0" presId="urn:microsoft.com/office/officeart/2005/8/layout/vList2"/>
    <dgm:cxn modelId="{0EA6D5FD-9B85-4C02-BF2F-ABB0C6C06FB8}" type="presParOf" srcId="{7DFC9A78-9809-439D-BA98-4754EE8CE286}" destId="{3D5EA4A2-CDED-48DA-9404-8E26029A32FB}" srcOrd="3" destOrd="0" presId="urn:microsoft.com/office/officeart/2005/8/layout/vList2"/>
    <dgm:cxn modelId="{F21B16E6-F6AE-4757-977B-1DF66CBED615}" type="presParOf" srcId="{7DFC9A78-9809-439D-BA98-4754EE8CE286}" destId="{E9914C84-ACB7-4497-BBD7-3031D21745AA}" srcOrd="4" destOrd="0" presId="urn:microsoft.com/office/officeart/2005/8/layout/vList2"/>
    <dgm:cxn modelId="{51216751-36C1-4EF6-B205-C7F0771F46C5}" type="presParOf" srcId="{7DFC9A78-9809-439D-BA98-4754EE8CE286}" destId="{C79804D9-EEB4-4805-946F-32558CFA63C1}" srcOrd="5" destOrd="0" presId="urn:microsoft.com/office/officeart/2005/8/layout/vList2"/>
    <dgm:cxn modelId="{4F9AB392-1DF7-4F41-8510-F9CFB600048E}" type="presParOf" srcId="{7DFC9A78-9809-439D-BA98-4754EE8CE286}" destId="{71472E7A-DF68-4BC3-AEB9-B59AF35C9695}" srcOrd="6" destOrd="0" presId="urn:microsoft.com/office/officeart/2005/8/layout/vList2"/>
    <dgm:cxn modelId="{89352176-4168-47F9-B736-71CDBB1F5420}" type="presParOf" srcId="{7DFC9A78-9809-439D-BA98-4754EE8CE286}" destId="{5F207B06-2E6D-4E52-920B-57E5794AC28D}" srcOrd="7" destOrd="0" presId="urn:microsoft.com/office/officeart/2005/8/layout/vList2"/>
    <dgm:cxn modelId="{757AF8A5-3BC9-454E-88CE-CA2F664F2071}" type="presParOf" srcId="{7DFC9A78-9809-439D-BA98-4754EE8CE286}" destId="{D659986E-7D53-4FE9-981D-C4B1525BEB3B}" srcOrd="8" destOrd="0" presId="urn:microsoft.com/office/officeart/2005/8/layout/vList2"/>
    <dgm:cxn modelId="{40C77AFC-9426-40B2-8A03-568296B622A6}" type="presParOf" srcId="{7DFC9A78-9809-439D-BA98-4754EE8CE286}" destId="{5A41FA50-DF25-40FD-BDAA-2286C903ABC4}" srcOrd="9" destOrd="0" presId="urn:microsoft.com/office/officeart/2005/8/layout/vList2"/>
    <dgm:cxn modelId="{0ECD9D43-7A0A-42AB-932A-1486A8796473}" type="presParOf" srcId="{7DFC9A78-9809-439D-BA98-4754EE8CE286}" destId="{BF562DF9-4420-44A5-AA7E-447EEF46471A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850CAB0-768B-46EE-9243-015CAD2407E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accent1_2" csCatId="accent1" phldr="1"/>
      <dgm:spPr/>
      <dgm:t>
        <a:bodyPr/>
        <a:lstStyle/>
        <a:p>
          <a:endParaRPr lang="en-US"/>
        </a:p>
      </dgm:t>
    </dgm:pt>
    <dgm:pt modelId="{1A8D3470-CEF2-43C5-B6B9-3AA71F16A67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rPr>
            <a:t>Known as "Tinopolis" due to dominance in tinplate production.</a:t>
          </a:r>
        </a:p>
      </dgm:t>
    </dgm:pt>
    <dgm:pt modelId="{7F415C90-FA9F-42E0-8E89-022D53740216}" type="parTrans" cxnId="{3A598495-4F4E-4FCE-A548-179C36A47F3A}">
      <dgm:prSet/>
      <dgm:spPr/>
      <dgm:t>
        <a:bodyPr/>
        <a:lstStyle/>
        <a:p>
          <a:endParaRPr lang="en-US"/>
        </a:p>
      </dgm:t>
    </dgm:pt>
    <dgm:pt modelId="{084FE2E9-6E47-46DD-AC5B-64B647182430}" type="sibTrans" cxnId="{3A598495-4F4E-4FCE-A548-179C36A47F3A}">
      <dgm:prSet/>
      <dgm:spPr/>
      <dgm:t>
        <a:bodyPr/>
        <a:lstStyle/>
        <a:p>
          <a:endParaRPr lang="en-US"/>
        </a:p>
      </dgm:t>
    </dgm:pt>
    <dgm:pt modelId="{8D2CB77D-F24B-4A90-BD4D-3680A406392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rPr>
            <a:t>Fueled by proximity to Swansea's copper smelting industry, abundant coal supplies, and efficient transportation networks.</a:t>
          </a:r>
        </a:p>
      </dgm:t>
    </dgm:pt>
    <dgm:pt modelId="{74D25CD2-BFF5-4F71-8585-E9FE142892E0}" type="parTrans" cxnId="{C4D924D3-121A-4D23-8264-D0CDDEE8D995}">
      <dgm:prSet/>
      <dgm:spPr/>
      <dgm:t>
        <a:bodyPr/>
        <a:lstStyle/>
        <a:p>
          <a:endParaRPr lang="en-US"/>
        </a:p>
      </dgm:t>
    </dgm:pt>
    <dgm:pt modelId="{59C70091-2F22-41F0-AE27-91182813CCC2}" type="sibTrans" cxnId="{C4D924D3-121A-4D23-8264-D0CDDEE8D995}">
      <dgm:prSet/>
      <dgm:spPr/>
      <dgm:t>
        <a:bodyPr/>
        <a:lstStyle/>
        <a:p>
          <a:endParaRPr lang="en-US"/>
        </a:p>
      </dgm:t>
    </dgm:pt>
    <dgm:pt modelId="{99193879-940B-45A8-AB19-F1B829CE302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rPr>
            <a:t>Expansion of tinplate factories by key industrialists and local entrepreneurs.</a:t>
          </a:r>
        </a:p>
      </dgm:t>
    </dgm:pt>
    <dgm:pt modelId="{7883BBD9-2A33-46CE-9C96-78AD65684B81}" type="parTrans" cxnId="{6CC7EE14-CD1E-46E3-807C-C55DE87A141A}">
      <dgm:prSet/>
      <dgm:spPr/>
      <dgm:t>
        <a:bodyPr/>
        <a:lstStyle/>
        <a:p>
          <a:endParaRPr lang="en-US"/>
        </a:p>
      </dgm:t>
    </dgm:pt>
    <dgm:pt modelId="{7FCBEC0B-01AE-4031-8C65-DD859809DD09}" type="sibTrans" cxnId="{6CC7EE14-CD1E-46E3-807C-C55DE87A141A}">
      <dgm:prSet/>
      <dgm:spPr/>
      <dgm:t>
        <a:bodyPr/>
        <a:lstStyle/>
        <a:p>
          <a:endParaRPr lang="en-US"/>
        </a:p>
      </dgm:t>
    </dgm:pt>
    <dgm:pt modelId="{B47196B3-0860-4BDF-B76C-A5BCAD96F82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rPr>
            <a:t>Rapid urbanization brought challenges like overcrowded housing, poor sanitation, and laborer conditions.</a:t>
          </a:r>
        </a:p>
      </dgm:t>
    </dgm:pt>
    <dgm:pt modelId="{9387AA07-893A-4C67-BBD0-054118578B88}" type="parTrans" cxnId="{4F9CAD6D-2DF5-49D0-BC92-1D95137DDB40}">
      <dgm:prSet/>
      <dgm:spPr/>
      <dgm:t>
        <a:bodyPr/>
        <a:lstStyle/>
        <a:p>
          <a:endParaRPr lang="en-US"/>
        </a:p>
      </dgm:t>
    </dgm:pt>
    <dgm:pt modelId="{35372460-C144-43CA-B1B2-95C7DFCDDF08}" type="sibTrans" cxnId="{4F9CAD6D-2DF5-49D0-BC92-1D95137DDB40}">
      <dgm:prSet/>
      <dgm:spPr/>
      <dgm:t>
        <a:bodyPr/>
        <a:lstStyle/>
        <a:p>
          <a:endParaRPr lang="en-US"/>
        </a:p>
      </dgm:t>
    </dgm:pt>
    <dgm:pt modelId="{201BD6CA-05EA-4BFD-AAA9-560C3727606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4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rPr>
            <a:t>Technological innovations like steam-powered rolling mills elevated Llanelli's importance in Britain's industrial economy.</a:t>
          </a:r>
        </a:p>
      </dgm:t>
    </dgm:pt>
    <dgm:pt modelId="{548FC8DB-BB60-4141-A433-4C229D62CFA7}" type="parTrans" cxnId="{6D631605-5B53-4D0D-94E6-28D1F142F420}">
      <dgm:prSet/>
      <dgm:spPr/>
      <dgm:t>
        <a:bodyPr/>
        <a:lstStyle/>
        <a:p>
          <a:endParaRPr lang="en-US"/>
        </a:p>
      </dgm:t>
    </dgm:pt>
    <dgm:pt modelId="{794ECEE6-12E7-4068-A529-67FF5CD63721}" type="sibTrans" cxnId="{6D631605-5B53-4D0D-94E6-28D1F142F420}">
      <dgm:prSet/>
      <dgm:spPr/>
      <dgm:t>
        <a:bodyPr/>
        <a:lstStyle/>
        <a:p>
          <a:endParaRPr lang="en-US"/>
        </a:p>
      </dgm:t>
    </dgm:pt>
    <dgm:pt modelId="{4EED58DF-84E4-4215-992B-C53CAC2F456E}" type="pres">
      <dgm:prSet presAssocID="{4850CAB0-768B-46EE-9243-015CAD2407EC}" presName="root" presStyleCnt="0">
        <dgm:presLayoutVars>
          <dgm:dir/>
          <dgm:resizeHandles val="exact"/>
        </dgm:presLayoutVars>
      </dgm:prSet>
      <dgm:spPr/>
    </dgm:pt>
    <dgm:pt modelId="{AC5AF0F9-079F-4373-85E6-0EB2BB6D361E}" type="pres">
      <dgm:prSet presAssocID="{1A8D3470-CEF2-43C5-B6B9-3AA71F16A67A}" presName="compNode" presStyleCnt="0"/>
      <dgm:spPr/>
    </dgm:pt>
    <dgm:pt modelId="{4F8E3F94-96EF-4B0B-ADD4-F75A5C3C9850}" type="pres">
      <dgm:prSet presAssocID="{1A8D3470-CEF2-43C5-B6B9-3AA71F16A67A}" presName="bgRect" presStyleLbl="bgShp" presStyleIdx="0" presStyleCnt="5"/>
      <dgm:spPr/>
    </dgm:pt>
    <dgm:pt modelId="{DA407420-A6C9-4089-B479-579398442BAF}" type="pres">
      <dgm:prSet presAssocID="{1A8D3470-CEF2-43C5-B6B9-3AA71F16A67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5ACDC8F2-EC28-4080-818B-A3790F63F9DE}" type="pres">
      <dgm:prSet presAssocID="{1A8D3470-CEF2-43C5-B6B9-3AA71F16A67A}" presName="spaceRect" presStyleCnt="0"/>
      <dgm:spPr/>
    </dgm:pt>
    <dgm:pt modelId="{C06DA015-16CE-4FDA-B11C-D4B9698665F8}" type="pres">
      <dgm:prSet presAssocID="{1A8D3470-CEF2-43C5-B6B9-3AA71F16A67A}" presName="parTx" presStyleLbl="revTx" presStyleIdx="0" presStyleCnt="5">
        <dgm:presLayoutVars>
          <dgm:chMax val="0"/>
          <dgm:chPref val="0"/>
        </dgm:presLayoutVars>
      </dgm:prSet>
      <dgm:spPr/>
    </dgm:pt>
    <dgm:pt modelId="{018BFCDF-F9C8-43E0-BEB7-DF64BC608DCE}" type="pres">
      <dgm:prSet presAssocID="{084FE2E9-6E47-46DD-AC5B-64B647182430}" presName="sibTrans" presStyleCnt="0"/>
      <dgm:spPr/>
    </dgm:pt>
    <dgm:pt modelId="{271D30F3-2C8C-471A-82BB-A1EE050ABED7}" type="pres">
      <dgm:prSet presAssocID="{8D2CB77D-F24B-4A90-BD4D-3680A4063925}" presName="compNode" presStyleCnt="0"/>
      <dgm:spPr/>
    </dgm:pt>
    <dgm:pt modelId="{7526A34B-5106-4705-B9E9-925FE4273C79}" type="pres">
      <dgm:prSet presAssocID="{8D2CB77D-F24B-4A90-BD4D-3680A4063925}" presName="bgRect" presStyleLbl="bgShp" presStyleIdx="1" presStyleCnt="5"/>
      <dgm:spPr/>
    </dgm:pt>
    <dgm:pt modelId="{E529632A-C125-4854-9F69-6330A0719E8F}" type="pres">
      <dgm:prSet presAssocID="{8D2CB77D-F24B-4A90-BD4D-3680A406392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ain"/>
        </a:ext>
      </dgm:extLst>
    </dgm:pt>
    <dgm:pt modelId="{DA734521-0998-489E-A6EA-59C0935B8C75}" type="pres">
      <dgm:prSet presAssocID="{8D2CB77D-F24B-4A90-BD4D-3680A4063925}" presName="spaceRect" presStyleCnt="0"/>
      <dgm:spPr/>
    </dgm:pt>
    <dgm:pt modelId="{98BE7687-5950-4BFB-9401-A798805382A6}" type="pres">
      <dgm:prSet presAssocID="{8D2CB77D-F24B-4A90-BD4D-3680A4063925}" presName="parTx" presStyleLbl="revTx" presStyleIdx="1" presStyleCnt="5">
        <dgm:presLayoutVars>
          <dgm:chMax val="0"/>
          <dgm:chPref val="0"/>
        </dgm:presLayoutVars>
      </dgm:prSet>
      <dgm:spPr/>
    </dgm:pt>
    <dgm:pt modelId="{80F604A8-0E8A-4AFF-80D5-45E1152C7799}" type="pres">
      <dgm:prSet presAssocID="{59C70091-2F22-41F0-AE27-91182813CCC2}" presName="sibTrans" presStyleCnt="0"/>
      <dgm:spPr/>
    </dgm:pt>
    <dgm:pt modelId="{DEA02B2B-57F5-4C68-A543-F39A20940690}" type="pres">
      <dgm:prSet presAssocID="{99193879-940B-45A8-AB19-F1B829CE302E}" presName="compNode" presStyleCnt="0"/>
      <dgm:spPr/>
    </dgm:pt>
    <dgm:pt modelId="{76F9A811-AC72-4AE4-B160-736355C0DC5A}" type="pres">
      <dgm:prSet presAssocID="{99193879-940B-45A8-AB19-F1B829CE302E}" presName="bgRect" presStyleLbl="bgShp" presStyleIdx="2" presStyleCnt="5"/>
      <dgm:spPr/>
    </dgm:pt>
    <dgm:pt modelId="{C74F2206-CACC-46FD-B8BB-CE7143DD745E}" type="pres">
      <dgm:prSet presAssocID="{99193879-940B-45A8-AB19-F1B829CE302E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51E43DD3-FF1F-44F4-91FB-CA33F304D499}" type="pres">
      <dgm:prSet presAssocID="{99193879-940B-45A8-AB19-F1B829CE302E}" presName="spaceRect" presStyleCnt="0"/>
      <dgm:spPr/>
    </dgm:pt>
    <dgm:pt modelId="{FB2BF918-EE23-449B-8921-849480C8DD52}" type="pres">
      <dgm:prSet presAssocID="{99193879-940B-45A8-AB19-F1B829CE302E}" presName="parTx" presStyleLbl="revTx" presStyleIdx="2" presStyleCnt="5">
        <dgm:presLayoutVars>
          <dgm:chMax val="0"/>
          <dgm:chPref val="0"/>
        </dgm:presLayoutVars>
      </dgm:prSet>
      <dgm:spPr/>
    </dgm:pt>
    <dgm:pt modelId="{0425BCB9-E5B3-493D-B9AD-F30B3FC1115F}" type="pres">
      <dgm:prSet presAssocID="{7FCBEC0B-01AE-4031-8C65-DD859809DD09}" presName="sibTrans" presStyleCnt="0"/>
      <dgm:spPr/>
    </dgm:pt>
    <dgm:pt modelId="{0344A31C-7BB2-49B0-B16A-A2D6E537FADC}" type="pres">
      <dgm:prSet presAssocID="{B47196B3-0860-4BDF-B76C-A5BCAD96F826}" presName="compNode" presStyleCnt="0"/>
      <dgm:spPr/>
    </dgm:pt>
    <dgm:pt modelId="{27D7EF9F-BDA4-49F1-B622-C70992F3DD1F}" type="pres">
      <dgm:prSet presAssocID="{B47196B3-0860-4BDF-B76C-A5BCAD96F826}" presName="bgRect" presStyleLbl="bgShp" presStyleIdx="3" presStyleCnt="5"/>
      <dgm:spPr/>
    </dgm:pt>
    <dgm:pt modelId="{C1BB23AE-16B6-43F9-9E1C-AC99B0395949}" type="pres">
      <dgm:prSet presAssocID="{B47196B3-0860-4BDF-B76C-A5BCAD96F826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6B93865A-6BF8-4B14-8103-0092DF32F572}" type="pres">
      <dgm:prSet presAssocID="{B47196B3-0860-4BDF-B76C-A5BCAD96F826}" presName="spaceRect" presStyleCnt="0"/>
      <dgm:spPr/>
    </dgm:pt>
    <dgm:pt modelId="{E22586AE-EB94-430E-9EA3-0B62E7840286}" type="pres">
      <dgm:prSet presAssocID="{B47196B3-0860-4BDF-B76C-A5BCAD96F826}" presName="parTx" presStyleLbl="revTx" presStyleIdx="3" presStyleCnt="5">
        <dgm:presLayoutVars>
          <dgm:chMax val="0"/>
          <dgm:chPref val="0"/>
        </dgm:presLayoutVars>
      </dgm:prSet>
      <dgm:spPr/>
    </dgm:pt>
    <dgm:pt modelId="{C870DEFE-4F7E-4CFB-B9EF-6CB6CD2ABAF5}" type="pres">
      <dgm:prSet presAssocID="{35372460-C144-43CA-B1B2-95C7DFCDDF08}" presName="sibTrans" presStyleCnt="0"/>
      <dgm:spPr/>
    </dgm:pt>
    <dgm:pt modelId="{337832D5-E20F-405C-85F1-F4C625D8EA5D}" type="pres">
      <dgm:prSet presAssocID="{201BD6CA-05EA-4BFD-AAA9-560C3727606F}" presName="compNode" presStyleCnt="0"/>
      <dgm:spPr/>
    </dgm:pt>
    <dgm:pt modelId="{7977977C-3759-447E-8ACD-B8059D6037E9}" type="pres">
      <dgm:prSet presAssocID="{201BD6CA-05EA-4BFD-AAA9-560C3727606F}" presName="bgRect" presStyleLbl="bgShp" presStyleIdx="4" presStyleCnt="5"/>
      <dgm:spPr/>
    </dgm:pt>
    <dgm:pt modelId="{1087DB3B-26B5-419C-9008-85ED77435507}" type="pres">
      <dgm:prSet presAssocID="{201BD6CA-05EA-4BFD-AAA9-560C3727606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ndmill"/>
        </a:ext>
      </dgm:extLst>
    </dgm:pt>
    <dgm:pt modelId="{3DF88AD6-8369-4556-8123-6173AFE03924}" type="pres">
      <dgm:prSet presAssocID="{201BD6CA-05EA-4BFD-AAA9-560C3727606F}" presName="spaceRect" presStyleCnt="0"/>
      <dgm:spPr/>
    </dgm:pt>
    <dgm:pt modelId="{8462A4C6-DAF8-4717-BB56-816DAE09CF3E}" type="pres">
      <dgm:prSet presAssocID="{201BD6CA-05EA-4BFD-AAA9-560C3727606F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6D631605-5B53-4D0D-94E6-28D1F142F420}" srcId="{4850CAB0-768B-46EE-9243-015CAD2407EC}" destId="{201BD6CA-05EA-4BFD-AAA9-560C3727606F}" srcOrd="4" destOrd="0" parTransId="{548FC8DB-BB60-4141-A433-4C229D62CFA7}" sibTransId="{794ECEE6-12E7-4068-A529-67FF5CD63721}"/>
    <dgm:cxn modelId="{6CC7EE14-CD1E-46E3-807C-C55DE87A141A}" srcId="{4850CAB0-768B-46EE-9243-015CAD2407EC}" destId="{99193879-940B-45A8-AB19-F1B829CE302E}" srcOrd="2" destOrd="0" parTransId="{7883BBD9-2A33-46CE-9C96-78AD65684B81}" sibTransId="{7FCBEC0B-01AE-4031-8C65-DD859809DD09}"/>
    <dgm:cxn modelId="{463A5A32-4A65-4563-A091-09A2F1ECAB2B}" type="presOf" srcId="{B47196B3-0860-4BDF-B76C-A5BCAD96F826}" destId="{E22586AE-EB94-430E-9EA3-0B62E7840286}" srcOrd="0" destOrd="0" presId="urn:microsoft.com/office/officeart/2018/2/layout/IconVerticalSolidList"/>
    <dgm:cxn modelId="{AFBB4462-EFAE-400C-A287-3E7C5A73374E}" type="presOf" srcId="{99193879-940B-45A8-AB19-F1B829CE302E}" destId="{FB2BF918-EE23-449B-8921-849480C8DD52}" srcOrd="0" destOrd="0" presId="urn:microsoft.com/office/officeart/2018/2/layout/IconVerticalSolidList"/>
    <dgm:cxn modelId="{4F9CAD6D-2DF5-49D0-BC92-1D95137DDB40}" srcId="{4850CAB0-768B-46EE-9243-015CAD2407EC}" destId="{B47196B3-0860-4BDF-B76C-A5BCAD96F826}" srcOrd="3" destOrd="0" parTransId="{9387AA07-893A-4C67-BBD0-054118578B88}" sibTransId="{35372460-C144-43CA-B1B2-95C7DFCDDF08}"/>
    <dgm:cxn modelId="{6D9E9592-0E01-4535-8523-48B6C5DEF2AF}" type="presOf" srcId="{4850CAB0-768B-46EE-9243-015CAD2407EC}" destId="{4EED58DF-84E4-4215-992B-C53CAC2F456E}" srcOrd="0" destOrd="0" presId="urn:microsoft.com/office/officeart/2018/2/layout/IconVerticalSolidList"/>
    <dgm:cxn modelId="{3A598495-4F4E-4FCE-A548-179C36A47F3A}" srcId="{4850CAB0-768B-46EE-9243-015CAD2407EC}" destId="{1A8D3470-CEF2-43C5-B6B9-3AA71F16A67A}" srcOrd="0" destOrd="0" parTransId="{7F415C90-FA9F-42E0-8E89-022D53740216}" sibTransId="{084FE2E9-6E47-46DD-AC5B-64B647182430}"/>
    <dgm:cxn modelId="{843B56AA-23EE-48EB-824E-FA854B87DB38}" type="presOf" srcId="{201BD6CA-05EA-4BFD-AAA9-560C3727606F}" destId="{8462A4C6-DAF8-4717-BB56-816DAE09CF3E}" srcOrd="0" destOrd="0" presId="urn:microsoft.com/office/officeart/2018/2/layout/IconVerticalSolidList"/>
    <dgm:cxn modelId="{C87161B3-CCBD-4D76-8743-73CBBD8B11CA}" type="presOf" srcId="{8D2CB77D-F24B-4A90-BD4D-3680A4063925}" destId="{98BE7687-5950-4BFB-9401-A798805382A6}" srcOrd="0" destOrd="0" presId="urn:microsoft.com/office/officeart/2018/2/layout/IconVerticalSolidList"/>
    <dgm:cxn modelId="{F0B09BCA-51C3-43E1-8067-CC40D674F948}" type="presOf" srcId="{1A8D3470-CEF2-43C5-B6B9-3AA71F16A67A}" destId="{C06DA015-16CE-4FDA-B11C-D4B9698665F8}" srcOrd="0" destOrd="0" presId="urn:microsoft.com/office/officeart/2018/2/layout/IconVerticalSolidList"/>
    <dgm:cxn modelId="{C4D924D3-121A-4D23-8264-D0CDDEE8D995}" srcId="{4850CAB0-768B-46EE-9243-015CAD2407EC}" destId="{8D2CB77D-F24B-4A90-BD4D-3680A4063925}" srcOrd="1" destOrd="0" parTransId="{74D25CD2-BFF5-4F71-8585-E9FE142892E0}" sibTransId="{59C70091-2F22-41F0-AE27-91182813CCC2}"/>
    <dgm:cxn modelId="{BAF29A73-843B-4157-8845-FB01DE0B4909}" type="presParOf" srcId="{4EED58DF-84E4-4215-992B-C53CAC2F456E}" destId="{AC5AF0F9-079F-4373-85E6-0EB2BB6D361E}" srcOrd="0" destOrd="0" presId="urn:microsoft.com/office/officeart/2018/2/layout/IconVerticalSolidList"/>
    <dgm:cxn modelId="{9B7CD146-5568-4281-B459-6CA2103596AC}" type="presParOf" srcId="{AC5AF0F9-079F-4373-85E6-0EB2BB6D361E}" destId="{4F8E3F94-96EF-4B0B-ADD4-F75A5C3C9850}" srcOrd="0" destOrd="0" presId="urn:microsoft.com/office/officeart/2018/2/layout/IconVerticalSolidList"/>
    <dgm:cxn modelId="{6801B63A-2FA4-401F-8086-793F59C71E8A}" type="presParOf" srcId="{AC5AF0F9-079F-4373-85E6-0EB2BB6D361E}" destId="{DA407420-A6C9-4089-B479-579398442BAF}" srcOrd="1" destOrd="0" presId="urn:microsoft.com/office/officeart/2018/2/layout/IconVerticalSolidList"/>
    <dgm:cxn modelId="{D93EC915-25A6-4381-816C-7B0BDDB4359D}" type="presParOf" srcId="{AC5AF0F9-079F-4373-85E6-0EB2BB6D361E}" destId="{5ACDC8F2-EC28-4080-818B-A3790F63F9DE}" srcOrd="2" destOrd="0" presId="urn:microsoft.com/office/officeart/2018/2/layout/IconVerticalSolidList"/>
    <dgm:cxn modelId="{7DC33EF9-2544-4746-9034-5BC06F525082}" type="presParOf" srcId="{AC5AF0F9-079F-4373-85E6-0EB2BB6D361E}" destId="{C06DA015-16CE-4FDA-B11C-D4B9698665F8}" srcOrd="3" destOrd="0" presId="urn:microsoft.com/office/officeart/2018/2/layout/IconVerticalSolidList"/>
    <dgm:cxn modelId="{7F5076DB-3C01-4F32-AF59-47CC00667586}" type="presParOf" srcId="{4EED58DF-84E4-4215-992B-C53CAC2F456E}" destId="{018BFCDF-F9C8-43E0-BEB7-DF64BC608DCE}" srcOrd="1" destOrd="0" presId="urn:microsoft.com/office/officeart/2018/2/layout/IconVerticalSolidList"/>
    <dgm:cxn modelId="{E9147FA8-5C71-43CD-8408-9DC043DE28F6}" type="presParOf" srcId="{4EED58DF-84E4-4215-992B-C53CAC2F456E}" destId="{271D30F3-2C8C-471A-82BB-A1EE050ABED7}" srcOrd="2" destOrd="0" presId="urn:microsoft.com/office/officeart/2018/2/layout/IconVerticalSolidList"/>
    <dgm:cxn modelId="{05ABD3D6-59DB-4BEA-A2FE-99297C1EAE8B}" type="presParOf" srcId="{271D30F3-2C8C-471A-82BB-A1EE050ABED7}" destId="{7526A34B-5106-4705-B9E9-925FE4273C79}" srcOrd="0" destOrd="0" presId="urn:microsoft.com/office/officeart/2018/2/layout/IconVerticalSolidList"/>
    <dgm:cxn modelId="{61F5780D-C07A-4E94-9814-E9858343CD61}" type="presParOf" srcId="{271D30F3-2C8C-471A-82BB-A1EE050ABED7}" destId="{E529632A-C125-4854-9F69-6330A0719E8F}" srcOrd="1" destOrd="0" presId="urn:microsoft.com/office/officeart/2018/2/layout/IconVerticalSolidList"/>
    <dgm:cxn modelId="{D35D87E1-38CE-46B6-9522-E2BAAFF8487F}" type="presParOf" srcId="{271D30F3-2C8C-471A-82BB-A1EE050ABED7}" destId="{DA734521-0998-489E-A6EA-59C0935B8C75}" srcOrd="2" destOrd="0" presId="urn:microsoft.com/office/officeart/2018/2/layout/IconVerticalSolidList"/>
    <dgm:cxn modelId="{716884A0-3690-44F6-B6DD-39965666BC73}" type="presParOf" srcId="{271D30F3-2C8C-471A-82BB-A1EE050ABED7}" destId="{98BE7687-5950-4BFB-9401-A798805382A6}" srcOrd="3" destOrd="0" presId="urn:microsoft.com/office/officeart/2018/2/layout/IconVerticalSolidList"/>
    <dgm:cxn modelId="{468A1768-D9F9-47D4-9BBB-97BFE6A9A6BB}" type="presParOf" srcId="{4EED58DF-84E4-4215-992B-C53CAC2F456E}" destId="{80F604A8-0E8A-4AFF-80D5-45E1152C7799}" srcOrd="3" destOrd="0" presId="urn:microsoft.com/office/officeart/2018/2/layout/IconVerticalSolidList"/>
    <dgm:cxn modelId="{CE0ECA0C-DFB9-4651-924F-6A6A62FD4B16}" type="presParOf" srcId="{4EED58DF-84E4-4215-992B-C53CAC2F456E}" destId="{DEA02B2B-57F5-4C68-A543-F39A20940690}" srcOrd="4" destOrd="0" presId="urn:microsoft.com/office/officeart/2018/2/layout/IconVerticalSolidList"/>
    <dgm:cxn modelId="{2A18FDC7-E96C-4346-91E9-1801B6D16B9B}" type="presParOf" srcId="{DEA02B2B-57F5-4C68-A543-F39A20940690}" destId="{76F9A811-AC72-4AE4-B160-736355C0DC5A}" srcOrd="0" destOrd="0" presId="urn:microsoft.com/office/officeart/2018/2/layout/IconVerticalSolidList"/>
    <dgm:cxn modelId="{3D3FC4E6-40EA-4145-813B-8F255F467874}" type="presParOf" srcId="{DEA02B2B-57F5-4C68-A543-F39A20940690}" destId="{C74F2206-CACC-46FD-B8BB-CE7143DD745E}" srcOrd="1" destOrd="0" presId="urn:microsoft.com/office/officeart/2018/2/layout/IconVerticalSolidList"/>
    <dgm:cxn modelId="{AFA3ACA9-59E9-419F-B002-F7296B2C6577}" type="presParOf" srcId="{DEA02B2B-57F5-4C68-A543-F39A20940690}" destId="{51E43DD3-FF1F-44F4-91FB-CA33F304D499}" srcOrd="2" destOrd="0" presId="urn:microsoft.com/office/officeart/2018/2/layout/IconVerticalSolidList"/>
    <dgm:cxn modelId="{FC75AE6F-6E84-4321-9DB3-D96145B1438F}" type="presParOf" srcId="{DEA02B2B-57F5-4C68-A543-F39A20940690}" destId="{FB2BF918-EE23-449B-8921-849480C8DD52}" srcOrd="3" destOrd="0" presId="urn:microsoft.com/office/officeart/2018/2/layout/IconVerticalSolidList"/>
    <dgm:cxn modelId="{4B027FF0-E38B-4F8C-A388-43A7C9C9DEEA}" type="presParOf" srcId="{4EED58DF-84E4-4215-992B-C53CAC2F456E}" destId="{0425BCB9-E5B3-493D-B9AD-F30B3FC1115F}" srcOrd="5" destOrd="0" presId="urn:microsoft.com/office/officeart/2018/2/layout/IconVerticalSolidList"/>
    <dgm:cxn modelId="{002D014E-C914-438F-BD2A-6D78FE2745D0}" type="presParOf" srcId="{4EED58DF-84E4-4215-992B-C53CAC2F456E}" destId="{0344A31C-7BB2-49B0-B16A-A2D6E537FADC}" srcOrd="6" destOrd="0" presId="urn:microsoft.com/office/officeart/2018/2/layout/IconVerticalSolidList"/>
    <dgm:cxn modelId="{D667525C-3FC3-4564-983D-E30C581EC061}" type="presParOf" srcId="{0344A31C-7BB2-49B0-B16A-A2D6E537FADC}" destId="{27D7EF9F-BDA4-49F1-B622-C70992F3DD1F}" srcOrd="0" destOrd="0" presId="urn:microsoft.com/office/officeart/2018/2/layout/IconVerticalSolidList"/>
    <dgm:cxn modelId="{E8DB3FC7-0062-4A92-B16A-E43E747ACBEA}" type="presParOf" srcId="{0344A31C-7BB2-49B0-B16A-A2D6E537FADC}" destId="{C1BB23AE-16B6-43F9-9E1C-AC99B0395949}" srcOrd="1" destOrd="0" presId="urn:microsoft.com/office/officeart/2018/2/layout/IconVerticalSolidList"/>
    <dgm:cxn modelId="{052AC3BD-EE5C-4D0A-A4A8-DEF79CFEA133}" type="presParOf" srcId="{0344A31C-7BB2-49B0-B16A-A2D6E537FADC}" destId="{6B93865A-6BF8-4B14-8103-0092DF32F572}" srcOrd="2" destOrd="0" presId="urn:microsoft.com/office/officeart/2018/2/layout/IconVerticalSolidList"/>
    <dgm:cxn modelId="{FFA3C91B-6CE4-4B92-A4DC-8AA76BCC8005}" type="presParOf" srcId="{0344A31C-7BB2-49B0-B16A-A2D6E537FADC}" destId="{E22586AE-EB94-430E-9EA3-0B62E7840286}" srcOrd="3" destOrd="0" presId="urn:microsoft.com/office/officeart/2018/2/layout/IconVerticalSolidList"/>
    <dgm:cxn modelId="{4FE38683-B1D5-4972-B4DC-4D925991B791}" type="presParOf" srcId="{4EED58DF-84E4-4215-992B-C53CAC2F456E}" destId="{C870DEFE-4F7E-4CFB-B9EF-6CB6CD2ABAF5}" srcOrd="7" destOrd="0" presId="urn:microsoft.com/office/officeart/2018/2/layout/IconVerticalSolidList"/>
    <dgm:cxn modelId="{68167152-8EA0-4486-863C-D37C569444FB}" type="presParOf" srcId="{4EED58DF-84E4-4215-992B-C53CAC2F456E}" destId="{337832D5-E20F-405C-85F1-F4C625D8EA5D}" srcOrd="8" destOrd="0" presId="urn:microsoft.com/office/officeart/2018/2/layout/IconVerticalSolidList"/>
    <dgm:cxn modelId="{E67F066C-7E00-440F-A42F-7D447A1F7E4F}" type="presParOf" srcId="{337832D5-E20F-405C-85F1-F4C625D8EA5D}" destId="{7977977C-3759-447E-8ACD-B8059D6037E9}" srcOrd="0" destOrd="0" presId="urn:microsoft.com/office/officeart/2018/2/layout/IconVerticalSolidList"/>
    <dgm:cxn modelId="{525C7DA9-28C8-4B8A-85F6-0E9D8CE4D3E2}" type="presParOf" srcId="{337832D5-E20F-405C-85F1-F4C625D8EA5D}" destId="{1087DB3B-26B5-419C-9008-85ED77435507}" srcOrd="1" destOrd="0" presId="urn:microsoft.com/office/officeart/2018/2/layout/IconVerticalSolidList"/>
    <dgm:cxn modelId="{EB5766ED-0205-4D67-960B-F4FD300FD467}" type="presParOf" srcId="{337832D5-E20F-405C-85F1-F4C625D8EA5D}" destId="{3DF88AD6-8369-4556-8123-6173AFE03924}" srcOrd="2" destOrd="0" presId="urn:microsoft.com/office/officeart/2018/2/layout/IconVerticalSolidList"/>
    <dgm:cxn modelId="{DA748CE0-BF1D-4D6E-80DC-85AD933B7490}" type="presParOf" srcId="{337832D5-E20F-405C-85F1-F4C625D8EA5D}" destId="{8462A4C6-DAF8-4717-BB56-816DAE09CF3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DEDE0EF-A80A-43ED-8097-CB30D92F5747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F10F185-9EB4-41C6-A489-CACE390DDBBE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Allen, R. C. (2007). </a:t>
          </a:r>
          <a:r>
            <a:rPr lang="en-US" sz="1400" i="1" dirty="0">
              <a:latin typeface="Arial" panose="020B0604020202020204" pitchFamily="34" charset="0"/>
              <a:cs typeface="Arial" panose="020B0604020202020204" pitchFamily="34" charset="0"/>
            </a:rPr>
            <a:t>The Industrial Revolution: A Very Short Introduction</a:t>
          </a: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. Oxford University Press.</a:t>
          </a:r>
        </a:p>
      </dgm:t>
    </dgm:pt>
    <dgm:pt modelId="{CE26EA8A-88E2-4D4C-A069-94F02B815AB5}" type="parTrans" cxnId="{199DAA38-F5E5-45E1-8671-49CC0435B3A1}">
      <dgm:prSet/>
      <dgm:spPr/>
      <dgm:t>
        <a:bodyPr/>
        <a:lstStyle/>
        <a:p>
          <a:endParaRPr lang="en-US"/>
        </a:p>
      </dgm:t>
    </dgm:pt>
    <dgm:pt modelId="{BE2CF895-B519-4F6D-A2AA-B815FEA9812E}" type="sibTrans" cxnId="{199DAA38-F5E5-45E1-8671-49CC0435B3A1}">
      <dgm:prSet/>
      <dgm:spPr/>
      <dgm:t>
        <a:bodyPr/>
        <a:lstStyle/>
        <a:p>
          <a:endParaRPr lang="en-US"/>
        </a:p>
      </dgm:t>
    </dgm:pt>
    <dgm:pt modelId="{212DF3DC-5ED7-421F-AD12-5962C0A0DFE8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Bbc.co.uk. (2020). BBC - History - British History in depth: Agricultural Revolution in England 1500 - 1850. [online] Available at: </a:t>
          </a: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1"/>
            </a:rPr>
            <a:t>http://www.bbc.co.uk/history/british/empire_seapower/agricultural_revolution_01.shtml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A169010-5814-47A2-B594-B85D48E763B6}" type="parTrans" cxnId="{E34860A3-1CEB-490E-8534-6AD45A457B33}">
      <dgm:prSet/>
      <dgm:spPr/>
      <dgm:t>
        <a:bodyPr/>
        <a:lstStyle/>
        <a:p>
          <a:endParaRPr lang="en-US"/>
        </a:p>
      </dgm:t>
    </dgm:pt>
    <dgm:pt modelId="{86E9FF1E-6A4F-4FA3-8ED9-4DD16B401A47}" type="sibTrans" cxnId="{E34860A3-1CEB-490E-8534-6AD45A457B33}">
      <dgm:prSet/>
      <dgm:spPr/>
      <dgm:t>
        <a:bodyPr/>
        <a:lstStyle/>
        <a:p>
          <a:endParaRPr lang="en-US"/>
        </a:p>
      </dgm:t>
    </dgm:pt>
    <dgm:pt modelId="{78703DCF-5B09-4C99-A13A-471CB2F998E6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Evans, C. (2014). A world of copper: introducing Swansea, globalization and the Industrial Revolution. </a:t>
          </a:r>
          <a:r>
            <a:rPr lang="en-US" sz="1400" i="1" dirty="0">
              <a:latin typeface="Arial" panose="020B0604020202020204" pitchFamily="34" charset="0"/>
              <a:cs typeface="Arial" panose="020B0604020202020204" pitchFamily="34" charset="0"/>
            </a:rPr>
            <a:t>Welsh History Review, 27</a:t>
          </a: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(1), 85–91.</a:t>
          </a:r>
        </a:p>
      </dgm:t>
    </dgm:pt>
    <dgm:pt modelId="{CE891E7A-F81A-4B82-AB74-2C22D18D3632}" type="parTrans" cxnId="{E790B99C-C26A-44F2-A105-4DD69D59E507}">
      <dgm:prSet/>
      <dgm:spPr/>
      <dgm:t>
        <a:bodyPr/>
        <a:lstStyle/>
        <a:p>
          <a:endParaRPr lang="en-US"/>
        </a:p>
      </dgm:t>
    </dgm:pt>
    <dgm:pt modelId="{F50FDB20-4381-4335-BC02-8EE12D130447}" type="sibTrans" cxnId="{E790B99C-C26A-44F2-A105-4DD69D59E507}">
      <dgm:prSet/>
      <dgm:spPr/>
      <dgm:t>
        <a:bodyPr/>
        <a:lstStyle/>
        <a:p>
          <a:endParaRPr lang="en-US"/>
        </a:p>
      </dgm:t>
    </dgm:pt>
    <dgm:pt modelId="{D96E0FD5-C2AF-44EB-8512-4C2550380256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Hopley, C. (2006, July 29). </a:t>
          </a:r>
          <a:r>
            <a:rPr lang="en-US" sz="1400" i="1" dirty="0">
              <a:latin typeface="Arial" panose="020B0604020202020204" pitchFamily="34" charset="0"/>
              <a:cs typeface="Arial" panose="020B0604020202020204" pitchFamily="34" charset="0"/>
            </a:rPr>
            <a:t>A history of the British cotton industry</a:t>
          </a: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. British Heritage Travel.</a:t>
          </a:r>
        </a:p>
      </dgm:t>
    </dgm:pt>
    <dgm:pt modelId="{CC878CF6-5B82-4CF8-95F1-F49ADF415B7D}" type="parTrans" cxnId="{7AAFC909-FD71-4FC9-A32D-E3935FFC7ACE}">
      <dgm:prSet/>
      <dgm:spPr/>
      <dgm:t>
        <a:bodyPr/>
        <a:lstStyle/>
        <a:p>
          <a:endParaRPr lang="en-US"/>
        </a:p>
      </dgm:t>
    </dgm:pt>
    <dgm:pt modelId="{94B10546-5281-471B-8847-DBEFD886260F}" type="sibTrans" cxnId="{7AAFC909-FD71-4FC9-A32D-E3935FFC7ACE}">
      <dgm:prSet/>
      <dgm:spPr/>
      <dgm:t>
        <a:bodyPr/>
        <a:lstStyle/>
        <a:p>
          <a:endParaRPr lang="en-US"/>
        </a:p>
      </dgm:t>
    </dgm:pt>
    <dgm:pt modelId="{0C231DE8-E989-42E1-9858-A3DD7E027F5D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Rosen, W. (2010). </a:t>
          </a:r>
          <a:r>
            <a:rPr lang="en-US" sz="1400" i="1" dirty="0">
              <a:latin typeface="Arial" panose="020B0604020202020204" pitchFamily="34" charset="0"/>
              <a:cs typeface="Arial" panose="020B0604020202020204" pitchFamily="34" charset="0"/>
            </a:rPr>
            <a:t>The most powerful idea in the world: A story of steam, industry, and invention</a:t>
          </a: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. Random House.</a:t>
          </a:r>
        </a:p>
      </dgm:t>
    </dgm:pt>
    <dgm:pt modelId="{BC37DAE9-2449-43D0-B4A9-09314820FDA4}" type="parTrans" cxnId="{81670587-1876-4595-8EEA-DE14D200D126}">
      <dgm:prSet/>
      <dgm:spPr/>
      <dgm:t>
        <a:bodyPr/>
        <a:lstStyle/>
        <a:p>
          <a:endParaRPr lang="en-US"/>
        </a:p>
      </dgm:t>
    </dgm:pt>
    <dgm:pt modelId="{82DD6C06-8698-43DF-B1B1-CDF6C0646F6F}" type="sibTrans" cxnId="{81670587-1876-4595-8EEA-DE14D200D126}">
      <dgm:prSet/>
      <dgm:spPr/>
      <dgm:t>
        <a:bodyPr/>
        <a:lstStyle/>
        <a:p>
          <a:endParaRPr lang="en-US"/>
        </a:p>
      </dgm:t>
    </dgm:pt>
    <dgm:pt modelId="{36F90E9B-1DC3-44D8-B971-69D13BF37E0C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Weightman, G. (2007</a:t>
          </a:r>
          <a:r>
            <a:rPr lang="en-US" sz="1400" i="1" dirty="0">
              <a:latin typeface="Arial" panose="020B0604020202020204" pitchFamily="34" charset="0"/>
              <a:cs typeface="Arial" panose="020B0604020202020204" pitchFamily="34" charset="0"/>
            </a:rPr>
            <a:t>). The Industrial Revolutionaries: The making of the modern world, 1776-1914</a:t>
          </a: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. Grove Press.</a:t>
          </a:r>
        </a:p>
      </dgm:t>
    </dgm:pt>
    <dgm:pt modelId="{DDA4446B-8E07-4F15-825B-4F82C73345D4}" type="parTrans" cxnId="{C9343A16-2D77-4719-B0C5-7871F54B22B1}">
      <dgm:prSet/>
      <dgm:spPr/>
      <dgm:t>
        <a:bodyPr/>
        <a:lstStyle/>
        <a:p>
          <a:endParaRPr lang="en-US"/>
        </a:p>
      </dgm:t>
    </dgm:pt>
    <dgm:pt modelId="{DB0F4734-E91B-4F22-8DD7-1BF40EA72E3A}" type="sibTrans" cxnId="{C9343A16-2D77-4719-B0C5-7871F54B22B1}">
      <dgm:prSet/>
      <dgm:spPr/>
      <dgm:t>
        <a:bodyPr/>
        <a:lstStyle/>
        <a:p>
          <a:endParaRPr lang="en-US"/>
        </a:p>
      </dgm:t>
    </dgm:pt>
    <dgm:pt modelId="{5DA8887D-0B2A-4F80-95F2-9B57095FCCCC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White, M. (2009, October 14). </a:t>
          </a:r>
          <a:r>
            <a:rPr lang="en-US" sz="1400" i="1" dirty="0">
              <a:latin typeface="Arial" panose="020B0604020202020204" pitchFamily="34" charset="0"/>
              <a:cs typeface="Arial" panose="020B0604020202020204" pitchFamily="34" charset="0"/>
            </a:rPr>
            <a:t>Georgian Britain: The Industrial Revolution. </a:t>
          </a: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British Library.</a:t>
          </a:r>
        </a:p>
      </dgm:t>
    </dgm:pt>
    <dgm:pt modelId="{FBAA652A-0CFF-4FF6-994F-EA8D4AC019C2}" type="parTrans" cxnId="{1EA74D5E-F765-4664-A618-4576ABCB1433}">
      <dgm:prSet/>
      <dgm:spPr/>
      <dgm:t>
        <a:bodyPr/>
        <a:lstStyle/>
        <a:p>
          <a:endParaRPr lang="en-US"/>
        </a:p>
      </dgm:t>
    </dgm:pt>
    <dgm:pt modelId="{924E2170-C9A0-4A80-8A1C-129F0E780BA7}" type="sibTrans" cxnId="{1EA74D5E-F765-4664-A618-4576ABCB1433}">
      <dgm:prSet/>
      <dgm:spPr/>
      <dgm:t>
        <a:bodyPr/>
        <a:lstStyle/>
        <a:p>
          <a:endParaRPr lang="en-US"/>
        </a:p>
      </dgm:t>
    </dgm:pt>
    <dgm:pt modelId="{188FAD7D-D354-4940-A235-DF47DD15C7E0}" type="pres">
      <dgm:prSet presAssocID="{1DEDE0EF-A80A-43ED-8097-CB30D92F5747}" presName="vert0" presStyleCnt="0">
        <dgm:presLayoutVars>
          <dgm:dir/>
          <dgm:animOne val="branch"/>
          <dgm:animLvl val="lvl"/>
        </dgm:presLayoutVars>
      </dgm:prSet>
      <dgm:spPr/>
    </dgm:pt>
    <dgm:pt modelId="{F6FF43D2-AABA-4A39-9D91-315AD819827A}" type="pres">
      <dgm:prSet presAssocID="{4F10F185-9EB4-41C6-A489-CACE390DDBBE}" presName="thickLine" presStyleLbl="alignNode1" presStyleIdx="0" presStyleCnt="7"/>
      <dgm:spPr/>
    </dgm:pt>
    <dgm:pt modelId="{B6F710D2-4F82-4A41-B274-D236D25D6A3E}" type="pres">
      <dgm:prSet presAssocID="{4F10F185-9EB4-41C6-A489-CACE390DDBBE}" presName="horz1" presStyleCnt="0"/>
      <dgm:spPr/>
    </dgm:pt>
    <dgm:pt modelId="{AFEAF3CB-E97F-4F96-A8E6-07BF707AD0DD}" type="pres">
      <dgm:prSet presAssocID="{4F10F185-9EB4-41C6-A489-CACE390DDBBE}" presName="tx1" presStyleLbl="revTx" presStyleIdx="0" presStyleCnt="7"/>
      <dgm:spPr/>
    </dgm:pt>
    <dgm:pt modelId="{54A6DEEE-79D7-4366-8D02-0424B53E3A6A}" type="pres">
      <dgm:prSet presAssocID="{4F10F185-9EB4-41C6-A489-CACE390DDBBE}" presName="vert1" presStyleCnt="0"/>
      <dgm:spPr/>
    </dgm:pt>
    <dgm:pt modelId="{63921B8B-A08F-4E3A-B49B-84EB39E7466A}" type="pres">
      <dgm:prSet presAssocID="{212DF3DC-5ED7-421F-AD12-5962C0A0DFE8}" presName="thickLine" presStyleLbl="alignNode1" presStyleIdx="1" presStyleCnt="7"/>
      <dgm:spPr/>
    </dgm:pt>
    <dgm:pt modelId="{559C2719-59AB-408E-878F-3ECCC9C6DB40}" type="pres">
      <dgm:prSet presAssocID="{212DF3DC-5ED7-421F-AD12-5962C0A0DFE8}" presName="horz1" presStyleCnt="0"/>
      <dgm:spPr/>
    </dgm:pt>
    <dgm:pt modelId="{F65300D8-47D6-4C96-B317-8074A0BDDB6E}" type="pres">
      <dgm:prSet presAssocID="{212DF3DC-5ED7-421F-AD12-5962C0A0DFE8}" presName="tx1" presStyleLbl="revTx" presStyleIdx="1" presStyleCnt="7"/>
      <dgm:spPr/>
    </dgm:pt>
    <dgm:pt modelId="{B973D4B1-66AC-482E-BCDA-E80F21A1CCB6}" type="pres">
      <dgm:prSet presAssocID="{212DF3DC-5ED7-421F-AD12-5962C0A0DFE8}" presName="vert1" presStyleCnt="0"/>
      <dgm:spPr/>
    </dgm:pt>
    <dgm:pt modelId="{5940B2D7-21B3-43F7-BC44-3581354C0E4A}" type="pres">
      <dgm:prSet presAssocID="{78703DCF-5B09-4C99-A13A-471CB2F998E6}" presName="thickLine" presStyleLbl="alignNode1" presStyleIdx="2" presStyleCnt="7"/>
      <dgm:spPr/>
    </dgm:pt>
    <dgm:pt modelId="{7A68AEAA-0711-4BB2-B7F2-532F639B6F2B}" type="pres">
      <dgm:prSet presAssocID="{78703DCF-5B09-4C99-A13A-471CB2F998E6}" presName="horz1" presStyleCnt="0"/>
      <dgm:spPr/>
    </dgm:pt>
    <dgm:pt modelId="{211A33DE-4E0C-4536-93D2-82B7059C746B}" type="pres">
      <dgm:prSet presAssocID="{78703DCF-5B09-4C99-A13A-471CB2F998E6}" presName="tx1" presStyleLbl="revTx" presStyleIdx="2" presStyleCnt="7"/>
      <dgm:spPr/>
    </dgm:pt>
    <dgm:pt modelId="{A19EF87D-11B7-4051-ABF0-A3C2BA594210}" type="pres">
      <dgm:prSet presAssocID="{78703DCF-5B09-4C99-A13A-471CB2F998E6}" presName="vert1" presStyleCnt="0"/>
      <dgm:spPr/>
    </dgm:pt>
    <dgm:pt modelId="{FC6B1DEF-B4D8-4198-8259-04DD4D69A991}" type="pres">
      <dgm:prSet presAssocID="{D96E0FD5-C2AF-44EB-8512-4C2550380256}" presName="thickLine" presStyleLbl="alignNode1" presStyleIdx="3" presStyleCnt="7"/>
      <dgm:spPr/>
    </dgm:pt>
    <dgm:pt modelId="{1BAD620B-E285-43BF-985B-3683626222E2}" type="pres">
      <dgm:prSet presAssocID="{D96E0FD5-C2AF-44EB-8512-4C2550380256}" presName="horz1" presStyleCnt="0"/>
      <dgm:spPr/>
    </dgm:pt>
    <dgm:pt modelId="{5ADCCF34-E369-489C-BC3C-5ADA9940A5E3}" type="pres">
      <dgm:prSet presAssocID="{D96E0FD5-C2AF-44EB-8512-4C2550380256}" presName="tx1" presStyleLbl="revTx" presStyleIdx="3" presStyleCnt="7"/>
      <dgm:spPr/>
    </dgm:pt>
    <dgm:pt modelId="{A8A00420-BAED-46C7-942A-536399F03E98}" type="pres">
      <dgm:prSet presAssocID="{D96E0FD5-C2AF-44EB-8512-4C2550380256}" presName="vert1" presStyleCnt="0"/>
      <dgm:spPr/>
    </dgm:pt>
    <dgm:pt modelId="{BE2AE86E-CA76-4AB7-9DDA-4094BB58F866}" type="pres">
      <dgm:prSet presAssocID="{0C231DE8-E989-42E1-9858-A3DD7E027F5D}" presName="thickLine" presStyleLbl="alignNode1" presStyleIdx="4" presStyleCnt="7"/>
      <dgm:spPr/>
    </dgm:pt>
    <dgm:pt modelId="{72D2436C-A791-43AD-BA7C-9A6B22C1831F}" type="pres">
      <dgm:prSet presAssocID="{0C231DE8-E989-42E1-9858-A3DD7E027F5D}" presName="horz1" presStyleCnt="0"/>
      <dgm:spPr/>
    </dgm:pt>
    <dgm:pt modelId="{4F8CC3A7-52EB-4F6E-832E-58BC4F646C3D}" type="pres">
      <dgm:prSet presAssocID="{0C231DE8-E989-42E1-9858-A3DD7E027F5D}" presName="tx1" presStyleLbl="revTx" presStyleIdx="4" presStyleCnt="7"/>
      <dgm:spPr/>
    </dgm:pt>
    <dgm:pt modelId="{D0EC120C-37DB-48E3-BCA8-FCF59C0D9E94}" type="pres">
      <dgm:prSet presAssocID="{0C231DE8-E989-42E1-9858-A3DD7E027F5D}" presName="vert1" presStyleCnt="0"/>
      <dgm:spPr/>
    </dgm:pt>
    <dgm:pt modelId="{38B14BF7-144F-49E2-A6A2-2F8A82B5E03D}" type="pres">
      <dgm:prSet presAssocID="{36F90E9B-1DC3-44D8-B971-69D13BF37E0C}" presName="thickLine" presStyleLbl="alignNode1" presStyleIdx="5" presStyleCnt="7"/>
      <dgm:spPr/>
    </dgm:pt>
    <dgm:pt modelId="{631879F4-0991-4D9D-83B4-55E87A344897}" type="pres">
      <dgm:prSet presAssocID="{36F90E9B-1DC3-44D8-B971-69D13BF37E0C}" presName="horz1" presStyleCnt="0"/>
      <dgm:spPr/>
    </dgm:pt>
    <dgm:pt modelId="{96C0F82D-001D-460C-9EF9-B91D742F830F}" type="pres">
      <dgm:prSet presAssocID="{36F90E9B-1DC3-44D8-B971-69D13BF37E0C}" presName="tx1" presStyleLbl="revTx" presStyleIdx="5" presStyleCnt="7"/>
      <dgm:spPr/>
    </dgm:pt>
    <dgm:pt modelId="{6BB72C3C-29B5-4A32-9A46-15C0C003C9ED}" type="pres">
      <dgm:prSet presAssocID="{36F90E9B-1DC3-44D8-B971-69D13BF37E0C}" presName="vert1" presStyleCnt="0"/>
      <dgm:spPr/>
    </dgm:pt>
    <dgm:pt modelId="{4A1BEF47-588E-406E-8C21-F0FBC159E1D0}" type="pres">
      <dgm:prSet presAssocID="{5DA8887D-0B2A-4F80-95F2-9B57095FCCCC}" presName="thickLine" presStyleLbl="alignNode1" presStyleIdx="6" presStyleCnt="7"/>
      <dgm:spPr/>
    </dgm:pt>
    <dgm:pt modelId="{D9E4C9B6-119E-4306-A0B5-CF756BD39202}" type="pres">
      <dgm:prSet presAssocID="{5DA8887D-0B2A-4F80-95F2-9B57095FCCCC}" presName="horz1" presStyleCnt="0"/>
      <dgm:spPr/>
    </dgm:pt>
    <dgm:pt modelId="{2EDE8F1B-6440-4651-B5A3-10E630340272}" type="pres">
      <dgm:prSet presAssocID="{5DA8887D-0B2A-4F80-95F2-9B57095FCCCC}" presName="tx1" presStyleLbl="revTx" presStyleIdx="6" presStyleCnt="7"/>
      <dgm:spPr/>
    </dgm:pt>
    <dgm:pt modelId="{2652E080-2C7E-4797-B432-7F10CE4AD533}" type="pres">
      <dgm:prSet presAssocID="{5DA8887D-0B2A-4F80-95F2-9B57095FCCCC}" presName="vert1" presStyleCnt="0"/>
      <dgm:spPr/>
    </dgm:pt>
  </dgm:ptLst>
  <dgm:cxnLst>
    <dgm:cxn modelId="{7AAFC909-FD71-4FC9-A32D-E3935FFC7ACE}" srcId="{1DEDE0EF-A80A-43ED-8097-CB30D92F5747}" destId="{D96E0FD5-C2AF-44EB-8512-4C2550380256}" srcOrd="3" destOrd="0" parTransId="{CC878CF6-5B82-4CF8-95F1-F49ADF415B7D}" sibTransId="{94B10546-5281-471B-8847-DBEFD886260F}"/>
    <dgm:cxn modelId="{C9343A16-2D77-4719-B0C5-7871F54B22B1}" srcId="{1DEDE0EF-A80A-43ED-8097-CB30D92F5747}" destId="{36F90E9B-1DC3-44D8-B971-69D13BF37E0C}" srcOrd="5" destOrd="0" parTransId="{DDA4446B-8E07-4F15-825B-4F82C73345D4}" sibTransId="{DB0F4734-E91B-4F22-8DD7-1BF40EA72E3A}"/>
    <dgm:cxn modelId="{23A3A01C-D211-4C3A-AF2F-AAFBDA4E8B99}" type="presOf" srcId="{D96E0FD5-C2AF-44EB-8512-4C2550380256}" destId="{5ADCCF34-E369-489C-BC3C-5ADA9940A5E3}" srcOrd="0" destOrd="0" presId="urn:microsoft.com/office/officeart/2008/layout/LinedList"/>
    <dgm:cxn modelId="{64FA3525-D250-4235-902E-FF945BBA0D18}" type="presOf" srcId="{212DF3DC-5ED7-421F-AD12-5962C0A0DFE8}" destId="{F65300D8-47D6-4C96-B317-8074A0BDDB6E}" srcOrd="0" destOrd="0" presId="urn:microsoft.com/office/officeart/2008/layout/LinedList"/>
    <dgm:cxn modelId="{199DAA38-F5E5-45E1-8671-49CC0435B3A1}" srcId="{1DEDE0EF-A80A-43ED-8097-CB30D92F5747}" destId="{4F10F185-9EB4-41C6-A489-CACE390DDBBE}" srcOrd="0" destOrd="0" parTransId="{CE26EA8A-88E2-4D4C-A069-94F02B815AB5}" sibTransId="{BE2CF895-B519-4F6D-A2AA-B815FEA9812E}"/>
    <dgm:cxn modelId="{F3D61339-5B0A-4917-B13A-63859E7699C7}" type="presOf" srcId="{5DA8887D-0B2A-4F80-95F2-9B57095FCCCC}" destId="{2EDE8F1B-6440-4651-B5A3-10E630340272}" srcOrd="0" destOrd="0" presId="urn:microsoft.com/office/officeart/2008/layout/LinedList"/>
    <dgm:cxn modelId="{FAA6B939-78F7-4439-9992-1B57411888A1}" type="presOf" srcId="{0C231DE8-E989-42E1-9858-A3DD7E027F5D}" destId="{4F8CC3A7-52EB-4F6E-832E-58BC4F646C3D}" srcOrd="0" destOrd="0" presId="urn:microsoft.com/office/officeart/2008/layout/LinedList"/>
    <dgm:cxn modelId="{1EA74D5E-F765-4664-A618-4576ABCB1433}" srcId="{1DEDE0EF-A80A-43ED-8097-CB30D92F5747}" destId="{5DA8887D-0B2A-4F80-95F2-9B57095FCCCC}" srcOrd="6" destOrd="0" parTransId="{FBAA652A-0CFF-4FF6-994F-EA8D4AC019C2}" sibTransId="{924E2170-C9A0-4A80-8A1C-129F0E780BA7}"/>
    <dgm:cxn modelId="{81670587-1876-4595-8EEA-DE14D200D126}" srcId="{1DEDE0EF-A80A-43ED-8097-CB30D92F5747}" destId="{0C231DE8-E989-42E1-9858-A3DD7E027F5D}" srcOrd="4" destOrd="0" parTransId="{BC37DAE9-2449-43D0-B4A9-09314820FDA4}" sibTransId="{82DD6C06-8698-43DF-B1B1-CDF6C0646F6F}"/>
    <dgm:cxn modelId="{7A51E19B-26DD-44C9-AFE7-FAE4628ED541}" type="presOf" srcId="{1DEDE0EF-A80A-43ED-8097-CB30D92F5747}" destId="{188FAD7D-D354-4940-A235-DF47DD15C7E0}" srcOrd="0" destOrd="0" presId="urn:microsoft.com/office/officeart/2008/layout/LinedList"/>
    <dgm:cxn modelId="{E790B99C-C26A-44F2-A105-4DD69D59E507}" srcId="{1DEDE0EF-A80A-43ED-8097-CB30D92F5747}" destId="{78703DCF-5B09-4C99-A13A-471CB2F998E6}" srcOrd="2" destOrd="0" parTransId="{CE891E7A-F81A-4B82-AB74-2C22D18D3632}" sibTransId="{F50FDB20-4381-4335-BC02-8EE12D130447}"/>
    <dgm:cxn modelId="{E34860A3-1CEB-490E-8534-6AD45A457B33}" srcId="{1DEDE0EF-A80A-43ED-8097-CB30D92F5747}" destId="{212DF3DC-5ED7-421F-AD12-5962C0A0DFE8}" srcOrd="1" destOrd="0" parTransId="{9A169010-5814-47A2-B594-B85D48E763B6}" sibTransId="{86E9FF1E-6A4F-4FA3-8ED9-4DD16B401A47}"/>
    <dgm:cxn modelId="{975EF5B0-538E-43D1-B214-486FD0D9A68C}" type="presOf" srcId="{36F90E9B-1DC3-44D8-B971-69D13BF37E0C}" destId="{96C0F82D-001D-460C-9EF9-B91D742F830F}" srcOrd="0" destOrd="0" presId="urn:microsoft.com/office/officeart/2008/layout/LinedList"/>
    <dgm:cxn modelId="{04769EC8-5F4B-4360-8DD9-6AD2D38944B5}" type="presOf" srcId="{4F10F185-9EB4-41C6-A489-CACE390DDBBE}" destId="{AFEAF3CB-E97F-4F96-A8E6-07BF707AD0DD}" srcOrd="0" destOrd="0" presId="urn:microsoft.com/office/officeart/2008/layout/LinedList"/>
    <dgm:cxn modelId="{759F86CF-F8D2-40EB-A1D6-0133C4DE9300}" type="presOf" srcId="{78703DCF-5B09-4C99-A13A-471CB2F998E6}" destId="{211A33DE-4E0C-4536-93D2-82B7059C746B}" srcOrd="0" destOrd="0" presId="urn:microsoft.com/office/officeart/2008/layout/LinedList"/>
    <dgm:cxn modelId="{261C09F9-2F38-4A9B-A300-2FB87AB597FE}" type="presParOf" srcId="{188FAD7D-D354-4940-A235-DF47DD15C7E0}" destId="{F6FF43D2-AABA-4A39-9D91-315AD819827A}" srcOrd="0" destOrd="0" presId="urn:microsoft.com/office/officeart/2008/layout/LinedList"/>
    <dgm:cxn modelId="{98C84129-66FF-4878-A729-2D541E07A045}" type="presParOf" srcId="{188FAD7D-D354-4940-A235-DF47DD15C7E0}" destId="{B6F710D2-4F82-4A41-B274-D236D25D6A3E}" srcOrd="1" destOrd="0" presId="urn:microsoft.com/office/officeart/2008/layout/LinedList"/>
    <dgm:cxn modelId="{4687C630-A9D7-481E-BD4E-0F56A6C440AA}" type="presParOf" srcId="{B6F710D2-4F82-4A41-B274-D236D25D6A3E}" destId="{AFEAF3CB-E97F-4F96-A8E6-07BF707AD0DD}" srcOrd="0" destOrd="0" presId="urn:microsoft.com/office/officeart/2008/layout/LinedList"/>
    <dgm:cxn modelId="{64BF9A10-E8F7-4A77-951D-8B27E6186EC9}" type="presParOf" srcId="{B6F710D2-4F82-4A41-B274-D236D25D6A3E}" destId="{54A6DEEE-79D7-4366-8D02-0424B53E3A6A}" srcOrd="1" destOrd="0" presId="urn:microsoft.com/office/officeart/2008/layout/LinedList"/>
    <dgm:cxn modelId="{873FC692-CC80-448A-A86A-86F8AE3D20D3}" type="presParOf" srcId="{188FAD7D-D354-4940-A235-DF47DD15C7E0}" destId="{63921B8B-A08F-4E3A-B49B-84EB39E7466A}" srcOrd="2" destOrd="0" presId="urn:microsoft.com/office/officeart/2008/layout/LinedList"/>
    <dgm:cxn modelId="{73720E43-8A15-4BEB-B121-19A11F01A476}" type="presParOf" srcId="{188FAD7D-D354-4940-A235-DF47DD15C7E0}" destId="{559C2719-59AB-408E-878F-3ECCC9C6DB40}" srcOrd="3" destOrd="0" presId="urn:microsoft.com/office/officeart/2008/layout/LinedList"/>
    <dgm:cxn modelId="{E46B2ECB-5696-4970-B2FE-723DE6C47CB0}" type="presParOf" srcId="{559C2719-59AB-408E-878F-3ECCC9C6DB40}" destId="{F65300D8-47D6-4C96-B317-8074A0BDDB6E}" srcOrd="0" destOrd="0" presId="urn:microsoft.com/office/officeart/2008/layout/LinedList"/>
    <dgm:cxn modelId="{99214FC3-3178-4A0E-A5EE-5B1F9D493D5A}" type="presParOf" srcId="{559C2719-59AB-408E-878F-3ECCC9C6DB40}" destId="{B973D4B1-66AC-482E-BCDA-E80F21A1CCB6}" srcOrd="1" destOrd="0" presId="urn:microsoft.com/office/officeart/2008/layout/LinedList"/>
    <dgm:cxn modelId="{C81552C4-B383-4A86-A61F-C2A44CB60BCC}" type="presParOf" srcId="{188FAD7D-D354-4940-A235-DF47DD15C7E0}" destId="{5940B2D7-21B3-43F7-BC44-3581354C0E4A}" srcOrd="4" destOrd="0" presId="urn:microsoft.com/office/officeart/2008/layout/LinedList"/>
    <dgm:cxn modelId="{DC6667C8-EE4F-42D7-94EC-D067F479D11A}" type="presParOf" srcId="{188FAD7D-D354-4940-A235-DF47DD15C7E0}" destId="{7A68AEAA-0711-4BB2-B7F2-532F639B6F2B}" srcOrd="5" destOrd="0" presId="urn:microsoft.com/office/officeart/2008/layout/LinedList"/>
    <dgm:cxn modelId="{7E41B388-5E57-47AE-9E8F-245C6070A98A}" type="presParOf" srcId="{7A68AEAA-0711-4BB2-B7F2-532F639B6F2B}" destId="{211A33DE-4E0C-4536-93D2-82B7059C746B}" srcOrd="0" destOrd="0" presId="urn:microsoft.com/office/officeart/2008/layout/LinedList"/>
    <dgm:cxn modelId="{52B20141-5FE1-4822-ACCA-62BA88BEC14B}" type="presParOf" srcId="{7A68AEAA-0711-4BB2-B7F2-532F639B6F2B}" destId="{A19EF87D-11B7-4051-ABF0-A3C2BA594210}" srcOrd="1" destOrd="0" presId="urn:microsoft.com/office/officeart/2008/layout/LinedList"/>
    <dgm:cxn modelId="{708D199D-1216-4EF9-BD26-12D101ADC338}" type="presParOf" srcId="{188FAD7D-D354-4940-A235-DF47DD15C7E0}" destId="{FC6B1DEF-B4D8-4198-8259-04DD4D69A991}" srcOrd="6" destOrd="0" presId="urn:microsoft.com/office/officeart/2008/layout/LinedList"/>
    <dgm:cxn modelId="{6A2A48CF-BED0-4570-AD16-4EBFABB4B436}" type="presParOf" srcId="{188FAD7D-D354-4940-A235-DF47DD15C7E0}" destId="{1BAD620B-E285-43BF-985B-3683626222E2}" srcOrd="7" destOrd="0" presId="urn:microsoft.com/office/officeart/2008/layout/LinedList"/>
    <dgm:cxn modelId="{80C31D43-102E-477F-9012-E8992EC276C4}" type="presParOf" srcId="{1BAD620B-E285-43BF-985B-3683626222E2}" destId="{5ADCCF34-E369-489C-BC3C-5ADA9940A5E3}" srcOrd="0" destOrd="0" presId="urn:microsoft.com/office/officeart/2008/layout/LinedList"/>
    <dgm:cxn modelId="{43A81A83-74C3-463D-AB5D-1DAFEB1F35E5}" type="presParOf" srcId="{1BAD620B-E285-43BF-985B-3683626222E2}" destId="{A8A00420-BAED-46C7-942A-536399F03E98}" srcOrd="1" destOrd="0" presId="urn:microsoft.com/office/officeart/2008/layout/LinedList"/>
    <dgm:cxn modelId="{2A432EE2-1D02-451F-BC78-D62D1E265FD3}" type="presParOf" srcId="{188FAD7D-D354-4940-A235-DF47DD15C7E0}" destId="{BE2AE86E-CA76-4AB7-9DDA-4094BB58F866}" srcOrd="8" destOrd="0" presId="urn:microsoft.com/office/officeart/2008/layout/LinedList"/>
    <dgm:cxn modelId="{4B352837-9FC7-4234-BA5B-E3AC09A386A0}" type="presParOf" srcId="{188FAD7D-D354-4940-A235-DF47DD15C7E0}" destId="{72D2436C-A791-43AD-BA7C-9A6B22C1831F}" srcOrd="9" destOrd="0" presId="urn:microsoft.com/office/officeart/2008/layout/LinedList"/>
    <dgm:cxn modelId="{791844B6-464A-480F-AE8A-93009724BB6C}" type="presParOf" srcId="{72D2436C-A791-43AD-BA7C-9A6B22C1831F}" destId="{4F8CC3A7-52EB-4F6E-832E-58BC4F646C3D}" srcOrd="0" destOrd="0" presId="urn:microsoft.com/office/officeart/2008/layout/LinedList"/>
    <dgm:cxn modelId="{779C0404-CA3B-4C25-97F9-2C01E1D1C64C}" type="presParOf" srcId="{72D2436C-A791-43AD-BA7C-9A6B22C1831F}" destId="{D0EC120C-37DB-48E3-BCA8-FCF59C0D9E94}" srcOrd="1" destOrd="0" presId="urn:microsoft.com/office/officeart/2008/layout/LinedList"/>
    <dgm:cxn modelId="{703B3880-5BDB-4001-ADDE-C154CFAE8915}" type="presParOf" srcId="{188FAD7D-D354-4940-A235-DF47DD15C7E0}" destId="{38B14BF7-144F-49E2-A6A2-2F8A82B5E03D}" srcOrd="10" destOrd="0" presId="urn:microsoft.com/office/officeart/2008/layout/LinedList"/>
    <dgm:cxn modelId="{C44746DE-3F2E-416D-B1C7-B847DD787E26}" type="presParOf" srcId="{188FAD7D-D354-4940-A235-DF47DD15C7E0}" destId="{631879F4-0991-4D9D-83B4-55E87A344897}" srcOrd="11" destOrd="0" presId="urn:microsoft.com/office/officeart/2008/layout/LinedList"/>
    <dgm:cxn modelId="{093E16D9-7AA6-4321-8E10-833B1F7F6CDC}" type="presParOf" srcId="{631879F4-0991-4D9D-83B4-55E87A344897}" destId="{96C0F82D-001D-460C-9EF9-B91D742F830F}" srcOrd="0" destOrd="0" presId="urn:microsoft.com/office/officeart/2008/layout/LinedList"/>
    <dgm:cxn modelId="{A09FC73C-76B7-42C5-9B31-5EE28713DAC7}" type="presParOf" srcId="{631879F4-0991-4D9D-83B4-55E87A344897}" destId="{6BB72C3C-29B5-4A32-9A46-15C0C003C9ED}" srcOrd="1" destOrd="0" presId="urn:microsoft.com/office/officeart/2008/layout/LinedList"/>
    <dgm:cxn modelId="{01A91C75-7582-44B8-98F5-2451E10941AE}" type="presParOf" srcId="{188FAD7D-D354-4940-A235-DF47DD15C7E0}" destId="{4A1BEF47-588E-406E-8C21-F0FBC159E1D0}" srcOrd="12" destOrd="0" presId="urn:microsoft.com/office/officeart/2008/layout/LinedList"/>
    <dgm:cxn modelId="{9CEB0ECD-4619-408A-9597-49C3D21E1F42}" type="presParOf" srcId="{188FAD7D-D354-4940-A235-DF47DD15C7E0}" destId="{D9E4C9B6-119E-4306-A0B5-CF756BD39202}" srcOrd="13" destOrd="0" presId="urn:microsoft.com/office/officeart/2008/layout/LinedList"/>
    <dgm:cxn modelId="{D1524AA2-98AC-4314-9E1C-CFCFFC0D14C7}" type="presParOf" srcId="{D9E4C9B6-119E-4306-A0B5-CF756BD39202}" destId="{2EDE8F1B-6440-4651-B5A3-10E630340272}" srcOrd="0" destOrd="0" presId="urn:microsoft.com/office/officeart/2008/layout/LinedList"/>
    <dgm:cxn modelId="{3A6C3522-C3DA-457E-988D-E8FEEA562317}" type="presParOf" srcId="{D9E4C9B6-119E-4306-A0B5-CF756BD39202}" destId="{2652E080-2C7E-4797-B432-7F10CE4AD53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3903D3-C722-4783-A9F8-513877DB8C5F}">
      <dsp:nvSpPr>
        <dsp:cNvPr id="0" name=""/>
        <dsp:cNvSpPr/>
      </dsp:nvSpPr>
      <dsp:spPr>
        <a:xfrm>
          <a:off x="0" y="109783"/>
          <a:ext cx="7350079" cy="532350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>
          <a:noFill/>
        </a:ln>
        <a:effectLst>
          <a:outerShdw blurRad="50800" dist="38100" dir="5400000" rotWithShape="0">
            <a:srgbClr val="000000">
              <a:alpha val="46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Transformed production and industry with steam power.</a:t>
          </a:r>
        </a:p>
      </dsp:txBody>
      <dsp:txXfrm>
        <a:off x="25987" y="135770"/>
        <a:ext cx="7298105" cy="480376"/>
      </dsp:txXfrm>
    </dsp:sp>
    <dsp:sp modelId="{1A7FEF61-368A-4FEA-BCC1-BE88B72B2D31}">
      <dsp:nvSpPr>
        <dsp:cNvPr id="0" name=""/>
        <dsp:cNvSpPr/>
      </dsp:nvSpPr>
      <dsp:spPr>
        <a:xfrm>
          <a:off x="0" y="682453"/>
          <a:ext cx="7350079" cy="532350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>
          <a:noFill/>
        </a:ln>
        <a:effectLst>
          <a:outerShdw blurRad="50800" dist="38100" dir="5400000" rotWithShape="0">
            <a:srgbClr val="000000">
              <a:alpha val="46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Steam engines required coal and copper for efficient operation.</a:t>
          </a:r>
        </a:p>
      </dsp:txBody>
      <dsp:txXfrm>
        <a:off x="25987" y="708440"/>
        <a:ext cx="7298105" cy="480376"/>
      </dsp:txXfrm>
    </dsp:sp>
    <dsp:sp modelId="{E9914C84-ACB7-4497-BBD7-3031D21745AA}">
      <dsp:nvSpPr>
        <dsp:cNvPr id="0" name=""/>
        <dsp:cNvSpPr/>
      </dsp:nvSpPr>
      <dsp:spPr>
        <a:xfrm>
          <a:off x="0" y="1255123"/>
          <a:ext cx="7350079" cy="532350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>
          <a:noFill/>
        </a:ln>
        <a:effectLst>
          <a:outerShdw blurRad="50800" dist="38100" dir="5400000" rotWithShape="0">
            <a:srgbClr val="000000">
              <a:alpha val="46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South Wales, with abundant coalfields and copper ore, became a key industrial region.</a:t>
          </a:r>
        </a:p>
      </dsp:txBody>
      <dsp:txXfrm>
        <a:off x="25987" y="1281110"/>
        <a:ext cx="7298105" cy="480376"/>
      </dsp:txXfrm>
    </dsp:sp>
    <dsp:sp modelId="{71472E7A-DF68-4BC3-AEB9-B59AF35C9695}">
      <dsp:nvSpPr>
        <dsp:cNvPr id="0" name=""/>
        <dsp:cNvSpPr/>
      </dsp:nvSpPr>
      <dsp:spPr>
        <a:xfrm>
          <a:off x="0" y="1827793"/>
          <a:ext cx="7350079" cy="532350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>
          <a:noFill/>
        </a:ln>
        <a:effectLst>
          <a:outerShdw blurRad="50800" dist="38100" dir="5400000" rotWithShape="0">
            <a:srgbClr val="000000">
              <a:alpha val="46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Swansea, nicknamed "Copperopolis," fueled copper smelting with coal and limestone deposits.</a:t>
          </a:r>
        </a:p>
      </dsp:txBody>
      <dsp:txXfrm>
        <a:off x="25987" y="1853780"/>
        <a:ext cx="7298105" cy="480376"/>
      </dsp:txXfrm>
    </dsp:sp>
    <dsp:sp modelId="{D659986E-7D53-4FE9-981D-C4B1525BEB3B}">
      <dsp:nvSpPr>
        <dsp:cNvPr id="0" name=""/>
        <dsp:cNvSpPr/>
      </dsp:nvSpPr>
      <dsp:spPr>
        <a:xfrm>
          <a:off x="0" y="2400463"/>
          <a:ext cx="7350079" cy="532350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>
          <a:noFill/>
        </a:ln>
        <a:effectLst>
          <a:outerShdw blurRad="50800" dist="38100" dir="5400000" rotWithShape="0">
            <a:srgbClr val="000000">
              <a:alpha val="46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Geographical location allowed importation and export of refined copper.</a:t>
          </a:r>
        </a:p>
      </dsp:txBody>
      <dsp:txXfrm>
        <a:off x="25987" y="2426450"/>
        <a:ext cx="7298105" cy="480376"/>
      </dsp:txXfrm>
    </dsp:sp>
    <dsp:sp modelId="{BF562DF9-4420-44A5-AA7E-447EEF46471A}">
      <dsp:nvSpPr>
        <dsp:cNvPr id="0" name=""/>
        <dsp:cNvSpPr/>
      </dsp:nvSpPr>
      <dsp:spPr>
        <a:xfrm>
          <a:off x="0" y="2996219"/>
          <a:ext cx="7350079" cy="532350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>
          <a:noFill/>
        </a:ln>
        <a:effectLst>
          <a:outerShdw blurRad="50800" dist="38100" dir="5400000" rotWithShape="0">
            <a:srgbClr val="000000">
              <a:alpha val="46000"/>
            </a:srgbClr>
          </a:outerShdw>
        </a:effectLst>
        <a:scene3d>
          <a:camera prst="orthographicFront">
            <a:rot lat="0" lon="0" rev="0"/>
          </a:camera>
          <a:lightRig rig="threePt" dir="t"/>
        </a:scene3d>
        <a:sp3d prstMaterial="plastic"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Coal, formed over 300 million years ago, became the backbone of industrial energy.</a:t>
          </a:r>
        </a:p>
      </dsp:txBody>
      <dsp:txXfrm>
        <a:off x="25987" y="3022206"/>
        <a:ext cx="7298105" cy="48037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8E3F94-96EF-4B0B-ADD4-F75A5C3C9850}">
      <dsp:nvSpPr>
        <dsp:cNvPr id="0" name=""/>
        <dsp:cNvSpPr/>
      </dsp:nvSpPr>
      <dsp:spPr>
        <a:xfrm>
          <a:off x="0" y="2824"/>
          <a:ext cx="7350079" cy="6016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407420-A6C9-4089-B479-579398442BAF}">
      <dsp:nvSpPr>
        <dsp:cNvPr id="0" name=""/>
        <dsp:cNvSpPr/>
      </dsp:nvSpPr>
      <dsp:spPr>
        <a:xfrm>
          <a:off x="181984" y="138185"/>
          <a:ext cx="330881" cy="3308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6DA015-16CE-4FDA-B11C-D4B9698665F8}">
      <dsp:nvSpPr>
        <dsp:cNvPr id="0" name=""/>
        <dsp:cNvSpPr/>
      </dsp:nvSpPr>
      <dsp:spPr>
        <a:xfrm>
          <a:off x="694851" y="2824"/>
          <a:ext cx="6655227" cy="6016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670" tIns="63670" rIns="63670" bIns="6367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rPr>
            <a:t>Known as "Tinopolis" due to dominance in tinplate production.</a:t>
          </a:r>
        </a:p>
      </dsp:txBody>
      <dsp:txXfrm>
        <a:off x="694851" y="2824"/>
        <a:ext cx="6655227" cy="601603"/>
      </dsp:txXfrm>
    </dsp:sp>
    <dsp:sp modelId="{7526A34B-5106-4705-B9E9-925FE4273C79}">
      <dsp:nvSpPr>
        <dsp:cNvPr id="0" name=""/>
        <dsp:cNvSpPr/>
      </dsp:nvSpPr>
      <dsp:spPr>
        <a:xfrm>
          <a:off x="0" y="754828"/>
          <a:ext cx="7350079" cy="6016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29632A-C125-4854-9F69-6330A0719E8F}">
      <dsp:nvSpPr>
        <dsp:cNvPr id="0" name=""/>
        <dsp:cNvSpPr/>
      </dsp:nvSpPr>
      <dsp:spPr>
        <a:xfrm>
          <a:off x="181984" y="890188"/>
          <a:ext cx="330881" cy="3308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BE7687-5950-4BFB-9401-A798805382A6}">
      <dsp:nvSpPr>
        <dsp:cNvPr id="0" name=""/>
        <dsp:cNvSpPr/>
      </dsp:nvSpPr>
      <dsp:spPr>
        <a:xfrm>
          <a:off x="694851" y="754828"/>
          <a:ext cx="6655227" cy="6016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670" tIns="63670" rIns="63670" bIns="6367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rPr>
            <a:t>Fueled by proximity to Swansea's copper smelting industry, abundant coal supplies, and efficient transportation networks.</a:t>
          </a:r>
        </a:p>
      </dsp:txBody>
      <dsp:txXfrm>
        <a:off x="694851" y="754828"/>
        <a:ext cx="6655227" cy="601603"/>
      </dsp:txXfrm>
    </dsp:sp>
    <dsp:sp modelId="{76F9A811-AC72-4AE4-B160-736355C0DC5A}">
      <dsp:nvSpPr>
        <dsp:cNvPr id="0" name=""/>
        <dsp:cNvSpPr/>
      </dsp:nvSpPr>
      <dsp:spPr>
        <a:xfrm>
          <a:off x="0" y="1506831"/>
          <a:ext cx="7350079" cy="6016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4F2206-CACC-46FD-B8BB-CE7143DD745E}">
      <dsp:nvSpPr>
        <dsp:cNvPr id="0" name=""/>
        <dsp:cNvSpPr/>
      </dsp:nvSpPr>
      <dsp:spPr>
        <a:xfrm>
          <a:off x="181984" y="1642192"/>
          <a:ext cx="330881" cy="3308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2BF918-EE23-449B-8921-849480C8DD52}">
      <dsp:nvSpPr>
        <dsp:cNvPr id="0" name=""/>
        <dsp:cNvSpPr/>
      </dsp:nvSpPr>
      <dsp:spPr>
        <a:xfrm>
          <a:off x="694851" y="1506831"/>
          <a:ext cx="6655227" cy="6016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670" tIns="63670" rIns="63670" bIns="6367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rPr>
            <a:t>Expansion of tinplate factories by key industrialists and local entrepreneurs.</a:t>
          </a:r>
        </a:p>
      </dsp:txBody>
      <dsp:txXfrm>
        <a:off x="694851" y="1506831"/>
        <a:ext cx="6655227" cy="601603"/>
      </dsp:txXfrm>
    </dsp:sp>
    <dsp:sp modelId="{27D7EF9F-BDA4-49F1-B622-C70992F3DD1F}">
      <dsp:nvSpPr>
        <dsp:cNvPr id="0" name=""/>
        <dsp:cNvSpPr/>
      </dsp:nvSpPr>
      <dsp:spPr>
        <a:xfrm>
          <a:off x="0" y="2258835"/>
          <a:ext cx="7350079" cy="6016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BB23AE-16B6-43F9-9E1C-AC99B0395949}">
      <dsp:nvSpPr>
        <dsp:cNvPr id="0" name=""/>
        <dsp:cNvSpPr/>
      </dsp:nvSpPr>
      <dsp:spPr>
        <a:xfrm>
          <a:off x="181984" y="2394196"/>
          <a:ext cx="330881" cy="33088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2586AE-EB94-430E-9EA3-0B62E7840286}">
      <dsp:nvSpPr>
        <dsp:cNvPr id="0" name=""/>
        <dsp:cNvSpPr/>
      </dsp:nvSpPr>
      <dsp:spPr>
        <a:xfrm>
          <a:off x="694851" y="2258835"/>
          <a:ext cx="6655227" cy="6016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670" tIns="63670" rIns="63670" bIns="6367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rPr>
            <a:t>Rapid urbanization brought challenges like overcrowded housing, poor sanitation, and laborer conditions.</a:t>
          </a:r>
        </a:p>
      </dsp:txBody>
      <dsp:txXfrm>
        <a:off x="694851" y="2258835"/>
        <a:ext cx="6655227" cy="601603"/>
      </dsp:txXfrm>
    </dsp:sp>
    <dsp:sp modelId="{7977977C-3759-447E-8ACD-B8059D6037E9}">
      <dsp:nvSpPr>
        <dsp:cNvPr id="0" name=""/>
        <dsp:cNvSpPr/>
      </dsp:nvSpPr>
      <dsp:spPr>
        <a:xfrm>
          <a:off x="0" y="3010839"/>
          <a:ext cx="7350079" cy="6016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87DB3B-26B5-419C-9008-85ED77435507}">
      <dsp:nvSpPr>
        <dsp:cNvPr id="0" name=""/>
        <dsp:cNvSpPr/>
      </dsp:nvSpPr>
      <dsp:spPr>
        <a:xfrm>
          <a:off x="181984" y="3146200"/>
          <a:ext cx="330881" cy="33088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62A4C6-DAF8-4717-BB56-816DAE09CF3E}">
      <dsp:nvSpPr>
        <dsp:cNvPr id="0" name=""/>
        <dsp:cNvSpPr/>
      </dsp:nvSpPr>
      <dsp:spPr>
        <a:xfrm>
          <a:off x="694851" y="3010839"/>
          <a:ext cx="6655227" cy="6016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670" tIns="63670" rIns="63670" bIns="6367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rPr>
            <a:t>Technological innovations like steam-powered rolling mills elevated Llanelli's importance in Britain's industrial economy.</a:t>
          </a:r>
        </a:p>
      </dsp:txBody>
      <dsp:txXfrm>
        <a:off x="694851" y="3010839"/>
        <a:ext cx="6655227" cy="60160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FF43D2-AABA-4A39-9D91-315AD819827A}">
      <dsp:nvSpPr>
        <dsp:cNvPr id="0" name=""/>
        <dsp:cNvSpPr/>
      </dsp:nvSpPr>
      <dsp:spPr>
        <a:xfrm>
          <a:off x="0" y="515"/>
          <a:ext cx="1082357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EAF3CB-E97F-4F96-A8E6-07BF707AD0DD}">
      <dsp:nvSpPr>
        <dsp:cNvPr id="0" name=""/>
        <dsp:cNvSpPr/>
      </dsp:nvSpPr>
      <dsp:spPr>
        <a:xfrm>
          <a:off x="0" y="515"/>
          <a:ext cx="10823576" cy="6027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Allen, R. C. (2007). </a:t>
          </a:r>
          <a:r>
            <a:rPr lang="en-US" sz="1400" i="1" kern="1200" dirty="0">
              <a:latin typeface="Arial" panose="020B0604020202020204" pitchFamily="34" charset="0"/>
              <a:cs typeface="Arial" panose="020B0604020202020204" pitchFamily="34" charset="0"/>
            </a:rPr>
            <a:t>The Industrial Revolution: A Very Short Introduction</a:t>
          </a: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. Oxford University Press.</a:t>
          </a:r>
        </a:p>
      </dsp:txBody>
      <dsp:txXfrm>
        <a:off x="0" y="515"/>
        <a:ext cx="10823576" cy="602771"/>
      </dsp:txXfrm>
    </dsp:sp>
    <dsp:sp modelId="{63921B8B-A08F-4E3A-B49B-84EB39E7466A}">
      <dsp:nvSpPr>
        <dsp:cNvPr id="0" name=""/>
        <dsp:cNvSpPr/>
      </dsp:nvSpPr>
      <dsp:spPr>
        <a:xfrm>
          <a:off x="0" y="603286"/>
          <a:ext cx="1082357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5300D8-47D6-4C96-B317-8074A0BDDB6E}">
      <dsp:nvSpPr>
        <dsp:cNvPr id="0" name=""/>
        <dsp:cNvSpPr/>
      </dsp:nvSpPr>
      <dsp:spPr>
        <a:xfrm>
          <a:off x="0" y="603286"/>
          <a:ext cx="10823576" cy="6027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Bbc.co.uk. (2020). BBC - History - British History in depth: Agricultural Revolution in England 1500 - 1850. [online] Available at: </a:t>
          </a: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1"/>
            </a:rPr>
            <a:t>http://www.bbc.co.uk/history/british/empire_seapower/agricultural_revolution_01.shtml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603286"/>
        <a:ext cx="10823576" cy="602771"/>
      </dsp:txXfrm>
    </dsp:sp>
    <dsp:sp modelId="{5940B2D7-21B3-43F7-BC44-3581354C0E4A}">
      <dsp:nvSpPr>
        <dsp:cNvPr id="0" name=""/>
        <dsp:cNvSpPr/>
      </dsp:nvSpPr>
      <dsp:spPr>
        <a:xfrm>
          <a:off x="0" y="1206057"/>
          <a:ext cx="1082357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1A33DE-4E0C-4536-93D2-82B7059C746B}">
      <dsp:nvSpPr>
        <dsp:cNvPr id="0" name=""/>
        <dsp:cNvSpPr/>
      </dsp:nvSpPr>
      <dsp:spPr>
        <a:xfrm>
          <a:off x="0" y="1206057"/>
          <a:ext cx="10823576" cy="6027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Evans, C. (2014). A world of copper: introducing Swansea, globalization and the Industrial Revolution. </a:t>
          </a:r>
          <a:r>
            <a:rPr lang="en-US" sz="1400" i="1" kern="1200" dirty="0">
              <a:latin typeface="Arial" panose="020B0604020202020204" pitchFamily="34" charset="0"/>
              <a:cs typeface="Arial" panose="020B0604020202020204" pitchFamily="34" charset="0"/>
            </a:rPr>
            <a:t>Welsh History Review, 27</a:t>
          </a: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(1), 85–91.</a:t>
          </a:r>
        </a:p>
      </dsp:txBody>
      <dsp:txXfrm>
        <a:off x="0" y="1206057"/>
        <a:ext cx="10823576" cy="602771"/>
      </dsp:txXfrm>
    </dsp:sp>
    <dsp:sp modelId="{FC6B1DEF-B4D8-4198-8259-04DD4D69A991}">
      <dsp:nvSpPr>
        <dsp:cNvPr id="0" name=""/>
        <dsp:cNvSpPr/>
      </dsp:nvSpPr>
      <dsp:spPr>
        <a:xfrm>
          <a:off x="0" y="1808828"/>
          <a:ext cx="1082357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DCCF34-E369-489C-BC3C-5ADA9940A5E3}">
      <dsp:nvSpPr>
        <dsp:cNvPr id="0" name=""/>
        <dsp:cNvSpPr/>
      </dsp:nvSpPr>
      <dsp:spPr>
        <a:xfrm>
          <a:off x="0" y="1808828"/>
          <a:ext cx="10823576" cy="6027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Hopley, C. (2006, July 29). </a:t>
          </a:r>
          <a:r>
            <a:rPr lang="en-US" sz="1400" i="1" kern="1200" dirty="0">
              <a:latin typeface="Arial" panose="020B0604020202020204" pitchFamily="34" charset="0"/>
              <a:cs typeface="Arial" panose="020B0604020202020204" pitchFamily="34" charset="0"/>
            </a:rPr>
            <a:t>A history of the British cotton industry</a:t>
          </a: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. British Heritage Travel.</a:t>
          </a:r>
        </a:p>
      </dsp:txBody>
      <dsp:txXfrm>
        <a:off x="0" y="1808828"/>
        <a:ext cx="10823576" cy="602771"/>
      </dsp:txXfrm>
    </dsp:sp>
    <dsp:sp modelId="{BE2AE86E-CA76-4AB7-9DDA-4094BB58F866}">
      <dsp:nvSpPr>
        <dsp:cNvPr id="0" name=""/>
        <dsp:cNvSpPr/>
      </dsp:nvSpPr>
      <dsp:spPr>
        <a:xfrm>
          <a:off x="0" y="2411600"/>
          <a:ext cx="1082357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8CC3A7-52EB-4F6E-832E-58BC4F646C3D}">
      <dsp:nvSpPr>
        <dsp:cNvPr id="0" name=""/>
        <dsp:cNvSpPr/>
      </dsp:nvSpPr>
      <dsp:spPr>
        <a:xfrm>
          <a:off x="0" y="2411600"/>
          <a:ext cx="10823576" cy="6027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Rosen, W. (2010). </a:t>
          </a:r>
          <a:r>
            <a:rPr lang="en-US" sz="1400" i="1" kern="1200" dirty="0">
              <a:latin typeface="Arial" panose="020B0604020202020204" pitchFamily="34" charset="0"/>
              <a:cs typeface="Arial" panose="020B0604020202020204" pitchFamily="34" charset="0"/>
            </a:rPr>
            <a:t>The most powerful idea in the world: A story of steam, industry, and invention</a:t>
          </a: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. Random House.</a:t>
          </a:r>
        </a:p>
      </dsp:txBody>
      <dsp:txXfrm>
        <a:off x="0" y="2411600"/>
        <a:ext cx="10823576" cy="602771"/>
      </dsp:txXfrm>
    </dsp:sp>
    <dsp:sp modelId="{38B14BF7-144F-49E2-A6A2-2F8A82B5E03D}">
      <dsp:nvSpPr>
        <dsp:cNvPr id="0" name=""/>
        <dsp:cNvSpPr/>
      </dsp:nvSpPr>
      <dsp:spPr>
        <a:xfrm>
          <a:off x="0" y="3014371"/>
          <a:ext cx="1082357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C0F82D-001D-460C-9EF9-B91D742F830F}">
      <dsp:nvSpPr>
        <dsp:cNvPr id="0" name=""/>
        <dsp:cNvSpPr/>
      </dsp:nvSpPr>
      <dsp:spPr>
        <a:xfrm>
          <a:off x="0" y="3014371"/>
          <a:ext cx="10823576" cy="6027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Weightman, G. (2007</a:t>
          </a:r>
          <a:r>
            <a:rPr lang="en-US" sz="1400" i="1" kern="1200" dirty="0">
              <a:latin typeface="Arial" panose="020B0604020202020204" pitchFamily="34" charset="0"/>
              <a:cs typeface="Arial" panose="020B0604020202020204" pitchFamily="34" charset="0"/>
            </a:rPr>
            <a:t>). The Industrial Revolutionaries: The making of the modern world, 1776-1914</a:t>
          </a: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. Grove Press.</a:t>
          </a:r>
        </a:p>
      </dsp:txBody>
      <dsp:txXfrm>
        <a:off x="0" y="3014371"/>
        <a:ext cx="10823576" cy="602771"/>
      </dsp:txXfrm>
    </dsp:sp>
    <dsp:sp modelId="{4A1BEF47-588E-406E-8C21-F0FBC159E1D0}">
      <dsp:nvSpPr>
        <dsp:cNvPr id="0" name=""/>
        <dsp:cNvSpPr/>
      </dsp:nvSpPr>
      <dsp:spPr>
        <a:xfrm>
          <a:off x="0" y="3617142"/>
          <a:ext cx="1082357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DE8F1B-6440-4651-B5A3-10E630340272}">
      <dsp:nvSpPr>
        <dsp:cNvPr id="0" name=""/>
        <dsp:cNvSpPr/>
      </dsp:nvSpPr>
      <dsp:spPr>
        <a:xfrm>
          <a:off x="0" y="3617142"/>
          <a:ext cx="10823576" cy="6027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White, M. (2009, October 14). </a:t>
          </a:r>
          <a:r>
            <a:rPr lang="en-US" sz="1400" i="1" kern="1200" dirty="0">
              <a:latin typeface="Arial" panose="020B0604020202020204" pitchFamily="34" charset="0"/>
              <a:cs typeface="Arial" panose="020B0604020202020204" pitchFamily="34" charset="0"/>
            </a:rPr>
            <a:t>Georgian Britain: The Industrial Revolution. </a:t>
          </a: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British Library.</a:t>
          </a:r>
        </a:p>
      </dsp:txBody>
      <dsp:txXfrm>
        <a:off x="0" y="3617142"/>
        <a:ext cx="10823576" cy="602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525D-6784-49B3-B14F-E3DD50C2767D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E46B6-C132-4CE6-9526-D09933CF883B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44212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525D-6784-49B3-B14F-E3DD50C2767D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E46B6-C132-4CE6-9526-D09933CF8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36627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525D-6784-49B3-B14F-E3DD50C2767D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E46B6-C132-4CE6-9526-D09933CF8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65560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525D-6784-49B3-B14F-E3DD50C2767D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E46B6-C132-4CE6-9526-D09933CF8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08585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525D-6784-49B3-B14F-E3DD50C2767D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E46B6-C132-4CE6-9526-D09933CF8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27273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525D-6784-49B3-B14F-E3DD50C2767D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E46B6-C132-4CE6-9526-D09933CF8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84634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525D-6784-49B3-B14F-E3DD50C2767D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E46B6-C132-4CE6-9526-D09933CF8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82193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525D-6784-49B3-B14F-E3DD50C2767D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E46B6-C132-4CE6-9526-D09933CF8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81160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525D-6784-49B3-B14F-E3DD50C2767D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E46B6-C132-4CE6-9526-D09933CF8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9881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525D-6784-49B3-B14F-E3DD50C2767D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E46B6-C132-4CE6-9526-D09933CF8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21721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525D-6784-49B3-B14F-E3DD50C2767D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E46B6-C132-4CE6-9526-D09933CF8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66575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525D-6784-49B3-B14F-E3DD50C2767D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E46B6-C132-4CE6-9526-D09933CF883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388379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525D-6784-49B3-B14F-E3DD50C2767D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E46B6-C132-4CE6-9526-D09933CF8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0269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525D-6784-49B3-B14F-E3DD50C2767D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E46B6-C132-4CE6-9526-D09933CF883B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75334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525D-6784-49B3-B14F-E3DD50C2767D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E46B6-C132-4CE6-9526-D09933CF8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31301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525D-6784-49B3-B14F-E3DD50C2767D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E46B6-C132-4CE6-9526-D09933CF8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67711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525D-6784-49B3-B14F-E3DD50C2767D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E46B6-C132-4CE6-9526-D09933CF8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74541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2DCA525D-6784-49B3-B14F-E3DD50C2767D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6BDE46B6-C132-4CE6-9526-D09933CF88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35662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1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6" Type="http://schemas.openxmlformats.org/officeDocument/2006/relationships/diagramData" Target="../diagrams/data1.xml"/><Relationship Id="rId11" Type="http://schemas.openxmlformats.org/officeDocument/2006/relationships/image" Target="../media/image2.png"/><Relationship Id="rId5" Type="http://schemas.openxmlformats.org/officeDocument/2006/relationships/image" Target="../media/image4.png"/><Relationship Id="rId10" Type="http://schemas.microsoft.com/office/2007/relationships/diagramDrawing" Target="../diagrams/drawing1.xml"/><Relationship Id="rId4" Type="http://schemas.openxmlformats.org/officeDocument/2006/relationships/image" Target="../media/image3.png"/><Relationship Id="rId9" Type="http://schemas.openxmlformats.org/officeDocument/2006/relationships/diagramColors" Target="../diagrams/colors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2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diagramData" Target="../diagrams/data2.xml"/><Relationship Id="rId11" Type="http://schemas.openxmlformats.org/officeDocument/2006/relationships/image" Target="../media/image2.png"/><Relationship Id="rId5" Type="http://schemas.openxmlformats.org/officeDocument/2006/relationships/image" Target="../media/image6.png"/><Relationship Id="rId10" Type="http://schemas.microsoft.com/office/2007/relationships/diagramDrawing" Target="../diagrams/drawing2.xml"/><Relationship Id="rId4" Type="http://schemas.openxmlformats.org/officeDocument/2006/relationships/image" Target="../media/image5.png"/><Relationship Id="rId9" Type="http://schemas.openxmlformats.org/officeDocument/2006/relationships/diagramColors" Target="../diagrams/colors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5BDD1EA-D8C1-45AF-9F0A-14A2A137BA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EA9E1B-2E37-40BE-ED93-DFEC06F029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32710" y="628617"/>
            <a:ext cx="3971902" cy="302898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000" u="sng" dirty="0">
                <a:solidFill>
                  <a:srgbClr val="FFFF00"/>
                </a:solidFill>
                <a:latin typeface="Arial Black" panose="020B0A04020102020204" pitchFamily="34" charset="0"/>
              </a:rPr>
              <a:t>From Copperopolis to Tinopolis: South Wales in the Industrial Revolution</a:t>
            </a:r>
            <a:endParaRPr lang="en-GB" sz="3000" u="sng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6CF226-993A-D8B5-AF6B-59540EE85B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08729" y="5662049"/>
            <a:ext cx="3580096" cy="122135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200" dirty="0">
                <a:solidFill>
                  <a:srgbClr val="FF0000"/>
                </a:solidFill>
                <a:latin typeface="Arial Black" panose="020B0A04020102020204" pitchFamily="34" charset="0"/>
              </a:rPr>
              <a:t>Student name: Ciprian Feraru    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solidFill>
                  <a:srgbClr val="FF0000"/>
                </a:solidFill>
                <a:latin typeface="Arial Black" panose="020B0A04020102020204" pitchFamily="34" charset="0"/>
              </a:rPr>
              <a:t>Student ID number: 2418352	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solidFill>
                  <a:srgbClr val="FF0000"/>
                </a:solidFill>
                <a:latin typeface="Arial Black" panose="020B0A04020102020204" pitchFamily="34" charset="0"/>
              </a:rPr>
              <a:t>Module: Distinctiveness &amp; Regeneration</a:t>
            </a:r>
          </a:p>
          <a:p>
            <a:pPr>
              <a:lnSpc>
                <a:spcPct val="90000"/>
              </a:lnSpc>
            </a:pPr>
            <a:r>
              <a:rPr lang="en-US" sz="1200" dirty="0">
                <a:solidFill>
                  <a:srgbClr val="FF0000"/>
                </a:solidFill>
                <a:latin typeface="Arial Black" panose="020B0A04020102020204" pitchFamily="34" charset="0"/>
              </a:rPr>
              <a:t>Module code: BMSP4014	</a:t>
            </a:r>
          </a:p>
          <a:p>
            <a:pPr>
              <a:lnSpc>
                <a:spcPct val="90000"/>
              </a:lnSpc>
            </a:pPr>
            <a:endParaRPr lang="en-GB" sz="1200" dirty="0"/>
          </a:p>
        </p:txBody>
      </p:sp>
      <p:sp>
        <p:nvSpPr>
          <p:cNvPr id="11" name="Snip Diagonal Corner Rectangle 6">
            <a:extLst>
              <a:ext uri="{FF2B5EF4-FFF2-40B4-BE49-F238E27FC236}">
                <a16:creationId xmlns:a16="http://schemas.microsoft.com/office/drawing/2014/main" id="{14354E08-0068-48D7-A8AD-84C7B1CF5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000" y="620722"/>
            <a:ext cx="6575496" cy="5286838"/>
          </a:xfrm>
          <a:prstGeom prst="snip2DiagRect">
            <a:avLst>
              <a:gd name="adj1" fmla="val 10787"/>
              <a:gd name="adj2" fmla="val 0"/>
            </a:avLst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1081CBF-55AC-51E3-0C02-E0811488287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3510" r="-2" b="-2"/>
          <a:stretch/>
        </p:blipFill>
        <p:spPr>
          <a:xfrm>
            <a:off x="799072" y="786117"/>
            <a:ext cx="6245352" cy="4956048"/>
          </a:xfrm>
          <a:custGeom>
            <a:avLst/>
            <a:gdLst/>
            <a:ahLst/>
            <a:cxnLst/>
            <a:rect l="l" t="t" r="r" b="b"/>
            <a:pathLst>
              <a:path w="6245352" h="4956048">
                <a:moveTo>
                  <a:pt x="534609" y="0"/>
                </a:moveTo>
                <a:lnTo>
                  <a:pt x="6245352" y="0"/>
                </a:lnTo>
                <a:lnTo>
                  <a:pt x="6245352" y="4421439"/>
                </a:lnTo>
                <a:lnTo>
                  <a:pt x="5710743" y="4956048"/>
                </a:lnTo>
                <a:lnTo>
                  <a:pt x="0" y="4956048"/>
                </a:lnTo>
                <a:lnTo>
                  <a:pt x="0" y="534609"/>
                </a:lnTo>
                <a:close/>
              </a:path>
            </a:pathLst>
          </a:custGeom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A779F34F-2960-4B81-BA08-445B6F6A0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10A57ACC-416F-4A5D-B7F7-DDA9886A3A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26522B4F-50C4-4FCE-8AE2-3789D63ED3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2C3978FC-B5D1-42BE-B086-BC2A733D58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ACED99F1-340D-4970-8E66-3B28E92711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50A54E39-63C0-4847-A766-C6B74FEB48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5" name="Record (online-voice-recorder.com) (44)">
            <a:hlinkClick r:id="" action="ppaction://media"/>
            <a:extLst>
              <a:ext uri="{FF2B5EF4-FFF2-40B4-BE49-F238E27FC236}">
                <a16:creationId xmlns:a16="http://schemas.microsoft.com/office/drawing/2014/main" id="{8002A58F-C07E-BAA3-661A-C1EDD2F66A0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82400" y="557953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150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6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79B34F-8F4B-3569-D955-67316C3B46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4487332"/>
            <a:ext cx="7350079" cy="150706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00"/>
                </a:solidFill>
                <a:latin typeface="Arial Black" panose="020B0A04020102020204" pitchFamily="34" charset="0"/>
              </a:rPr>
              <a:t>Industrial Revolution and South Wales</a:t>
            </a:r>
            <a:endParaRPr lang="en-GB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011AAB2-4366-A64D-D6E0-793555F6184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8093" r="1" b="622"/>
          <a:stretch/>
        </p:blipFill>
        <p:spPr>
          <a:xfrm>
            <a:off x="8314287" y="570647"/>
            <a:ext cx="3239538" cy="2226520"/>
          </a:xfrm>
          <a:custGeom>
            <a:avLst/>
            <a:gdLst/>
            <a:ahLst/>
            <a:cxnLst/>
            <a:rect l="l" t="t" r="r" b="b"/>
            <a:pathLst>
              <a:path w="3239538" h="2226520">
                <a:moveTo>
                  <a:pt x="322464" y="0"/>
                </a:moveTo>
                <a:lnTo>
                  <a:pt x="3239538" y="0"/>
                </a:lnTo>
                <a:lnTo>
                  <a:pt x="3239538" y="2226520"/>
                </a:lnTo>
                <a:lnTo>
                  <a:pt x="0" y="2226520"/>
                </a:lnTo>
                <a:lnTo>
                  <a:pt x="0" y="322464"/>
                </a:lnTo>
                <a:close/>
              </a:path>
            </a:pathLst>
          </a:custGeom>
          <a:ln w="15875">
            <a:solidFill>
              <a:srgbClr val="FFFFFF">
                <a:alpha val="40000"/>
              </a:srgbClr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innerShdw blurRad="57150" dist="38100" dir="14460000">
              <a:prstClr val="black">
                <a:alpha val="70000"/>
              </a:prstClr>
            </a:innerShdw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946D931-D3E3-AE97-BCF0-E7B7A9C4777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8350" r="15072" b="3"/>
          <a:stretch/>
        </p:blipFill>
        <p:spPr>
          <a:xfrm>
            <a:off x="8314287" y="2955704"/>
            <a:ext cx="3239538" cy="2111747"/>
          </a:xfrm>
          <a:custGeom>
            <a:avLst/>
            <a:gdLst/>
            <a:ahLst/>
            <a:cxnLst/>
            <a:rect l="l" t="t" r="r" b="b"/>
            <a:pathLst>
              <a:path w="3239538" h="2111747">
                <a:moveTo>
                  <a:pt x="0" y="0"/>
                </a:moveTo>
                <a:lnTo>
                  <a:pt x="3239538" y="0"/>
                </a:lnTo>
                <a:lnTo>
                  <a:pt x="3239538" y="1789284"/>
                </a:lnTo>
                <a:lnTo>
                  <a:pt x="2917075" y="2111747"/>
                </a:lnTo>
                <a:lnTo>
                  <a:pt x="0" y="2111747"/>
                </a:lnTo>
                <a:close/>
              </a:path>
            </a:pathLst>
          </a:custGeom>
          <a:ln w="15875">
            <a:solidFill>
              <a:srgbClr val="FFFFFF">
                <a:alpha val="40000"/>
              </a:srgbClr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innerShdw blurRad="57150" dist="38100" dir="14460000">
              <a:prstClr val="black">
                <a:alpha val="70000"/>
              </a:prstClr>
            </a:innerShdw>
          </a:effectLst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89C141F8-CE48-4942-96D4-064441B81C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59517"/>
            <a:ext cx="2981858" cy="3208867"/>
            <a:chOff x="9206969" y="2963333"/>
            <a:chExt cx="2981858" cy="3208867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807B58E-99D1-4FEC-B11F-FE6948EDCE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3A1BD549-A555-431E-AFB0-E7EDEC7518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A25E927D-5C7D-4188-92C9-3FDF656B15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2BD56B0C-08D0-4CD1-B7DF-65B976B0E9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BEFC9CB1-36CE-4BB8-8639-4F568165C6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EF5F49E2-E66D-E3D7-6B9B-039D63960D8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85729443"/>
              </p:ext>
            </p:extLst>
          </p:nvPr>
        </p:nvGraphicFramePr>
        <p:xfrm>
          <a:off x="684212" y="685800"/>
          <a:ext cx="7350079" cy="36152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5" name="Record (online-voice-recorder.com) (46)">
            <a:hlinkClick r:id="" action="ppaction://media"/>
            <a:extLst>
              <a:ext uri="{FF2B5EF4-FFF2-40B4-BE49-F238E27FC236}">
                <a16:creationId xmlns:a16="http://schemas.microsoft.com/office/drawing/2014/main" id="{E7411EC8-A288-D294-2D47-47EA577450D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582400" y="622764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0296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742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98485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49F604-5A81-3C81-C9E0-C588EC171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6346" y="4607150"/>
            <a:ext cx="7350079" cy="1507067"/>
          </a:xfrm>
        </p:spPr>
        <p:txBody>
          <a:bodyPr>
            <a:noAutofit/>
          </a:bodyPr>
          <a:lstStyle/>
          <a:p>
            <a:r>
              <a:rPr lang="en-US" dirty="0">
                <a:solidFill>
                  <a:srgbClr val="FFFF00"/>
                </a:solidFill>
                <a:latin typeface="Arial Black" panose="020B0A04020102020204" pitchFamily="34" charset="0"/>
              </a:rPr>
              <a:t>Llanelli’s Prosperity in the Industrial Revolution</a:t>
            </a:r>
            <a:endParaRPr lang="en-GB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pic>
        <p:nvPicPr>
          <p:cNvPr id="4" name="Picture 3" descr="A person holding a stick and bending over&#10;&#10;AI-generated content may be incorrect.">
            <a:extLst>
              <a:ext uri="{FF2B5EF4-FFF2-40B4-BE49-F238E27FC236}">
                <a16:creationId xmlns:a16="http://schemas.microsoft.com/office/drawing/2014/main" id="{F44A6B9C-8D7B-8EE2-5E5D-3AF3E0F1B9C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2" b="3272"/>
          <a:stretch/>
        </p:blipFill>
        <p:spPr>
          <a:xfrm>
            <a:off x="8314287" y="570647"/>
            <a:ext cx="3239538" cy="2226520"/>
          </a:xfrm>
          <a:custGeom>
            <a:avLst/>
            <a:gdLst/>
            <a:ahLst/>
            <a:cxnLst/>
            <a:rect l="l" t="t" r="r" b="b"/>
            <a:pathLst>
              <a:path w="3239538" h="2226520">
                <a:moveTo>
                  <a:pt x="322464" y="0"/>
                </a:moveTo>
                <a:lnTo>
                  <a:pt x="3239538" y="0"/>
                </a:lnTo>
                <a:lnTo>
                  <a:pt x="3239538" y="2226520"/>
                </a:lnTo>
                <a:lnTo>
                  <a:pt x="0" y="2226520"/>
                </a:lnTo>
                <a:lnTo>
                  <a:pt x="0" y="322464"/>
                </a:lnTo>
                <a:close/>
              </a:path>
            </a:pathLst>
          </a:custGeom>
          <a:ln w="15875">
            <a:solidFill>
              <a:srgbClr val="FFFFFF">
                <a:alpha val="40000"/>
              </a:srgbClr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innerShdw blurRad="57150" dist="38100" dir="14460000">
              <a:prstClr val="black">
                <a:alpha val="70000"/>
              </a:prstClr>
            </a:innerShdw>
          </a:effectLst>
        </p:spPr>
      </p:pic>
      <p:pic>
        <p:nvPicPr>
          <p:cNvPr id="6" name="Picture 5" descr="A group of people in a row of buildings&#10;&#10;AI-generated content may be incorrect.">
            <a:extLst>
              <a:ext uri="{FF2B5EF4-FFF2-40B4-BE49-F238E27FC236}">
                <a16:creationId xmlns:a16="http://schemas.microsoft.com/office/drawing/2014/main" id="{23567B1D-4B12-1995-BCFD-370B012AB921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9532" r="3" b="2942"/>
          <a:stretch/>
        </p:blipFill>
        <p:spPr>
          <a:xfrm>
            <a:off x="8314287" y="2955704"/>
            <a:ext cx="3239538" cy="2111747"/>
          </a:xfrm>
          <a:custGeom>
            <a:avLst/>
            <a:gdLst/>
            <a:ahLst/>
            <a:cxnLst/>
            <a:rect l="l" t="t" r="r" b="b"/>
            <a:pathLst>
              <a:path w="3239538" h="2111747">
                <a:moveTo>
                  <a:pt x="0" y="0"/>
                </a:moveTo>
                <a:lnTo>
                  <a:pt x="3239538" y="0"/>
                </a:lnTo>
                <a:lnTo>
                  <a:pt x="3239538" y="1789284"/>
                </a:lnTo>
                <a:lnTo>
                  <a:pt x="2917075" y="2111747"/>
                </a:lnTo>
                <a:lnTo>
                  <a:pt x="0" y="2111747"/>
                </a:lnTo>
                <a:close/>
              </a:path>
            </a:pathLst>
          </a:custGeom>
          <a:ln w="15875">
            <a:solidFill>
              <a:srgbClr val="FFFFFF">
                <a:alpha val="40000"/>
              </a:srgbClr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innerShdw blurRad="57150" dist="38100" dir="14460000">
              <a:prstClr val="black">
                <a:alpha val="70000"/>
              </a:prstClr>
            </a:innerShdw>
          </a:effectLst>
        </p:spPr>
      </p:pic>
      <p:grpSp>
        <p:nvGrpSpPr>
          <p:cNvPr id="28" name="Group 27">
            <a:extLst>
              <a:ext uri="{FF2B5EF4-FFF2-40B4-BE49-F238E27FC236}">
                <a16:creationId xmlns:a16="http://schemas.microsoft.com/office/drawing/2014/main" id="{89C141F8-CE48-4942-96D4-064441B81C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59517"/>
            <a:ext cx="2981858" cy="3208867"/>
            <a:chOff x="9206969" y="2963333"/>
            <a:chExt cx="2981858" cy="3208867"/>
          </a:xfrm>
        </p:grpSpPr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7807B58E-99D1-4FEC-B11F-FE6948EDCE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3A1BD549-A555-431E-AFB0-E7EDEC7518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A25E927D-5C7D-4188-92C9-3FDF656B15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2BD56B0C-08D0-4CD1-B7DF-65B976B0E9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BEFC9CB1-36CE-4BB8-8639-4F568165C6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8A7299AF-0EA4-B13B-9E3B-9DD0E70216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22109416"/>
              </p:ext>
            </p:extLst>
          </p:nvPr>
        </p:nvGraphicFramePr>
        <p:xfrm>
          <a:off x="684212" y="685800"/>
          <a:ext cx="7350079" cy="36152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Record (online-voice-recorder.com) (47)">
            <a:hlinkClick r:id="" action="ppaction://media"/>
            <a:extLst>
              <a:ext uri="{FF2B5EF4-FFF2-40B4-BE49-F238E27FC236}">
                <a16:creationId xmlns:a16="http://schemas.microsoft.com/office/drawing/2014/main" id="{1350F621-0E6C-0624-6908-360573A5881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553825" y="616838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5953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07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EBBA95-6D5E-5D84-32AF-285BFAEF33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FFFF00"/>
                </a:solidFill>
                <a:latin typeface="Arial Black" panose="020B0A04020102020204" pitchFamily="34" charset="0"/>
              </a:rPr>
              <a:t>References </a:t>
            </a:r>
            <a:endParaRPr lang="en-GB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9CDFE783-63D0-BCAC-B215-E98BEBBB15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4066707"/>
              </p:ext>
            </p:extLst>
          </p:nvPr>
        </p:nvGraphicFramePr>
        <p:xfrm>
          <a:off x="684212" y="685800"/>
          <a:ext cx="10823576" cy="42204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 (online-voice-recorder.com) (48)">
            <a:hlinkClick r:id="" action="ppaction://media"/>
            <a:extLst>
              <a:ext uri="{FF2B5EF4-FFF2-40B4-BE49-F238E27FC236}">
                <a16:creationId xmlns:a16="http://schemas.microsoft.com/office/drawing/2014/main" id="{F76FBA39-F4BC-A5CC-57F0-B1B2FF4DBFA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425130" y="6172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1943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1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60</TotalTime>
  <Words>390</Words>
  <Application>Microsoft Office PowerPoint</Application>
  <PresentationFormat>Widescreen</PresentationFormat>
  <Paragraphs>26</Paragraphs>
  <Slides>4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Arial Black</vt:lpstr>
      <vt:lpstr>Century Gothic</vt:lpstr>
      <vt:lpstr>Wingdings 3</vt:lpstr>
      <vt:lpstr>Slice</vt:lpstr>
      <vt:lpstr>From Copperopolis to Tinopolis: South Wales in the Industrial Revolution</vt:lpstr>
      <vt:lpstr>Industrial Revolution and South Wales</vt:lpstr>
      <vt:lpstr>Llanelli’s Prosperity in the Industrial Revolution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Ioanaaa 7</cp:lastModifiedBy>
  <cp:revision>2</cp:revision>
  <dcterms:created xsi:type="dcterms:W3CDTF">2025-01-19T01:09:42Z</dcterms:created>
  <dcterms:modified xsi:type="dcterms:W3CDTF">2025-01-26T18:33:50Z</dcterms:modified>
</cp:coreProperties>
</file>