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oon Lookman" userId="60c2d02bc23bdb1f" providerId="LiveId" clId="{835C6BF0-5512-4D7C-97D8-C77AB6AC6D14}"/>
    <pc:docChg chg="modSld">
      <pc:chgData name="Haroon Lookman" userId="60c2d02bc23bdb1f" providerId="LiveId" clId="{835C6BF0-5512-4D7C-97D8-C77AB6AC6D14}" dt="2025-10-19T22:24:59.327" v="33" actId="20577"/>
      <pc:docMkLst>
        <pc:docMk/>
      </pc:docMkLst>
      <pc:sldChg chg="modSp mod">
        <pc:chgData name="Haroon Lookman" userId="60c2d02bc23bdb1f" providerId="LiveId" clId="{835C6BF0-5512-4D7C-97D8-C77AB6AC6D14}" dt="2025-10-19T22:24:59.327" v="33" actId="20577"/>
        <pc:sldMkLst>
          <pc:docMk/>
          <pc:sldMk cId="1074311385" sldId="256"/>
        </pc:sldMkLst>
        <pc:spChg chg="mod">
          <ac:chgData name="Haroon Lookman" userId="60c2d02bc23bdb1f" providerId="LiveId" clId="{835C6BF0-5512-4D7C-97D8-C77AB6AC6D14}" dt="2025-10-19T22:24:59.327" v="33" actId="20577"/>
          <ac:spMkLst>
            <pc:docMk/>
            <pc:sldMk cId="1074311385" sldId="256"/>
            <ac:spMk id="3" creationId="{9FF72935-CF08-B589-BE40-0FC69F6CD7A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8F670A-DFF5-4DF0-8B6C-F8DBCBDC777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585182-6002-409D-9D9C-AFB7A8F15145}">
      <dgm:prSet/>
      <dgm:spPr/>
      <dgm:t>
        <a:bodyPr/>
        <a:lstStyle/>
        <a:p>
          <a:r>
            <a:rPr lang="en-US" b="0" i="0" baseline="0" dirty="0"/>
            <a:t>Use strong communication to mentor others and build confidence in public speaking.</a:t>
          </a:r>
          <a:endParaRPr lang="en-US" b="0" dirty="0"/>
        </a:p>
      </dgm:t>
    </dgm:pt>
    <dgm:pt modelId="{EB940E5A-DD37-4B0F-9F94-4E54F6B9818D}" type="parTrans" cxnId="{9F0F88ED-E65F-4973-82B6-2F0309880401}">
      <dgm:prSet/>
      <dgm:spPr/>
      <dgm:t>
        <a:bodyPr/>
        <a:lstStyle/>
        <a:p>
          <a:endParaRPr lang="en-US"/>
        </a:p>
      </dgm:t>
    </dgm:pt>
    <dgm:pt modelId="{05C4BE25-5485-4E87-AC37-FD107B2E9C98}" type="sibTrans" cxnId="{9F0F88ED-E65F-4973-82B6-2F0309880401}">
      <dgm:prSet/>
      <dgm:spPr/>
      <dgm:t>
        <a:bodyPr/>
        <a:lstStyle/>
        <a:p>
          <a:endParaRPr lang="en-US"/>
        </a:p>
      </dgm:t>
    </dgm:pt>
    <dgm:pt modelId="{8E32F7DB-ECEF-4BB4-B6DB-33E6C03E5656}">
      <dgm:prSet/>
      <dgm:spPr/>
      <dgm:t>
        <a:bodyPr/>
        <a:lstStyle/>
        <a:p>
          <a:r>
            <a:rPr lang="en-US" b="0" i="0" baseline="0" dirty="0"/>
            <a:t>Apply </a:t>
          </a:r>
          <a:r>
            <a:rPr lang="en-US" b="0" i="0" baseline="0" dirty="0" err="1"/>
            <a:t>organisational</a:t>
          </a:r>
          <a:r>
            <a:rPr lang="en-US" b="0" i="0" baseline="0" dirty="0"/>
            <a:t> skills to take on small leadership tasks, such as coordinating </a:t>
          </a:r>
          <a:r>
            <a:rPr lang="en-US" b="0" i="0" baseline="0" dirty="0" err="1"/>
            <a:t>rotas</a:t>
          </a:r>
          <a:r>
            <a:rPr lang="en-US" b="0" i="0" baseline="0" dirty="0"/>
            <a:t> or team handovers</a:t>
          </a:r>
          <a:endParaRPr lang="en-US" b="0" dirty="0"/>
        </a:p>
      </dgm:t>
    </dgm:pt>
    <dgm:pt modelId="{4B5A2D93-3BC0-43A9-934B-CDD9095B8EF1}" type="parTrans" cxnId="{07AF83F7-7266-4CB1-B584-139D0E46A68B}">
      <dgm:prSet/>
      <dgm:spPr/>
      <dgm:t>
        <a:bodyPr/>
        <a:lstStyle/>
        <a:p>
          <a:endParaRPr lang="en-US"/>
        </a:p>
      </dgm:t>
    </dgm:pt>
    <dgm:pt modelId="{F5AC13F4-0A38-4938-AAF7-0E34EE60EA37}" type="sibTrans" cxnId="{07AF83F7-7266-4CB1-B584-139D0E46A68B}">
      <dgm:prSet/>
      <dgm:spPr/>
      <dgm:t>
        <a:bodyPr/>
        <a:lstStyle/>
        <a:p>
          <a:endParaRPr lang="en-US"/>
        </a:p>
      </dgm:t>
    </dgm:pt>
    <dgm:pt modelId="{C49C2FE2-5121-44E9-9F50-54413EBDE8E0}" type="pres">
      <dgm:prSet presAssocID="{4A8F670A-DFF5-4DF0-8B6C-F8DBCBDC777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6FAF324-5A89-42A2-AC7D-80864D6ECDE3}" type="pres">
      <dgm:prSet presAssocID="{2D585182-6002-409D-9D9C-AFB7A8F15145}" presName="hierRoot1" presStyleCnt="0"/>
      <dgm:spPr/>
    </dgm:pt>
    <dgm:pt modelId="{FE3ED83E-6768-47BC-937B-3E787ACE1C62}" type="pres">
      <dgm:prSet presAssocID="{2D585182-6002-409D-9D9C-AFB7A8F15145}" presName="composite" presStyleCnt="0"/>
      <dgm:spPr/>
    </dgm:pt>
    <dgm:pt modelId="{AC7D661B-D63F-49FA-94B9-2670EE05C154}" type="pres">
      <dgm:prSet presAssocID="{2D585182-6002-409D-9D9C-AFB7A8F15145}" presName="background" presStyleLbl="node0" presStyleIdx="0" presStyleCnt="2"/>
      <dgm:spPr/>
    </dgm:pt>
    <dgm:pt modelId="{4D16259B-7CCA-47BD-B865-5784D5B93D69}" type="pres">
      <dgm:prSet presAssocID="{2D585182-6002-409D-9D9C-AFB7A8F15145}" presName="text" presStyleLbl="fgAcc0" presStyleIdx="0" presStyleCnt="2">
        <dgm:presLayoutVars>
          <dgm:chPref val="3"/>
        </dgm:presLayoutVars>
      </dgm:prSet>
      <dgm:spPr/>
    </dgm:pt>
    <dgm:pt modelId="{EA8D1447-8F20-4529-8DD6-16E4DFA2B5BA}" type="pres">
      <dgm:prSet presAssocID="{2D585182-6002-409D-9D9C-AFB7A8F15145}" presName="hierChild2" presStyleCnt="0"/>
      <dgm:spPr/>
    </dgm:pt>
    <dgm:pt modelId="{A1C3F09A-CADB-48B5-9E5B-04432E351A83}" type="pres">
      <dgm:prSet presAssocID="{8E32F7DB-ECEF-4BB4-B6DB-33E6C03E5656}" presName="hierRoot1" presStyleCnt="0"/>
      <dgm:spPr/>
    </dgm:pt>
    <dgm:pt modelId="{14B0E8A0-9638-4428-BB8B-193090D388A1}" type="pres">
      <dgm:prSet presAssocID="{8E32F7DB-ECEF-4BB4-B6DB-33E6C03E5656}" presName="composite" presStyleCnt="0"/>
      <dgm:spPr/>
    </dgm:pt>
    <dgm:pt modelId="{5B329449-235E-4EAA-AA73-C7BE31719FCC}" type="pres">
      <dgm:prSet presAssocID="{8E32F7DB-ECEF-4BB4-B6DB-33E6C03E5656}" presName="background" presStyleLbl="node0" presStyleIdx="1" presStyleCnt="2"/>
      <dgm:spPr/>
    </dgm:pt>
    <dgm:pt modelId="{5678EF19-51A8-4646-8656-B439D5E39A27}" type="pres">
      <dgm:prSet presAssocID="{8E32F7DB-ECEF-4BB4-B6DB-33E6C03E5656}" presName="text" presStyleLbl="fgAcc0" presStyleIdx="1" presStyleCnt="2">
        <dgm:presLayoutVars>
          <dgm:chPref val="3"/>
        </dgm:presLayoutVars>
      </dgm:prSet>
      <dgm:spPr/>
    </dgm:pt>
    <dgm:pt modelId="{4282E760-6C7D-400F-A1AB-C7B3C677C62A}" type="pres">
      <dgm:prSet presAssocID="{8E32F7DB-ECEF-4BB4-B6DB-33E6C03E5656}" presName="hierChild2" presStyleCnt="0"/>
      <dgm:spPr/>
    </dgm:pt>
  </dgm:ptLst>
  <dgm:cxnLst>
    <dgm:cxn modelId="{8343E690-EEB6-4CC3-8CF3-191551DFECA6}" type="presOf" srcId="{2D585182-6002-409D-9D9C-AFB7A8F15145}" destId="{4D16259B-7CCA-47BD-B865-5784D5B93D69}" srcOrd="0" destOrd="0" presId="urn:microsoft.com/office/officeart/2005/8/layout/hierarchy1"/>
    <dgm:cxn modelId="{485D7FA8-6589-4558-953C-5AA1A4FD8933}" type="presOf" srcId="{8E32F7DB-ECEF-4BB4-B6DB-33E6C03E5656}" destId="{5678EF19-51A8-4646-8656-B439D5E39A27}" srcOrd="0" destOrd="0" presId="urn:microsoft.com/office/officeart/2005/8/layout/hierarchy1"/>
    <dgm:cxn modelId="{2E34C6BB-B140-4801-83BB-2487EF20CCF8}" type="presOf" srcId="{4A8F670A-DFF5-4DF0-8B6C-F8DBCBDC7770}" destId="{C49C2FE2-5121-44E9-9F50-54413EBDE8E0}" srcOrd="0" destOrd="0" presId="urn:microsoft.com/office/officeart/2005/8/layout/hierarchy1"/>
    <dgm:cxn modelId="{9F0F88ED-E65F-4973-82B6-2F0309880401}" srcId="{4A8F670A-DFF5-4DF0-8B6C-F8DBCBDC7770}" destId="{2D585182-6002-409D-9D9C-AFB7A8F15145}" srcOrd="0" destOrd="0" parTransId="{EB940E5A-DD37-4B0F-9F94-4E54F6B9818D}" sibTransId="{05C4BE25-5485-4E87-AC37-FD107B2E9C98}"/>
    <dgm:cxn modelId="{07AF83F7-7266-4CB1-B584-139D0E46A68B}" srcId="{4A8F670A-DFF5-4DF0-8B6C-F8DBCBDC7770}" destId="{8E32F7DB-ECEF-4BB4-B6DB-33E6C03E5656}" srcOrd="1" destOrd="0" parTransId="{4B5A2D93-3BC0-43A9-934B-CDD9095B8EF1}" sibTransId="{F5AC13F4-0A38-4938-AAF7-0E34EE60EA37}"/>
    <dgm:cxn modelId="{AAE0FF2B-F3EF-41E6-915D-64593EE81071}" type="presParOf" srcId="{C49C2FE2-5121-44E9-9F50-54413EBDE8E0}" destId="{56FAF324-5A89-42A2-AC7D-80864D6ECDE3}" srcOrd="0" destOrd="0" presId="urn:microsoft.com/office/officeart/2005/8/layout/hierarchy1"/>
    <dgm:cxn modelId="{8DA517AE-5E6D-4664-AC2F-5E0672987031}" type="presParOf" srcId="{56FAF324-5A89-42A2-AC7D-80864D6ECDE3}" destId="{FE3ED83E-6768-47BC-937B-3E787ACE1C62}" srcOrd="0" destOrd="0" presId="urn:microsoft.com/office/officeart/2005/8/layout/hierarchy1"/>
    <dgm:cxn modelId="{83945642-D2C1-4440-A45A-7355C378F2A2}" type="presParOf" srcId="{FE3ED83E-6768-47BC-937B-3E787ACE1C62}" destId="{AC7D661B-D63F-49FA-94B9-2670EE05C154}" srcOrd="0" destOrd="0" presId="urn:microsoft.com/office/officeart/2005/8/layout/hierarchy1"/>
    <dgm:cxn modelId="{2875FFBB-8A07-4D26-BB4F-538924DC3001}" type="presParOf" srcId="{FE3ED83E-6768-47BC-937B-3E787ACE1C62}" destId="{4D16259B-7CCA-47BD-B865-5784D5B93D69}" srcOrd="1" destOrd="0" presId="urn:microsoft.com/office/officeart/2005/8/layout/hierarchy1"/>
    <dgm:cxn modelId="{A32333A1-F994-4C8F-92ED-23F3528DA1B9}" type="presParOf" srcId="{56FAF324-5A89-42A2-AC7D-80864D6ECDE3}" destId="{EA8D1447-8F20-4529-8DD6-16E4DFA2B5BA}" srcOrd="1" destOrd="0" presId="urn:microsoft.com/office/officeart/2005/8/layout/hierarchy1"/>
    <dgm:cxn modelId="{CE76B8B6-B83D-4AC1-A906-FABF455F7230}" type="presParOf" srcId="{C49C2FE2-5121-44E9-9F50-54413EBDE8E0}" destId="{A1C3F09A-CADB-48B5-9E5B-04432E351A83}" srcOrd="1" destOrd="0" presId="urn:microsoft.com/office/officeart/2005/8/layout/hierarchy1"/>
    <dgm:cxn modelId="{A2B3CCD7-E3D8-4E4B-89A3-4988451B6A92}" type="presParOf" srcId="{A1C3F09A-CADB-48B5-9E5B-04432E351A83}" destId="{14B0E8A0-9638-4428-BB8B-193090D388A1}" srcOrd="0" destOrd="0" presId="urn:microsoft.com/office/officeart/2005/8/layout/hierarchy1"/>
    <dgm:cxn modelId="{5AB8FA2C-9DD9-42D8-9EBF-4D4A1F87C42D}" type="presParOf" srcId="{14B0E8A0-9638-4428-BB8B-193090D388A1}" destId="{5B329449-235E-4EAA-AA73-C7BE31719FCC}" srcOrd="0" destOrd="0" presId="urn:microsoft.com/office/officeart/2005/8/layout/hierarchy1"/>
    <dgm:cxn modelId="{59EE25F1-1CD6-4FC2-8453-8A9F76421919}" type="presParOf" srcId="{14B0E8A0-9638-4428-BB8B-193090D388A1}" destId="{5678EF19-51A8-4646-8656-B439D5E39A27}" srcOrd="1" destOrd="0" presId="urn:microsoft.com/office/officeart/2005/8/layout/hierarchy1"/>
    <dgm:cxn modelId="{39980AEF-5733-42AF-9AF2-EA1B4C0A3BA8}" type="presParOf" srcId="{A1C3F09A-CADB-48B5-9E5B-04432E351A83}" destId="{4282E760-6C7D-400F-A1AB-C7B3C677C6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2D96DC-7DFC-4993-91E7-6863C841FD1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F6F40E8-1CE8-4955-BE40-AAB1D894B21B}">
      <dgm:prSet/>
      <dgm:spPr/>
      <dgm:t>
        <a:bodyPr/>
        <a:lstStyle/>
        <a:p>
          <a:r>
            <a:rPr lang="en-US" b="0" i="0" baseline="0" dirty="0"/>
            <a:t>Stay updated with policy changes via NHS newsletters and CQC updates.</a:t>
          </a:r>
          <a:endParaRPr lang="en-US" b="0" dirty="0"/>
        </a:p>
      </dgm:t>
    </dgm:pt>
    <dgm:pt modelId="{6CC38FE3-2C4A-46F6-ABFD-651DEA94397D}" type="parTrans" cxnId="{A1F8391F-73B8-4ECB-93BD-9833C9EF062B}">
      <dgm:prSet/>
      <dgm:spPr/>
      <dgm:t>
        <a:bodyPr/>
        <a:lstStyle/>
        <a:p>
          <a:endParaRPr lang="en-US"/>
        </a:p>
      </dgm:t>
    </dgm:pt>
    <dgm:pt modelId="{2473CBD1-9EE8-446B-8C63-42E661FBD558}" type="sibTrans" cxnId="{A1F8391F-73B8-4ECB-93BD-9833C9EF062B}">
      <dgm:prSet/>
      <dgm:spPr/>
      <dgm:t>
        <a:bodyPr/>
        <a:lstStyle/>
        <a:p>
          <a:endParaRPr lang="en-US"/>
        </a:p>
      </dgm:t>
    </dgm:pt>
    <dgm:pt modelId="{57E477CF-C252-43DF-98F4-C7464244C2B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 would reduce the impact of burnout by focusing on the needs of service users, which helps me stay motivated and resilient during busy shifts.</a:t>
          </a:r>
        </a:p>
      </dgm:t>
    </dgm:pt>
    <dgm:pt modelId="{526D1224-439E-416A-B9A6-A6BD76F8D4C3}" type="parTrans" cxnId="{D522C4CF-0C5B-48B7-BFC8-F81F022ABEA4}">
      <dgm:prSet/>
      <dgm:spPr/>
      <dgm:t>
        <a:bodyPr/>
        <a:lstStyle/>
        <a:p>
          <a:endParaRPr lang="en-GB"/>
        </a:p>
      </dgm:t>
    </dgm:pt>
    <dgm:pt modelId="{824EA829-72FF-4DBE-870D-24DCBB944D3D}" type="sibTrans" cxnId="{D522C4CF-0C5B-48B7-BFC8-F81F022ABEA4}">
      <dgm:prSet/>
      <dgm:spPr/>
      <dgm:t>
        <a:bodyPr/>
        <a:lstStyle/>
        <a:p>
          <a:endParaRPr lang="en-GB"/>
        </a:p>
      </dgm:t>
    </dgm:pt>
    <dgm:pt modelId="{EA5CF5BF-0FC0-499A-81FC-AFED2BBF6BA2}" type="pres">
      <dgm:prSet presAssocID="{412D96DC-7DFC-4993-91E7-6863C841FD1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22C0AD-E521-434E-90C3-D864CBD1E1B4}" type="pres">
      <dgm:prSet presAssocID="{57E477CF-C252-43DF-98F4-C7464244C2B4}" presName="hierRoot1" presStyleCnt="0"/>
      <dgm:spPr/>
    </dgm:pt>
    <dgm:pt modelId="{58D0F458-6D46-46D2-AF65-CB844074C971}" type="pres">
      <dgm:prSet presAssocID="{57E477CF-C252-43DF-98F4-C7464244C2B4}" presName="composite" presStyleCnt="0"/>
      <dgm:spPr/>
    </dgm:pt>
    <dgm:pt modelId="{FB9C18ED-01E2-4E14-A681-39F0B7429565}" type="pres">
      <dgm:prSet presAssocID="{57E477CF-C252-43DF-98F4-C7464244C2B4}" presName="background" presStyleLbl="node0" presStyleIdx="0" presStyleCnt="2"/>
      <dgm:spPr/>
    </dgm:pt>
    <dgm:pt modelId="{9EDD68B2-3BE7-4373-8E82-C955302DC495}" type="pres">
      <dgm:prSet presAssocID="{57E477CF-C252-43DF-98F4-C7464244C2B4}" presName="text" presStyleLbl="fgAcc0" presStyleIdx="0" presStyleCnt="2">
        <dgm:presLayoutVars>
          <dgm:chPref val="3"/>
        </dgm:presLayoutVars>
      </dgm:prSet>
      <dgm:spPr/>
    </dgm:pt>
    <dgm:pt modelId="{053937A3-58A9-4BC9-B812-717CA9274A50}" type="pres">
      <dgm:prSet presAssocID="{57E477CF-C252-43DF-98F4-C7464244C2B4}" presName="hierChild2" presStyleCnt="0"/>
      <dgm:spPr/>
    </dgm:pt>
    <dgm:pt modelId="{3F832A1F-9FF0-43B6-B47D-8A3517B0AE51}" type="pres">
      <dgm:prSet presAssocID="{5F6F40E8-1CE8-4955-BE40-AAB1D894B21B}" presName="hierRoot1" presStyleCnt="0"/>
      <dgm:spPr/>
    </dgm:pt>
    <dgm:pt modelId="{28581DFA-BC5B-4CF6-9FF5-F9DF6FF14926}" type="pres">
      <dgm:prSet presAssocID="{5F6F40E8-1CE8-4955-BE40-AAB1D894B21B}" presName="composite" presStyleCnt="0"/>
      <dgm:spPr/>
    </dgm:pt>
    <dgm:pt modelId="{F0169AC0-8909-4E40-B5B1-99C20B27E362}" type="pres">
      <dgm:prSet presAssocID="{5F6F40E8-1CE8-4955-BE40-AAB1D894B21B}" presName="background" presStyleLbl="node0" presStyleIdx="1" presStyleCnt="2"/>
      <dgm:spPr/>
    </dgm:pt>
    <dgm:pt modelId="{DC053D19-1CDF-4CFE-BB1D-3E889CB1C33D}" type="pres">
      <dgm:prSet presAssocID="{5F6F40E8-1CE8-4955-BE40-AAB1D894B21B}" presName="text" presStyleLbl="fgAcc0" presStyleIdx="1" presStyleCnt="2">
        <dgm:presLayoutVars>
          <dgm:chPref val="3"/>
        </dgm:presLayoutVars>
      </dgm:prSet>
      <dgm:spPr/>
    </dgm:pt>
    <dgm:pt modelId="{253DDFEE-DA70-4746-B9E1-345DAF78F39C}" type="pres">
      <dgm:prSet presAssocID="{5F6F40E8-1CE8-4955-BE40-AAB1D894B21B}" presName="hierChild2" presStyleCnt="0"/>
      <dgm:spPr/>
    </dgm:pt>
  </dgm:ptLst>
  <dgm:cxnLst>
    <dgm:cxn modelId="{8FE0C808-ADF8-4283-BCB6-2A0F6B636805}" type="presOf" srcId="{412D96DC-7DFC-4993-91E7-6863C841FD1C}" destId="{EA5CF5BF-0FC0-499A-81FC-AFED2BBF6BA2}" srcOrd="0" destOrd="0" presId="urn:microsoft.com/office/officeart/2005/8/layout/hierarchy1"/>
    <dgm:cxn modelId="{0D49CA09-EE2B-4383-8F2D-BC74B4808D8D}" type="presOf" srcId="{5F6F40E8-1CE8-4955-BE40-AAB1D894B21B}" destId="{DC053D19-1CDF-4CFE-BB1D-3E889CB1C33D}" srcOrd="0" destOrd="0" presId="urn:microsoft.com/office/officeart/2005/8/layout/hierarchy1"/>
    <dgm:cxn modelId="{A1F8391F-73B8-4ECB-93BD-9833C9EF062B}" srcId="{412D96DC-7DFC-4993-91E7-6863C841FD1C}" destId="{5F6F40E8-1CE8-4955-BE40-AAB1D894B21B}" srcOrd="1" destOrd="0" parTransId="{6CC38FE3-2C4A-46F6-ABFD-651DEA94397D}" sibTransId="{2473CBD1-9EE8-446B-8C63-42E661FBD558}"/>
    <dgm:cxn modelId="{32FB3870-2C23-4851-A784-DAE421C3D18B}" type="presOf" srcId="{57E477CF-C252-43DF-98F4-C7464244C2B4}" destId="{9EDD68B2-3BE7-4373-8E82-C955302DC495}" srcOrd="0" destOrd="0" presId="urn:microsoft.com/office/officeart/2005/8/layout/hierarchy1"/>
    <dgm:cxn modelId="{D522C4CF-0C5B-48B7-BFC8-F81F022ABEA4}" srcId="{412D96DC-7DFC-4993-91E7-6863C841FD1C}" destId="{57E477CF-C252-43DF-98F4-C7464244C2B4}" srcOrd="0" destOrd="0" parTransId="{526D1224-439E-416A-B9A6-A6BD76F8D4C3}" sibTransId="{824EA829-72FF-4DBE-870D-24DCBB944D3D}"/>
    <dgm:cxn modelId="{55EB16D7-E0A6-4D14-A5D6-F16BE7741915}" type="presParOf" srcId="{EA5CF5BF-0FC0-499A-81FC-AFED2BBF6BA2}" destId="{6922C0AD-E521-434E-90C3-D864CBD1E1B4}" srcOrd="0" destOrd="0" presId="urn:microsoft.com/office/officeart/2005/8/layout/hierarchy1"/>
    <dgm:cxn modelId="{CA1CA9CC-5B8A-4618-BA17-2121E26CCBCB}" type="presParOf" srcId="{6922C0AD-E521-434E-90C3-D864CBD1E1B4}" destId="{58D0F458-6D46-46D2-AF65-CB844074C971}" srcOrd="0" destOrd="0" presId="urn:microsoft.com/office/officeart/2005/8/layout/hierarchy1"/>
    <dgm:cxn modelId="{3FDEC470-7147-42D0-8472-ACBC0BCB5AE1}" type="presParOf" srcId="{58D0F458-6D46-46D2-AF65-CB844074C971}" destId="{FB9C18ED-01E2-4E14-A681-39F0B7429565}" srcOrd="0" destOrd="0" presId="urn:microsoft.com/office/officeart/2005/8/layout/hierarchy1"/>
    <dgm:cxn modelId="{A8183F3F-D29C-47DF-8465-773AEB1BCFC1}" type="presParOf" srcId="{58D0F458-6D46-46D2-AF65-CB844074C971}" destId="{9EDD68B2-3BE7-4373-8E82-C955302DC495}" srcOrd="1" destOrd="0" presId="urn:microsoft.com/office/officeart/2005/8/layout/hierarchy1"/>
    <dgm:cxn modelId="{2F88E994-8BE6-4915-A467-714170F8DD2B}" type="presParOf" srcId="{6922C0AD-E521-434E-90C3-D864CBD1E1B4}" destId="{053937A3-58A9-4BC9-B812-717CA9274A50}" srcOrd="1" destOrd="0" presId="urn:microsoft.com/office/officeart/2005/8/layout/hierarchy1"/>
    <dgm:cxn modelId="{63EF4516-F416-4D6D-9A19-65B7D31DC3B2}" type="presParOf" srcId="{EA5CF5BF-0FC0-499A-81FC-AFED2BBF6BA2}" destId="{3F832A1F-9FF0-43B6-B47D-8A3517B0AE51}" srcOrd="1" destOrd="0" presId="urn:microsoft.com/office/officeart/2005/8/layout/hierarchy1"/>
    <dgm:cxn modelId="{3B167E95-EA3A-49D9-BF30-3CF9F48E8DB2}" type="presParOf" srcId="{3F832A1F-9FF0-43B6-B47D-8A3517B0AE51}" destId="{28581DFA-BC5B-4CF6-9FF5-F9DF6FF14926}" srcOrd="0" destOrd="0" presId="urn:microsoft.com/office/officeart/2005/8/layout/hierarchy1"/>
    <dgm:cxn modelId="{33688157-CE36-4111-A55A-FC61DC4C5232}" type="presParOf" srcId="{28581DFA-BC5B-4CF6-9FF5-F9DF6FF14926}" destId="{F0169AC0-8909-4E40-B5B1-99C20B27E362}" srcOrd="0" destOrd="0" presId="urn:microsoft.com/office/officeart/2005/8/layout/hierarchy1"/>
    <dgm:cxn modelId="{C20F66C0-0156-415F-B960-67919715D2B2}" type="presParOf" srcId="{28581DFA-BC5B-4CF6-9FF5-F9DF6FF14926}" destId="{DC053D19-1CDF-4CFE-BB1D-3E889CB1C33D}" srcOrd="1" destOrd="0" presId="urn:microsoft.com/office/officeart/2005/8/layout/hierarchy1"/>
    <dgm:cxn modelId="{3D379AC9-847C-48C7-9C3F-DB04BC601770}" type="presParOf" srcId="{3F832A1F-9FF0-43B6-B47D-8A3517B0AE51}" destId="{253DDFEE-DA70-4746-B9E1-345DAF78F39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5DE933-F315-4264-8BD5-7DDE1881678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0F4AFC2-B00E-4370-8EFB-6E4C9E8444E5}">
      <dgm:prSet/>
      <dgm:spPr/>
      <dgm:t>
        <a:bodyPr/>
        <a:lstStyle/>
        <a:p>
          <a:r>
            <a:rPr lang="en-US"/>
            <a:t>Combine commitment to learning with available CPD funding to gain new qualifications and advance my career.</a:t>
          </a:r>
        </a:p>
      </dgm:t>
    </dgm:pt>
    <dgm:pt modelId="{48B93F64-AB86-4367-99AB-83BE5C55AD14}" type="parTrans" cxnId="{4DCA0D15-F3B0-42B5-AAEE-3EA0F5F7209C}">
      <dgm:prSet/>
      <dgm:spPr/>
      <dgm:t>
        <a:bodyPr/>
        <a:lstStyle/>
        <a:p>
          <a:endParaRPr lang="en-US"/>
        </a:p>
      </dgm:t>
    </dgm:pt>
    <dgm:pt modelId="{D471D47F-9013-4629-ACEC-EEEFCEA05B6D}" type="sibTrans" cxnId="{4DCA0D15-F3B0-42B5-AAEE-3EA0F5F7209C}">
      <dgm:prSet/>
      <dgm:spPr/>
      <dgm:t>
        <a:bodyPr/>
        <a:lstStyle/>
        <a:p>
          <a:endParaRPr lang="en-US"/>
        </a:p>
      </dgm:t>
    </dgm:pt>
    <dgm:pt modelId="{FDA509D4-4A28-41F7-9450-B52381D8DFC3}">
      <dgm:prSet/>
      <dgm:spPr/>
      <dgm:t>
        <a:bodyPr/>
        <a:lstStyle/>
        <a:p>
          <a:r>
            <a:rPr lang="en-US"/>
            <a:t>Apply cultural competence to deliver person-centred care in diverse communities—an important skill that enhances employability and recruitment prospects.</a:t>
          </a:r>
        </a:p>
      </dgm:t>
    </dgm:pt>
    <dgm:pt modelId="{D25F175D-1A94-47AA-BFF3-9373E847EF5C}" type="parTrans" cxnId="{30D7AEDB-FC03-4F10-B6C9-80A44B04DC49}">
      <dgm:prSet/>
      <dgm:spPr/>
      <dgm:t>
        <a:bodyPr/>
        <a:lstStyle/>
        <a:p>
          <a:endParaRPr lang="en-US"/>
        </a:p>
      </dgm:t>
    </dgm:pt>
    <dgm:pt modelId="{816B2723-946D-42AA-BD51-FC2905634497}" type="sibTrans" cxnId="{30D7AEDB-FC03-4F10-B6C9-80A44B04DC49}">
      <dgm:prSet/>
      <dgm:spPr/>
      <dgm:t>
        <a:bodyPr/>
        <a:lstStyle/>
        <a:p>
          <a:endParaRPr lang="en-US"/>
        </a:p>
      </dgm:t>
    </dgm:pt>
    <dgm:pt modelId="{5838007C-BD9D-4944-AC0F-68A6C42D5FAE}" type="pres">
      <dgm:prSet presAssocID="{265DE933-F315-4264-8BD5-7DDE1881678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B0D173B-B020-4B63-8A49-D599CCAAD889}" type="pres">
      <dgm:prSet presAssocID="{D0F4AFC2-B00E-4370-8EFB-6E4C9E8444E5}" presName="hierRoot1" presStyleCnt="0"/>
      <dgm:spPr/>
    </dgm:pt>
    <dgm:pt modelId="{65DF55A6-DDA7-41CF-86F1-D74E7F4C00D6}" type="pres">
      <dgm:prSet presAssocID="{D0F4AFC2-B00E-4370-8EFB-6E4C9E8444E5}" presName="composite" presStyleCnt="0"/>
      <dgm:spPr/>
    </dgm:pt>
    <dgm:pt modelId="{29AA3AC9-233F-4933-B07D-9D9858603876}" type="pres">
      <dgm:prSet presAssocID="{D0F4AFC2-B00E-4370-8EFB-6E4C9E8444E5}" presName="background" presStyleLbl="node0" presStyleIdx="0" presStyleCnt="2"/>
      <dgm:spPr/>
    </dgm:pt>
    <dgm:pt modelId="{99CD3C47-E03E-4048-B3BB-98E4341471B9}" type="pres">
      <dgm:prSet presAssocID="{D0F4AFC2-B00E-4370-8EFB-6E4C9E8444E5}" presName="text" presStyleLbl="fgAcc0" presStyleIdx="0" presStyleCnt="2">
        <dgm:presLayoutVars>
          <dgm:chPref val="3"/>
        </dgm:presLayoutVars>
      </dgm:prSet>
      <dgm:spPr/>
    </dgm:pt>
    <dgm:pt modelId="{86BDDEFB-CE13-4E1D-A297-C42D70730DF4}" type="pres">
      <dgm:prSet presAssocID="{D0F4AFC2-B00E-4370-8EFB-6E4C9E8444E5}" presName="hierChild2" presStyleCnt="0"/>
      <dgm:spPr/>
    </dgm:pt>
    <dgm:pt modelId="{AF199DE3-621E-400E-B489-E7F727F33F3D}" type="pres">
      <dgm:prSet presAssocID="{FDA509D4-4A28-41F7-9450-B52381D8DFC3}" presName="hierRoot1" presStyleCnt="0"/>
      <dgm:spPr/>
    </dgm:pt>
    <dgm:pt modelId="{24B3A073-EA20-44EF-8D7F-DC668A212DF8}" type="pres">
      <dgm:prSet presAssocID="{FDA509D4-4A28-41F7-9450-B52381D8DFC3}" presName="composite" presStyleCnt="0"/>
      <dgm:spPr/>
    </dgm:pt>
    <dgm:pt modelId="{E3138ABC-E8D1-4DCA-8624-BB5626D6B46E}" type="pres">
      <dgm:prSet presAssocID="{FDA509D4-4A28-41F7-9450-B52381D8DFC3}" presName="background" presStyleLbl="node0" presStyleIdx="1" presStyleCnt="2"/>
      <dgm:spPr/>
    </dgm:pt>
    <dgm:pt modelId="{CAEF3600-29AD-491C-AC80-F8EA5D7B9DF6}" type="pres">
      <dgm:prSet presAssocID="{FDA509D4-4A28-41F7-9450-B52381D8DFC3}" presName="text" presStyleLbl="fgAcc0" presStyleIdx="1" presStyleCnt="2">
        <dgm:presLayoutVars>
          <dgm:chPref val="3"/>
        </dgm:presLayoutVars>
      </dgm:prSet>
      <dgm:spPr/>
    </dgm:pt>
    <dgm:pt modelId="{68125ED5-6F0B-4EA8-9F6A-D9BF66C43E93}" type="pres">
      <dgm:prSet presAssocID="{FDA509D4-4A28-41F7-9450-B52381D8DFC3}" presName="hierChild2" presStyleCnt="0"/>
      <dgm:spPr/>
    </dgm:pt>
  </dgm:ptLst>
  <dgm:cxnLst>
    <dgm:cxn modelId="{4DCA0D15-F3B0-42B5-AAEE-3EA0F5F7209C}" srcId="{265DE933-F315-4264-8BD5-7DDE18816786}" destId="{D0F4AFC2-B00E-4370-8EFB-6E4C9E8444E5}" srcOrd="0" destOrd="0" parTransId="{48B93F64-AB86-4367-99AB-83BE5C55AD14}" sibTransId="{D471D47F-9013-4629-ACEC-EEEFCEA05B6D}"/>
    <dgm:cxn modelId="{9B32E6C2-87CE-42CD-A7E9-26B0E79CBB0F}" type="presOf" srcId="{D0F4AFC2-B00E-4370-8EFB-6E4C9E8444E5}" destId="{99CD3C47-E03E-4048-B3BB-98E4341471B9}" srcOrd="0" destOrd="0" presId="urn:microsoft.com/office/officeart/2005/8/layout/hierarchy1"/>
    <dgm:cxn modelId="{30D7AEDB-FC03-4F10-B6C9-80A44B04DC49}" srcId="{265DE933-F315-4264-8BD5-7DDE18816786}" destId="{FDA509D4-4A28-41F7-9450-B52381D8DFC3}" srcOrd="1" destOrd="0" parTransId="{D25F175D-1A94-47AA-BFF3-9373E847EF5C}" sibTransId="{816B2723-946D-42AA-BD51-FC2905634497}"/>
    <dgm:cxn modelId="{3C34C6EA-A855-4C71-9087-10278B0BCFA3}" type="presOf" srcId="{FDA509D4-4A28-41F7-9450-B52381D8DFC3}" destId="{CAEF3600-29AD-491C-AC80-F8EA5D7B9DF6}" srcOrd="0" destOrd="0" presId="urn:microsoft.com/office/officeart/2005/8/layout/hierarchy1"/>
    <dgm:cxn modelId="{4B60CFF2-EB08-44F4-B89D-F89D8884414C}" type="presOf" srcId="{265DE933-F315-4264-8BD5-7DDE18816786}" destId="{5838007C-BD9D-4944-AC0F-68A6C42D5FAE}" srcOrd="0" destOrd="0" presId="urn:microsoft.com/office/officeart/2005/8/layout/hierarchy1"/>
    <dgm:cxn modelId="{1AFFB3BF-11B9-4E43-B045-0D835434AE37}" type="presParOf" srcId="{5838007C-BD9D-4944-AC0F-68A6C42D5FAE}" destId="{9B0D173B-B020-4B63-8A49-D599CCAAD889}" srcOrd="0" destOrd="0" presId="urn:microsoft.com/office/officeart/2005/8/layout/hierarchy1"/>
    <dgm:cxn modelId="{E82FD4AE-189D-481C-A947-22C03205CD2B}" type="presParOf" srcId="{9B0D173B-B020-4B63-8A49-D599CCAAD889}" destId="{65DF55A6-DDA7-41CF-86F1-D74E7F4C00D6}" srcOrd="0" destOrd="0" presId="urn:microsoft.com/office/officeart/2005/8/layout/hierarchy1"/>
    <dgm:cxn modelId="{0840917D-6D75-4DC3-A7CC-103FBB095450}" type="presParOf" srcId="{65DF55A6-DDA7-41CF-86F1-D74E7F4C00D6}" destId="{29AA3AC9-233F-4933-B07D-9D9858603876}" srcOrd="0" destOrd="0" presId="urn:microsoft.com/office/officeart/2005/8/layout/hierarchy1"/>
    <dgm:cxn modelId="{40A3DAE1-1E83-46FF-B2BC-D8EB750E832B}" type="presParOf" srcId="{65DF55A6-DDA7-41CF-86F1-D74E7F4C00D6}" destId="{99CD3C47-E03E-4048-B3BB-98E4341471B9}" srcOrd="1" destOrd="0" presId="urn:microsoft.com/office/officeart/2005/8/layout/hierarchy1"/>
    <dgm:cxn modelId="{42F019F0-9CD8-493A-BB49-D8C4E109C1F8}" type="presParOf" srcId="{9B0D173B-B020-4B63-8A49-D599CCAAD889}" destId="{86BDDEFB-CE13-4E1D-A297-C42D70730DF4}" srcOrd="1" destOrd="0" presId="urn:microsoft.com/office/officeart/2005/8/layout/hierarchy1"/>
    <dgm:cxn modelId="{83EA0A4A-D532-4F7E-911E-9661FED75213}" type="presParOf" srcId="{5838007C-BD9D-4944-AC0F-68A6C42D5FAE}" destId="{AF199DE3-621E-400E-B489-E7F727F33F3D}" srcOrd="1" destOrd="0" presId="urn:microsoft.com/office/officeart/2005/8/layout/hierarchy1"/>
    <dgm:cxn modelId="{F4FEEDAE-43D2-4C7B-8D87-9CFAECA0BAC1}" type="presParOf" srcId="{AF199DE3-621E-400E-B489-E7F727F33F3D}" destId="{24B3A073-EA20-44EF-8D7F-DC668A212DF8}" srcOrd="0" destOrd="0" presId="urn:microsoft.com/office/officeart/2005/8/layout/hierarchy1"/>
    <dgm:cxn modelId="{8BB5372A-360A-4543-9395-213C52808957}" type="presParOf" srcId="{24B3A073-EA20-44EF-8D7F-DC668A212DF8}" destId="{E3138ABC-E8D1-4DCA-8624-BB5626D6B46E}" srcOrd="0" destOrd="0" presId="urn:microsoft.com/office/officeart/2005/8/layout/hierarchy1"/>
    <dgm:cxn modelId="{BD236E39-9DC7-472A-A8EA-6C7C89513236}" type="presParOf" srcId="{24B3A073-EA20-44EF-8D7F-DC668A212DF8}" destId="{CAEF3600-29AD-491C-AC80-F8EA5D7B9DF6}" srcOrd="1" destOrd="0" presId="urn:microsoft.com/office/officeart/2005/8/layout/hierarchy1"/>
    <dgm:cxn modelId="{3C62CA3E-13C4-4C21-B0A1-0234583B84BE}" type="presParOf" srcId="{AF199DE3-621E-400E-B489-E7F727F33F3D}" destId="{68125ED5-6F0B-4EA8-9F6A-D9BF66C43E9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D661B-D63F-49FA-94B9-2670EE05C154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6259B-7CCA-47BD-B865-5784D5B93D69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 baseline="0" dirty="0"/>
            <a:t>Use strong communication to mentor others and build confidence in public speaking.</a:t>
          </a:r>
          <a:endParaRPr lang="en-US" sz="3400" b="0" kern="1200" dirty="0"/>
        </a:p>
      </dsp:txBody>
      <dsp:txXfrm>
        <a:off x="608661" y="692298"/>
        <a:ext cx="4508047" cy="2799040"/>
      </dsp:txXfrm>
    </dsp:sp>
    <dsp:sp modelId="{5B329449-235E-4EAA-AA73-C7BE31719FCC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8EF19-51A8-4646-8656-B439D5E39A27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 baseline="0" dirty="0"/>
            <a:t>Apply </a:t>
          </a:r>
          <a:r>
            <a:rPr lang="en-US" sz="3400" b="0" i="0" kern="1200" baseline="0" dirty="0" err="1"/>
            <a:t>organisational</a:t>
          </a:r>
          <a:r>
            <a:rPr lang="en-US" sz="3400" b="0" i="0" kern="1200" baseline="0" dirty="0"/>
            <a:t> skills to take on small leadership tasks, such as coordinating </a:t>
          </a:r>
          <a:r>
            <a:rPr lang="en-US" sz="3400" b="0" i="0" kern="1200" baseline="0" dirty="0" err="1"/>
            <a:t>rotas</a:t>
          </a:r>
          <a:r>
            <a:rPr lang="en-US" sz="3400" b="0" i="0" kern="1200" baseline="0" dirty="0"/>
            <a:t> or team handovers</a:t>
          </a:r>
          <a:endParaRPr lang="en-US" sz="3400" b="0" kern="1200" dirty="0"/>
        </a:p>
      </dsp:txBody>
      <dsp:txXfrm>
        <a:off x="6331365" y="692298"/>
        <a:ext cx="4508047" cy="2799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9C18ED-01E2-4E14-A681-39F0B7429565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D68B2-3BE7-4373-8E82-C955302DC495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 would reduce the impact of burnout by focusing on the needs of service users, which helps me stay motivated and resilient during busy shifts.</a:t>
          </a:r>
        </a:p>
      </dsp:txBody>
      <dsp:txXfrm>
        <a:off x="608661" y="692298"/>
        <a:ext cx="4508047" cy="2799040"/>
      </dsp:txXfrm>
    </dsp:sp>
    <dsp:sp modelId="{F0169AC0-8909-4E40-B5B1-99C20B27E362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53D19-1CDF-4CFE-BB1D-3E889CB1C33D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 dirty="0"/>
            <a:t>Stay updated with policy changes via NHS newsletters and CQC updates.</a:t>
          </a:r>
          <a:endParaRPr lang="en-US" sz="2800" b="0" kern="1200" dirty="0"/>
        </a:p>
      </dsp:txBody>
      <dsp:txXfrm>
        <a:off x="6331365" y="692298"/>
        <a:ext cx="4508047" cy="2799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AA3AC9-233F-4933-B07D-9D9858603876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D3C47-E03E-4048-B3BB-98E4341471B9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Combine commitment to learning with available CPD funding to gain new qualifications and advance my career.</a:t>
          </a:r>
        </a:p>
      </dsp:txBody>
      <dsp:txXfrm>
        <a:off x="696297" y="538547"/>
        <a:ext cx="4171627" cy="2590157"/>
      </dsp:txXfrm>
    </dsp:sp>
    <dsp:sp modelId="{E3138ABC-E8D1-4DCA-8624-BB5626D6B46E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EF3600-29AD-491C-AC80-F8EA5D7B9DF6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Apply cultural competence to deliver person-centred care in diverse communities—an important skill that enhances employability and recruitment prospects.</a:t>
          </a:r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D2595-12D1-ECBA-1AFC-4A6968644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26EBBC-9E59-BAD3-1A80-2F6A05714A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449B5-AAF3-5CD7-CDC3-AED843D41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2FC2A-3F99-3927-BD64-0A5DFB325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9C2A9-3E37-A7B0-E230-7018CC1D4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04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BE3E-AF6D-ADBE-932A-EA48DBF96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1C389-B9BA-8F2E-B16E-7A5DE3024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E9133-3CC5-D075-9120-83C14D1E5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8206E-21DD-F449-E5E3-6A19EB17C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D63AB-4AB1-CB96-7F1C-4549A674D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559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3BEA-F944-8BFA-447F-27A9E649A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BB7F54-9B9E-9D2F-105F-59FAB391B5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C9F92-C32F-6238-6F33-CC8720955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15607-FA41-692A-CF95-427BA7613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84DE8-23DE-BAFB-DF46-3DCD42A84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179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71A25-B389-F06E-73E8-1357CB4B8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073DE-6C33-5F6F-AEFE-F4D72C8B8F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3A59B-2998-A351-E5BC-A67E28A0CC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DF8090-DD89-D85D-776C-C24989F9D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CACDE-79B6-ADE1-0EF0-C4A9BF4C4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C8D78-261A-631B-E943-828D10522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420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E5390-F9D6-E772-B2F6-924A4B4AB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ED239E-A032-74E3-0D6E-C3FA9C58B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8B9A0-372C-1EE1-733F-78C1BBBFF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637AFF-BFC9-355D-7218-054D7AF6A3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A664A-E69A-4E74-2B39-38E45FEDF6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9A16EC-5D8E-5A73-07F5-B03F2402F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BA66BC-7189-CE4B-0444-99073593E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888A94-F66F-055C-6FF5-A6E185373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30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FDE49-CB22-4CB4-3F36-7A58C398A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0EE17-C748-554F-9BFF-9F3FEBDA2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08A019-DAF0-4E04-9D34-DB8771DE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0096C0-90BA-5D2A-6D1D-E4A04FD22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486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B0C008-AB9A-27EB-0ADA-C744AA21E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61603-8AB8-3558-89BD-6E3736DB6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9FBB16-20CC-31F3-D607-69E15FBB3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61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71D49-8DEA-DA26-83F1-1AE06E96D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9F22F-8F43-04E5-4814-DECF1C854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B1491C-2149-882F-9C06-4A2CC19DCF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06F05-75D7-2C36-615F-183076315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BAFFF-D402-124D-106E-2422C9976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2821F5-BA82-4959-7E38-7651EC041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81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08161-DA1A-0CD6-F718-B88E0A786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C6CDA4-1E8E-3B73-AAB3-637B9EA203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0BDACE-B91D-7577-2433-4E6492738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431628-7847-CDFD-18E9-88934DD2E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11E03B-A139-E37A-D8B1-5478156E6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4E1AD-772A-F645-961F-75EF38E6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56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3F5B5-32A5-6F43-4F7A-CC995575A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09DAA5-112F-F318-78A5-15E295518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8DC0F-AB60-19B5-96AF-56638D4AE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6BC2C-4FD0-6D08-C791-F2A6B8313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DFF37-9379-33C0-B71A-C599305A1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75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75C8CB-C4B1-5F8F-AA75-3E6062FFB3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69F925-7E3B-B6F4-FDD0-E349A131C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3C993-D8B7-868D-47D9-41135225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3DCA1-AA9D-2FD0-31B3-53B4CC410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E0FA5-2501-778F-5B1D-FFC256A15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914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501332-0797-C700-13B7-B7187099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0BDAB-B1ED-26C9-638C-F79FD9758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F5FAF-1E95-5077-AC4E-C27D4B07B1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FF68AA-7025-4B59-9B29-3AD52B24BB1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1E7E9-441A-F0B5-7694-2DE34A7668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342AE-FD6B-C9F4-0C51-51E801796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C5730D-AC01-4FB9-A1E4-B10B156CD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75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career-planning/study-and-trai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FF72935-CF08-B589-BE40-0FC69F6CD7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869430"/>
            <a:ext cx="9144000" cy="438837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Shabila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Hussain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2410302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Title:Professional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Development within Health and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Care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Olufemi Oluranti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Presentation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31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DC870-7412-6826-2D15-9EB4AF511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C6771F7-B5F2-FF86-82F1-F970F5E769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04549" y="649480"/>
            <a:ext cx="7412632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Compassionate and Person-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Approach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consistently place the needs and preferences of service users at the heart of care,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supportingtheir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dignity, choice, and independence.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Strong Teamwork and Collaboration Skills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work effectively within multidisciplinary teams, contributing to consistent, coordinated 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Commitment to Professional Development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actively seek learning opportunities (e.g. CPD, short courses) to enhance my knowledge and meet sector standards.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Awareness of Health and Social Care Policies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have a solid understanding of frameworks like the Care Act 2014 and Health and Social Care Standards, which guides ethical and safe practice</a:t>
            </a:r>
          </a:p>
        </p:txBody>
      </p:sp>
    </p:spTree>
    <p:extLst>
      <p:ext uri="{BB962C8B-B14F-4D97-AF65-F5344CB8AC3E}">
        <p14:creationId xmlns:p14="http://schemas.microsoft.com/office/powerpoint/2010/main" val="1686853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25EC8-089A-2F0A-BAA5-0DBCED51B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07E1E-AE39-EC62-B9E8-8DFE1B3F1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1961" y="649480"/>
            <a:ext cx="7285719" cy="5546047"/>
          </a:xfrm>
        </p:spPr>
        <p:txBody>
          <a:bodyPr anchor="ctr">
            <a:norm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Limited Leadership Experience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have not yet had the opportunity to supervise others or take on leadership responsibilities within a care setting.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Developing Confidence in Complex Situations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sometimes hesitate when dealing with unfamiliar or high-risk situations, such as safeguarding disclosures or emergency protocols.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Need for Stronger Digital Skills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 digital care records and technology become more common, 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need to improve my confidence in using care software and digital tools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10105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C63F4-3F7B-8FBA-CF2E-FD49D1C08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Opporunities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91CE3-AC05-2CE2-2C3C-2DF23DDA9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Government‑funded training and career development: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UK government has announced a £500 million support package for adult social care staff, offering training, qualifications and career pathways to help progression. (gov.uk 2022)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Apprenticeships and formal qualifications: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Entry into health and social care is supported by apprenticeships and training routes at various levels (2, 3, 4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), with the possibility of working and learning together. (NHS)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Workforce digital training: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resources and roadmaps designed to help support workers (and other health &amp; social care staff) develop technical, personal and digital skills. (NHS England)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235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61E0B-B5B8-43DF-1554-616866FF1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chemeClr val="bg1"/>
                </a:solidFill>
              </a:rPr>
              <a:t>Threats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AD5565-0939-CE44-7D56-C113A50D71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Staff Burnout and High Turnover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Long hours, emotional demands, and understaffing contribute to exhaustion and high staff turnover, affecting care quality.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Limited Funding for Training and Resources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Budget constraints can reduce access to essential training, limit equipment availability, and restrict career progression.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Policy and Regulatory Changes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Frequent changes in government policy or care regulations can create uncertainty and disrupt service delivery. </a:t>
            </a:r>
          </a:p>
        </p:txBody>
      </p:sp>
    </p:spTree>
    <p:extLst>
      <p:ext uri="{BB962C8B-B14F-4D97-AF65-F5344CB8AC3E}">
        <p14:creationId xmlns:p14="http://schemas.microsoft.com/office/powerpoint/2010/main" val="3880366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A0943-8FFE-1205-6677-89320A7E6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Strategic Actions: Leveraging Strengths &amp; Opportunities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0F937EB-14CF-6928-343B-F7765A7A6B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08369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072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78684-B16A-1DAF-C272-70A742D6D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Minimising Threats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A29EFF1-DA2F-40FE-703B-6C28835C24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993588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3770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9BDE9-5CB4-1540-ED0D-FDA2BE51B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Utilising Opportunities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F1CEAB2-3BC4-23EA-9B9E-637952F07D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62698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0116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0482F-4D8E-9CB8-CCCB-68FAB7522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31FD93B-CE85-14AB-9F8B-623F76170D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0" y="649480"/>
            <a:ext cx="566820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SWOT analysis highlights my key strengths and areas for development in the Health and Social Care sector.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plan to leverage my strengths to address weaknesses and reduce potential threats effectively.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 will actively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utilise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available opportunities, such as CPD funding and cultural competence, to support my professional growth and career progression.</a:t>
            </a:r>
          </a:p>
        </p:txBody>
      </p:sp>
    </p:spTree>
    <p:extLst>
      <p:ext uri="{BB962C8B-B14F-4D97-AF65-F5344CB8AC3E}">
        <p14:creationId xmlns:p14="http://schemas.microsoft.com/office/powerpoint/2010/main" val="2999984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7CC0B-DB0F-BE6E-4EFD-3E9A4498E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BB8EE-4FF9-38FA-622C-CDA15536D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907" y="1878674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Gov.uk, August 2022,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Social care staff to benefit from improved career options and training,</a:t>
            </a:r>
          </a:p>
          <a:p>
            <a:pPr marL="0" indent="0">
              <a:buNone/>
            </a:pPr>
            <a:r>
              <a:rPr lang="en-US" sz="1900" i="1" u="sng" dirty="0">
                <a:latin typeface="Arial" panose="020B0604020202020204" pitchFamily="34" charset="0"/>
                <a:cs typeface="Arial" panose="020B0604020202020204" pitchFamily="34" charset="0"/>
              </a:rPr>
              <a:t>https://www.gov.uk/government/news/social-care-staff-to-benefit-from-improved-career-options-and-training? </a:t>
            </a:r>
          </a:p>
          <a:p>
            <a:pPr marL="0" indent="0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NHS, Study and Training, </a:t>
            </a:r>
          </a:p>
          <a:p>
            <a:pPr marL="0" indent="0">
              <a:buNone/>
            </a:pPr>
            <a:r>
              <a:rPr lang="en-US" sz="1900" i="1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https://www.healthcareers.nhs.uk/career-planning/study-and-training</a:t>
            </a:r>
            <a:r>
              <a:rPr lang="en-US" sz="1900" i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US" sz="19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9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NHS England, Workforce, training and education, </a:t>
            </a:r>
          </a:p>
          <a:p>
            <a:pPr marL="0" indent="0">
              <a:buNone/>
            </a:pPr>
            <a:r>
              <a:rPr lang="en-US" sz="1900" i="1" u="sng" dirty="0">
                <a:latin typeface="Arial" panose="020B0604020202020204" pitchFamily="34" charset="0"/>
                <a:cs typeface="Arial" panose="020B0604020202020204" pitchFamily="34" charset="0"/>
              </a:rPr>
              <a:t>https://www.hee.nhs.uk/our-work/talent-care-widening-participation/support-worker-help-resources/support-worker-learning-development-roadmap?</a:t>
            </a:r>
          </a:p>
          <a:p>
            <a:pPr marL="0" indent="0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9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138514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674</Words>
  <Application>Microsoft Office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Strengths</vt:lpstr>
      <vt:lpstr>Weaknesses</vt:lpstr>
      <vt:lpstr>Opporunities</vt:lpstr>
      <vt:lpstr>Threats</vt:lpstr>
      <vt:lpstr>Strategic Actions: Leveraging Strengths &amp; Opportunities</vt:lpstr>
      <vt:lpstr>Minimising Threats</vt:lpstr>
      <vt:lpstr>Utilising Opportunities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Haroon Lookman</dc:creator>
  <cp:lastModifiedBy>Haroon Lookman</cp:lastModifiedBy>
  <cp:revision>1</cp:revision>
  <dcterms:created xsi:type="dcterms:W3CDTF">2025-10-19T13:49:07Z</dcterms:created>
  <dcterms:modified xsi:type="dcterms:W3CDTF">2025-10-19T22:25:01Z</dcterms:modified>
</cp:coreProperties>
</file>