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embeddedFontLst>
    <p:embeddedFont>
      <p:font typeface="Aharoni" panose="02010803020104030203" pitchFamily="2" charset="-79"/>
      <p:bold r:id="rId23"/>
    </p:embeddedFont>
    <p:embeddedFont>
      <p:font typeface="Avenir Next LT Pro" panose="020B0504020202020204" pitchFamily="34" charset="0"/>
      <p:regular r:id="rId24"/>
      <p:bold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varScale="1">
        <p:scale>
          <a:sx n="54" d="100"/>
          <a:sy n="54" d="100"/>
        </p:scale>
        <p:origin x="6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3/10/2022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799618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15829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83890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3/10/2022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645223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02726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71367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2283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81281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639509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82837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3/10/2022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515778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3/10/2022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2564644"/>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C7691-F873-4340-A659-3E81EF03E408}"/>
              </a:ext>
            </a:extLst>
          </p:cNvPr>
          <p:cNvSpPr>
            <a:spLocks noGrp="1"/>
          </p:cNvSpPr>
          <p:nvPr>
            <p:ph type="ctrTitle"/>
          </p:nvPr>
        </p:nvSpPr>
        <p:spPr>
          <a:xfrm>
            <a:off x="6047980" y="1030406"/>
            <a:ext cx="5068121" cy="3506879"/>
          </a:xfrm>
        </p:spPr>
        <p:txBody>
          <a:bodyPr anchor="ctr">
            <a:normAutofit/>
          </a:bodyPr>
          <a:lstStyle/>
          <a:p>
            <a:pPr algn="l"/>
            <a:r>
              <a:rPr lang="en-GB" dirty="0"/>
              <a:t>Evidence Based Policing</a:t>
            </a:r>
            <a:endParaRPr lang="en-GB"/>
          </a:p>
        </p:txBody>
      </p:sp>
      <p:sp>
        <p:nvSpPr>
          <p:cNvPr id="3" name="Subtitle 2">
            <a:extLst>
              <a:ext uri="{FF2B5EF4-FFF2-40B4-BE49-F238E27FC236}">
                <a16:creationId xmlns:a16="http://schemas.microsoft.com/office/drawing/2014/main" id="{ECDC92D0-E830-4908-ABA1-ACD65A598FD7}"/>
              </a:ext>
            </a:extLst>
          </p:cNvPr>
          <p:cNvSpPr>
            <a:spLocks noGrp="1"/>
          </p:cNvSpPr>
          <p:nvPr>
            <p:ph type="subTitle" idx="1"/>
          </p:nvPr>
        </p:nvSpPr>
        <p:spPr>
          <a:xfrm>
            <a:off x="6047980" y="4691564"/>
            <a:ext cx="5631402" cy="1459854"/>
          </a:xfrm>
        </p:spPr>
        <p:txBody>
          <a:bodyPr>
            <a:normAutofit fontScale="92500" lnSpcReduction="10000"/>
          </a:bodyPr>
          <a:lstStyle/>
          <a:p>
            <a:pPr algn="l">
              <a:lnSpc>
                <a:spcPct val="95000"/>
              </a:lnSpc>
            </a:pPr>
            <a:r>
              <a:rPr lang="en-GB" sz="2000" dirty="0"/>
              <a:t>Week 7</a:t>
            </a:r>
          </a:p>
          <a:p>
            <a:pPr algn="l">
              <a:lnSpc>
                <a:spcPct val="95000"/>
              </a:lnSpc>
            </a:pPr>
            <a:r>
              <a:rPr lang="en-GB" sz="2000" dirty="0"/>
              <a:t>Session 1: Research Methods and EBP</a:t>
            </a:r>
          </a:p>
          <a:p>
            <a:pPr algn="l">
              <a:lnSpc>
                <a:spcPct val="95000"/>
              </a:lnSpc>
            </a:pPr>
            <a:r>
              <a:rPr lang="en-GB" sz="2000" dirty="0" err="1"/>
              <a:t>Dr.</a:t>
            </a:r>
            <a:r>
              <a:rPr lang="en-GB" sz="2000" dirty="0"/>
              <a:t> Luke Roach</a:t>
            </a:r>
          </a:p>
          <a:p>
            <a:pPr algn="l">
              <a:lnSpc>
                <a:spcPct val="95000"/>
              </a:lnSpc>
            </a:pPr>
            <a:r>
              <a:rPr lang="en-GB" sz="2000" dirty="0"/>
              <a:t>L.Roach@UWTSD.ac.uk</a:t>
            </a:r>
          </a:p>
        </p:txBody>
      </p:sp>
      <p:pic>
        <p:nvPicPr>
          <p:cNvPr id="4" name="Picture 3">
            <a:extLst>
              <a:ext uri="{FF2B5EF4-FFF2-40B4-BE49-F238E27FC236}">
                <a16:creationId xmlns:a16="http://schemas.microsoft.com/office/drawing/2014/main" id="{D0CCC116-8880-42E5-A00B-71E00C895012}"/>
              </a:ext>
            </a:extLst>
          </p:cNvPr>
          <p:cNvPicPr>
            <a:picLocks noChangeAspect="1"/>
          </p:cNvPicPr>
          <p:nvPr/>
        </p:nvPicPr>
        <p:blipFill rotWithShape="1">
          <a:blip r:embed="rId2"/>
          <a:srcRect l="27554" r="16887"/>
          <a:stretch/>
        </p:blipFill>
        <p:spPr>
          <a:xfrm>
            <a:off x="20" y="10"/>
            <a:ext cx="5404493" cy="6857990"/>
          </a:xfrm>
          <a:prstGeom prst="rect">
            <a:avLst/>
          </a:prstGeom>
        </p:spPr>
      </p:pic>
    </p:spTree>
    <p:extLst>
      <p:ext uri="{BB962C8B-B14F-4D97-AF65-F5344CB8AC3E}">
        <p14:creationId xmlns:p14="http://schemas.microsoft.com/office/powerpoint/2010/main" val="1668180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E1007B-80C5-48F8-A15C-D37F95E9EFB8}"/>
              </a:ext>
            </a:extLst>
          </p:cNvPr>
          <p:cNvSpPr>
            <a:spLocks noGrp="1"/>
          </p:cNvSpPr>
          <p:nvPr>
            <p:ph type="title"/>
          </p:nvPr>
        </p:nvSpPr>
        <p:spPr>
          <a:xfrm>
            <a:off x="762000" y="1517903"/>
            <a:ext cx="9899904" cy="1345115"/>
          </a:xfrm>
        </p:spPr>
        <p:txBody>
          <a:bodyPr>
            <a:normAutofit/>
          </a:bodyPr>
          <a:lstStyle/>
          <a:p>
            <a:r>
              <a:rPr lang="en-GB" b="1"/>
              <a:t>Research Methods and Evidence Based Policing (EBP)</a:t>
            </a:r>
            <a:r>
              <a:rPr lang="en-GB"/>
              <a:t> </a:t>
            </a:r>
            <a:endParaRPr lang="en-GB" dirty="0"/>
          </a:p>
        </p:txBody>
      </p:sp>
      <p:sp>
        <p:nvSpPr>
          <p:cNvPr id="3" name="Content Placeholder 2">
            <a:extLst>
              <a:ext uri="{FF2B5EF4-FFF2-40B4-BE49-F238E27FC236}">
                <a16:creationId xmlns:a16="http://schemas.microsoft.com/office/drawing/2014/main" id="{3C461320-2C61-420B-830A-1FC43BF81103}"/>
              </a:ext>
            </a:extLst>
          </p:cNvPr>
          <p:cNvSpPr>
            <a:spLocks noGrp="1"/>
          </p:cNvSpPr>
          <p:nvPr>
            <p:ph idx="1"/>
          </p:nvPr>
        </p:nvSpPr>
        <p:spPr>
          <a:xfrm>
            <a:off x="602673" y="2970222"/>
            <a:ext cx="10059231" cy="3451360"/>
          </a:xfrm>
        </p:spPr>
        <p:txBody>
          <a:bodyPr>
            <a:normAutofit fontScale="85000" lnSpcReduction="10000"/>
          </a:bodyPr>
          <a:lstStyle/>
          <a:p>
            <a:pPr>
              <a:lnSpc>
                <a:spcPct val="95000"/>
              </a:lnSpc>
            </a:pPr>
            <a:r>
              <a:rPr lang="en-GB" sz="2400" dirty="0"/>
              <a:t>Exploring the concepts of research and evidence, this lecture examines the evolution and adoption of evidence based policing (EBP) within police practice. </a:t>
            </a:r>
          </a:p>
          <a:p>
            <a:pPr>
              <a:lnSpc>
                <a:spcPct val="95000"/>
              </a:lnSpc>
            </a:pPr>
            <a:endParaRPr lang="en-GB" sz="2400" dirty="0"/>
          </a:p>
          <a:p>
            <a:pPr>
              <a:lnSpc>
                <a:spcPct val="95000"/>
              </a:lnSpc>
            </a:pPr>
            <a:r>
              <a:rPr lang="en-GB" sz="2400" dirty="0"/>
              <a:t>It identifies some of the challenges and debate relating to different methodological approaches, as well as possible ways to evaluate the outcomes of research. </a:t>
            </a:r>
          </a:p>
          <a:p>
            <a:pPr>
              <a:lnSpc>
                <a:spcPct val="95000"/>
              </a:lnSpc>
            </a:pPr>
            <a:endParaRPr lang="en-GB" sz="2400" dirty="0"/>
          </a:p>
          <a:p>
            <a:pPr>
              <a:lnSpc>
                <a:spcPct val="95000"/>
              </a:lnSpc>
            </a:pPr>
            <a:r>
              <a:rPr lang="en-GB" sz="2400" dirty="0"/>
              <a:t>Various approaches moving forward are considered, concluding that no one single approach to conducting police focused research will always be the most appropriate and that research methodologies should be matched appropriately to the question to be addressed.</a:t>
            </a:r>
          </a:p>
        </p:txBody>
      </p:sp>
    </p:spTree>
    <p:extLst>
      <p:ext uri="{BB962C8B-B14F-4D97-AF65-F5344CB8AC3E}">
        <p14:creationId xmlns:p14="http://schemas.microsoft.com/office/powerpoint/2010/main" val="910808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3203CF-A5E8-4C48-8048-ABEEF1924642}"/>
              </a:ext>
            </a:extLst>
          </p:cNvPr>
          <p:cNvSpPr>
            <a:spLocks noGrp="1"/>
          </p:cNvSpPr>
          <p:nvPr>
            <p:ph type="title"/>
          </p:nvPr>
        </p:nvSpPr>
        <p:spPr>
          <a:xfrm>
            <a:off x="762000" y="1517903"/>
            <a:ext cx="9899904" cy="1345115"/>
          </a:xfrm>
        </p:spPr>
        <p:txBody>
          <a:bodyPr>
            <a:normAutofit/>
          </a:bodyPr>
          <a:lstStyle/>
          <a:p>
            <a:r>
              <a:rPr lang="en-GB" sz="2900" b="1"/>
              <a:t>Research Methods and Evidence Based Policing (EBP)</a:t>
            </a:r>
            <a:r>
              <a:rPr lang="en-GB" sz="2900"/>
              <a:t> </a:t>
            </a:r>
            <a:br>
              <a:rPr lang="en-GB" sz="2900"/>
            </a:br>
            <a:endParaRPr lang="en-GB" sz="2900"/>
          </a:p>
        </p:txBody>
      </p:sp>
      <p:sp>
        <p:nvSpPr>
          <p:cNvPr id="3" name="Content Placeholder 2">
            <a:extLst>
              <a:ext uri="{FF2B5EF4-FFF2-40B4-BE49-F238E27FC236}">
                <a16:creationId xmlns:a16="http://schemas.microsoft.com/office/drawing/2014/main" id="{BF1191E4-2859-40F7-B55B-186A3A6A4473}"/>
              </a:ext>
            </a:extLst>
          </p:cNvPr>
          <p:cNvSpPr>
            <a:spLocks noGrp="1"/>
          </p:cNvSpPr>
          <p:nvPr>
            <p:ph idx="1"/>
          </p:nvPr>
        </p:nvSpPr>
        <p:spPr>
          <a:xfrm>
            <a:off x="457200" y="2161310"/>
            <a:ext cx="10204704" cy="3934690"/>
          </a:xfrm>
        </p:spPr>
        <p:txBody>
          <a:bodyPr>
            <a:normAutofit fontScale="92500" lnSpcReduction="20000"/>
          </a:bodyPr>
          <a:lstStyle/>
          <a:p>
            <a:pPr>
              <a:lnSpc>
                <a:spcPct val="95000"/>
              </a:lnSpc>
            </a:pPr>
            <a:r>
              <a:rPr lang="en-GB" sz="2400" dirty="0"/>
              <a:t>The links between ‘research’, ‘evidence’ and ‘knowledge’ are complex and difficult to disentangle (Nutley, Walter, &amp; Davies, 2007). </a:t>
            </a:r>
          </a:p>
          <a:p>
            <a:pPr>
              <a:lnSpc>
                <a:spcPct val="95000"/>
              </a:lnSpc>
            </a:pPr>
            <a:endParaRPr lang="en-GB" sz="2400" dirty="0"/>
          </a:p>
          <a:p>
            <a:pPr>
              <a:lnSpc>
                <a:spcPct val="95000"/>
              </a:lnSpc>
            </a:pPr>
            <a:endParaRPr lang="en-GB" sz="2400" dirty="0"/>
          </a:p>
          <a:p>
            <a:pPr>
              <a:lnSpc>
                <a:spcPct val="95000"/>
              </a:lnSpc>
            </a:pPr>
            <a:r>
              <a:rPr lang="en-GB" sz="2400" dirty="0"/>
              <a:t>It can be argued that research, evidence and knowledge are terms that reflect the perceptions, priorities and power of those who use them (Foucault, 1977; Giddens, 1987). </a:t>
            </a:r>
          </a:p>
          <a:p>
            <a:pPr>
              <a:lnSpc>
                <a:spcPct val="95000"/>
              </a:lnSpc>
            </a:pPr>
            <a:endParaRPr lang="en-GB" sz="2400" dirty="0"/>
          </a:p>
          <a:p>
            <a:pPr marL="0" indent="0">
              <a:lnSpc>
                <a:spcPct val="95000"/>
              </a:lnSpc>
              <a:buNone/>
            </a:pPr>
            <a:endParaRPr lang="en-GB" sz="2400" b="1" dirty="0"/>
          </a:p>
          <a:p>
            <a:pPr marL="0" indent="0">
              <a:lnSpc>
                <a:spcPct val="95000"/>
              </a:lnSpc>
              <a:buNone/>
            </a:pPr>
            <a:r>
              <a:rPr lang="en-GB" sz="2400" b="1" dirty="0"/>
              <a:t>Research should always be empirical – what does this mean to you?</a:t>
            </a:r>
          </a:p>
          <a:p>
            <a:pPr marL="0" indent="0">
              <a:lnSpc>
                <a:spcPct val="95000"/>
              </a:lnSpc>
              <a:buNone/>
            </a:pPr>
            <a:r>
              <a:rPr lang="en-GB" sz="2400" b="1" dirty="0">
                <a:cs typeface="Calibri" panose="020F0502020204030204"/>
              </a:rPr>
              <a:t>Look up the word - empirical</a:t>
            </a:r>
          </a:p>
          <a:p>
            <a:pPr>
              <a:lnSpc>
                <a:spcPct val="95000"/>
              </a:lnSpc>
            </a:pPr>
            <a:endParaRPr lang="en-GB" sz="2400" dirty="0">
              <a:cs typeface="Calibri" panose="020F0502020204030204"/>
            </a:endParaRPr>
          </a:p>
          <a:p>
            <a:pPr>
              <a:lnSpc>
                <a:spcPct val="95000"/>
              </a:lnSpc>
            </a:pPr>
            <a:endParaRPr lang="en-GB" sz="2400" dirty="0"/>
          </a:p>
        </p:txBody>
      </p:sp>
    </p:spTree>
    <p:extLst>
      <p:ext uri="{BB962C8B-B14F-4D97-AF65-F5344CB8AC3E}">
        <p14:creationId xmlns:p14="http://schemas.microsoft.com/office/powerpoint/2010/main" val="173609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EF37EE88-E359-4E69-A072-9959A84E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53A225-A48A-4A59-B98E-974FADA9091D}"/>
              </a:ext>
            </a:extLst>
          </p:cNvPr>
          <p:cNvSpPr>
            <a:spLocks noGrp="1"/>
          </p:cNvSpPr>
          <p:nvPr>
            <p:ph type="title"/>
          </p:nvPr>
        </p:nvSpPr>
        <p:spPr>
          <a:xfrm>
            <a:off x="6096000" y="1517650"/>
            <a:ext cx="4565650" cy="1344613"/>
          </a:xfrm>
        </p:spPr>
        <p:txBody>
          <a:bodyPr>
            <a:normAutofit/>
          </a:bodyPr>
          <a:lstStyle/>
          <a:p>
            <a:r>
              <a:rPr lang="en-GB" sz="2600" b="1"/>
              <a:t>Research Methods and Evidence Based Policing (EBP)</a:t>
            </a:r>
            <a:r>
              <a:rPr lang="en-GB" sz="2600"/>
              <a:t> </a:t>
            </a:r>
          </a:p>
        </p:txBody>
      </p:sp>
      <p:pic>
        <p:nvPicPr>
          <p:cNvPr id="5" name="Picture 4" descr="Chemical formulae are written on paper">
            <a:extLst>
              <a:ext uri="{FF2B5EF4-FFF2-40B4-BE49-F238E27FC236}">
                <a16:creationId xmlns:a16="http://schemas.microsoft.com/office/drawing/2014/main" id="{69828ABD-3408-44E4-B6A3-8E1C1493554F}"/>
              </a:ext>
            </a:extLst>
          </p:cNvPr>
          <p:cNvPicPr>
            <a:picLocks noChangeAspect="1"/>
          </p:cNvPicPr>
          <p:nvPr/>
        </p:nvPicPr>
        <p:blipFill rotWithShape="1">
          <a:blip r:embed="rId2"/>
          <a:srcRect l="21657" r="22113"/>
          <a:stretch/>
        </p:blipFill>
        <p:spPr>
          <a:xfrm>
            <a:off x="20" y="758953"/>
            <a:ext cx="5333979" cy="5335854"/>
          </a:xfrm>
          <a:prstGeom prst="rect">
            <a:avLst/>
          </a:prstGeom>
        </p:spPr>
      </p:pic>
      <p:sp>
        <p:nvSpPr>
          <p:cNvPr id="3" name="Content Placeholder 2">
            <a:extLst>
              <a:ext uri="{FF2B5EF4-FFF2-40B4-BE49-F238E27FC236}">
                <a16:creationId xmlns:a16="http://schemas.microsoft.com/office/drawing/2014/main" id="{413C559B-7C26-419B-BB77-4FE89C7A6C1F}"/>
              </a:ext>
            </a:extLst>
          </p:cNvPr>
          <p:cNvSpPr>
            <a:spLocks noGrp="1"/>
          </p:cNvSpPr>
          <p:nvPr>
            <p:ph idx="1"/>
          </p:nvPr>
        </p:nvSpPr>
        <p:spPr>
          <a:xfrm>
            <a:off x="5486400" y="2862263"/>
            <a:ext cx="5943601" cy="3684010"/>
          </a:xfrm>
        </p:spPr>
        <p:txBody>
          <a:bodyPr>
            <a:normAutofit fontScale="92500" lnSpcReduction="20000"/>
          </a:bodyPr>
          <a:lstStyle/>
          <a:p>
            <a:pPr>
              <a:lnSpc>
                <a:spcPct val="95000"/>
              </a:lnSpc>
            </a:pPr>
            <a:r>
              <a:rPr lang="en-GB" sz="2400" dirty="0"/>
              <a:t>The three are however, commonly perceived to be in a hierarchical relationship, with research as one form of evidence and evidence as one source of knowledge (Nutley, et al. 2007). </a:t>
            </a:r>
          </a:p>
          <a:p>
            <a:pPr>
              <a:lnSpc>
                <a:spcPct val="95000"/>
              </a:lnSpc>
            </a:pPr>
            <a:endParaRPr lang="en-GB" sz="2400" dirty="0"/>
          </a:p>
          <a:p>
            <a:pPr>
              <a:lnSpc>
                <a:spcPct val="95000"/>
              </a:lnSpc>
            </a:pPr>
            <a:r>
              <a:rPr lang="en-GB" sz="2400" dirty="0"/>
              <a:t>Further, whether and how different ways of ‘knowing’ can be combined and integrated is a source of considerable debate (Nutley, et al. 2007; Wood, Cockcroft, Tong, and Bryant, 2017, Fleming &amp; Rhodes, 2016).</a:t>
            </a:r>
          </a:p>
        </p:txBody>
      </p:sp>
    </p:spTree>
    <p:extLst>
      <p:ext uri="{BB962C8B-B14F-4D97-AF65-F5344CB8AC3E}">
        <p14:creationId xmlns:p14="http://schemas.microsoft.com/office/powerpoint/2010/main" val="4147072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B7BB-CB4C-4D02-A134-F8AEC26A34DF}"/>
              </a:ext>
            </a:extLst>
          </p:cNvPr>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a:extLst>
              <a:ext uri="{FF2B5EF4-FFF2-40B4-BE49-F238E27FC236}">
                <a16:creationId xmlns:a16="http://schemas.microsoft.com/office/drawing/2014/main" id="{2F2AD6FD-66A9-4941-A8E5-6F5B5E2332B0}"/>
              </a:ext>
            </a:extLst>
          </p:cNvPr>
          <p:cNvSpPr>
            <a:spLocks noGrp="1"/>
          </p:cNvSpPr>
          <p:nvPr>
            <p:ph idx="1"/>
          </p:nvPr>
        </p:nvSpPr>
        <p:spPr>
          <a:xfrm>
            <a:off x="1517904" y="2971799"/>
            <a:ext cx="9144000" cy="3491345"/>
          </a:xfrm>
        </p:spPr>
        <p:txBody>
          <a:bodyPr>
            <a:normAutofit fontScale="92500" lnSpcReduction="20000"/>
          </a:bodyPr>
          <a:lstStyle/>
          <a:p>
            <a:r>
              <a:rPr lang="en-GB" dirty="0"/>
              <a:t>Nevertheless, there is a consensus that a strong case can be made for systematically utilising research within policing (Tilley &amp; Laycock, 2017) and EBP is a key driver of contemporary police reform in the UK (College of Policing, 2014). </a:t>
            </a:r>
          </a:p>
          <a:p>
            <a:endParaRPr lang="en-GB" dirty="0"/>
          </a:p>
          <a:p>
            <a:r>
              <a:rPr lang="en-GB" dirty="0"/>
              <a:t>This approach is part of a broader ‘professionalisation agenda’ that seeks to facilitate a process of organisational change and improve the quality of its individual professionals (Fleming et al, 2016). </a:t>
            </a:r>
          </a:p>
          <a:p>
            <a:endParaRPr lang="en-GB" dirty="0"/>
          </a:p>
          <a:p>
            <a:endParaRPr lang="en-GB" dirty="0"/>
          </a:p>
        </p:txBody>
      </p:sp>
    </p:spTree>
    <p:extLst>
      <p:ext uri="{BB962C8B-B14F-4D97-AF65-F5344CB8AC3E}">
        <p14:creationId xmlns:p14="http://schemas.microsoft.com/office/powerpoint/2010/main" val="4123765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550F1-7453-4009-A862-A87000D2EC0D}"/>
              </a:ext>
            </a:extLst>
          </p:cNvPr>
          <p:cNvSpPr>
            <a:spLocks noGrp="1"/>
          </p:cNvSpPr>
          <p:nvPr>
            <p:ph type="title"/>
          </p:nvPr>
        </p:nvSpPr>
        <p:spPr>
          <a:xfrm>
            <a:off x="762000" y="1517903"/>
            <a:ext cx="10668000" cy="1345115"/>
          </a:xfrm>
        </p:spPr>
        <p:txBody>
          <a:bodyPr>
            <a:normAutofit/>
          </a:bodyPr>
          <a:lstStyle/>
          <a:p>
            <a:r>
              <a:rPr lang="en-GB" b="1" dirty="0"/>
              <a:t>Research Methods and Evidence Based Policing (EBP)</a:t>
            </a:r>
            <a:r>
              <a:rPr lang="en-GB" dirty="0"/>
              <a:t> </a:t>
            </a:r>
          </a:p>
        </p:txBody>
      </p:sp>
      <p:sp>
        <p:nvSpPr>
          <p:cNvPr id="3" name="Content Placeholder 2">
            <a:extLst>
              <a:ext uri="{FF2B5EF4-FFF2-40B4-BE49-F238E27FC236}">
                <a16:creationId xmlns:a16="http://schemas.microsoft.com/office/drawing/2014/main" id="{19B7E918-36D4-4215-AE13-6AB585A7C2FA}"/>
              </a:ext>
            </a:extLst>
          </p:cNvPr>
          <p:cNvSpPr>
            <a:spLocks noGrp="1"/>
          </p:cNvSpPr>
          <p:nvPr>
            <p:ph idx="1"/>
          </p:nvPr>
        </p:nvSpPr>
        <p:spPr>
          <a:xfrm>
            <a:off x="762000" y="2970222"/>
            <a:ext cx="10668000" cy="3513705"/>
          </a:xfrm>
        </p:spPr>
        <p:txBody>
          <a:bodyPr>
            <a:normAutofit fontScale="92500" lnSpcReduction="20000"/>
          </a:bodyPr>
          <a:lstStyle/>
          <a:p>
            <a:pPr>
              <a:lnSpc>
                <a:spcPct val="95000"/>
              </a:lnSpc>
            </a:pPr>
            <a:r>
              <a:rPr lang="en-GB" sz="2800" dirty="0"/>
              <a:t>The College of Policing is heavily promoting EBP in the police service in as part of its’ Five-Year Strategy, set out in 2014 (College of Policing, 2014). </a:t>
            </a:r>
          </a:p>
          <a:p>
            <a:pPr>
              <a:lnSpc>
                <a:spcPct val="95000"/>
              </a:lnSpc>
            </a:pPr>
            <a:endParaRPr lang="en-GB" sz="2800" dirty="0"/>
          </a:p>
          <a:p>
            <a:pPr>
              <a:lnSpc>
                <a:spcPct val="95000"/>
              </a:lnSpc>
            </a:pPr>
            <a:r>
              <a:rPr lang="en-GB" sz="2800" dirty="0"/>
              <a:t>The strategy is in line with the National Police Chief’s Council (NPCC) Vision of policing by 2025 (Association of Police and Crime Commissioners/National Police Chief Council, 2015) where the ambition is to make transformative change across the police service, which includes embedding evidence based practice to inform day to day policing practice.</a:t>
            </a:r>
          </a:p>
          <a:p>
            <a:pPr marL="0" indent="0">
              <a:lnSpc>
                <a:spcPct val="95000"/>
              </a:lnSpc>
              <a:buNone/>
            </a:pPr>
            <a:endParaRPr lang="en-GB" sz="2800" dirty="0"/>
          </a:p>
        </p:txBody>
      </p:sp>
    </p:spTree>
    <p:extLst>
      <p:ext uri="{BB962C8B-B14F-4D97-AF65-F5344CB8AC3E}">
        <p14:creationId xmlns:p14="http://schemas.microsoft.com/office/powerpoint/2010/main" val="352288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76E3F1-B588-4FB4-980A-523C94DAEEC0}"/>
              </a:ext>
            </a:extLst>
          </p:cNvPr>
          <p:cNvSpPr>
            <a:spLocks noGrp="1"/>
          </p:cNvSpPr>
          <p:nvPr>
            <p:ph type="title"/>
          </p:nvPr>
        </p:nvSpPr>
        <p:spPr>
          <a:xfrm>
            <a:off x="762000" y="1517903"/>
            <a:ext cx="9899904" cy="1345115"/>
          </a:xfrm>
        </p:spPr>
        <p:txBody>
          <a:bodyPr>
            <a:normAutofit/>
          </a:bodyPr>
          <a:lstStyle/>
          <a:p>
            <a:r>
              <a:rPr lang="en-GB" b="1" dirty="0"/>
              <a:t>Research Methods and Evidence Based Policing (EBP)</a:t>
            </a:r>
            <a:r>
              <a:rPr lang="en-GB" dirty="0"/>
              <a:t> </a:t>
            </a:r>
          </a:p>
        </p:txBody>
      </p:sp>
      <p:sp>
        <p:nvSpPr>
          <p:cNvPr id="11" name="Content Placeholder 2">
            <a:extLst>
              <a:ext uri="{FF2B5EF4-FFF2-40B4-BE49-F238E27FC236}">
                <a16:creationId xmlns:a16="http://schemas.microsoft.com/office/drawing/2014/main" id="{C30D654A-06A1-483B-9889-CD4B46834B61}"/>
              </a:ext>
            </a:extLst>
          </p:cNvPr>
          <p:cNvSpPr>
            <a:spLocks noGrp="1"/>
          </p:cNvSpPr>
          <p:nvPr>
            <p:ph idx="1"/>
          </p:nvPr>
        </p:nvSpPr>
        <p:spPr>
          <a:xfrm>
            <a:off x="761999" y="2970222"/>
            <a:ext cx="10293927" cy="3617614"/>
          </a:xfrm>
        </p:spPr>
        <p:txBody>
          <a:bodyPr>
            <a:normAutofit fontScale="92500" lnSpcReduction="20000"/>
          </a:bodyPr>
          <a:lstStyle/>
          <a:p>
            <a:pPr>
              <a:lnSpc>
                <a:spcPct val="95000"/>
              </a:lnSpc>
            </a:pPr>
            <a:r>
              <a:rPr lang="en-GB" sz="2000" dirty="0"/>
              <a:t>More recently, the College of Policing released their formal definition of EBP (College of Policing, 2017). The definition re-positions the ‘best available evidence’ as methods or sources that are ‘most appropriate for the research question being asked’. </a:t>
            </a:r>
          </a:p>
          <a:p>
            <a:pPr>
              <a:lnSpc>
                <a:spcPct val="95000"/>
              </a:lnSpc>
            </a:pPr>
            <a:endParaRPr lang="en-GB" sz="2000" dirty="0"/>
          </a:p>
          <a:p>
            <a:pPr>
              <a:lnSpc>
                <a:spcPct val="95000"/>
              </a:lnSpc>
            </a:pPr>
            <a:r>
              <a:rPr lang="en-GB" sz="2000" dirty="0"/>
              <a:t>In the absence of ‘formal’ research, the College asserts that ‘informal’ research may be utilised, subject to ‘careful and transparent collection and documentation’. </a:t>
            </a:r>
          </a:p>
          <a:p>
            <a:pPr>
              <a:lnSpc>
                <a:spcPct val="95000"/>
              </a:lnSpc>
            </a:pPr>
            <a:endParaRPr lang="en-GB" sz="2000" dirty="0"/>
          </a:p>
          <a:p>
            <a:pPr>
              <a:lnSpc>
                <a:spcPct val="95000"/>
              </a:lnSpc>
            </a:pPr>
            <a:r>
              <a:rPr lang="en-GB" sz="2000" dirty="0"/>
              <a:t>Further, the new definition alludes to police officers’ involvement in the creation and review of evidence. The definition also includes ‘professional consensus’ as ‘other evidence’, again, indicating a shift in tone from the original conceptualisation (College of Policing, 2017).</a:t>
            </a:r>
          </a:p>
          <a:p>
            <a:pPr>
              <a:lnSpc>
                <a:spcPct val="95000"/>
              </a:lnSpc>
            </a:pPr>
            <a:endParaRPr lang="en-GB" sz="2000" dirty="0"/>
          </a:p>
          <a:p>
            <a:pPr marL="0" indent="0">
              <a:lnSpc>
                <a:spcPct val="95000"/>
              </a:lnSpc>
              <a:buNone/>
            </a:pPr>
            <a:r>
              <a:rPr lang="en-GB" sz="2000" b="1" dirty="0"/>
              <a:t>Why is this do you think?</a:t>
            </a:r>
          </a:p>
          <a:p>
            <a:pPr>
              <a:lnSpc>
                <a:spcPct val="95000"/>
              </a:lnSpc>
            </a:pPr>
            <a:endParaRPr lang="en-GB" sz="2000" dirty="0"/>
          </a:p>
          <a:p>
            <a:pPr>
              <a:lnSpc>
                <a:spcPct val="95000"/>
              </a:lnSpc>
            </a:pPr>
            <a:endParaRPr lang="en-GB" sz="2000" dirty="0"/>
          </a:p>
        </p:txBody>
      </p:sp>
    </p:spTree>
    <p:extLst>
      <p:ext uri="{BB962C8B-B14F-4D97-AF65-F5344CB8AC3E}">
        <p14:creationId xmlns:p14="http://schemas.microsoft.com/office/powerpoint/2010/main" val="715350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5BA441-ACA5-4EA3-819E-CA1FF6D8ABC2}"/>
              </a:ext>
            </a:extLst>
          </p:cNvPr>
          <p:cNvSpPr>
            <a:spLocks noGrp="1"/>
          </p:cNvSpPr>
          <p:nvPr>
            <p:ph type="title"/>
          </p:nvPr>
        </p:nvSpPr>
        <p:spPr>
          <a:xfrm>
            <a:off x="762000" y="1517903"/>
            <a:ext cx="9899904" cy="1345115"/>
          </a:xfrm>
        </p:spPr>
        <p:txBody>
          <a:bodyPr>
            <a:normAutofit/>
          </a:bodyPr>
          <a:lstStyle/>
          <a:p>
            <a:r>
              <a:rPr lang="en-GB" dirty="0"/>
              <a:t>Evidence Based Policing</a:t>
            </a:r>
          </a:p>
        </p:txBody>
      </p:sp>
      <p:sp>
        <p:nvSpPr>
          <p:cNvPr id="3" name="Content Placeholder 2">
            <a:extLst>
              <a:ext uri="{FF2B5EF4-FFF2-40B4-BE49-F238E27FC236}">
                <a16:creationId xmlns:a16="http://schemas.microsoft.com/office/drawing/2014/main" id="{3942120D-519E-4974-86C7-1677141F9519}"/>
              </a:ext>
            </a:extLst>
          </p:cNvPr>
          <p:cNvSpPr>
            <a:spLocks noGrp="1"/>
          </p:cNvSpPr>
          <p:nvPr>
            <p:ph idx="1"/>
          </p:nvPr>
        </p:nvSpPr>
        <p:spPr>
          <a:xfrm>
            <a:off x="762000" y="2618510"/>
            <a:ext cx="10252364" cy="3906982"/>
          </a:xfrm>
        </p:spPr>
        <p:txBody>
          <a:bodyPr>
            <a:normAutofit fontScale="92500"/>
          </a:bodyPr>
          <a:lstStyle/>
          <a:p>
            <a:pPr>
              <a:lnSpc>
                <a:spcPct val="95000"/>
              </a:lnSpc>
            </a:pPr>
            <a:r>
              <a:rPr lang="en-GB" sz="2800" dirty="0"/>
              <a:t>In coining the term EBP, Sherman (1998) drew heavily upon experience in medical science and argued that the research designs commonly used in medicine should be used as the quality standard for policing research.</a:t>
            </a:r>
          </a:p>
          <a:p>
            <a:pPr marL="0" indent="0">
              <a:lnSpc>
                <a:spcPct val="95000"/>
              </a:lnSpc>
              <a:buNone/>
            </a:pPr>
            <a:endParaRPr lang="en-GB" sz="2800" dirty="0"/>
          </a:p>
          <a:p>
            <a:pPr>
              <a:lnSpc>
                <a:spcPct val="95000"/>
              </a:lnSpc>
            </a:pPr>
            <a:r>
              <a:rPr lang="en-GB" sz="2800" dirty="0"/>
              <a:t>Central to this is the notion that randomised controlled trials (RCTs) generate the strongest evidence for forming an evidence base for policing. This idea has later been championed by other proponents of EBP such as Weisburd &amp; </a:t>
            </a:r>
            <a:r>
              <a:rPr lang="en-GB" sz="2800" dirty="0" err="1"/>
              <a:t>Neyroud</a:t>
            </a:r>
            <a:r>
              <a:rPr lang="en-GB" sz="2800" dirty="0"/>
              <a:t> (2011).</a:t>
            </a:r>
          </a:p>
          <a:p>
            <a:pPr marL="0" indent="0">
              <a:lnSpc>
                <a:spcPct val="95000"/>
              </a:lnSpc>
              <a:buNone/>
            </a:pPr>
            <a:endParaRPr lang="en-GB" sz="2800" dirty="0"/>
          </a:p>
          <a:p>
            <a:pPr>
              <a:lnSpc>
                <a:spcPct val="95000"/>
              </a:lnSpc>
            </a:pPr>
            <a:endParaRPr lang="en-GB" sz="2800" dirty="0"/>
          </a:p>
          <a:p>
            <a:pPr>
              <a:lnSpc>
                <a:spcPct val="95000"/>
              </a:lnSpc>
            </a:pPr>
            <a:endParaRPr lang="en-GB" sz="2800" dirty="0"/>
          </a:p>
        </p:txBody>
      </p:sp>
    </p:spTree>
    <p:extLst>
      <p:ext uri="{BB962C8B-B14F-4D97-AF65-F5344CB8AC3E}">
        <p14:creationId xmlns:p14="http://schemas.microsoft.com/office/powerpoint/2010/main" val="1874029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EF37EE88-E359-4E69-A072-9959A84E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07B630-1B7B-4371-BB64-E56E71B43A8C}"/>
              </a:ext>
            </a:extLst>
          </p:cNvPr>
          <p:cNvSpPr>
            <a:spLocks noGrp="1"/>
          </p:cNvSpPr>
          <p:nvPr>
            <p:ph type="title"/>
          </p:nvPr>
        </p:nvSpPr>
        <p:spPr>
          <a:xfrm>
            <a:off x="6096000" y="1517650"/>
            <a:ext cx="4565650" cy="1344613"/>
          </a:xfrm>
        </p:spPr>
        <p:txBody>
          <a:bodyPr>
            <a:normAutofit/>
          </a:bodyPr>
          <a:lstStyle/>
          <a:p>
            <a:r>
              <a:rPr lang="en-GB" dirty="0"/>
              <a:t>Evidence Based Policing</a:t>
            </a:r>
            <a:endParaRPr lang="en-GB"/>
          </a:p>
        </p:txBody>
      </p:sp>
      <p:pic>
        <p:nvPicPr>
          <p:cNvPr id="1026" name="Picture 2">
            <a:extLst>
              <a:ext uri="{FF2B5EF4-FFF2-40B4-BE49-F238E27FC236}">
                <a16:creationId xmlns:a16="http://schemas.microsoft.com/office/drawing/2014/main" id="{BA41382B-FF89-439C-A7D5-2558C029CB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4711" y="835836"/>
            <a:ext cx="4573192" cy="51820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4E4289E-FEC2-4ABA-A6B9-C3E9D4243EB7}"/>
              </a:ext>
            </a:extLst>
          </p:cNvPr>
          <p:cNvSpPr>
            <a:spLocks noGrp="1"/>
          </p:cNvSpPr>
          <p:nvPr>
            <p:ph idx="1"/>
          </p:nvPr>
        </p:nvSpPr>
        <p:spPr>
          <a:xfrm>
            <a:off x="5652656" y="2970213"/>
            <a:ext cx="5507180" cy="3555278"/>
          </a:xfrm>
        </p:spPr>
        <p:txBody>
          <a:bodyPr>
            <a:normAutofit/>
          </a:bodyPr>
          <a:lstStyle/>
          <a:p>
            <a:pPr>
              <a:lnSpc>
                <a:spcPct val="95000"/>
              </a:lnSpc>
            </a:pPr>
            <a:r>
              <a:rPr lang="en-GB" sz="1800" dirty="0"/>
              <a:t>Building upon Sherman’s approach, Weisburd and </a:t>
            </a:r>
            <a:r>
              <a:rPr lang="en-GB" sz="1800" dirty="0" err="1"/>
              <a:t>Neyroud</a:t>
            </a:r>
            <a:r>
              <a:rPr lang="en-GB" sz="1800" dirty="0"/>
              <a:t> (2011) have promoted the development of ‘science of policing’ based on the premise that there is a disconnect between science and the practice of policing. </a:t>
            </a:r>
          </a:p>
          <a:p>
            <a:pPr>
              <a:lnSpc>
                <a:spcPct val="95000"/>
              </a:lnSpc>
            </a:pPr>
            <a:endParaRPr lang="en-GB" sz="1800" dirty="0"/>
          </a:p>
          <a:p>
            <a:pPr>
              <a:lnSpc>
                <a:spcPct val="95000"/>
              </a:lnSpc>
            </a:pPr>
            <a:r>
              <a:rPr lang="en-GB" sz="1800" dirty="0"/>
              <a:t>Police innovations are, they contend, rarely science based. Sherman (2013) has in turn, strongly endorsed the arguments of Weisburd and </a:t>
            </a:r>
            <a:r>
              <a:rPr lang="en-GB" sz="1800" dirty="0" err="1"/>
              <a:t>Neyroud</a:t>
            </a:r>
            <a:r>
              <a:rPr lang="en-GB" sz="1800" dirty="0"/>
              <a:t> (2011), arguing that EBP is needed to improve the effectiveness of the police and to enhance police legitimacy.</a:t>
            </a:r>
          </a:p>
          <a:p>
            <a:pPr>
              <a:lnSpc>
                <a:spcPct val="95000"/>
              </a:lnSpc>
            </a:pPr>
            <a:endParaRPr lang="en-GB" sz="1800" dirty="0"/>
          </a:p>
        </p:txBody>
      </p:sp>
    </p:spTree>
    <p:extLst>
      <p:ext uri="{BB962C8B-B14F-4D97-AF65-F5344CB8AC3E}">
        <p14:creationId xmlns:p14="http://schemas.microsoft.com/office/powerpoint/2010/main" val="3240389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86E1A7-F161-4A3A-948A-239FD6508483}"/>
              </a:ext>
            </a:extLst>
          </p:cNvPr>
          <p:cNvSpPr>
            <a:spLocks noGrp="1"/>
          </p:cNvSpPr>
          <p:nvPr>
            <p:ph type="title"/>
          </p:nvPr>
        </p:nvSpPr>
        <p:spPr>
          <a:xfrm>
            <a:off x="762000" y="1517903"/>
            <a:ext cx="9899904" cy="1345115"/>
          </a:xfrm>
        </p:spPr>
        <p:txBody>
          <a:bodyPr>
            <a:normAutofit/>
          </a:bodyPr>
          <a:lstStyle/>
          <a:p>
            <a:r>
              <a:rPr lang="en-GB" dirty="0"/>
              <a:t>Evidence Based Policing &amp; The Maryland Scale</a:t>
            </a:r>
          </a:p>
        </p:txBody>
      </p:sp>
      <p:sp>
        <p:nvSpPr>
          <p:cNvPr id="3" name="Content Placeholder 2">
            <a:extLst>
              <a:ext uri="{FF2B5EF4-FFF2-40B4-BE49-F238E27FC236}">
                <a16:creationId xmlns:a16="http://schemas.microsoft.com/office/drawing/2014/main" id="{1D4410EA-28F9-40CE-B05E-DE53169BD458}"/>
              </a:ext>
            </a:extLst>
          </p:cNvPr>
          <p:cNvSpPr>
            <a:spLocks noGrp="1"/>
          </p:cNvSpPr>
          <p:nvPr>
            <p:ph idx="1"/>
          </p:nvPr>
        </p:nvSpPr>
        <p:spPr>
          <a:xfrm>
            <a:off x="762000" y="2970222"/>
            <a:ext cx="9899904" cy="3125777"/>
          </a:xfrm>
        </p:spPr>
        <p:txBody>
          <a:bodyPr>
            <a:normAutofit/>
          </a:bodyPr>
          <a:lstStyle/>
          <a:p>
            <a:pPr>
              <a:lnSpc>
                <a:spcPct val="95000"/>
              </a:lnSpc>
            </a:pPr>
            <a:r>
              <a:rPr lang="en-GB" sz="2200"/>
              <a:t>As noted earlier, the contribution by Sherman (1998), and other proponents of EBP, appears to have been influential within the College of Policing. </a:t>
            </a:r>
          </a:p>
          <a:p>
            <a:pPr>
              <a:lnSpc>
                <a:spcPct val="95000"/>
              </a:lnSpc>
            </a:pPr>
            <a:endParaRPr lang="en-GB" sz="2200"/>
          </a:p>
          <a:p>
            <a:pPr>
              <a:lnSpc>
                <a:spcPct val="95000"/>
              </a:lnSpc>
            </a:pPr>
            <a:endParaRPr lang="en-GB" sz="2200"/>
          </a:p>
          <a:p>
            <a:pPr>
              <a:lnSpc>
                <a:spcPct val="95000"/>
              </a:lnSpc>
            </a:pPr>
            <a:r>
              <a:rPr lang="en-GB" sz="2200"/>
              <a:t>This was reflected in the College’s original conceptualisation of EBP and their adoption of a ‘hierarchy of evidence’ based upon the Maryland Scientific Methods Scale (SMS). </a:t>
            </a:r>
          </a:p>
        </p:txBody>
      </p:sp>
    </p:spTree>
    <p:extLst>
      <p:ext uri="{BB962C8B-B14F-4D97-AF65-F5344CB8AC3E}">
        <p14:creationId xmlns:p14="http://schemas.microsoft.com/office/powerpoint/2010/main" val="3870889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20017-B851-4281-8ECA-9935C27C5B46}"/>
              </a:ext>
            </a:extLst>
          </p:cNvPr>
          <p:cNvSpPr>
            <a:spLocks noGrp="1"/>
          </p:cNvSpPr>
          <p:nvPr>
            <p:ph type="title"/>
          </p:nvPr>
        </p:nvSpPr>
        <p:spPr>
          <a:xfrm>
            <a:off x="762000" y="1517650"/>
            <a:ext cx="9899650" cy="1344613"/>
          </a:xfrm>
        </p:spPr>
        <p:txBody>
          <a:bodyPr>
            <a:normAutofit/>
          </a:bodyPr>
          <a:lstStyle/>
          <a:p>
            <a:pPr algn="ctr"/>
            <a:r>
              <a:rPr lang="en-GB" dirty="0"/>
              <a:t>The Maryland Scale</a:t>
            </a:r>
            <a:endParaRPr lang="en-GB"/>
          </a:p>
        </p:txBody>
      </p:sp>
      <p:sp>
        <p:nvSpPr>
          <p:cNvPr id="3" name="Content Placeholder 2">
            <a:extLst>
              <a:ext uri="{FF2B5EF4-FFF2-40B4-BE49-F238E27FC236}">
                <a16:creationId xmlns:a16="http://schemas.microsoft.com/office/drawing/2014/main" id="{891A53F7-8C3D-4AF6-91E3-C29C57EBE871}"/>
              </a:ext>
            </a:extLst>
          </p:cNvPr>
          <p:cNvSpPr>
            <a:spLocks noGrp="1"/>
          </p:cNvSpPr>
          <p:nvPr>
            <p:ph idx="1"/>
          </p:nvPr>
        </p:nvSpPr>
        <p:spPr>
          <a:xfrm>
            <a:off x="457200" y="2244437"/>
            <a:ext cx="10972800" cy="4447308"/>
          </a:xfrm>
        </p:spPr>
        <p:txBody>
          <a:bodyPr>
            <a:normAutofit fontScale="92500" lnSpcReduction="20000"/>
          </a:bodyPr>
          <a:lstStyle/>
          <a:p>
            <a:pPr>
              <a:lnSpc>
                <a:spcPct val="95000"/>
              </a:lnSpc>
            </a:pPr>
            <a:r>
              <a:rPr lang="en-GB" sz="2000" dirty="0"/>
              <a:t>Scientific Methods Scale (SMS)</a:t>
            </a:r>
          </a:p>
          <a:p>
            <a:pPr>
              <a:lnSpc>
                <a:spcPct val="95000"/>
              </a:lnSpc>
            </a:pPr>
            <a:endParaRPr lang="en-GB" sz="2000" dirty="0"/>
          </a:p>
          <a:p>
            <a:pPr>
              <a:lnSpc>
                <a:spcPct val="95000"/>
              </a:lnSpc>
            </a:pPr>
            <a:r>
              <a:rPr lang="en-GB" sz="2000" dirty="0"/>
              <a:t>In their famous review of ‘what works in crime prevention’, Sherman et al. (1997) proposed the five-point Maryland Scale to assess the evidence from different studies (Tilley &amp; Laycock, 2017). </a:t>
            </a:r>
          </a:p>
          <a:p>
            <a:pPr>
              <a:lnSpc>
                <a:spcPct val="95000"/>
              </a:lnSpc>
            </a:pPr>
            <a:endParaRPr lang="en-GB" sz="2000" dirty="0"/>
          </a:p>
          <a:p>
            <a:pPr>
              <a:lnSpc>
                <a:spcPct val="95000"/>
              </a:lnSpc>
            </a:pPr>
            <a:r>
              <a:rPr lang="en-GB" sz="2000" dirty="0"/>
              <a:t>Randomised Controlled Trials (RCTs) are at the top of the scale, scoring five points. RCTs attempt to mimic the methods used in clinical trials to test the effectiveness of drug treatments, by comparing the outcome of intervention(s) in a ‘treatment’ area with a closely matched ‘control area’. </a:t>
            </a:r>
          </a:p>
          <a:p>
            <a:pPr>
              <a:lnSpc>
                <a:spcPct val="95000"/>
              </a:lnSpc>
            </a:pPr>
            <a:r>
              <a:rPr lang="en-GB" sz="2000" dirty="0"/>
              <a:t>At the other end of the scale, with only one point, are the more simplistic comparative before and after research studies, often with no matched comparison group or no comparison group at all (Tilley &amp; Laycock, 2017). </a:t>
            </a:r>
          </a:p>
          <a:p>
            <a:pPr>
              <a:lnSpc>
                <a:spcPct val="95000"/>
              </a:lnSpc>
            </a:pPr>
            <a:endParaRPr lang="en-GB" sz="2000" dirty="0"/>
          </a:p>
          <a:p>
            <a:pPr>
              <a:lnSpc>
                <a:spcPct val="95000"/>
              </a:lnSpc>
            </a:pPr>
            <a:r>
              <a:rPr lang="en-GB" sz="2000" dirty="0"/>
              <a:t>The scale ranges from statements about ‘what works’ at the top (based on RCTs), followed by ‘what’s promising’, to what might have a ‘possible impact’- each based upon the methods employed.</a:t>
            </a:r>
          </a:p>
          <a:p>
            <a:pPr>
              <a:lnSpc>
                <a:spcPct val="95000"/>
              </a:lnSpc>
            </a:pPr>
            <a:endParaRPr lang="en-GB" sz="2000" dirty="0"/>
          </a:p>
          <a:p>
            <a:pPr>
              <a:lnSpc>
                <a:spcPct val="95000"/>
              </a:lnSpc>
            </a:pPr>
            <a:endParaRPr lang="en-GB" sz="2000" dirty="0"/>
          </a:p>
        </p:txBody>
      </p:sp>
    </p:spTree>
    <p:extLst>
      <p:ext uri="{BB962C8B-B14F-4D97-AF65-F5344CB8AC3E}">
        <p14:creationId xmlns:p14="http://schemas.microsoft.com/office/powerpoint/2010/main" val="2235718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3" name="Rectangle 72">
            <a:extLst>
              <a:ext uri="{FF2B5EF4-FFF2-40B4-BE49-F238E27FC236}">
                <a16:creationId xmlns:a16="http://schemas.microsoft.com/office/drawing/2014/main" id="{ADFFAB7E-4788-405E-A4D8-B6644AE46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9F985A2-1334-4D86-97FF-10FE7805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611151DD-A4A6-4DD2-B74D-ECEC523E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8EE8B-AB0E-4A6E-9D20-4F846E5310FF}"/>
              </a:ext>
            </a:extLst>
          </p:cNvPr>
          <p:cNvSpPr>
            <a:spLocks noGrp="1"/>
          </p:cNvSpPr>
          <p:nvPr>
            <p:ph type="title"/>
          </p:nvPr>
        </p:nvSpPr>
        <p:spPr>
          <a:xfrm>
            <a:off x="0" y="758952"/>
            <a:ext cx="3913909" cy="809914"/>
          </a:xfrm>
        </p:spPr>
        <p:txBody>
          <a:bodyPr vert="horz" lIns="91440" tIns="45720" rIns="91440" bIns="45720" rtlCol="0" anchor="b">
            <a:noAutofit/>
          </a:bodyPr>
          <a:lstStyle/>
          <a:p>
            <a:r>
              <a:rPr lang="en-US" sz="3200" dirty="0"/>
              <a:t>The Maryland Scale</a:t>
            </a:r>
          </a:p>
        </p:txBody>
      </p:sp>
      <p:pic>
        <p:nvPicPr>
          <p:cNvPr id="2050" name="Picture 2" descr="The Maryland Scales of scientific methods for evaluations. ">
            <a:extLst>
              <a:ext uri="{FF2B5EF4-FFF2-40B4-BE49-F238E27FC236}">
                <a16:creationId xmlns:a16="http://schemas.microsoft.com/office/drawing/2014/main" id="{4BEA9FBB-8FB7-4735-83AE-45809542D7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956954" y="1585648"/>
            <a:ext cx="8520545" cy="5027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203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F185D8-BC45-431D-B2AC-3106F85CFEF1}"/>
              </a:ext>
            </a:extLst>
          </p:cNvPr>
          <p:cNvSpPr>
            <a:spLocks noGrp="1"/>
          </p:cNvSpPr>
          <p:nvPr>
            <p:ph type="title"/>
          </p:nvPr>
        </p:nvSpPr>
        <p:spPr>
          <a:xfrm>
            <a:off x="762000" y="1517903"/>
            <a:ext cx="9899904" cy="1345115"/>
          </a:xfrm>
        </p:spPr>
        <p:txBody>
          <a:bodyPr>
            <a:normAutofit/>
          </a:bodyPr>
          <a:lstStyle/>
          <a:p>
            <a:r>
              <a:rPr lang="en-GB" dirty="0"/>
              <a:t>Systematic Reviews</a:t>
            </a:r>
          </a:p>
        </p:txBody>
      </p:sp>
      <p:sp>
        <p:nvSpPr>
          <p:cNvPr id="3" name="Content Placeholder 2">
            <a:extLst>
              <a:ext uri="{FF2B5EF4-FFF2-40B4-BE49-F238E27FC236}">
                <a16:creationId xmlns:a16="http://schemas.microsoft.com/office/drawing/2014/main" id="{16FD84A3-ACC2-4EB6-8A5B-9C1284D0D403}"/>
              </a:ext>
            </a:extLst>
          </p:cNvPr>
          <p:cNvSpPr>
            <a:spLocks noGrp="1"/>
          </p:cNvSpPr>
          <p:nvPr>
            <p:ph idx="1"/>
          </p:nvPr>
        </p:nvSpPr>
        <p:spPr>
          <a:xfrm>
            <a:off x="272717" y="2502568"/>
            <a:ext cx="10892588" cy="4074695"/>
          </a:xfrm>
        </p:spPr>
        <p:txBody>
          <a:bodyPr>
            <a:normAutofit fontScale="92500" lnSpcReduction="10000"/>
          </a:bodyPr>
          <a:lstStyle/>
          <a:p>
            <a:pPr>
              <a:lnSpc>
                <a:spcPct val="95000"/>
              </a:lnSpc>
            </a:pPr>
            <a:r>
              <a:rPr lang="en-GB" sz="2000" dirty="0"/>
              <a:t>Systematic reviews are championed by proponents of EBP as a means of pooling data from a range of primary evaluation studies, in order to provide conclusions regarding the effectiveness of specific interventions. </a:t>
            </a:r>
          </a:p>
          <a:p>
            <a:pPr>
              <a:lnSpc>
                <a:spcPct val="95000"/>
              </a:lnSpc>
            </a:pPr>
            <a:endParaRPr lang="en-GB" sz="2000" dirty="0"/>
          </a:p>
          <a:p>
            <a:pPr>
              <a:lnSpc>
                <a:spcPct val="95000"/>
              </a:lnSpc>
            </a:pPr>
            <a:r>
              <a:rPr lang="en-GB" sz="2000" dirty="0"/>
              <a:t>As Tilley &amp; Laycock (2017) assert, single pieces of evidence are rarely sufficient to warrant conclusions on patterns, however, several types of evidence pointing in the same direction are preferable to single sources.</a:t>
            </a:r>
          </a:p>
          <a:p>
            <a:pPr>
              <a:lnSpc>
                <a:spcPct val="95000"/>
              </a:lnSpc>
            </a:pPr>
            <a:endParaRPr lang="en-GB" sz="2000" dirty="0"/>
          </a:p>
          <a:p>
            <a:pPr>
              <a:lnSpc>
                <a:spcPct val="95000"/>
              </a:lnSpc>
            </a:pPr>
            <a:r>
              <a:rPr lang="en-GB" sz="2000" dirty="0"/>
              <a:t>Systematic reviews have been widely employed within the College of Policing and in particular the establishment of the ‘What Works Centre for Crime Reduction’ (WWCCR). </a:t>
            </a:r>
          </a:p>
          <a:p>
            <a:pPr>
              <a:lnSpc>
                <a:spcPct val="95000"/>
              </a:lnSpc>
            </a:pPr>
            <a:endParaRPr lang="en-GB" sz="2000" dirty="0"/>
          </a:p>
          <a:p>
            <a:pPr>
              <a:lnSpc>
                <a:spcPct val="95000"/>
              </a:lnSpc>
            </a:pPr>
            <a:r>
              <a:rPr lang="en-GB" sz="2000" dirty="0"/>
              <a:t>One of the main aims of the WWCCR is to identify the tactics and strategies that are ‘proven’ to work in reducing crime (College of Policing, 2017). </a:t>
            </a:r>
          </a:p>
        </p:txBody>
      </p:sp>
    </p:spTree>
    <p:extLst>
      <p:ext uri="{BB962C8B-B14F-4D97-AF65-F5344CB8AC3E}">
        <p14:creationId xmlns:p14="http://schemas.microsoft.com/office/powerpoint/2010/main" val="36926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1103B-C485-4FA9-9FCC-F0C73925EC2E}"/>
              </a:ext>
            </a:extLst>
          </p:cNvPr>
          <p:cNvSpPr>
            <a:spLocks noGrp="1"/>
          </p:cNvSpPr>
          <p:nvPr>
            <p:ph type="title"/>
          </p:nvPr>
        </p:nvSpPr>
        <p:spPr/>
        <p:txBody>
          <a:bodyPr/>
          <a:lstStyle/>
          <a:p>
            <a:r>
              <a:rPr lang="en-GB" dirty="0"/>
              <a:t>The EBP Debate</a:t>
            </a:r>
          </a:p>
        </p:txBody>
      </p:sp>
      <p:sp>
        <p:nvSpPr>
          <p:cNvPr id="3" name="Content Placeholder 2">
            <a:extLst>
              <a:ext uri="{FF2B5EF4-FFF2-40B4-BE49-F238E27FC236}">
                <a16:creationId xmlns:a16="http://schemas.microsoft.com/office/drawing/2014/main" id="{5555E86C-F467-40A3-9761-7220CDDBFA3A}"/>
              </a:ext>
            </a:extLst>
          </p:cNvPr>
          <p:cNvSpPr>
            <a:spLocks noGrp="1"/>
          </p:cNvSpPr>
          <p:nvPr>
            <p:ph idx="1"/>
          </p:nvPr>
        </p:nvSpPr>
        <p:spPr/>
        <p:txBody>
          <a:bodyPr>
            <a:normAutofit fontScale="92500" lnSpcReduction="10000"/>
          </a:bodyPr>
          <a:lstStyle/>
          <a:p>
            <a:r>
              <a:rPr lang="en-GB" dirty="0"/>
              <a:t>The approach championed by Sherman (1998, 2013, 2015) has been dubbed the ‘EBP Movement’, by those who challenge the various assumptions associated with such an approach (e.g. Sparrow, 2016). </a:t>
            </a:r>
          </a:p>
          <a:p>
            <a:endParaRPr lang="en-GB" dirty="0"/>
          </a:p>
          <a:p>
            <a:r>
              <a:rPr lang="en-GB" dirty="0"/>
              <a:t>An important debate has followed regarding the nature of evidence, and the relationship between research and police practice (Fleming, 2015).</a:t>
            </a:r>
          </a:p>
        </p:txBody>
      </p:sp>
    </p:spTree>
    <p:extLst>
      <p:ext uri="{BB962C8B-B14F-4D97-AF65-F5344CB8AC3E}">
        <p14:creationId xmlns:p14="http://schemas.microsoft.com/office/powerpoint/2010/main" val="652720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25D01-EA92-4CA6-8501-9D11659F4BB9}"/>
              </a:ext>
            </a:extLst>
          </p:cNvPr>
          <p:cNvSpPr>
            <a:spLocks noGrp="1"/>
          </p:cNvSpPr>
          <p:nvPr>
            <p:ph type="title"/>
          </p:nvPr>
        </p:nvSpPr>
        <p:spPr>
          <a:xfrm>
            <a:off x="762000" y="1517650"/>
            <a:ext cx="9899650" cy="1344613"/>
          </a:xfrm>
        </p:spPr>
        <p:txBody>
          <a:bodyPr>
            <a:normAutofit/>
          </a:bodyPr>
          <a:lstStyle/>
          <a:p>
            <a:pPr algn="ctr"/>
            <a:r>
              <a:rPr lang="en-GB" dirty="0"/>
              <a:t>The EBP Debate</a:t>
            </a:r>
            <a:endParaRPr lang="en-GB"/>
          </a:p>
        </p:txBody>
      </p:sp>
      <p:sp>
        <p:nvSpPr>
          <p:cNvPr id="3" name="Content Placeholder 2">
            <a:extLst>
              <a:ext uri="{FF2B5EF4-FFF2-40B4-BE49-F238E27FC236}">
                <a16:creationId xmlns:a16="http://schemas.microsoft.com/office/drawing/2014/main" id="{00EDD599-A983-42EF-876E-95C5B99F498D}"/>
              </a:ext>
            </a:extLst>
          </p:cNvPr>
          <p:cNvSpPr>
            <a:spLocks noGrp="1"/>
          </p:cNvSpPr>
          <p:nvPr>
            <p:ph idx="1"/>
          </p:nvPr>
        </p:nvSpPr>
        <p:spPr>
          <a:xfrm>
            <a:off x="577517" y="2486527"/>
            <a:ext cx="10924672" cy="3850106"/>
          </a:xfrm>
        </p:spPr>
        <p:txBody>
          <a:bodyPr>
            <a:normAutofit fontScale="92500" lnSpcReduction="20000"/>
          </a:bodyPr>
          <a:lstStyle/>
          <a:p>
            <a:pPr>
              <a:lnSpc>
                <a:spcPct val="95000"/>
              </a:lnSpc>
            </a:pPr>
            <a:r>
              <a:rPr lang="en-GB" sz="2000" dirty="0"/>
              <a:t>Sparrow (2016), argues that the fundamental problem with the original EBP conceptualisation is that it has become synonymous with experimental research designs to the exclusion of all other designs.</a:t>
            </a:r>
            <a:r>
              <a:rPr lang="en-GB" sz="2000" b="1" dirty="0"/>
              <a:t> </a:t>
            </a:r>
          </a:p>
          <a:p>
            <a:pPr>
              <a:lnSpc>
                <a:spcPct val="95000"/>
              </a:lnSpc>
            </a:pPr>
            <a:endParaRPr lang="en-GB" sz="2000" b="1" dirty="0"/>
          </a:p>
          <a:p>
            <a:pPr>
              <a:lnSpc>
                <a:spcPct val="95000"/>
              </a:lnSpc>
            </a:pPr>
            <a:r>
              <a:rPr lang="en-GB" sz="2000" dirty="0"/>
              <a:t>Sparrow (2016) argues that the social-scientific research methods embraced under the ‘traditional’ conceptualisation of EBP represent a fraction of the scientific methods relevant to policing</a:t>
            </a:r>
          </a:p>
          <a:p>
            <a:pPr>
              <a:lnSpc>
                <a:spcPct val="95000"/>
              </a:lnSpc>
            </a:pPr>
            <a:endParaRPr lang="en-GB" sz="2000" dirty="0"/>
          </a:p>
          <a:p>
            <a:pPr>
              <a:lnSpc>
                <a:spcPct val="95000"/>
              </a:lnSpc>
            </a:pPr>
            <a:r>
              <a:rPr lang="en-GB" sz="2000" dirty="0"/>
              <a:t>This view has increasingly been supported by a number of writers in the EBP arena (Moore, 2006, </a:t>
            </a:r>
            <a:r>
              <a:rPr lang="en-GB" sz="2000" dirty="0" err="1"/>
              <a:t>Knutsson</a:t>
            </a:r>
            <a:r>
              <a:rPr lang="en-GB" sz="2000" dirty="0"/>
              <a:t> &amp; </a:t>
            </a:r>
            <a:r>
              <a:rPr lang="en-GB" sz="2000" dirty="0" err="1"/>
              <a:t>Tompson</a:t>
            </a:r>
            <a:r>
              <a:rPr lang="en-GB" sz="2000" dirty="0"/>
              <a:t>, 2017, Tilley &amp; Laycock, 2017, Wood et. al, 2017).</a:t>
            </a:r>
            <a:r>
              <a:rPr lang="en-GB" sz="2000" b="1" dirty="0"/>
              <a:t> </a:t>
            </a:r>
          </a:p>
          <a:p>
            <a:pPr>
              <a:lnSpc>
                <a:spcPct val="95000"/>
              </a:lnSpc>
            </a:pPr>
            <a:endParaRPr lang="en-GB" sz="2000" b="1" dirty="0"/>
          </a:p>
          <a:p>
            <a:pPr>
              <a:lnSpc>
                <a:spcPct val="95000"/>
              </a:lnSpc>
            </a:pPr>
            <a:r>
              <a:rPr lang="en-GB" sz="2000" dirty="0"/>
              <a:t>Fyfe and Wilson (2012) contend that in order to effectively inform policing there is a requirement to utilise a range of methods and frameworks to assist in informing the service</a:t>
            </a:r>
          </a:p>
        </p:txBody>
      </p:sp>
    </p:spTree>
    <p:extLst>
      <p:ext uri="{BB962C8B-B14F-4D97-AF65-F5344CB8AC3E}">
        <p14:creationId xmlns:p14="http://schemas.microsoft.com/office/powerpoint/2010/main" val="1813278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5CDAFE1-059B-49EF-8E73-47DED29BD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105523"/>
          </a:xfrm>
          <a:custGeom>
            <a:avLst/>
            <a:gdLst>
              <a:gd name="connsiteX0" fmla="*/ 0 w 11430000"/>
              <a:gd name="connsiteY0" fmla="*/ 0 h 6105523"/>
              <a:gd name="connsiteX1" fmla="*/ 7267575 w 11430000"/>
              <a:gd name="connsiteY1" fmla="*/ 0 h 6105523"/>
              <a:gd name="connsiteX2" fmla="*/ 7267575 w 11430000"/>
              <a:gd name="connsiteY2" fmla="*/ 762000 h 6105523"/>
              <a:gd name="connsiteX3" fmla="*/ 11430000 w 11430000"/>
              <a:gd name="connsiteY3" fmla="*/ 762000 h 6105523"/>
              <a:gd name="connsiteX4" fmla="*/ 11430000 w 11430000"/>
              <a:gd name="connsiteY4" fmla="*/ 6105523 h 6105523"/>
              <a:gd name="connsiteX5" fmla="*/ 7267575 w 11430000"/>
              <a:gd name="connsiteY5" fmla="*/ 6105523 h 6105523"/>
              <a:gd name="connsiteX6" fmla="*/ 5334000 w 11430000"/>
              <a:gd name="connsiteY6" fmla="*/ 6105523 h 6105523"/>
              <a:gd name="connsiteX7" fmla="*/ 0 w 11430000"/>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105523">
                <a:moveTo>
                  <a:pt x="0" y="0"/>
                </a:moveTo>
                <a:lnTo>
                  <a:pt x="7267575" y="0"/>
                </a:lnTo>
                <a:lnTo>
                  <a:pt x="7267575" y="762000"/>
                </a:lnTo>
                <a:lnTo>
                  <a:pt x="11430000" y="762000"/>
                </a:lnTo>
                <a:lnTo>
                  <a:pt x="11430000" y="6105523"/>
                </a:lnTo>
                <a:lnTo>
                  <a:pt x="7267575" y="6105523"/>
                </a:lnTo>
                <a:lnTo>
                  <a:pt x="5334000" y="6105523"/>
                </a:lnTo>
                <a:lnTo>
                  <a:pt x="0" y="6105523"/>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D62106-DABC-4060-BD04-90341A679ED6}"/>
              </a:ext>
            </a:extLst>
          </p:cNvPr>
          <p:cNvSpPr>
            <a:spLocks noGrp="1"/>
          </p:cNvSpPr>
          <p:nvPr>
            <p:ph type="title"/>
          </p:nvPr>
        </p:nvSpPr>
        <p:spPr>
          <a:xfrm>
            <a:off x="762000" y="1517903"/>
            <a:ext cx="9899904" cy="1345115"/>
          </a:xfrm>
        </p:spPr>
        <p:txBody>
          <a:bodyPr>
            <a:normAutofit/>
          </a:bodyPr>
          <a:lstStyle/>
          <a:p>
            <a:r>
              <a:rPr lang="en-GB" dirty="0"/>
              <a:t>The Role of Professional Experience</a:t>
            </a:r>
            <a:br>
              <a:rPr lang="en-GB" dirty="0"/>
            </a:br>
            <a:endParaRPr lang="en-GB" dirty="0"/>
          </a:p>
        </p:txBody>
      </p:sp>
      <p:sp>
        <p:nvSpPr>
          <p:cNvPr id="3" name="Content Placeholder 2">
            <a:extLst>
              <a:ext uri="{FF2B5EF4-FFF2-40B4-BE49-F238E27FC236}">
                <a16:creationId xmlns:a16="http://schemas.microsoft.com/office/drawing/2014/main" id="{7DC88048-9765-4F1F-B830-007970ACE291}"/>
              </a:ext>
            </a:extLst>
          </p:cNvPr>
          <p:cNvSpPr>
            <a:spLocks noGrp="1"/>
          </p:cNvSpPr>
          <p:nvPr>
            <p:ph idx="1"/>
          </p:nvPr>
        </p:nvSpPr>
        <p:spPr>
          <a:xfrm>
            <a:off x="481263" y="2486526"/>
            <a:ext cx="10619873" cy="3914274"/>
          </a:xfrm>
        </p:spPr>
        <p:txBody>
          <a:bodyPr>
            <a:normAutofit fontScale="92500" lnSpcReduction="10000"/>
          </a:bodyPr>
          <a:lstStyle/>
          <a:p>
            <a:pPr>
              <a:lnSpc>
                <a:spcPct val="95000"/>
              </a:lnSpc>
            </a:pPr>
            <a:r>
              <a:rPr lang="en-GB" sz="2000" dirty="0"/>
              <a:t>It is clear from various studies that professional experience is heavily utilised and valued in police practice (e.g. Hunter et al. 2017, Stanko &amp; Dawson 2016, Lum et al. 2012). </a:t>
            </a:r>
          </a:p>
          <a:p>
            <a:pPr>
              <a:lnSpc>
                <a:spcPct val="95000"/>
              </a:lnSpc>
            </a:pPr>
            <a:endParaRPr lang="en-GB" sz="2000" dirty="0"/>
          </a:p>
          <a:p>
            <a:pPr>
              <a:lnSpc>
                <a:spcPct val="95000"/>
              </a:lnSpc>
            </a:pPr>
            <a:r>
              <a:rPr lang="en-GB" sz="2000" dirty="0"/>
              <a:t>It is important to note here that professional experience differs from intuition and personal opinion. Professional experience reflects the specialised knowledge acquired by repeated experience and practice of activities (</a:t>
            </a:r>
            <a:r>
              <a:rPr lang="en-GB" sz="2000" dirty="0" err="1"/>
              <a:t>Barends</a:t>
            </a:r>
            <a:r>
              <a:rPr lang="en-GB" sz="2000" dirty="0"/>
              <a:t> et al., 2014). </a:t>
            </a:r>
          </a:p>
          <a:p>
            <a:pPr>
              <a:lnSpc>
                <a:spcPct val="95000"/>
              </a:lnSpc>
            </a:pPr>
            <a:endParaRPr lang="en-GB" sz="2000" dirty="0"/>
          </a:p>
          <a:p>
            <a:pPr>
              <a:lnSpc>
                <a:spcPct val="95000"/>
              </a:lnSpc>
            </a:pPr>
            <a:r>
              <a:rPr lang="en-GB" sz="2000" dirty="0"/>
              <a:t>In addition to their own professional experience, a number of commentators have argued that police officers also favour the experience of other officers (in comparison to other sources of information such as research evidence) </a:t>
            </a:r>
          </a:p>
          <a:p>
            <a:pPr>
              <a:lnSpc>
                <a:spcPct val="95000"/>
              </a:lnSpc>
            </a:pPr>
            <a:endParaRPr lang="en-GB" sz="2000" dirty="0"/>
          </a:p>
          <a:p>
            <a:pPr marL="0" indent="0">
              <a:lnSpc>
                <a:spcPct val="95000"/>
              </a:lnSpc>
              <a:buNone/>
            </a:pPr>
            <a:r>
              <a:rPr lang="en-GB" sz="2000" b="1" dirty="0"/>
              <a:t>What do we think of this?</a:t>
            </a:r>
          </a:p>
          <a:p>
            <a:pPr>
              <a:lnSpc>
                <a:spcPct val="95000"/>
              </a:lnSpc>
            </a:pPr>
            <a:endParaRPr lang="en-GB" sz="2000" dirty="0"/>
          </a:p>
        </p:txBody>
      </p:sp>
    </p:spTree>
    <p:extLst>
      <p:ext uri="{BB962C8B-B14F-4D97-AF65-F5344CB8AC3E}">
        <p14:creationId xmlns:p14="http://schemas.microsoft.com/office/powerpoint/2010/main" val="1458844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3617A-6346-483A-86CF-FB76292C2563}"/>
              </a:ext>
            </a:extLst>
          </p:cNvPr>
          <p:cNvSpPr>
            <a:spLocks noGrp="1"/>
          </p:cNvSpPr>
          <p:nvPr>
            <p:ph type="title"/>
          </p:nvPr>
        </p:nvSpPr>
        <p:spPr>
          <a:xfrm>
            <a:off x="762000" y="1517650"/>
            <a:ext cx="9899650" cy="1344613"/>
          </a:xfrm>
        </p:spPr>
        <p:txBody>
          <a:bodyPr>
            <a:normAutofit/>
          </a:bodyPr>
          <a:lstStyle/>
          <a:p>
            <a:pPr algn="ctr"/>
            <a:r>
              <a:rPr lang="en-GB" dirty="0"/>
              <a:t>Challenges?</a:t>
            </a:r>
            <a:endParaRPr lang="en-GB"/>
          </a:p>
        </p:txBody>
      </p:sp>
      <p:sp>
        <p:nvSpPr>
          <p:cNvPr id="3" name="Content Placeholder 2">
            <a:extLst>
              <a:ext uri="{FF2B5EF4-FFF2-40B4-BE49-F238E27FC236}">
                <a16:creationId xmlns:a16="http://schemas.microsoft.com/office/drawing/2014/main" id="{E8269218-F3EB-4B11-AC01-F7931590A5E7}"/>
              </a:ext>
            </a:extLst>
          </p:cNvPr>
          <p:cNvSpPr>
            <a:spLocks noGrp="1"/>
          </p:cNvSpPr>
          <p:nvPr>
            <p:ph idx="1"/>
          </p:nvPr>
        </p:nvSpPr>
        <p:spPr>
          <a:xfrm>
            <a:off x="762000" y="2358189"/>
            <a:ext cx="10668000" cy="3978443"/>
          </a:xfrm>
        </p:spPr>
        <p:txBody>
          <a:bodyPr>
            <a:normAutofit fontScale="92500" lnSpcReduction="10000"/>
          </a:bodyPr>
          <a:lstStyle/>
          <a:p>
            <a:pPr>
              <a:lnSpc>
                <a:spcPct val="95000"/>
              </a:lnSpc>
            </a:pPr>
            <a:r>
              <a:rPr lang="en-GB" sz="2400" dirty="0"/>
              <a:t>There are a number of recognised challenges associated with the implementation of EBP in practice. </a:t>
            </a:r>
          </a:p>
          <a:p>
            <a:pPr>
              <a:lnSpc>
                <a:spcPct val="95000"/>
              </a:lnSpc>
            </a:pPr>
            <a:endParaRPr lang="en-GB" sz="2400" dirty="0"/>
          </a:p>
          <a:p>
            <a:pPr>
              <a:lnSpc>
                <a:spcPct val="95000"/>
              </a:lnSpc>
            </a:pPr>
            <a:r>
              <a:rPr lang="en-GB" sz="2400" dirty="0"/>
              <a:t>A number of the identified challenges relate to research evidence itself, whilst others relate to organisational constraints within the police organisation, including leadership and police ‘culture’ (Hunter et al., 2017, Lumsden, 2017, Selby-Fell, 2018).</a:t>
            </a:r>
          </a:p>
          <a:p>
            <a:pPr>
              <a:lnSpc>
                <a:spcPct val="95000"/>
              </a:lnSpc>
            </a:pPr>
            <a:endParaRPr lang="en-GB" sz="2400" dirty="0"/>
          </a:p>
          <a:p>
            <a:pPr>
              <a:lnSpc>
                <a:spcPct val="95000"/>
              </a:lnSpc>
            </a:pPr>
            <a:r>
              <a:rPr lang="en-GB" sz="2400" dirty="0"/>
              <a:t>There is a broad consensus that EBP represents an acknowledgment of the importance of knowledge within policing that is arguably well overdue (Weisburd &amp; </a:t>
            </a:r>
            <a:r>
              <a:rPr lang="en-GB" sz="2400" dirty="0" err="1"/>
              <a:t>Neyroud</a:t>
            </a:r>
            <a:r>
              <a:rPr lang="en-GB" sz="2400" dirty="0"/>
              <a:t>, 2011; Sherman, 2011; Fyfe &amp; Wilson, 2012). </a:t>
            </a:r>
          </a:p>
        </p:txBody>
      </p:sp>
    </p:spTree>
    <p:extLst>
      <p:ext uri="{BB962C8B-B14F-4D97-AF65-F5344CB8AC3E}">
        <p14:creationId xmlns:p14="http://schemas.microsoft.com/office/powerpoint/2010/main" val="1375138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BFD22-6A71-4F14-813E-8BE94DB49B65}"/>
              </a:ext>
            </a:extLst>
          </p:cNvPr>
          <p:cNvSpPr>
            <a:spLocks noGrp="1"/>
          </p:cNvSpPr>
          <p:nvPr>
            <p:ph type="title"/>
          </p:nvPr>
        </p:nvSpPr>
        <p:spPr>
          <a:xfrm>
            <a:off x="762001" y="755650"/>
            <a:ext cx="3932830" cy="1345115"/>
          </a:xfrm>
        </p:spPr>
        <p:txBody>
          <a:bodyPr>
            <a:normAutofit/>
          </a:bodyPr>
          <a:lstStyle/>
          <a:p>
            <a:r>
              <a:rPr lang="en-US" sz="2600"/>
              <a:t>Research on Crime Analysis and Crime Reduction</a:t>
            </a:r>
            <a:endParaRPr lang="en-GB" sz="2600"/>
          </a:p>
        </p:txBody>
      </p:sp>
      <p:sp>
        <p:nvSpPr>
          <p:cNvPr id="3" name="Content Placeholder 2">
            <a:extLst>
              <a:ext uri="{FF2B5EF4-FFF2-40B4-BE49-F238E27FC236}">
                <a16:creationId xmlns:a16="http://schemas.microsoft.com/office/drawing/2014/main" id="{FDF8E731-FB54-4EA3-B2C1-8FE5EDF330B2}"/>
              </a:ext>
            </a:extLst>
          </p:cNvPr>
          <p:cNvSpPr>
            <a:spLocks noGrp="1"/>
          </p:cNvSpPr>
          <p:nvPr>
            <p:ph idx="1"/>
          </p:nvPr>
        </p:nvSpPr>
        <p:spPr>
          <a:xfrm>
            <a:off x="497304" y="2100765"/>
            <a:ext cx="4983639" cy="4460456"/>
          </a:xfrm>
        </p:spPr>
        <p:txBody>
          <a:bodyPr>
            <a:normAutofit fontScale="92500" lnSpcReduction="20000"/>
          </a:bodyPr>
          <a:lstStyle/>
          <a:p>
            <a:pPr>
              <a:lnSpc>
                <a:spcPct val="95000"/>
              </a:lnSpc>
            </a:pPr>
            <a:r>
              <a:rPr lang="en-US" sz="2800" dirty="0"/>
              <a:t>Little research on relationship between crime analysis and crime reduction</a:t>
            </a:r>
          </a:p>
          <a:p>
            <a:pPr>
              <a:lnSpc>
                <a:spcPct val="95000"/>
              </a:lnSpc>
            </a:pPr>
            <a:r>
              <a:rPr lang="en-US" sz="2800" dirty="0"/>
              <a:t>“Does crime analysis reduce crime?”</a:t>
            </a:r>
          </a:p>
          <a:p>
            <a:pPr lvl="2">
              <a:lnSpc>
                <a:spcPct val="95000"/>
              </a:lnSpc>
            </a:pPr>
            <a:r>
              <a:rPr lang="en-US" sz="2800" dirty="0"/>
              <a:t>Impossible for crime analysis to have a direct relationship with crime reduction</a:t>
            </a:r>
          </a:p>
          <a:p>
            <a:pPr lvl="2">
              <a:lnSpc>
                <a:spcPct val="95000"/>
              </a:lnSpc>
            </a:pPr>
            <a:r>
              <a:rPr lang="en-US" sz="2800" dirty="0"/>
              <a:t>Crime depends on police implementing effective strategies based on crime analysis</a:t>
            </a:r>
          </a:p>
        </p:txBody>
      </p:sp>
      <p:pic>
        <p:nvPicPr>
          <p:cNvPr id="4" name="Picture 2" descr="Graphical user interface, application&#10;&#10;Description automatically generated">
            <a:extLst>
              <a:ext uri="{FF2B5EF4-FFF2-40B4-BE49-F238E27FC236}">
                <a16:creationId xmlns:a16="http://schemas.microsoft.com/office/drawing/2014/main" id="{8E516139-D445-46AD-98C7-0171874E6E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18559" y="1693700"/>
            <a:ext cx="6035826" cy="34706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4647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D5A9-B42B-46A6-9D12-C18D3C568A73}"/>
              </a:ext>
            </a:extLst>
          </p:cNvPr>
          <p:cNvSpPr>
            <a:spLocks noGrp="1"/>
          </p:cNvSpPr>
          <p:nvPr>
            <p:ph type="title"/>
          </p:nvPr>
        </p:nvSpPr>
        <p:spPr/>
        <p:txBody>
          <a:bodyPr/>
          <a:lstStyle/>
          <a:p>
            <a:r>
              <a:rPr lang="en-US" dirty="0"/>
              <a:t>Standard Model of Policing</a:t>
            </a:r>
            <a:endParaRPr lang="en-GB" dirty="0"/>
          </a:p>
        </p:txBody>
      </p:sp>
      <p:sp>
        <p:nvSpPr>
          <p:cNvPr id="3" name="Content Placeholder 2">
            <a:extLst>
              <a:ext uri="{FF2B5EF4-FFF2-40B4-BE49-F238E27FC236}">
                <a16:creationId xmlns:a16="http://schemas.microsoft.com/office/drawing/2014/main" id="{1D426D3E-A405-4585-AFF9-A3CE9B297CE7}"/>
              </a:ext>
            </a:extLst>
          </p:cNvPr>
          <p:cNvSpPr>
            <a:spLocks noGrp="1"/>
          </p:cNvSpPr>
          <p:nvPr>
            <p:ph idx="1"/>
          </p:nvPr>
        </p:nvSpPr>
        <p:spPr/>
        <p:txBody>
          <a:bodyPr>
            <a:normAutofit fontScale="92500" lnSpcReduction="10000"/>
          </a:bodyPr>
          <a:lstStyle/>
          <a:p>
            <a:r>
              <a:rPr lang="en-US" sz="3600" dirty="0"/>
              <a:t>Increased number of police officers</a:t>
            </a:r>
          </a:p>
          <a:p>
            <a:r>
              <a:rPr lang="en-US" sz="3600" dirty="0"/>
              <a:t>Unfocused, random motorized patrols </a:t>
            </a:r>
          </a:p>
          <a:p>
            <a:r>
              <a:rPr lang="en-US" sz="3600" dirty="0"/>
              <a:t>Rapid response to calls for service </a:t>
            </a:r>
          </a:p>
          <a:p>
            <a:r>
              <a:rPr lang="en-US" sz="3600" dirty="0"/>
              <a:t>Follow-up investigations by detectives </a:t>
            </a:r>
          </a:p>
          <a:p>
            <a:r>
              <a:rPr lang="en-US" sz="3600" dirty="0"/>
              <a:t>General reactive arrest policies </a:t>
            </a:r>
          </a:p>
        </p:txBody>
      </p:sp>
    </p:spTree>
    <p:extLst>
      <p:ext uri="{BB962C8B-B14F-4D97-AF65-F5344CB8AC3E}">
        <p14:creationId xmlns:p14="http://schemas.microsoft.com/office/powerpoint/2010/main" val="4138732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B549-8D65-49C3-B3E3-88C147D37938}"/>
              </a:ext>
            </a:extLst>
          </p:cNvPr>
          <p:cNvSpPr>
            <a:spLocks noGrp="1"/>
          </p:cNvSpPr>
          <p:nvPr>
            <p:ph type="title"/>
          </p:nvPr>
        </p:nvSpPr>
        <p:spPr/>
        <p:txBody>
          <a:bodyPr/>
          <a:lstStyle/>
          <a:p>
            <a:r>
              <a:rPr lang="en-US" dirty="0"/>
              <a:t>Crime Analysis Within the Standard Model of Policing</a:t>
            </a:r>
            <a:endParaRPr lang="en-GB" dirty="0"/>
          </a:p>
        </p:txBody>
      </p:sp>
      <p:sp>
        <p:nvSpPr>
          <p:cNvPr id="3" name="Content Placeholder 2">
            <a:extLst>
              <a:ext uri="{FF2B5EF4-FFF2-40B4-BE49-F238E27FC236}">
                <a16:creationId xmlns:a16="http://schemas.microsoft.com/office/drawing/2014/main" id="{2113AEFA-9BB6-4D51-98E3-26B98E1F6CEA}"/>
              </a:ext>
            </a:extLst>
          </p:cNvPr>
          <p:cNvSpPr>
            <a:spLocks noGrp="1"/>
          </p:cNvSpPr>
          <p:nvPr>
            <p:ph idx="1"/>
          </p:nvPr>
        </p:nvSpPr>
        <p:spPr/>
        <p:txBody>
          <a:bodyPr>
            <a:normAutofit fontScale="92500" lnSpcReduction="10000"/>
          </a:bodyPr>
          <a:lstStyle/>
          <a:p>
            <a:r>
              <a:rPr lang="en-US" sz="3200" dirty="0"/>
              <a:t>Supports the administration of resources</a:t>
            </a:r>
          </a:p>
          <a:p>
            <a:r>
              <a:rPr lang="en-US" sz="3200" dirty="0"/>
              <a:t>Assesses and improves the rapid response to calls</a:t>
            </a:r>
          </a:p>
          <a:p>
            <a:r>
              <a:rPr lang="en-US" sz="3200" dirty="0"/>
              <a:t>Contributes to investigations</a:t>
            </a:r>
          </a:p>
          <a:p>
            <a:r>
              <a:rPr lang="en-US" sz="3200" dirty="0"/>
              <a:t>Determines the overall amount of crime, and whether it has increased or decreased</a:t>
            </a:r>
          </a:p>
        </p:txBody>
      </p:sp>
    </p:spTree>
    <p:extLst>
      <p:ext uri="{BB962C8B-B14F-4D97-AF65-F5344CB8AC3E}">
        <p14:creationId xmlns:p14="http://schemas.microsoft.com/office/powerpoint/2010/main" val="2053329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12189-6D82-4CD0-817A-302DCDEC18CF}"/>
              </a:ext>
            </a:extLst>
          </p:cNvPr>
          <p:cNvSpPr>
            <a:spLocks noGrp="1"/>
          </p:cNvSpPr>
          <p:nvPr>
            <p:ph type="title"/>
          </p:nvPr>
        </p:nvSpPr>
        <p:spPr>
          <a:xfrm>
            <a:off x="762001" y="755650"/>
            <a:ext cx="3932830" cy="1345115"/>
          </a:xfrm>
        </p:spPr>
        <p:txBody>
          <a:bodyPr>
            <a:normAutofit/>
          </a:bodyPr>
          <a:lstStyle/>
          <a:p>
            <a:r>
              <a:rPr lang="en-GB" dirty="0"/>
              <a:t>Session One Complete!</a:t>
            </a:r>
          </a:p>
        </p:txBody>
      </p:sp>
      <p:sp>
        <p:nvSpPr>
          <p:cNvPr id="3" name="Content Placeholder 2">
            <a:extLst>
              <a:ext uri="{FF2B5EF4-FFF2-40B4-BE49-F238E27FC236}">
                <a16:creationId xmlns:a16="http://schemas.microsoft.com/office/drawing/2014/main" id="{0615BA1E-F4A0-4920-BA9A-A352D8AD31E8}"/>
              </a:ext>
            </a:extLst>
          </p:cNvPr>
          <p:cNvSpPr>
            <a:spLocks noGrp="1"/>
          </p:cNvSpPr>
          <p:nvPr>
            <p:ph idx="1"/>
          </p:nvPr>
        </p:nvSpPr>
        <p:spPr>
          <a:xfrm>
            <a:off x="762001" y="2207969"/>
            <a:ext cx="3932830" cy="3884983"/>
          </a:xfrm>
        </p:spPr>
        <p:txBody>
          <a:bodyPr>
            <a:normAutofit/>
          </a:bodyPr>
          <a:lstStyle/>
          <a:p>
            <a:r>
              <a:rPr lang="en-GB" sz="3200" dirty="0"/>
              <a:t>Thanks for listening</a:t>
            </a:r>
          </a:p>
          <a:p>
            <a:endParaRPr lang="en-GB" sz="3200" dirty="0"/>
          </a:p>
          <a:p>
            <a:r>
              <a:rPr lang="en-GB" sz="3200" dirty="0"/>
              <a:t>See you all in session 2!</a:t>
            </a:r>
          </a:p>
        </p:txBody>
      </p:sp>
      <p:pic>
        <p:nvPicPr>
          <p:cNvPr id="7" name="Graphic 6" descr="Thumbs Up Sign">
            <a:extLst>
              <a:ext uri="{FF2B5EF4-FFF2-40B4-BE49-F238E27FC236}">
                <a16:creationId xmlns:a16="http://schemas.microsoft.com/office/drawing/2014/main" id="{47BCFA3A-5BBC-4BEA-B9C3-B2644F07BF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46027" y="755650"/>
            <a:ext cx="5346700" cy="5346700"/>
          </a:xfrm>
          <a:prstGeom prst="rect">
            <a:avLst/>
          </a:prstGeom>
        </p:spPr>
      </p:pic>
    </p:spTree>
    <p:extLst>
      <p:ext uri="{BB962C8B-B14F-4D97-AF65-F5344CB8AC3E}">
        <p14:creationId xmlns:p14="http://schemas.microsoft.com/office/powerpoint/2010/main" val="4091422204"/>
      </p:ext>
    </p:extLst>
  </p:cSld>
  <p:clrMapOvr>
    <a:masterClrMapping/>
  </p:clrMapOvr>
</p:sld>
</file>

<file path=ppt/theme/theme1.xml><?xml version="1.0" encoding="utf-8"?>
<a:theme xmlns:a="http://schemas.openxmlformats.org/drawingml/2006/main" name="PrismaticVTI">
  <a:themeElements>
    <a:clrScheme name="AnalogousFromLightSeedLeftStep">
      <a:dk1>
        <a:srgbClr val="000000"/>
      </a:dk1>
      <a:lt1>
        <a:srgbClr val="FFFFFF"/>
      </a:lt1>
      <a:dk2>
        <a:srgbClr val="2E2441"/>
      </a:dk2>
      <a:lt2>
        <a:srgbClr val="E7E8E2"/>
      </a:lt2>
      <a:accent1>
        <a:srgbClr val="A096C6"/>
      </a:accent1>
      <a:accent2>
        <a:srgbClr val="7F8BBA"/>
      </a:accent2>
      <a:accent3>
        <a:srgbClr val="86A9BD"/>
      </a:accent3>
      <a:accent4>
        <a:srgbClr val="77AFAC"/>
      </a:accent4>
      <a:accent5>
        <a:srgbClr val="83AD9A"/>
      </a:accent5>
      <a:accent6>
        <a:srgbClr val="78B07F"/>
      </a:accent6>
      <a:hlink>
        <a:srgbClr val="7D8852"/>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0</TotalTime>
  <Words>1768</Words>
  <Application>Microsoft Office PowerPoint</Application>
  <PresentationFormat>Widescreen</PresentationFormat>
  <Paragraphs>118</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Avenir Next LT Pro</vt:lpstr>
      <vt:lpstr>Aharoni</vt:lpstr>
      <vt:lpstr>Arial</vt:lpstr>
      <vt:lpstr>PrismaticVTI</vt:lpstr>
      <vt:lpstr>Evidence Based Policing</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Evidence Based Policing</vt:lpstr>
      <vt:lpstr>Evidence Based Policing</vt:lpstr>
      <vt:lpstr>Evidence Based Policing &amp; The Maryland Scale</vt:lpstr>
      <vt:lpstr>The Maryland Scale</vt:lpstr>
      <vt:lpstr>The Maryland Scale</vt:lpstr>
      <vt:lpstr>Systematic Reviews</vt:lpstr>
      <vt:lpstr>The EBP Debate</vt:lpstr>
      <vt:lpstr>The EBP Debate</vt:lpstr>
      <vt:lpstr>The Role of Professional Experience </vt:lpstr>
      <vt:lpstr>Challenges?</vt:lpstr>
      <vt:lpstr>Research on Crime Analysis and Crime Reduction</vt:lpstr>
      <vt:lpstr>Standard Model of Policing</vt:lpstr>
      <vt:lpstr>Crime Analysis Within the Standard Model of Policing</vt:lpstr>
      <vt:lpstr>Session One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2022-03-10T09:44:40Z</dcterms:created>
  <dcterms:modified xsi:type="dcterms:W3CDTF">2022-03-10T10:52:58Z</dcterms:modified>
</cp:coreProperties>
</file>