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V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2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3B4FC-03DE-D40F-F2CC-4FA7657289D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VC"/>
          </a:p>
        </p:txBody>
      </p:sp>
      <p:sp>
        <p:nvSpPr>
          <p:cNvPr id="3" name="Subtitle 2">
            <a:extLst>
              <a:ext uri="{FF2B5EF4-FFF2-40B4-BE49-F238E27FC236}">
                <a16:creationId xmlns:a16="http://schemas.microsoft.com/office/drawing/2014/main" id="{53152262-BEA6-16AA-D70D-29AFD71F2F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VC"/>
          </a:p>
        </p:txBody>
      </p:sp>
      <p:sp>
        <p:nvSpPr>
          <p:cNvPr id="4" name="Date Placeholder 3">
            <a:extLst>
              <a:ext uri="{FF2B5EF4-FFF2-40B4-BE49-F238E27FC236}">
                <a16:creationId xmlns:a16="http://schemas.microsoft.com/office/drawing/2014/main" id="{7B42E40D-80EC-7B32-6C28-491972C1A1AD}"/>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5" name="Footer Placeholder 4">
            <a:extLst>
              <a:ext uri="{FF2B5EF4-FFF2-40B4-BE49-F238E27FC236}">
                <a16:creationId xmlns:a16="http://schemas.microsoft.com/office/drawing/2014/main" id="{D96669A1-A221-F51D-D45D-35356C25F00E}"/>
              </a:ext>
            </a:extLst>
          </p:cNvPr>
          <p:cNvSpPr>
            <a:spLocks noGrp="1"/>
          </p:cNvSpPr>
          <p:nvPr>
            <p:ph type="ftr" sz="quarter" idx="11"/>
          </p:nvPr>
        </p:nvSpPr>
        <p:spPr/>
        <p:txBody>
          <a:bodyPr/>
          <a:lstStyle/>
          <a:p>
            <a:endParaRPr lang="en-VC"/>
          </a:p>
        </p:txBody>
      </p:sp>
      <p:sp>
        <p:nvSpPr>
          <p:cNvPr id="6" name="Slide Number Placeholder 5">
            <a:extLst>
              <a:ext uri="{FF2B5EF4-FFF2-40B4-BE49-F238E27FC236}">
                <a16:creationId xmlns:a16="http://schemas.microsoft.com/office/drawing/2014/main" id="{5FECD822-99BB-E5D2-B929-775A79413558}"/>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1421301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67808-61B9-6F24-BBC7-E333F0A4D202}"/>
              </a:ext>
            </a:extLst>
          </p:cNvPr>
          <p:cNvSpPr>
            <a:spLocks noGrp="1"/>
          </p:cNvSpPr>
          <p:nvPr>
            <p:ph type="title"/>
          </p:nvPr>
        </p:nvSpPr>
        <p:spPr/>
        <p:txBody>
          <a:bodyPr/>
          <a:lstStyle/>
          <a:p>
            <a:r>
              <a:rPr lang="en-US"/>
              <a:t>Click to edit Master title style</a:t>
            </a:r>
            <a:endParaRPr lang="en-VC"/>
          </a:p>
        </p:txBody>
      </p:sp>
      <p:sp>
        <p:nvSpPr>
          <p:cNvPr id="3" name="Content Placeholder 2">
            <a:extLst>
              <a:ext uri="{FF2B5EF4-FFF2-40B4-BE49-F238E27FC236}">
                <a16:creationId xmlns:a16="http://schemas.microsoft.com/office/drawing/2014/main" id="{D12BC858-DC94-6C61-7E5B-9B600F32B7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4" name="Date Placeholder 3">
            <a:extLst>
              <a:ext uri="{FF2B5EF4-FFF2-40B4-BE49-F238E27FC236}">
                <a16:creationId xmlns:a16="http://schemas.microsoft.com/office/drawing/2014/main" id="{C7002731-FCF9-3291-C0E9-C0A0ECEB36EE}"/>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5" name="Footer Placeholder 4">
            <a:extLst>
              <a:ext uri="{FF2B5EF4-FFF2-40B4-BE49-F238E27FC236}">
                <a16:creationId xmlns:a16="http://schemas.microsoft.com/office/drawing/2014/main" id="{EDB32831-0694-7615-5F34-027B87EE6F0F}"/>
              </a:ext>
            </a:extLst>
          </p:cNvPr>
          <p:cNvSpPr>
            <a:spLocks noGrp="1"/>
          </p:cNvSpPr>
          <p:nvPr>
            <p:ph type="ftr" sz="quarter" idx="11"/>
          </p:nvPr>
        </p:nvSpPr>
        <p:spPr/>
        <p:txBody>
          <a:bodyPr/>
          <a:lstStyle/>
          <a:p>
            <a:endParaRPr lang="en-VC"/>
          </a:p>
        </p:txBody>
      </p:sp>
      <p:sp>
        <p:nvSpPr>
          <p:cNvPr id="6" name="Slide Number Placeholder 5">
            <a:extLst>
              <a:ext uri="{FF2B5EF4-FFF2-40B4-BE49-F238E27FC236}">
                <a16:creationId xmlns:a16="http://schemas.microsoft.com/office/drawing/2014/main" id="{74FD174A-DCED-BF03-1241-9379B9F3A0BD}"/>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2530943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37FCA-499D-37C6-FFE7-EBB6A20F05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VC"/>
          </a:p>
        </p:txBody>
      </p:sp>
      <p:sp>
        <p:nvSpPr>
          <p:cNvPr id="3" name="Text Placeholder 2">
            <a:extLst>
              <a:ext uri="{FF2B5EF4-FFF2-40B4-BE49-F238E27FC236}">
                <a16:creationId xmlns:a16="http://schemas.microsoft.com/office/drawing/2014/main" id="{3CF54242-B46D-A18C-4110-F3E38854E2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704037-2883-8937-8526-66238787C2FC}"/>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5" name="Footer Placeholder 4">
            <a:extLst>
              <a:ext uri="{FF2B5EF4-FFF2-40B4-BE49-F238E27FC236}">
                <a16:creationId xmlns:a16="http://schemas.microsoft.com/office/drawing/2014/main" id="{3EAA1651-D0AE-D71B-730F-BD1F8285CE49}"/>
              </a:ext>
            </a:extLst>
          </p:cNvPr>
          <p:cNvSpPr>
            <a:spLocks noGrp="1"/>
          </p:cNvSpPr>
          <p:nvPr>
            <p:ph type="ftr" sz="quarter" idx="11"/>
          </p:nvPr>
        </p:nvSpPr>
        <p:spPr/>
        <p:txBody>
          <a:bodyPr/>
          <a:lstStyle/>
          <a:p>
            <a:endParaRPr lang="en-VC"/>
          </a:p>
        </p:txBody>
      </p:sp>
      <p:sp>
        <p:nvSpPr>
          <p:cNvPr id="6" name="Slide Number Placeholder 5">
            <a:extLst>
              <a:ext uri="{FF2B5EF4-FFF2-40B4-BE49-F238E27FC236}">
                <a16:creationId xmlns:a16="http://schemas.microsoft.com/office/drawing/2014/main" id="{15F0DDCD-DF3E-0071-D86A-2830165F01DD}"/>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826086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66277-3F11-B5E6-CB16-9F5206DD0AEE}"/>
              </a:ext>
            </a:extLst>
          </p:cNvPr>
          <p:cNvSpPr>
            <a:spLocks noGrp="1"/>
          </p:cNvSpPr>
          <p:nvPr>
            <p:ph type="title"/>
          </p:nvPr>
        </p:nvSpPr>
        <p:spPr/>
        <p:txBody>
          <a:bodyPr/>
          <a:lstStyle/>
          <a:p>
            <a:r>
              <a:rPr lang="en-US"/>
              <a:t>Click to edit Master title style</a:t>
            </a:r>
            <a:endParaRPr lang="en-VC"/>
          </a:p>
        </p:txBody>
      </p:sp>
      <p:sp>
        <p:nvSpPr>
          <p:cNvPr id="3" name="Content Placeholder 2">
            <a:extLst>
              <a:ext uri="{FF2B5EF4-FFF2-40B4-BE49-F238E27FC236}">
                <a16:creationId xmlns:a16="http://schemas.microsoft.com/office/drawing/2014/main" id="{1DBF0DE0-0E63-A8E7-B7BD-FA690CB3AE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4" name="Content Placeholder 3">
            <a:extLst>
              <a:ext uri="{FF2B5EF4-FFF2-40B4-BE49-F238E27FC236}">
                <a16:creationId xmlns:a16="http://schemas.microsoft.com/office/drawing/2014/main" id="{E456F4AC-F078-F34E-0F0B-EE2CD24F5AE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5" name="Date Placeholder 4">
            <a:extLst>
              <a:ext uri="{FF2B5EF4-FFF2-40B4-BE49-F238E27FC236}">
                <a16:creationId xmlns:a16="http://schemas.microsoft.com/office/drawing/2014/main" id="{6C5B920E-7FF9-8D8E-7CD0-2020A6526F86}"/>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6" name="Footer Placeholder 5">
            <a:extLst>
              <a:ext uri="{FF2B5EF4-FFF2-40B4-BE49-F238E27FC236}">
                <a16:creationId xmlns:a16="http://schemas.microsoft.com/office/drawing/2014/main" id="{783F6B88-A041-BD12-2F84-C09DB126C36E}"/>
              </a:ext>
            </a:extLst>
          </p:cNvPr>
          <p:cNvSpPr>
            <a:spLocks noGrp="1"/>
          </p:cNvSpPr>
          <p:nvPr>
            <p:ph type="ftr" sz="quarter" idx="11"/>
          </p:nvPr>
        </p:nvSpPr>
        <p:spPr/>
        <p:txBody>
          <a:bodyPr/>
          <a:lstStyle/>
          <a:p>
            <a:endParaRPr lang="en-VC"/>
          </a:p>
        </p:txBody>
      </p:sp>
      <p:sp>
        <p:nvSpPr>
          <p:cNvPr id="7" name="Slide Number Placeholder 6">
            <a:extLst>
              <a:ext uri="{FF2B5EF4-FFF2-40B4-BE49-F238E27FC236}">
                <a16:creationId xmlns:a16="http://schemas.microsoft.com/office/drawing/2014/main" id="{42C09040-DC98-E929-C662-A35BAAEE07E4}"/>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3074575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60CF7-A6E3-384B-2C23-32BE829937C9}"/>
              </a:ext>
            </a:extLst>
          </p:cNvPr>
          <p:cNvSpPr>
            <a:spLocks noGrp="1"/>
          </p:cNvSpPr>
          <p:nvPr>
            <p:ph type="title"/>
          </p:nvPr>
        </p:nvSpPr>
        <p:spPr>
          <a:xfrm>
            <a:off x="839788" y="365125"/>
            <a:ext cx="10515600" cy="1325563"/>
          </a:xfrm>
        </p:spPr>
        <p:txBody>
          <a:bodyPr/>
          <a:lstStyle/>
          <a:p>
            <a:r>
              <a:rPr lang="en-US"/>
              <a:t>Click to edit Master title style</a:t>
            </a:r>
            <a:endParaRPr lang="en-VC"/>
          </a:p>
        </p:txBody>
      </p:sp>
      <p:sp>
        <p:nvSpPr>
          <p:cNvPr id="3" name="Text Placeholder 2">
            <a:extLst>
              <a:ext uri="{FF2B5EF4-FFF2-40B4-BE49-F238E27FC236}">
                <a16:creationId xmlns:a16="http://schemas.microsoft.com/office/drawing/2014/main" id="{0128EE2F-784A-62AA-84BC-CE3BD9E307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6922CD3-B6F5-7E8C-4F67-650F0605BE6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5" name="Text Placeholder 4">
            <a:extLst>
              <a:ext uri="{FF2B5EF4-FFF2-40B4-BE49-F238E27FC236}">
                <a16:creationId xmlns:a16="http://schemas.microsoft.com/office/drawing/2014/main" id="{007876E9-CF68-6090-4276-87BF7DB69E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9E8D69A-B236-3615-8026-78DB3F0CF4B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7" name="Date Placeholder 6">
            <a:extLst>
              <a:ext uri="{FF2B5EF4-FFF2-40B4-BE49-F238E27FC236}">
                <a16:creationId xmlns:a16="http://schemas.microsoft.com/office/drawing/2014/main" id="{CF19EAFA-4522-0B2C-9AA8-5A6221F6BE5F}"/>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8" name="Footer Placeholder 7">
            <a:extLst>
              <a:ext uri="{FF2B5EF4-FFF2-40B4-BE49-F238E27FC236}">
                <a16:creationId xmlns:a16="http://schemas.microsoft.com/office/drawing/2014/main" id="{B72529A8-D7E9-C0DB-EF27-5193C00E806C}"/>
              </a:ext>
            </a:extLst>
          </p:cNvPr>
          <p:cNvSpPr>
            <a:spLocks noGrp="1"/>
          </p:cNvSpPr>
          <p:nvPr>
            <p:ph type="ftr" sz="quarter" idx="11"/>
          </p:nvPr>
        </p:nvSpPr>
        <p:spPr/>
        <p:txBody>
          <a:bodyPr/>
          <a:lstStyle/>
          <a:p>
            <a:endParaRPr lang="en-VC"/>
          </a:p>
        </p:txBody>
      </p:sp>
      <p:sp>
        <p:nvSpPr>
          <p:cNvPr id="9" name="Slide Number Placeholder 8">
            <a:extLst>
              <a:ext uri="{FF2B5EF4-FFF2-40B4-BE49-F238E27FC236}">
                <a16:creationId xmlns:a16="http://schemas.microsoft.com/office/drawing/2014/main" id="{16CD51E4-D237-7091-8F25-DB531028A987}"/>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770456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EC91C-8FF9-FA72-9C5A-46480DAE3D1C}"/>
              </a:ext>
            </a:extLst>
          </p:cNvPr>
          <p:cNvSpPr>
            <a:spLocks noGrp="1"/>
          </p:cNvSpPr>
          <p:nvPr>
            <p:ph type="title"/>
          </p:nvPr>
        </p:nvSpPr>
        <p:spPr/>
        <p:txBody>
          <a:bodyPr/>
          <a:lstStyle/>
          <a:p>
            <a:r>
              <a:rPr lang="en-US"/>
              <a:t>Click to edit Master title style</a:t>
            </a:r>
            <a:endParaRPr lang="en-VC"/>
          </a:p>
        </p:txBody>
      </p:sp>
      <p:sp>
        <p:nvSpPr>
          <p:cNvPr id="3" name="Date Placeholder 2">
            <a:extLst>
              <a:ext uri="{FF2B5EF4-FFF2-40B4-BE49-F238E27FC236}">
                <a16:creationId xmlns:a16="http://schemas.microsoft.com/office/drawing/2014/main" id="{CF224F46-52EB-DE18-DE12-927BFA7F0D12}"/>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4" name="Footer Placeholder 3">
            <a:extLst>
              <a:ext uri="{FF2B5EF4-FFF2-40B4-BE49-F238E27FC236}">
                <a16:creationId xmlns:a16="http://schemas.microsoft.com/office/drawing/2014/main" id="{E57E986C-1E4D-11A3-3FF4-698DF059C854}"/>
              </a:ext>
            </a:extLst>
          </p:cNvPr>
          <p:cNvSpPr>
            <a:spLocks noGrp="1"/>
          </p:cNvSpPr>
          <p:nvPr>
            <p:ph type="ftr" sz="quarter" idx="11"/>
          </p:nvPr>
        </p:nvSpPr>
        <p:spPr/>
        <p:txBody>
          <a:bodyPr/>
          <a:lstStyle/>
          <a:p>
            <a:endParaRPr lang="en-VC"/>
          </a:p>
        </p:txBody>
      </p:sp>
      <p:sp>
        <p:nvSpPr>
          <p:cNvPr id="5" name="Slide Number Placeholder 4">
            <a:extLst>
              <a:ext uri="{FF2B5EF4-FFF2-40B4-BE49-F238E27FC236}">
                <a16:creationId xmlns:a16="http://schemas.microsoft.com/office/drawing/2014/main" id="{D735BD12-F6B3-9C7E-84B0-BEC26B932E51}"/>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2796763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33C2A6-9C92-C450-5ED8-832449039658}"/>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3" name="Footer Placeholder 2">
            <a:extLst>
              <a:ext uri="{FF2B5EF4-FFF2-40B4-BE49-F238E27FC236}">
                <a16:creationId xmlns:a16="http://schemas.microsoft.com/office/drawing/2014/main" id="{DB9FCFDD-59D9-36F5-3F00-80EE8D39DE28}"/>
              </a:ext>
            </a:extLst>
          </p:cNvPr>
          <p:cNvSpPr>
            <a:spLocks noGrp="1"/>
          </p:cNvSpPr>
          <p:nvPr>
            <p:ph type="ftr" sz="quarter" idx="11"/>
          </p:nvPr>
        </p:nvSpPr>
        <p:spPr/>
        <p:txBody>
          <a:bodyPr/>
          <a:lstStyle/>
          <a:p>
            <a:endParaRPr lang="en-VC"/>
          </a:p>
        </p:txBody>
      </p:sp>
      <p:sp>
        <p:nvSpPr>
          <p:cNvPr id="4" name="Slide Number Placeholder 3">
            <a:extLst>
              <a:ext uri="{FF2B5EF4-FFF2-40B4-BE49-F238E27FC236}">
                <a16:creationId xmlns:a16="http://schemas.microsoft.com/office/drawing/2014/main" id="{2BE4D576-A738-52E7-C669-49F526D7EA7B}"/>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3624946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6CFB2-1124-365F-E3F8-CFB2595B90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VC"/>
          </a:p>
        </p:txBody>
      </p:sp>
      <p:sp>
        <p:nvSpPr>
          <p:cNvPr id="3" name="Content Placeholder 2">
            <a:extLst>
              <a:ext uri="{FF2B5EF4-FFF2-40B4-BE49-F238E27FC236}">
                <a16:creationId xmlns:a16="http://schemas.microsoft.com/office/drawing/2014/main" id="{D9A0D078-D53D-44BD-3AFF-BD36DCE254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4" name="Text Placeholder 3">
            <a:extLst>
              <a:ext uri="{FF2B5EF4-FFF2-40B4-BE49-F238E27FC236}">
                <a16:creationId xmlns:a16="http://schemas.microsoft.com/office/drawing/2014/main" id="{DB731B7D-CF8C-ACED-86D0-3C15DC7CD8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A4CFD9-B43B-43A0-DDDA-FFA66E4CDB4D}"/>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6" name="Footer Placeholder 5">
            <a:extLst>
              <a:ext uri="{FF2B5EF4-FFF2-40B4-BE49-F238E27FC236}">
                <a16:creationId xmlns:a16="http://schemas.microsoft.com/office/drawing/2014/main" id="{5822C125-9FF7-2E61-1EEA-A9AF28D72347}"/>
              </a:ext>
            </a:extLst>
          </p:cNvPr>
          <p:cNvSpPr>
            <a:spLocks noGrp="1"/>
          </p:cNvSpPr>
          <p:nvPr>
            <p:ph type="ftr" sz="quarter" idx="11"/>
          </p:nvPr>
        </p:nvSpPr>
        <p:spPr/>
        <p:txBody>
          <a:bodyPr/>
          <a:lstStyle/>
          <a:p>
            <a:endParaRPr lang="en-VC"/>
          </a:p>
        </p:txBody>
      </p:sp>
      <p:sp>
        <p:nvSpPr>
          <p:cNvPr id="7" name="Slide Number Placeholder 6">
            <a:extLst>
              <a:ext uri="{FF2B5EF4-FFF2-40B4-BE49-F238E27FC236}">
                <a16:creationId xmlns:a16="http://schemas.microsoft.com/office/drawing/2014/main" id="{23F16C63-FCEC-F668-C374-AE32EE762269}"/>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2382927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08BC-4A21-F63A-EFEF-0CE4BFE0B9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VC"/>
          </a:p>
        </p:txBody>
      </p:sp>
      <p:sp>
        <p:nvSpPr>
          <p:cNvPr id="3" name="Picture Placeholder 2">
            <a:extLst>
              <a:ext uri="{FF2B5EF4-FFF2-40B4-BE49-F238E27FC236}">
                <a16:creationId xmlns:a16="http://schemas.microsoft.com/office/drawing/2014/main" id="{1D722441-8ECA-3904-704A-B43C91322E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VC"/>
          </a:p>
        </p:txBody>
      </p:sp>
      <p:sp>
        <p:nvSpPr>
          <p:cNvPr id="4" name="Text Placeholder 3">
            <a:extLst>
              <a:ext uri="{FF2B5EF4-FFF2-40B4-BE49-F238E27FC236}">
                <a16:creationId xmlns:a16="http://schemas.microsoft.com/office/drawing/2014/main" id="{A5189B89-091B-39CC-49BF-22DD24C652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271D3C-3784-39B6-A626-F1CD8AE9CC98}"/>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6" name="Footer Placeholder 5">
            <a:extLst>
              <a:ext uri="{FF2B5EF4-FFF2-40B4-BE49-F238E27FC236}">
                <a16:creationId xmlns:a16="http://schemas.microsoft.com/office/drawing/2014/main" id="{D0F2627C-25B7-E626-7479-DA9784E66895}"/>
              </a:ext>
            </a:extLst>
          </p:cNvPr>
          <p:cNvSpPr>
            <a:spLocks noGrp="1"/>
          </p:cNvSpPr>
          <p:nvPr>
            <p:ph type="ftr" sz="quarter" idx="11"/>
          </p:nvPr>
        </p:nvSpPr>
        <p:spPr/>
        <p:txBody>
          <a:bodyPr/>
          <a:lstStyle/>
          <a:p>
            <a:endParaRPr lang="en-VC"/>
          </a:p>
        </p:txBody>
      </p:sp>
      <p:sp>
        <p:nvSpPr>
          <p:cNvPr id="7" name="Slide Number Placeholder 6">
            <a:extLst>
              <a:ext uri="{FF2B5EF4-FFF2-40B4-BE49-F238E27FC236}">
                <a16:creationId xmlns:a16="http://schemas.microsoft.com/office/drawing/2014/main" id="{32D0DD4C-489D-152F-1CE0-1A0B059BD24B}"/>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26803401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AF266-7CD1-1C52-6870-C576E1E0100F}"/>
              </a:ext>
            </a:extLst>
          </p:cNvPr>
          <p:cNvSpPr>
            <a:spLocks noGrp="1"/>
          </p:cNvSpPr>
          <p:nvPr>
            <p:ph type="title"/>
          </p:nvPr>
        </p:nvSpPr>
        <p:spPr/>
        <p:txBody>
          <a:bodyPr/>
          <a:lstStyle/>
          <a:p>
            <a:r>
              <a:rPr lang="en-US"/>
              <a:t>Click to edit Master title style</a:t>
            </a:r>
            <a:endParaRPr lang="en-VC"/>
          </a:p>
        </p:txBody>
      </p:sp>
      <p:sp>
        <p:nvSpPr>
          <p:cNvPr id="3" name="Vertical Text Placeholder 2">
            <a:extLst>
              <a:ext uri="{FF2B5EF4-FFF2-40B4-BE49-F238E27FC236}">
                <a16:creationId xmlns:a16="http://schemas.microsoft.com/office/drawing/2014/main" id="{7EDFF87B-E45B-0592-247B-024688A9675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4" name="Date Placeholder 3">
            <a:extLst>
              <a:ext uri="{FF2B5EF4-FFF2-40B4-BE49-F238E27FC236}">
                <a16:creationId xmlns:a16="http://schemas.microsoft.com/office/drawing/2014/main" id="{A32455C0-C845-EF17-29C6-499F6FAF143A}"/>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5" name="Footer Placeholder 4">
            <a:extLst>
              <a:ext uri="{FF2B5EF4-FFF2-40B4-BE49-F238E27FC236}">
                <a16:creationId xmlns:a16="http://schemas.microsoft.com/office/drawing/2014/main" id="{F5CF5636-B330-E06C-A1A9-E6950BE9C44D}"/>
              </a:ext>
            </a:extLst>
          </p:cNvPr>
          <p:cNvSpPr>
            <a:spLocks noGrp="1"/>
          </p:cNvSpPr>
          <p:nvPr>
            <p:ph type="ftr" sz="quarter" idx="11"/>
          </p:nvPr>
        </p:nvSpPr>
        <p:spPr/>
        <p:txBody>
          <a:bodyPr/>
          <a:lstStyle/>
          <a:p>
            <a:endParaRPr lang="en-VC"/>
          </a:p>
        </p:txBody>
      </p:sp>
      <p:sp>
        <p:nvSpPr>
          <p:cNvPr id="6" name="Slide Number Placeholder 5">
            <a:extLst>
              <a:ext uri="{FF2B5EF4-FFF2-40B4-BE49-F238E27FC236}">
                <a16:creationId xmlns:a16="http://schemas.microsoft.com/office/drawing/2014/main" id="{704EAC53-0E81-25D3-DCB9-14DE86DB7FA9}"/>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3703987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438AD3-B060-E6AB-8828-5830C45B031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VC"/>
          </a:p>
        </p:txBody>
      </p:sp>
      <p:sp>
        <p:nvSpPr>
          <p:cNvPr id="3" name="Vertical Text Placeholder 2">
            <a:extLst>
              <a:ext uri="{FF2B5EF4-FFF2-40B4-BE49-F238E27FC236}">
                <a16:creationId xmlns:a16="http://schemas.microsoft.com/office/drawing/2014/main" id="{200FD41B-A84F-62BE-5AF4-501A51F07CE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4" name="Date Placeholder 3">
            <a:extLst>
              <a:ext uri="{FF2B5EF4-FFF2-40B4-BE49-F238E27FC236}">
                <a16:creationId xmlns:a16="http://schemas.microsoft.com/office/drawing/2014/main" id="{18715A5C-0335-C36F-3627-3B458F20DAEA}"/>
              </a:ext>
            </a:extLst>
          </p:cNvPr>
          <p:cNvSpPr>
            <a:spLocks noGrp="1"/>
          </p:cNvSpPr>
          <p:nvPr>
            <p:ph type="dt" sz="half" idx="10"/>
          </p:nvPr>
        </p:nvSpPr>
        <p:spPr/>
        <p:txBody>
          <a:bodyPr/>
          <a:lstStyle/>
          <a:p>
            <a:fld id="{8A2CE13B-6A08-4BDB-9C65-6263CFFBBF50}" type="datetimeFigureOut">
              <a:rPr lang="en-VC" smtClean="0"/>
              <a:t>06/11/2022</a:t>
            </a:fld>
            <a:endParaRPr lang="en-VC"/>
          </a:p>
        </p:txBody>
      </p:sp>
      <p:sp>
        <p:nvSpPr>
          <p:cNvPr id="5" name="Footer Placeholder 4">
            <a:extLst>
              <a:ext uri="{FF2B5EF4-FFF2-40B4-BE49-F238E27FC236}">
                <a16:creationId xmlns:a16="http://schemas.microsoft.com/office/drawing/2014/main" id="{80C8F6CD-4831-C065-273B-121B0CA9D14A}"/>
              </a:ext>
            </a:extLst>
          </p:cNvPr>
          <p:cNvSpPr>
            <a:spLocks noGrp="1"/>
          </p:cNvSpPr>
          <p:nvPr>
            <p:ph type="ftr" sz="quarter" idx="11"/>
          </p:nvPr>
        </p:nvSpPr>
        <p:spPr/>
        <p:txBody>
          <a:bodyPr/>
          <a:lstStyle/>
          <a:p>
            <a:endParaRPr lang="en-VC"/>
          </a:p>
        </p:txBody>
      </p:sp>
      <p:sp>
        <p:nvSpPr>
          <p:cNvPr id="6" name="Slide Number Placeholder 5">
            <a:extLst>
              <a:ext uri="{FF2B5EF4-FFF2-40B4-BE49-F238E27FC236}">
                <a16:creationId xmlns:a16="http://schemas.microsoft.com/office/drawing/2014/main" id="{D326F1D5-94EC-625B-DEFD-64309BC6C7CA}"/>
              </a:ext>
            </a:extLst>
          </p:cNvPr>
          <p:cNvSpPr>
            <a:spLocks noGrp="1"/>
          </p:cNvSpPr>
          <p:nvPr>
            <p:ph type="sldNum" sz="quarter" idx="12"/>
          </p:nvPr>
        </p:nvSpPr>
        <p:spPr/>
        <p:txBody>
          <a:bodyPr/>
          <a:lstStyle/>
          <a:p>
            <a:fld id="{6AC635E3-1E91-4854-95BA-5BC94DF83E7C}" type="slidenum">
              <a:rPr lang="en-VC" smtClean="0"/>
              <a:t>‹#›</a:t>
            </a:fld>
            <a:endParaRPr lang="en-VC"/>
          </a:p>
        </p:txBody>
      </p:sp>
    </p:spTree>
    <p:extLst>
      <p:ext uri="{BB962C8B-B14F-4D97-AF65-F5344CB8AC3E}">
        <p14:creationId xmlns:p14="http://schemas.microsoft.com/office/powerpoint/2010/main" val="1157187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E8D4B1-4376-8A2A-5A6C-6920E254F2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VC"/>
          </a:p>
        </p:txBody>
      </p:sp>
      <p:sp>
        <p:nvSpPr>
          <p:cNvPr id="3" name="Text Placeholder 2">
            <a:extLst>
              <a:ext uri="{FF2B5EF4-FFF2-40B4-BE49-F238E27FC236}">
                <a16:creationId xmlns:a16="http://schemas.microsoft.com/office/drawing/2014/main" id="{A5BAE4D5-10C9-443A-EFB2-FC99B38C068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VC"/>
          </a:p>
        </p:txBody>
      </p:sp>
      <p:sp>
        <p:nvSpPr>
          <p:cNvPr id="4" name="Date Placeholder 3">
            <a:extLst>
              <a:ext uri="{FF2B5EF4-FFF2-40B4-BE49-F238E27FC236}">
                <a16:creationId xmlns:a16="http://schemas.microsoft.com/office/drawing/2014/main" id="{1F96A7A9-9741-0A0B-7940-B01BB9D968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2CE13B-6A08-4BDB-9C65-6263CFFBBF50}" type="datetimeFigureOut">
              <a:rPr lang="en-VC" smtClean="0"/>
              <a:t>06/11/2022</a:t>
            </a:fld>
            <a:endParaRPr lang="en-VC"/>
          </a:p>
        </p:txBody>
      </p:sp>
      <p:sp>
        <p:nvSpPr>
          <p:cNvPr id="5" name="Footer Placeholder 4">
            <a:extLst>
              <a:ext uri="{FF2B5EF4-FFF2-40B4-BE49-F238E27FC236}">
                <a16:creationId xmlns:a16="http://schemas.microsoft.com/office/drawing/2014/main" id="{E1677AC0-97BD-6804-3532-E2C65C1330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VC"/>
          </a:p>
        </p:txBody>
      </p:sp>
      <p:sp>
        <p:nvSpPr>
          <p:cNvPr id="6" name="Slide Number Placeholder 5">
            <a:extLst>
              <a:ext uri="{FF2B5EF4-FFF2-40B4-BE49-F238E27FC236}">
                <a16:creationId xmlns:a16="http://schemas.microsoft.com/office/drawing/2014/main" id="{70ACDF4D-B76E-AF3B-EE05-34269872EE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C635E3-1E91-4854-95BA-5BC94DF83E7C}" type="slidenum">
              <a:rPr lang="en-VC" smtClean="0"/>
              <a:t>‹#›</a:t>
            </a:fld>
            <a:endParaRPr lang="en-VC"/>
          </a:p>
        </p:txBody>
      </p:sp>
    </p:spTree>
    <p:extLst>
      <p:ext uri="{BB962C8B-B14F-4D97-AF65-F5344CB8AC3E}">
        <p14:creationId xmlns:p14="http://schemas.microsoft.com/office/powerpoint/2010/main" val="4040736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V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cod.pressbooks.pub/actionresearch/front-matter/reading-seminar-and-action-research/" TargetMode="External"/><Relationship Id="rId7" Type="http://schemas.openxmlformats.org/officeDocument/2006/relationships/hyperlink" Target="https://pixabay.com/photos/ethics-right-wrong-ethical-moral-2991600/"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3.jpg"/><Relationship Id="rId5" Type="http://schemas.openxmlformats.org/officeDocument/2006/relationships/hyperlink" Target="https://cassandrajohn.com/2016/07/26/first-rules-of-data-analysis/" TargetMode="External"/><Relationship Id="rId4" Type="http://schemas.openxmlformats.org/officeDocument/2006/relationships/image" Target="../media/image2.jpg"/><Relationship Id="rId9" Type="http://schemas.openxmlformats.org/officeDocument/2006/relationships/hyperlink" Target="https://www.mrgscience.com/ess-ia-results-analysis--conclusions.html"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file:///C:\Users\Jasbe\Downloads\10.1002\berj.3654" TargetMode="External"/><Relationship Id="rId2" Type="http://schemas.openxmlformats.org/officeDocument/2006/relationships/hyperlink" Target="https://s3-us-west-2.amazonaws.com/courses-images/wp-content/uploads/sites/4056/2019/06/13210433/ethics-2991600_1920-1-350x247.jpg" TargetMode="External"/><Relationship Id="rId1" Type="http://schemas.openxmlformats.org/officeDocument/2006/relationships/slideLayout" Target="../slideLayouts/slideLayout2.xml"/><Relationship Id="rId4" Type="http://schemas.openxmlformats.org/officeDocument/2006/relationships/hyperlink" Target="https://jameshaytonphd.com/quick-tips/an-age-limit-on-reference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file:///C:\Users\Jasbe\Downloads\10.1080\00219266.2018.1546762" TargetMode="External"/><Relationship Id="rId7" Type="http://schemas.openxmlformats.org/officeDocument/2006/relationships/hyperlink" Target="https://cassandrajohn.files.wordpress.com/2016/07/data_analysis.jpg?w=1024" TargetMode="External"/><Relationship Id="rId2" Type="http://schemas.openxmlformats.org/officeDocument/2006/relationships/hyperlink" Target="https://www.ncbi.nlm.nih.gov/pmc/articles/PMC4975196/" TargetMode="External"/><Relationship Id="rId1" Type="http://schemas.openxmlformats.org/officeDocument/2006/relationships/slideLayout" Target="../slideLayouts/slideLayout2.xml"/><Relationship Id="rId6" Type="http://schemas.openxmlformats.org/officeDocument/2006/relationships/hyperlink" Target="file:///C:\Users\Jasbe\Downloads\10.1080\03004279.2014.996242" TargetMode="External"/><Relationship Id="rId5" Type="http://schemas.openxmlformats.org/officeDocument/2006/relationships/hyperlink" Target="https://cod.pressbooks.pub/app/uploads/sites/26/2020/04/Action-Research-Process1.jpg" TargetMode="External"/><Relationship Id="rId4" Type="http://schemas.openxmlformats.org/officeDocument/2006/relationships/hyperlink" Target="https://www.mrgscience.com/uploads/2/0/7/9/20796234/editor/download_17.png?157317447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EFD5577-34DF-A3E6-27F8-2B10992AE0AE}"/>
              </a:ext>
            </a:extLst>
          </p:cNvPr>
          <p:cNvSpPr/>
          <p:nvPr/>
        </p:nvSpPr>
        <p:spPr>
          <a:xfrm>
            <a:off x="2427316" y="719052"/>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VC"/>
          </a:p>
        </p:txBody>
      </p:sp>
      <p:sp>
        <p:nvSpPr>
          <p:cNvPr id="6" name="Rectangle: Rounded Corners 5">
            <a:extLst>
              <a:ext uri="{FF2B5EF4-FFF2-40B4-BE49-F238E27FC236}">
                <a16:creationId xmlns:a16="http://schemas.microsoft.com/office/drawing/2014/main" id="{A52BAA96-EBA7-269C-C33F-6F439CB4B58C}"/>
              </a:ext>
            </a:extLst>
          </p:cNvPr>
          <p:cNvSpPr/>
          <p:nvPr/>
        </p:nvSpPr>
        <p:spPr>
          <a:xfrm>
            <a:off x="3616036" y="-45719"/>
            <a:ext cx="4505499" cy="764771"/>
          </a:xfrm>
          <a:prstGeom prst="round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rgbClr val="FF0000"/>
                </a:solidFill>
              </a:rPr>
              <a:t>Getting more from getting out: increasing achievement in literacy and science through ecological fieldwork.</a:t>
            </a:r>
          </a:p>
          <a:p>
            <a:pPr algn="ctr"/>
            <a:r>
              <a:rPr lang="en-US" sz="1400" dirty="0">
                <a:solidFill>
                  <a:srgbClr val="FF0000"/>
                </a:solidFill>
              </a:rPr>
              <a:t>Journal Review</a:t>
            </a:r>
            <a:endParaRPr lang="en-VC" sz="1400" dirty="0">
              <a:solidFill>
                <a:srgbClr val="FF0000"/>
              </a:solidFill>
            </a:endParaRPr>
          </a:p>
        </p:txBody>
      </p:sp>
      <p:sp>
        <p:nvSpPr>
          <p:cNvPr id="7" name="Rectangle 6">
            <a:extLst>
              <a:ext uri="{FF2B5EF4-FFF2-40B4-BE49-F238E27FC236}">
                <a16:creationId xmlns:a16="http://schemas.microsoft.com/office/drawing/2014/main" id="{255718F0-4C79-65ED-35D1-B58140C95448}"/>
              </a:ext>
            </a:extLst>
          </p:cNvPr>
          <p:cNvSpPr/>
          <p:nvPr/>
        </p:nvSpPr>
        <p:spPr>
          <a:xfrm>
            <a:off x="3661751" y="764771"/>
            <a:ext cx="4459782" cy="2820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VC"/>
          </a:p>
        </p:txBody>
      </p:sp>
      <p:sp>
        <p:nvSpPr>
          <p:cNvPr id="10" name="TextBox 9">
            <a:extLst>
              <a:ext uri="{FF2B5EF4-FFF2-40B4-BE49-F238E27FC236}">
                <a16:creationId xmlns:a16="http://schemas.microsoft.com/office/drawing/2014/main" id="{FAC14A93-ADD6-DF18-BBC5-7EC0C8B3509E}"/>
              </a:ext>
            </a:extLst>
          </p:cNvPr>
          <p:cNvSpPr txBox="1"/>
          <p:nvPr/>
        </p:nvSpPr>
        <p:spPr>
          <a:xfrm>
            <a:off x="3655627" y="731668"/>
            <a:ext cx="4459781" cy="2351734"/>
          </a:xfrm>
          <a:prstGeom prst="rect">
            <a:avLst/>
          </a:prstGeom>
          <a:noFill/>
          <a:ln w="38100">
            <a:solidFill>
              <a:schemeClr val="tx1"/>
            </a:solidFill>
          </a:ln>
        </p:spPr>
        <p:txBody>
          <a:bodyPr wrap="square">
            <a:spAutoFit/>
          </a:bodyPr>
          <a:lstStyle/>
          <a:p>
            <a:pPr lvl="0">
              <a:lnSpc>
                <a:spcPct val="115000"/>
              </a:lnSpc>
              <a:spcBef>
                <a:spcPts val="1200"/>
              </a:spcBef>
              <a:spcAft>
                <a:spcPts val="1200"/>
              </a:spcAft>
            </a:pPr>
            <a:r>
              <a:rPr lang="en-US" sz="12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Introduction</a:t>
            </a:r>
          </a:p>
          <a:p>
            <a:pPr marL="342900" lvl="0" indent="-342900">
              <a:lnSpc>
                <a:spcPct val="115000"/>
              </a:lnSpc>
              <a:spcBef>
                <a:spcPts val="1200"/>
              </a:spcBef>
              <a:spcAft>
                <a:spcPts val="1200"/>
              </a:spcAft>
              <a:buFont typeface="Symbol" panose="05050102010706020507" pitchFamily="18" charset="2"/>
              <a:buChar char=""/>
            </a:pPr>
            <a:r>
              <a:rPr lang="en-VC" sz="9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The article was authored by Graham W. Scott, a principal fellow of the higher education academy and a bioscience educator, and Margret Boyd, a BSc holder in Agricultural Science. Having published numerous articles in scientific journals, both authors possess a wealth of knowledge, not just in Science but also in Research, which therefore makes their articles one of validity. It would have been beneficial to have had an author with Literacy Knowledge participate in this study in order to provide a fair assessment of the literacy achievement of the participants.</a:t>
            </a:r>
            <a:r>
              <a:rPr lang="en-US" sz="9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T</a:t>
            </a:r>
            <a:r>
              <a:rPr lang="en-VC" sz="9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he article has been peer-reviewed, which means it was reviewed and evaluated by scholars from the same discipline. K</a:t>
            </a:r>
            <a:r>
              <a:rPr lang="en-US" sz="9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elly</a:t>
            </a:r>
            <a:r>
              <a:rPr lang="en-VC" sz="9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et al. (2014) further solidified the validity of the article by stating that peer reviews ensure only high-quality research is published by verifying its validity and originality.</a:t>
            </a:r>
            <a:endParaRPr lang="en-VC" sz="9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327FAB5C-B539-C614-18F0-26831D249814}"/>
              </a:ext>
            </a:extLst>
          </p:cNvPr>
          <p:cNvSpPr/>
          <p:nvPr/>
        </p:nvSpPr>
        <p:spPr>
          <a:xfrm>
            <a:off x="3604605" y="3116112"/>
            <a:ext cx="4505498" cy="3688958"/>
          </a:xfrm>
          <a:prstGeom prst="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US" sz="8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US" sz="8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US" sz="8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US" sz="800" b="1" u="sng"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US" sz="1200" b="1" u="sng"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en-US" sz="1200" b="1" u="sng" dirty="0">
                <a:effectLst/>
                <a:latin typeface="Times New Roman" panose="02020603050405020304" pitchFamily="18" charset="0"/>
                <a:ea typeface="Calibri" panose="020F0502020204030204" pitchFamily="34" charset="0"/>
                <a:cs typeface="Times New Roman" panose="02020603050405020304" pitchFamily="18" charset="0"/>
              </a:rPr>
              <a:t>Literature review</a:t>
            </a:r>
            <a:endParaRPr lang="en-VC" sz="1200" b="1"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en-US" sz="900"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en-VC" sz="900" dirty="0">
                <a:effectLst/>
                <a:latin typeface="Times New Roman" panose="02020603050405020304" pitchFamily="18" charset="0"/>
                <a:ea typeface="Times New Roman" panose="02020603050405020304" pitchFamily="18" charset="0"/>
                <a:cs typeface="Times New Roman" panose="02020603050405020304" pitchFamily="18" charset="0"/>
              </a:rPr>
              <a:t>he researchers presented various literature to show that learning outdoors has a broader value. It is commendable that the researchers used literature to frame the context of their study. It is clear from this evidence that research was done even before the experiment was performed, as they said, “learning about the world and sharing one’s own discourse can be powerful motivators for learning to read, write and speak effectively” (</a:t>
            </a:r>
            <a:r>
              <a:rPr lang="en-VC" sz="900" dirty="0" err="1">
                <a:effectLst/>
                <a:latin typeface="Times New Roman" panose="02020603050405020304" pitchFamily="18" charset="0"/>
                <a:ea typeface="Times New Roman" panose="02020603050405020304" pitchFamily="18" charset="0"/>
                <a:cs typeface="Times New Roman" panose="02020603050405020304" pitchFamily="18" charset="0"/>
              </a:rPr>
              <a:t>Hapgoad</a:t>
            </a:r>
            <a:r>
              <a:rPr lang="en-VC" sz="900" dirty="0">
                <a:effectLst/>
                <a:latin typeface="Times New Roman" panose="02020603050405020304" pitchFamily="18" charset="0"/>
                <a:ea typeface="Times New Roman" panose="02020603050405020304" pitchFamily="18" charset="0"/>
                <a:cs typeface="Times New Roman" panose="02020603050405020304" pitchFamily="18" charset="0"/>
              </a:rPr>
              <a:t> and </a:t>
            </a:r>
            <a:r>
              <a:rPr lang="en-VC" sz="900" dirty="0" err="1">
                <a:effectLst/>
                <a:latin typeface="Times New Roman" panose="02020603050405020304" pitchFamily="18" charset="0"/>
                <a:ea typeface="Times New Roman" panose="02020603050405020304" pitchFamily="18" charset="0"/>
                <a:cs typeface="Times New Roman" panose="02020603050405020304" pitchFamily="18" charset="0"/>
              </a:rPr>
              <a:t>Palinscar</a:t>
            </a:r>
            <a:r>
              <a:rPr lang="en-VC" sz="900" dirty="0">
                <a:effectLst/>
                <a:latin typeface="Times New Roman" panose="02020603050405020304" pitchFamily="18" charset="0"/>
                <a:ea typeface="Times New Roman" panose="02020603050405020304" pitchFamily="18" charset="0"/>
                <a:cs typeface="Times New Roman" panose="02020603050405020304" pitchFamily="18" charset="0"/>
              </a:rPr>
              <a:t>, 2006).</a:t>
            </a:r>
            <a:endParaRPr lang="en-US" sz="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nSpc>
                <a:spcPct val="107000"/>
              </a:lnSpc>
              <a:spcAft>
                <a:spcPts val="800"/>
              </a:spcAft>
              <a:buFont typeface="Wingdings" panose="05000000000000000000" pitchFamily="2" charset="2"/>
              <a:buChar char=""/>
            </a:pPr>
            <a:r>
              <a:rPr lang="en-US" sz="900" dirty="0">
                <a:effectLst/>
                <a:latin typeface="Times New Roman" panose="02020603050405020304" pitchFamily="18" charset="0"/>
                <a:ea typeface="Times New Roman" panose="02020603050405020304" pitchFamily="18" charset="0"/>
                <a:cs typeface="Times New Roman" panose="02020603050405020304" pitchFamily="18" charset="0"/>
              </a:rPr>
              <a:t>M</a:t>
            </a:r>
            <a:r>
              <a:rPr lang="en-VC" sz="900" dirty="0" err="1">
                <a:effectLst/>
                <a:latin typeface="Times New Roman" panose="02020603050405020304" pitchFamily="18" charset="0"/>
                <a:ea typeface="Times New Roman" panose="02020603050405020304" pitchFamily="18" charset="0"/>
                <a:cs typeface="Times New Roman" panose="02020603050405020304" pitchFamily="18" charset="0"/>
              </a:rPr>
              <a:t>ost</a:t>
            </a:r>
            <a:r>
              <a:rPr lang="en-VC" sz="900" dirty="0">
                <a:effectLst/>
                <a:latin typeface="Times New Roman" panose="02020603050405020304" pitchFamily="18" charset="0"/>
                <a:ea typeface="Times New Roman" panose="02020603050405020304" pitchFamily="18" charset="0"/>
                <a:cs typeface="Times New Roman" panose="02020603050405020304" pitchFamily="18" charset="0"/>
              </a:rPr>
              <a:t> of the sources were within the ten-year period of the article’s release date, except for three. While it is important to use up-to-date sources to ensure that research is current and valid, citing a few sources outside of the ten-year period did not affect the validity of the research. In fact, the information provided by these sources </a:t>
            </a:r>
            <a:r>
              <a:rPr lang="en-US" sz="900" dirty="0">
                <a:effectLst/>
                <a:latin typeface="Times New Roman" panose="02020603050405020304" pitchFamily="18" charset="0"/>
                <a:ea typeface="Times New Roman" panose="02020603050405020304" pitchFamily="18" charset="0"/>
                <a:cs typeface="Times New Roman" panose="02020603050405020304" pitchFamily="18" charset="0"/>
              </a:rPr>
              <a:t>was</a:t>
            </a:r>
            <a:r>
              <a:rPr lang="en-VC" sz="900" dirty="0">
                <a:effectLst/>
                <a:latin typeface="Times New Roman" panose="02020603050405020304" pitchFamily="18" charset="0"/>
                <a:ea typeface="Times New Roman" panose="02020603050405020304" pitchFamily="18" charset="0"/>
                <a:cs typeface="Times New Roman" panose="02020603050405020304" pitchFamily="18" charset="0"/>
              </a:rPr>
              <a:t> very relevant to the research. Furthermore, Hayton 2018, argued that once the reference is appropriate to your study there is nothing wrong with including it in your article.</a:t>
            </a:r>
            <a:endParaRPr lang="en-US" sz="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nSpc>
                <a:spcPct val="107000"/>
              </a:lnSpc>
              <a:spcAft>
                <a:spcPts val="800"/>
              </a:spcAft>
              <a:buFont typeface="Wingdings" panose="05000000000000000000" pitchFamily="2" charset="2"/>
              <a:buChar char=""/>
            </a:pPr>
            <a:r>
              <a:rPr lang="en-US" sz="900"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VC" sz="900" dirty="0" err="1">
                <a:effectLst/>
                <a:latin typeface="Times New Roman" panose="02020603050405020304" pitchFamily="18" charset="0"/>
                <a:ea typeface="Times New Roman" panose="02020603050405020304" pitchFamily="18" charset="0"/>
                <a:cs typeface="Times New Roman" panose="02020603050405020304" pitchFamily="18" charset="0"/>
              </a:rPr>
              <a:t>esearch</a:t>
            </a:r>
            <a:r>
              <a:rPr lang="en-VC" sz="900" dirty="0">
                <a:effectLst/>
                <a:latin typeface="Times New Roman" panose="02020603050405020304" pitchFamily="18" charset="0"/>
                <a:ea typeface="Times New Roman" panose="02020603050405020304" pitchFamily="18" charset="0"/>
                <a:cs typeface="Times New Roman" panose="02020603050405020304" pitchFamily="18" charset="0"/>
              </a:rPr>
              <a:t> that was carried out on this same topic after this study was done, argued that although cognitive benefits are derived from fieldwork, the focus should also be on the development of the affective, social, and environmental education for students, without compromising the learning of the ecological fundamentals (</a:t>
            </a:r>
            <a:r>
              <a:rPr lang="en-VC" sz="900" dirty="0" err="1">
                <a:effectLst/>
                <a:latin typeface="Times New Roman" panose="02020603050405020304" pitchFamily="18" charset="0"/>
                <a:ea typeface="Times New Roman" panose="02020603050405020304" pitchFamily="18" charset="0"/>
                <a:cs typeface="Times New Roman" panose="02020603050405020304" pitchFamily="18" charset="0"/>
              </a:rPr>
              <a:t>Kervinen</a:t>
            </a:r>
            <a:r>
              <a:rPr lang="en-VC" sz="900" dirty="0">
                <a:effectLst/>
                <a:latin typeface="Times New Roman" panose="02020603050405020304" pitchFamily="18" charset="0"/>
                <a:ea typeface="Times New Roman" panose="02020603050405020304" pitchFamily="18" charset="0"/>
                <a:cs typeface="Times New Roman" panose="02020603050405020304" pitchFamily="18" charset="0"/>
              </a:rPr>
              <a:t>, 2018). This research demonstrated how the use of contradicting views can help to balance the research.</a:t>
            </a:r>
            <a:endParaRPr lang="en-VC" sz="9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endParaRPr lang="en-US" sz="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0">
              <a:lnSpc>
                <a:spcPct val="107000"/>
              </a:lnSpc>
              <a:spcAft>
                <a:spcPts val="800"/>
              </a:spcAft>
            </a:pPr>
            <a:endParaRPr lang="en-US" sz="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endParaRPr lang="en-US" sz="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endParaRPr lang="en-US" sz="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endParaRPr lang="en-US" sz="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endParaRPr lang="en-US" sz="8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endParaRPr lang="en-US" sz="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endParaRPr lang="en-VC" sz="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Rectangle 13">
            <a:extLst>
              <a:ext uri="{FF2B5EF4-FFF2-40B4-BE49-F238E27FC236}">
                <a16:creationId xmlns:a16="http://schemas.microsoft.com/office/drawing/2014/main" id="{A4F77F82-38F0-1D9E-CB90-6C0341395137}"/>
              </a:ext>
            </a:extLst>
          </p:cNvPr>
          <p:cNvSpPr/>
          <p:nvPr/>
        </p:nvSpPr>
        <p:spPr>
          <a:xfrm>
            <a:off x="-1" y="0"/>
            <a:ext cx="3638894" cy="4788132"/>
          </a:xfrm>
          <a:prstGeom prst="rect">
            <a:avLst/>
          </a:prstGeom>
          <a:solidFill>
            <a:schemeClr val="accent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5000"/>
              </a:lnSpc>
              <a:spcBef>
                <a:spcPts val="1200"/>
              </a:spcBef>
              <a:spcAft>
                <a:spcPts val="1200"/>
              </a:spcAft>
            </a:pPr>
            <a:endParaRPr lang="en-US" sz="1000" dirty="0">
              <a:solidFill>
                <a:schemeClr val="tx1"/>
              </a:solidFill>
              <a:effectLst/>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endParaRPr lang="en-US" sz="1000" dirty="0">
              <a:solidFill>
                <a:schemeClr val="tx1"/>
              </a:solidFill>
              <a:latin typeface="Times New Roman" panose="02020603050405020304" pitchFamily="18" charset="0"/>
              <a:ea typeface="Arial" panose="020B0604020202020204" pitchFamily="34" charset="0"/>
              <a:cs typeface="Times New Roman" panose="02020603050405020304" pitchFamily="18" charset="0"/>
            </a:endParaRPr>
          </a:p>
          <a:p>
            <a:pPr>
              <a:lnSpc>
                <a:spcPct val="115000"/>
              </a:lnSpc>
              <a:spcBef>
                <a:spcPts val="1200"/>
              </a:spcBef>
              <a:spcAft>
                <a:spcPts val="1200"/>
              </a:spcAft>
            </a:pPr>
            <a:r>
              <a:rPr lang="en-US" sz="1200" b="1" u="sng" dirty="0">
                <a:solidFill>
                  <a:schemeClr val="bg1"/>
                </a:solidFill>
                <a:effectLst/>
                <a:latin typeface="Times New Roman" panose="02020603050405020304" pitchFamily="18" charset="0"/>
                <a:ea typeface="Arial" panose="020B0604020202020204" pitchFamily="34" charset="0"/>
                <a:cs typeface="Times New Roman" panose="02020603050405020304" pitchFamily="18" charset="0"/>
              </a:rPr>
              <a:t>Methodology       </a:t>
            </a:r>
            <a:endParaRPr lang="en-VC" sz="1200" b="1" u="sng"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171450" indent="-171450">
              <a:lnSpc>
                <a:spcPct val="115000"/>
              </a:lnSpc>
              <a:spcBef>
                <a:spcPts val="1200"/>
              </a:spcBef>
              <a:spcAft>
                <a:spcPts val="1200"/>
              </a:spcAft>
              <a:buFont typeface="Wingdings" panose="05000000000000000000" pitchFamily="2" charset="2"/>
              <a:buChar char="q"/>
            </a:pPr>
            <a:r>
              <a:rPr lang="en-US" sz="9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Research techniques are instruments used for gathering data (</a:t>
            </a:r>
            <a:r>
              <a:rPr lang="en-US" sz="900"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Mchomes</a:t>
            </a:r>
            <a:r>
              <a:rPr lang="en-US" sz="9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2019). There are many different research methodologies, including questionnaires, interviews, and action research. </a:t>
            </a:r>
            <a:r>
              <a:rPr lang="en-US" sz="900" dirty="0">
                <a:solidFill>
                  <a:schemeClr val="bg1"/>
                </a:solidFill>
                <a:effectLst/>
                <a:latin typeface="Times New Roman" panose="02020603050405020304" pitchFamily="18" charset="0"/>
                <a:ea typeface="Times New Roman" panose="02020603050405020304" pitchFamily="18" charset="0"/>
              </a:rPr>
              <a:t>The method used to collect data for this study was not stated within the article which reduces the reliability of this article. However, it was clear that action research was the method that was used. </a:t>
            </a:r>
            <a:endParaRPr lang="en-US" sz="9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171450" indent="-171450">
              <a:lnSpc>
                <a:spcPct val="115000"/>
              </a:lnSpc>
              <a:spcBef>
                <a:spcPts val="1200"/>
              </a:spcBef>
              <a:spcAft>
                <a:spcPts val="1200"/>
              </a:spcAft>
              <a:buFont typeface="Wingdings" panose="05000000000000000000" pitchFamily="2" charset="2"/>
              <a:buChar char="q"/>
            </a:pPr>
            <a:r>
              <a:rPr lang="en-US" sz="900" dirty="0">
                <a:solidFill>
                  <a:schemeClr val="bg1"/>
                </a:solidFill>
                <a:effectLst/>
                <a:latin typeface="Times New Roman" panose="02020603050405020304" pitchFamily="18" charset="0"/>
                <a:ea typeface="Times New Roman" panose="02020603050405020304" pitchFamily="18" charset="0"/>
              </a:rPr>
              <a:t>The sample size of three hundred and seventy-nine (379) pupils was chosen from eight primary schools in the North East of England. This sample size meant that more in-depth data was collected. non-probability sampling techniques were used to select the samples. Non-probability sampling is where samples are selected on the basis of their accessibility or the purpose of the researcher.</a:t>
            </a:r>
          </a:p>
          <a:p>
            <a:pPr marL="171450" indent="-171450">
              <a:lnSpc>
                <a:spcPct val="115000"/>
              </a:lnSpc>
              <a:spcBef>
                <a:spcPts val="1200"/>
              </a:spcBef>
              <a:spcAft>
                <a:spcPts val="1200"/>
              </a:spcAft>
              <a:buFont typeface="Wingdings" panose="05000000000000000000" pitchFamily="2" charset="2"/>
              <a:buChar char="q"/>
            </a:pPr>
            <a:r>
              <a:rPr lang="en-US" sz="900" dirty="0">
                <a:solidFill>
                  <a:schemeClr val="bg1"/>
                </a:solidFill>
                <a:latin typeface="Times New Roman" panose="02020603050405020304" pitchFamily="18" charset="0"/>
                <a:ea typeface="Times New Roman" panose="02020603050405020304" pitchFamily="18" charset="0"/>
              </a:rPr>
              <a:t>N</a:t>
            </a:r>
            <a:r>
              <a:rPr lang="en-US" sz="900" dirty="0">
                <a:solidFill>
                  <a:schemeClr val="bg1"/>
                </a:solidFill>
                <a:effectLst/>
                <a:latin typeface="Times New Roman" panose="02020603050405020304" pitchFamily="18" charset="0"/>
                <a:ea typeface="Times New Roman" panose="02020603050405020304" pitchFamily="18" charset="0"/>
              </a:rPr>
              <a:t>ot all the children were present on the days when the data was collected. </a:t>
            </a:r>
            <a:r>
              <a:rPr lang="en-US" sz="900" dirty="0">
                <a:solidFill>
                  <a:schemeClr val="bg1"/>
                </a:solidFill>
                <a:latin typeface="Times New Roman" panose="02020603050405020304" pitchFamily="18" charset="0"/>
                <a:ea typeface="Times New Roman" panose="02020603050405020304" pitchFamily="18" charset="0"/>
              </a:rPr>
              <a:t>T</a:t>
            </a:r>
            <a:r>
              <a:rPr lang="en-US" sz="900" dirty="0">
                <a:solidFill>
                  <a:schemeClr val="bg1"/>
                </a:solidFill>
                <a:effectLst/>
                <a:latin typeface="Times New Roman" panose="02020603050405020304" pitchFamily="18" charset="0"/>
                <a:ea typeface="Times New Roman" panose="02020603050405020304" pitchFamily="18" charset="0"/>
              </a:rPr>
              <a:t>he absence of participants means the absence of data which could have a negative impact on the study.</a:t>
            </a:r>
          </a:p>
          <a:p>
            <a:pPr>
              <a:lnSpc>
                <a:spcPct val="115000"/>
              </a:lnSpc>
              <a:spcBef>
                <a:spcPts val="1200"/>
              </a:spcBef>
              <a:spcAft>
                <a:spcPts val="1200"/>
              </a:spcAft>
            </a:pPr>
            <a:endParaRPr lang="en-US"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171450" indent="-171450">
              <a:lnSpc>
                <a:spcPct val="115000"/>
              </a:lnSpc>
              <a:spcBef>
                <a:spcPts val="1200"/>
              </a:spcBef>
              <a:spcAft>
                <a:spcPts val="1200"/>
              </a:spcAft>
              <a:buFont typeface="Wingdings" panose="05000000000000000000" pitchFamily="2" charset="2"/>
              <a:buChar char="q"/>
            </a:pPr>
            <a:endParaRPr lang="en-US" sz="1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171450" indent="-171450">
              <a:lnSpc>
                <a:spcPct val="115000"/>
              </a:lnSpc>
              <a:spcBef>
                <a:spcPts val="1200"/>
              </a:spcBef>
              <a:spcAft>
                <a:spcPts val="1200"/>
              </a:spcAft>
              <a:buFont typeface="Wingdings" panose="05000000000000000000" pitchFamily="2" charset="2"/>
              <a:buChar char="q"/>
            </a:pPr>
            <a:endParaRPr lang="en-US"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Bef>
                <a:spcPts val="1200"/>
              </a:spcBef>
              <a:spcAft>
                <a:spcPts val="1200"/>
              </a:spcAft>
            </a:pPr>
            <a:endParaRPr lang="en-VC" sz="1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5" name="Rectangle 14">
            <a:extLst>
              <a:ext uri="{FF2B5EF4-FFF2-40B4-BE49-F238E27FC236}">
                <a16:creationId xmlns:a16="http://schemas.microsoft.com/office/drawing/2014/main" id="{1E664391-FBAC-6381-6D1F-5C39A632CC6B}"/>
              </a:ext>
            </a:extLst>
          </p:cNvPr>
          <p:cNvSpPr/>
          <p:nvPr/>
        </p:nvSpPr>
        <p:spPr>
          <a:xfrm>
            <a:off x="8121532" y="0"/>
            <a:ext cx="4070468" cy="4987636"/>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u="sng" dirty="0">
                <a:effectLst/>
                <a:latin typeface="Times New Roman" panose="02020603050405020304" pitchFamily="18" charset="0"/>
                <a:ea typeface="Times New Roman" panose="02020603050405020304" pitchFamily="18" charset="0"/>
              </a:rPr>
              <a:t>Ethical Implications</a:t>
            </a:r>
          </a:p>
          <a:p>
            <a:pPr marL="171450" indent="-171450">
              <a:buFont typeface="Courier New" panose="02070309020205020404" pitchFamily="49" charset="0"/>
              <a:buChar char="o"/>
            </a:pPr>
            <a:r>
              <a:rPr lang="en-US" sz="900" dirty="0">
                <a:solidFill>
                  <a:schemeClr val="bg1"/>
                </a:solidFill>
                <a:effectLst/>
                <a:latin typeface="Times New Roman" panose="02020603050405020304" pitchFamily="18" charset="0"/>
                <a:ea typeface="Times New Roman" panose="02020603050405020304" pitchFamily="18" charset="0"/>
              </a:rPr>
              <a:t>It is essential for researchers to conduct themselves in accordance with moral principles when conducting research. These moral principles are called ethics. In addition, ethical approval should be obtained from an ethical research committee before any studies begin. It is the responsibility of the ethics research committee to ensure that ethical guidelines are followed during the research proposal. According to Alderson and Morrow, (2011), the aims of the research committee are to prevent harmful or useless research, to respect participants, and to promote high standards of research. Ultimately the ethics committees have an important role to play in ensuring ethical standards are met by educational researchers, (Brown, </a:t>
            </a:r>
            <a:r>
              <a:rPr lang="en-US" sz="900" dirty="0" err="1">
                <a:solidFill>
                  <a:schemeClr val="bg1"/>
                </a:solidFill>
                <a:effectLst/>
                <a:latin typeface="Times New Roman" panose="02020603050405020304" pitchFamily="18" charset="0"/>
                <a:ea typeface="Times New Roman" panose="02020603050405020304" pitchFamily="18" charset="0"/>
              </a:rPr>
              <a:t>Spio</a:t>
            </a:r>
            <a:r>
              <a:rPr lang="en-US" sz="900" dirty="0">
                <a:solidFill>
                  <a:schemeClr val="bg1"/>
                </a:solidFill>
                <a:effectLst/>
                <a:latin typeface="Times New Roman" panose="02020603050405020304" pitchFamily="18" charset="0"/>
                <a:ea typeface="Times New Roman" panose="02020603050405020304" pitchFamily="18" charset="0"/>
              </a:rPr>
              <a:t>, and Quinton 2020). </a:t>
            </a:r>
          </a:p>
          <a:p>
            <a:pPr marL="171450" indent="-171450">
              <a:buFont typeface="Courier New" panose="02070309020205020404" pitchFamily="49" charset="0"/>
              <a:buChar char="o"/>
            </a:pPr>
            <a:endParaRPr lang="en-US" sz="900" dirty="0">
              <a:solidFill>
                <a:srgbClr val="000000"/>
              </a:solidFill>
              <a:effectLst/>
              <a:latin typeface="Times New Roman" panose="02020603050405020304" pitchFamily="18" charset="0"/>
              <a:ea typeface="Times New Roman" panose="02020603050405020304" pitchFamily="18" charset="0"/>
            </a:endParaRPr>
          </a:p>
          <a:p>
            <a:pPr marL="171450" indent="-171450">
              <a:buFont typeface="Courier New" panose="02070309020205020404" pitchFamily="49" charset="0"/>
              <a:buChar char="o"/>
            </a:pPr>
            <a:r>
              <a:rPr lang="en-US" sz="900" dirty="0">
                <a:latin typeface="Times New Roman" panose="02020603050405020304" pitchFamily="18" charset="0"/>
                <a:ea typeface="Times New Roman" panose="02020603050405020304" pitchFamily="18" charset="0"/>
              </a:rPr>
              <a:t>C</a:t>
            </a:r>
            <a:r>
              <a:rPr lang="en-US" sz="900" dirty="0">
                <a:effectLst/>
                <a:latin typeface="Times New Roman" panose="02020603050405020304" pitchFamily="18" charset="0"/>
                <a:ea typeface="Times New Roman" panose="02020603050405020304" pitchFamily="18" charset="0"/>
              </a:rPr>
              <a:t>onsent should have also been obtained from the participants. Thus, giving the participants an idea of the research and the right to withdraw from the study. Furthermore, Alderson et al, (2011) opined that gaining the participants’ informed consent is about building a relationship of trust between the researcher and the research participants.</a:t>
            </a:r>
          </a:p>
          <a:p>
            <a:pPr marL="171450" indent="-171450">
              <a:buFont typeface="Courier New" panose="02070309020205020404" pitchFamily="49" charset="0"/>
              <a:buChar char="o"/>
            </a:pPr>
            <a:endParaRPr lang="en-VC" sz="900" dirty="0">
              <a:effectLst/>
              <a:latin typeface="Calibri" panose="020F0502020204030204" pitchFamily="34" charset="0"/>
              <a:ea typeface="Calibri" panose="020F0502020204030204" pitchFamily="34" charset="0"/>
            </a:endParaRPr>
          </a:p>
          <a:p>
            <a:pPr marL="171450" indent="-171450">
              <a:buFont typeface="Courier New" panose="02070309020205020404" pitchFamily="49" charset="0"/>
              <a:buChar char="o"/>
            </a:pPr>
            <a:r>
              <a:rPr lang="en-US" sz="900" dirty="0">
                <a:latin typeface="Times New Roman" panose="02020603050405020304" pitchFamily="18" charset="0"/>
                <a:ea typeface="Times New Roman" panose="02020603050405020304" pitchFamily="18" charset="0"/>
              </a:rPr>
              <a:t>T</a:t>
            </a:r>
            <a:r>
              <a:rPr lang="en-US" sz="900" dirty="0">
                <a:effectLst/>
                <a:latin typeface="Times New Roman" panose="02020603050405020304" pitchFamily="18" charset="0"/>
                <a:ea typeface="Times New Roman" panose="02020603050405020304" pitchFamily="18" charset="0"/>
              </a:rPr>
              <a:t>he different ethical guidelines, that the researchers followed were not explicitly stated. This can therefore reduce the credibility and validity of this research. Also, not adhering to ethical guidelines can lead to serious consequences for both the researcher and the participants, thus researchers should explicitly state their ethical guidelines.</a:t>
            </a:r>
          </a:p>
          <a:p>
            <a:pPr marL="171450" indent="-171450">
              <a:buFont typeface="Courier New" panose="02070309020205020404" pitchFamily="49" charset="0"/>
              <a:buChar char="o"/>
            </a:pPr>
            <a:endParaRPr lang="en-US" sz="1000" dirty="0">
              <a:latin typeface="Times New Roman" panose="02020603050405020304" pitchFamily="18" charset="0"/>
              <a:ea typeface="Times New Roman" panose="02020603050405020304" pitchFamily="18" charset="0"/>
            </a:endParaRPr>
          </a:p>
          <a:p>
            <a:pPr marL="171450" indent="-171450">
              <a:buFont typeface="Courier New" panose="02070309020205020404" pitchFamily="49" charset="0"/>
              <a:buChar char="o"/>
            </a:pPr>
            <a:endParaRPr lang="en-US" sz="1000" dirty="0">
              <a:effectLst/>
              <a:latin typeface="Times New Roman" panose="02020603050405020304" pitchFamily="18" charset="0"/>
              <a:ea typeface="Times New Roman" panose="02020603050405020304" pitchFamily="18" charset="0"/>
            </a:endParaRPr>
          </a:p>
          <a:p>
            <a:pPr marL="171450" indent="-171450">
              <a:buFont typeface="Courier New" panose="02070309020205020404" pitchFamily="49" charset="0"/>
              <a:buChar char="o"/>
            </a:pPr>
            <a:endParaRPr lang="en-US" sz="1000" dirty="0">
              <a:latin typeface="Times New Roman" panose="02020603050405020304" pitchFamily="18" charset="0"/>
              <a:ea typeface="Times New Roman" panose="02020603050405020304" pitchFamily="18" charset="0"/>
            </a:endParaRPr>
          </a:p>
          <a:p>
            <a:endParaRPr lang="en-US" sz="1000" dirty="0">
              <a:effectLst/>
              <a:latin typeface="Times New Roman" panose="02020603050405020304" pitchFamily="18" charset="0"/>
              <a:ea typeface="Times New Roman" panose="02020603050405020304" pitchFamily="18" charset="0"/>
            </a:endParaRPr>
          </a:p>
          <a:p>
            <a:pPr marL="171450" indent="-171450">
              <a:buFont typeface="Courier New" panose="02070309020205020404" pitchFamily="49" charset="0"/>
              <a:buChar char="o"/>
            </a:pPr>
            <a:endParaRPr lang="en-US" sz="1000" dirty="0">
              <a:latin typeface="Times New Roman" panose="02020603050405020304" pitchFamily="18" charset="0"/>
              <a:ea typeface="Times New Roman" panose="02020603050405020304" pitchFamily="18" charset="0"/>
            </a:endParaRPr>
          </a:p>
          <a:p>
            <a:br>
              <a:rPr lang="en-US" sz="1800" dirty="0">
                <a:effectLst/>
                <a:latin typeface="Times New Roman" panose="02020603050405020304" pitchFamily="18" charset="0"/>
                <a:ea typeface="Times New Roman" panose="02020603050405020304" pitchFamily="18" charset="0"/>
              </a:rPr>
            </a:br>
            <a:endParaRPr lang="en-VC" sz="1000" dirty="0">
              <a:effectLst/>
              <a:latin typeface="Times New Roman" panose="02020603050405020304" pitchFamily="18" charset="0"/>
              <a:ea typeface="Times New Roman" panose="02020603050405020304" pitchFamily="18" charset="0"/>
            </a:endParaRPr>
          </a:p>
        </p:txBody>
      </p:sp>
      <p:sp>
        <p:nvSpPr>
          <p:cNvPr id="16" name="Rectangle 15">
            <a:extLst>
              <a:ext uri="{FF2B5EF4-FFF2-40B4-BE49-F238E27FC236}">
                <a16:creationId xmlns:a16="http://schemas.microsoft.com/office/drawing/2014/main" id="{9B0BDED7-AD73-3683-6DAE-86806825466D}"/>
              </a:ext>
            </a:extLst>
          </p:cNvPr>
          <p:cNvSpPr/>
          <p:nvPr/>
        </p:nvSpPr>
        <p:spPr>
          <a:xfrm>
            <a:off x="-9588" y="3948545"/>
            <a:ext cx="3661751" cy="2955174"/>
          </a:xfrm>
          <a:prstGeom prst="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Bef>
                <a:spcPts val="1200"/>
              </a:spcBef>
              <a:spcAft>
                <a:spcPts val="1200"/>
              </a:spcAft>
            </a:pPr>
            <a:r>
              <a:rPr lang="en-US" sz="1200" b="1" u="sng" dirty="0">
                <a:effectLst/>
                <a:latin typeface="Times New Roman" panose="02020603050405020304" pitchFamily="18" charset="0"/>
                <a:ea typeface="Times New Roman" panose="02020603050405020304" pitchFamily="18" charset="0"/>
              </a:rPr>
              <a:t>Data Analysis</a:t>
            </a:r>
            <a:endParaRPr lang="en-VC" sz="1200" b="1" u="sng" dirty="0">
              <a:effectLst/>
              <a:latin typeface="Calibri" panose="020F0502020204030204" pitchFamily="34" charset="0"/>
              <a:ea typeface="Calibri" panose="020F0502020204030204" pitchFamily="34" charset="0"/>
            </a:endParaRPr>
          </a:p>
          <a:p>
            <a:pPr marL="171450" indent="-171450">
              <a:buFont typeface="Wingdings" panose="05000000000000000000" pitchFamily="2" charset="2"/>
              <a:buChar char="Ø"/>
            </a:pPr>
            <a:r>
              <a:rPr lang="en-US" sz="900" dirty="0">
                <a:effectLst/>
                <a:latin typeface="Times New Roman" panose="02020603050405020304" pitchFamily="18" charset="0"/>
                <a:ea typeface="Times New Roman" panose="02020603050405020304" pitchFamily="18" charset="0"/>
              </a:rPr>
              <a:t>The article used Analysis of Variance (ANOVA) to analyze the data collected, which according to Arthur, Hedges, et al (2012) is a method used to analyze data that includes comparing a control group and an intervention group with the use of a dependent variable. Burke (2001) stated that </a:t>
            </a:r>
            <a:r>
              <a:rPr lang="en-US" sz="900" dirty="0">
                <a:effectLst/>
                <a:latin typeface="Times New Roman" panose="02020603050405020304" pitchFamily="18" charset="0"/>
                <a:ea typeface="Calibri" panose="020F0502020204030204" pitchFamily="34" charset="0"/>
              </a:rPr>
              <a:t>ANOVA is a powerful tool for determining if there is a statistically significant difference between two or more sets of data. </a:t>
            </a:r>
          </a:p>
          <a:p>
            <a:pPr marL="171450" indent="-171450">
              <a:buFont typeface="Wingdings" panose="05000000000000000000" pitchFamily="2" charset="2"/>
              <a:buChar char="Ø"/>
            </a:pPr>
            <a:endParaRPr lang="en-US" sz="900" dirty="0">
              <a:effectLst/>
              <a:latin typeface="Times New Roman" panose="02020603050405020304" pitchFamily="18" charset="0"/>
              <a:ea typeface="Calibri" panose="020F0502020204030204" pitchFamily="34" charset="0"/>
            </a:endParaRPr>
          </a:p>
          <a:p>
            <a:pPr marL="171450" indent="-171450">
              <a:buFont typeface="Wingdings" panose="05000000000000000000" pitchFamily="2" charset="2"/>
              <a:buChar char="Ø"/>
            </a:pPr>
            <a:r>
              <a:rPr lang="en-US" sz="900" dirty="0">
                <a:effectLst/>
                <a:latin typeface="Times New Roman" panose="02020603050405020304" pitchFamily="18" charset="0"/>
                <a:ea typeface="Calibri" panose="020F0502020204030204" pitchFamily="34" charset="0"/>
              </a:rPr>
              <a:t>Amidst the appropriateness of this method, I believe that the article should have given its audience an overview of the method ANOVA which would have made the results better to understand.</a:t>
            </a:r>
            <a:endParaRPr lang="en-VC" sz="900" dirty="0">
              <a:effectLst/>
              <a:latin typeface="Calibri" panose="020F0502020204030204" pitchFamily="34" charset="0"/>
              <a:ea typeface="Calibri" panose="020F0502020204030204" pitchFamily="34" charset="0"/>
            </a:endParaRPr>
          </a:p>
          <a:p>
            <a:pPr marL="171450" indent="-171450">
              <a:buFont typeface="Wingdings" panose="05000000000000000000" pitchFamily="2" charset="2"/>
              <a:buChar char="Ø"/>
            </a:pPr>
            <a:endParaRPr lang="en-US" sz="1000" dirty="0">
              <a:effectLst/>
              <a:latin typeface="Times New Roman" panose="02020603050405020304" pitchFamily="18" charset="0"/>
              <a:ea typeface="Calibri" panose="020F0502020204030204" pitchFamily="34" charset="0"/>
            </a:endParaRPr>
          </a:p>
          <a:p>
            <a:pPr marL="171450" indent="-171450">
              <a:buFont typeface="Wingdings" panose="05000000000000000000" pitchFamily="2" charset="2"/>
              <a:buChar char="Ø"/>
            </a:pPr>
            <a:endParaRPr lang="en-US" sz="1000" dirty="0">
              <a:latin typeface="Times New Roman" panose="02020603050405020304" pitchFamily="18" charset="0"/>
            </a:endParaRPr>
          </a:p>
          <a:p>
            <a:pPr marL="171450" indent="-171450">
              <a:buFont typeface="Wingdings" panose="05000000000000000000" pitchFamily="2" charset="2"/>
              <a:buChar char="Ø"/>
            </a:pPr>
            <a:endParaRPr lang="en-US" sz="1000" dirty="0">
              <a:latin typeface="Times New Roman" panose="02020603050405020304" pitchFamily="18" charset="0"/>
            </a:endParaRPr>
          </a:p>
          <a:p>
            <a:endParaRPr lang="en-US" sz="1000" dirty="0">
              <a:latin typeface="Times New Roman" panose="02020603050405020304" pitchFamily="18" charset="0"/>
            </a:endParaRPr>
          </a:p>
          <a:p>
            <a:pPr marL="171450" indent="-171450">
              <a:buFont typeface="Wingdings" panose="05000000000000000000" pitchFamily="2" charset="2"/>
              <a:buChar char="Ø"/>
            </a:pPr>
            <a:endParaRPr lang="en-US" sz="1000" dirty="0">
              <a:latin typeface="Times New Roman" panose="02020603050405020304" pitchFamily="18" charset="0"/>
            </a:endParaRPr>
          </a:p>
          <a:p>
            <a:pPr marL="171450" indent="-171450">
              <a:buFont typeface="Wingdings" panose="05000000000000000000" pitchFamily="2" charset="2"/>
              <a:buChar char="Ø"/>
            </a:pPr>
            <a:endParaRPr lang="en-VC" sz="1000" dirty="0"/>
          </a:p>
        </p:txBody>
      </p:sp>
      <p:sp>
        <p:nvSpPr>
          <p:cNvPr id="17" name="Rectangle 16">
            <a:extLst>
              <a:ext uri="{FF2B5EF4-FFF2-40B4-BE49-F238E27FC236}">
                <a16:creationId xmlns:a16="http://schemas.microsoft.com/office/drawing/2014/main" id="{CFFACB0B-039C-F9B3-0DFF-8FBBBA1D6B2A}"/>
              </a:ext>
            </a:extLst>
          </p:cNvPr>
          <p:cNvSpPr/>
          <p:nvPr/>
        </p:nvSpPr>
        <p:spPr>
          <a:xfrm>
            <a:off x="8121532" y="3840480"/>
            <a:ext cx="4070468" cy="3063239"/>
          </a:xfrm>
          <a:prstGeom prst="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Bef>
                <a:spcPts val="1200"/>
              </a:spcBef>
              <a:spcAft>
                <a:spcPts val="1200"/>
              </a:spcAft>
            </a:pPr>
            <a:endParaRPr lang="en-US" sz="1200" b="1" u="sng"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Bef>
                <a:spcPts val="1200"/>
              </a:spcBef>
              <a:spcAft>
                <a:spcPts val="1200"/>
              </a:spcAft>
            </a:pPr>
            <a:r>
              <a:rPr lang="en-US" sz="1200" b="1" u="sng" dirty="0">
                <a:effectLst/>
                <a:latin typeface="Times New Roman" panose="02020603050405020304" pitchFamily="18" charset="0"/>
                <a:ea typeface="Calibri" panose="020F0502020204030204" pitchFamily="34" charset="0"/>
                <a:cs typeface="Times New Roman" panose="02020603050405020304" pitchFamily="18" charset="0"/>
              </a:rPr>
              <a:t>Findings and Discussion                   </a:t>
            </a:r>
            <a:endParaRPr lang="en-VC" sz="1200" b="1"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171450" indent="-171450">
              <a:lnSpc>
                <a:spcPct val="107000"/>
              </a:lnSpc>
              <a:spcBef>
                <a:spcPts val="1200"/>
              </a:spcBef>
              <a:spcAft>
                <a:spcPts val="1200"/>
              </a:spcAft>
              <a:buFont typeface="Wingdings" panose="05000000000000000000" pitchFamily="2" charset="2"/>
              <a:buChar char="v"/>
            </a:pPr>
            <a:r>
              <a:rPr lang="en-US" sz="900" dirty="0">
                <a:effectLst/>
                <a:latin typeface="Times New Roman" panose="02020603050405020304" pitchFamily="18" charset="0"/>
                <a:ea typeface="Calibri" panose="020F0502020204030204" pitchFamily="34" charset="0"/>
                <a:cs typeface="Times New Roman" panose="02020603050405020304" pitchFamily="18" charset="0"/>
              </a:rPr>
              <a:t>The findings from this research were presented appropriately since they represented each of the tests given. Furthermore, the researchers used graphs to represent the findings. However, even though the graphs were labeled they were difficult to understand. </a:t>
            </a:r>
          </a:p>
          <a:p>
            <a:pPr marL="171450" indent="-171450">
              <a:lnSpc>
                <a:spcPct val="107000"/>
              </a:lnSpc>
              <a:spcBef>
                <a:spcPts val="1200"/>
              </a:spcBef>
              <a:spcAft>
                <a:spcPts val="1200"/>
              </a:spcAft>
              <a:buFont typeface="Wingdings" panose="05000000000000000000" pitchFamily="2" charset="2"/>
              <a:buChar char="v"/>
            </a:pPr>
            <a:r>
              <a:rPr lang="en-US" sz="900" dirty="0">
                <a:latin typeface="Times New Roman" panose="02020603050405020304" pitchFamily="18" charset="0"/>
                <a:ea typeface="Calibri" panose="020F0502020204030204" pitchFamily="34" charset="0"/>
              </a:rPr>
              <a:t>T</a:t>
            </a:r>
            <a:r>
              <a:rPr lang="en-US" sz="900" dirty="0">
                <a:effectLst/>
                <a:latin typeface="Times New Roman" panose="02020603050405020304" pitchFamily="18" charset="0"/>
                <a:ea typeface="Calibri" panose="020F0502020204030204" pitchFamily="34" charset="0"/>
              </a:rPr>
              <a:t>he findings were reported in the context of what was already known about this phenomenon, in which the researchers used existing literature to report and discuss their findings. The original purpose of the study was adequately addressed throughout the discussion which further validates the research.</a:t>
            </a:r>
          </a:p>
          <a:p>
            <a:pPr marL="171450" indent="-171450">
              <a:lnSpc>
                <a:spcPct val="107000"/>
              </a:lnSpc>
              <a:spcBef>
                <a:spcPts val="1200"/>
              </a:spcBef>
              <a:spcAft>
                <a:spcPts val="1200"/>
              </a:spcAft>
              <a:buFont typeface="Wingdings" panose="05000000000000000000" pitchFamily="2" charset="2"/>
              <a:buChar char="v"/>
            </a:pPr>
            <a:endParaRPr lang="en-US" sz="900" dirty="0">
              <a:latin typeface="Times New Roman" panose="02020603050405020304" pitchFamily="18" charset="0"/>
              <a:ea typeface="Calibri" panose="020F0502020204030204" pitchFamily="34" charset="0"/>
            </a:endParaRPr>
          </a:p>
          <a:p>
            <a:pPr marL="171450" indent="-171450">
              <a:lnSpc>
                <a:spcPct val="107000"/>
              </a:lnSpc>
              <a:spcBef>
                <a:spcPts val="1200"/>
              </a:spcBef>
              <a:spcAft>
                <a:spcPts val="1200"/>
              </a:spcAft>
              <a:buFont typeface="Wingdings" panose="05000000000000000000" pitchFamily="2" charset="2"/>
              <a:buChar char="v"/>
            </a:pPr>
            <a:endParaRPr lang="en-VC" sz="900" dirty="0">
              <a:effectLst/>
              <a:latin typeface="Calibri" panose="020F0502020204030204" pitchFamily="34" charset="0"/>
              <a:ea typeface="Calibri" panose="020F0502020204030204" pitchFamily="34" charset="0"/>
            </a:endParaRPr>
          </a:p>
          <a:p>
            <a:pPr>
              <a:lnSpc>
                <a:spcPct val="107000"/>
              </a:lnSpc>
              <a:spcBef>
                <a:spcPts val="1200"/>
              </a:spcBef>
              <a:spcAft>
                <a:spcPts val="1200"/>
              </a:spcAft>
            </a:pPr>
            <a:endParaRPr lang="en-VC" sz="1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Rectangle: Rounded Corners 17">
            <a:extLst>
              <a:ext uri="{FF2B5EF4-FFF2-40B4-BE49-F238E27FC236}">
                <a16:creationId xmlns:a16="http://schemas.microsoft.com/office/drawing/2014/main" id="{41297CB2-AC2B-C318-2724-4B75E5AEF6B0}"/>
              </a:ext>
            </a:extLst>
          </p:cNvPr>
          <p:cNvSpPr/>
          <p:nvPr/>
        </p:nvSpPr>
        <p:spPr>
          <a:xfrm>
            <a:off x="22858" y="6199514"/>
            <a:ext cx="12169142" cy="802009"/>
          </a:xfrm>
          <a:prstGeom prst="roundRect">
            <a:avLst/>
          </a:prstGeom>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Bef>
                <a:spcPts val="1200"/>
              </a:spcBef>
              <a:spcAft>
                <a:spcPts val="1200"/>
              </a:spcAft>
            </a:pPr>
            <a:endParaRPr lang="en-US" sz="1200" b="1" u="sng" dirty="0">
              <a:effectLst/>
              <a:latin typeface="Times New Roman" panose="02020603050405020304" pitchFamily="18" charset="0"/>
              <a:ea typeface="Calibri" panose="020F0502020204030204" pitchFamily="34" charset="0"/>
            </a:endParaRPr>
          </a:p>
          <a:p>
            <a:pPr>
              <a:lnSpc>
                <a:spcPct val="107000"/>
              </a:lnSpc>
              <a:spcBef>
                <a:spcPts val="1200"/>
              </a:spcBef>
              <a:spcAft>
                <a:spcPts val="1200"/>
              </a:spcAft>
            </a:pPr>
            <a:r>
              <a:rPr lang="en-US" sz="1200" b="1" u="sng" dirty="0">
                <a:effectLst/>
                <a:latin typeface="Times New Roman" panose="02020603050405020304" pitchFamily="18" charset="0"/>
                <a:ea typeface="Calibri" panose="020F0502020204030204" pitchFamily="34" charset="0"/>
              </a:rPr>
              <a:t>Conclusion</a:t>
            </a:r>
            <a:r>
              <a:rPr lang="en-US" sz="1000" dirty="0">
                <a:effectLst/>
                <a:latin typeface="Times New Roman" panose="02020603050405020304" pitchFamily="18" charset="0"/>
                <a:ea typeface="Calibri" panose="020F0502020204030204" pitchFamily="34" charset="0"/>
              </a:rPr>
              <a:t>: </a:t>
            </a:r>
            <a:r>
              <a:rPr lang="en-US" sz="1000" dirty="0">
                <a:latin typeface="Calibri" panose="020F0502020204030204" pitchFamily="34" charset="0"/>
                <a:ea typeface="Calibri" panose="020F0502020204030204" pitchFamily="34" charset="0"/>
              </a:rPr>
              <a:t> </a:t>
            </a:r>
            <a:r>
              <a:rPr lang="en-US" sz="900" dirty="0">
                <a:effectLst/>
                <a:latin typeface="Times New Roman" panose="02020603050405020304" pitchFamily="18" charset="0"/>
                <a:ea typeface="Calibri" panose="020F0502020204030204" pitchFamily="34" charset="0"/>
              </a:rPr>
              <a:t>In conclusion, based on the findings and discussion presented, it is evident that the purpose of the research was achieved. In addition to the data collected from the participants and the use of other pieces of literature, it was made clear that ecological fieldwork, impacted students’ achievement positively in literacy and science. The failure to explicitly make mention the methodology used to collect the data as well as the ethical guidelines that were followed to carry out the research reduces the reliability of the article. the author’s failure to include contradictory literature within the research contributed to the study being one-sided. </a:t>
            </a:r>
            <a:r>
              <a:rPr lang="en-US" sz="900" dirty="0">
                <a:latin typeface="Times New Roman" panose="02020603050405020304" pitchFamily="18" charset="0"/>
                <a:ea typeface="Calibri" panose="020F0502020204030204" pitchFamily="34" charset="0"/>
              </a:rPr>
              <a:t>The study has enlightened me as a teacher of science about the benefits of ecological fieldwork for students. Therefore, the practice of ecological fieldwork would be part on my teaching methods when I return to the classroom.</a:t>
            </a:r>
            <a:endParaRPr lang="en-VC" sz="900" dirty="0">
              <a:effectLst/>
              <a:latin typeface="Calibri" panose="020F0502020204030204" pitchFamily="34" charset="0"/>
              <a:ea typeface="Calibri" panose="020F0502020204030204" pitchFamily="34" charset="0"/>
            </a:endParaRPr>
          </a:p>
          <a:p>
            <a:pPr>
              <a:lnSpc>
                <a:spcPct val="107000"/>
              </a:lnSpc>
              <a:spcBef>
                <a:spcPts val="1200"/>
              </a:spcBef>
              <a:spcAft>
                <a:spcPts val="1200"/>
              </a:spcAft>
            </a:pPr>
            <a:endParaRPr lang="en-VC" sz="900" dirty="0"/>
          </a:p>
        </p:txBody>
      </p:sp>
      <p:pic>
        <p:nvPicPr>
          <p:cNvPr id="23" name="Picture 22" descr="Diagram&#10;&#10;Description automatically generated">
            <a:extLst>
              <a:ext uri="{FF2B5EF4-FFF2-40B4-BE49-F238E27FC236}">
                <a16:creationId xmlns:a16="http://schemas.microsoft.com/office/drawing/2014/main" id="{42658BFB-EA1E-BB8F-C904-8236E4914E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427316" y="45719"/>
            <a:ext cx="872933" cy="663192"/>
          </a:xfrm>
          <a:prstGeom prst="rect">
            <a:avLst/>
          </a:prstGeom>
        </p:spPr>
      </p:pic>
      <p:pic>
        <p:nvPicPr>
          <p:cNvPr id="26" name="Picture 25" descr="Icon&#10;&#10;Description automatically generated">
            <a:extLst>
              <a:ext uri="{FF2B5EF4-FFF2-40B4-BE49-F238E27FC236}">
                <a16:creationId xmlns:a16="http://schemas.microsoft.com/office/drawing/2014/main" id="{95D78761-947E-8664-5CED-F6B6DF6FBCF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888308" y="5675813"/>
            <a:ext cx="750585" cy="523701"/>
          </a:xfrm>
          <a:prstGeom prst="rect">
            <a:avLst/>
          </a:prstGeom>
        </p:spPr>
      </p:pic>
      <p:pic>
        <p:nvPicPr>
          <p:cNvPr id="29" name="Picture 28" descr="A yellow sign with black text&#10;&#10;Description automatically generated with medium confidence">
            <a:extLst>
              <a:ext uri="{FF2B5EF4-FFF2-40B4-BE49-F238E27FC236}">
                <a16:creationId xmlns:a16="http://schemas.microsoft.com/office/drawing/2014/main" id="{F864A514-00BA-22FC-2BF0-E7562FEDEE6F}"/>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9726" t="9482" r="9008" b="25861"/>
          <a:stretch/>
        </p:blipFill>
        <p:spPr>
          <a:xfrm>
            <a:off x="9867207" y="45718"/>
            <a:ext cx="2103120" cy="378231"/>
          </a:xfrm>
          <a:prstGeom prst="rect">
            <a:avLst/>
          </a:prstGeom>
        </p:spPr>
      </p:pic>
      <p:pic>
        <p:nvPicPr>
          <p:cNvPr id="31" name="Picture 30" descr="A group of street signs&#10;&#10;Description automatically generated with low confidence">
            <a:extLst>
              <a:ext uri="{FF2B5EF4-FFF2-40B4-BE49-F238E27FC236}">
                <a16:creationId xmlns:a16="http://schemas.microsoft.com/office/drawing/2014/main" id="{ED393FC6-C340-A358-9707-C3093EA1604A}"/>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0704443" y="3854805"/>
            <a:ext cx="1381539" cy="507485"/>
          </a:xfrm>
          <a:prstGeom prst="rect">
            <a:avLst/>
          </a:prstGeom>
        </p:spPr>
      </p:pic>
    </p:spTree>
    <p:extLst>
      <p:ext uri="{BB962C8B-B14F-4D97-AF65-F5344CB8AC3E}">
        <p14:creationId xmlns:p14="http://schemas.microsoft.com/office/powerpoint/2010/main" val="693619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6F602-312A-BFDB-99C8-932A7D8BA259}"/>
              </a:ext>
            </a:extLst>
          </p:cNvPr>
          <p:cNvSpPr>
            <a:spLocks noGrp="1"/>
          </p:cNvSpPr>
          <p:nvPr>
            <p:ph type="title"/>
          </p:nvPr>
        </p:nvSpPr>
        <p:spPr/>
        <p:txBody>
          <a:bodyPr/>
          <a:lstStyle/>
          <a:p>
            <a:r>
              <a:rPr lang="en-US" dirty="0"/>
              <a:t>Reference</a:t>
            </a:r>
            <a:endParaRPr lang="en-VC" dirty="0"/>
          </a:p>
        </p:txBody>
      </p:sp>
      <p:sp>
        <p:nvSpPr>
          <p:cNvPr id="3" name="Content Placeholder 2">
            <a:extLst>
              <a:ext uri="{FF2B5EF4-FFF2-40B4-BE49-F238E27FC236}">
                <a16:creationId xmlns:a16="http://schemas.microsoft.com/office/drawing/2014/main" id="{CE2B22E8-E839-BDFF-6FA6-9525B51FBBBD}"/>
              </a:ext>
            </a:extLst>
          </p:cNvPr>
          <p:cNvSpPr>
            <a:spLocks noGrp="1"/>
          </p:cNvSpPr>
          <p:nvPr>
            <p:ph idx="1"/>
          </p:nvPr>
        </p:nvSpPr>
        <p:spPr/>
        <p:txBody>
          <a:bodyPr>
            <a:noAutofit/>
          </a:bodyPr>
          <a:lstStyle/>
          <a:p>
            <a:pPr>
              <a:lnSpc>
                <a:spcPct val="150000"/>
              </a:lnSpc>
              <a:spcAft>
                <a:spcPts val="1200"/>
              </a:spcAft>
            </a:pPr>
            <a:r>
              <a:rPr lang="en-US" sz="1400" dirty="0">
                <a:effectLst/>
                <a:latin typeface="Times New Roman" panose="02020603050405020304" pitchFamily="18" charset="0"/>
                <a:ea typeface="Calibri" panose="020F0502020204030204" pitchFamily="34" charset="0"/>
              </a:rPr>
              <a:t>Alderson, P. and Morrow, V. (2020). </a:t>
            </a:r>
            <a:r>
              <a:rPr lang="en-US" sz="1400" i="1" dirty="0">
                <a:effectLst/>
                <a:latin typeface="Times New Roman" panose="02020603050405020304" pitchFamily="18" charset="0"/>
                <a:ea typeface="Calibri" panose="020F0502020204030204" pitchFamily="34" charset="0"/>
              </a:rPr>
              <a:t>ETHICS OF RESEARCH WITH CHILDREN AND YOUNG PEOPLE : a practical handbook.</a:t>
            </a:r>
            <a:r>
              <a:rPr lang="en-US" sz="1400" dirty="0">
                <a:effectLst/>
                <a:latin typeface="Times New Roman" panose="02020603050405020304" pitchFamily="18" charset="0"/>
                <a:ea typeface="Calibri" panose="020F0502020204030204" pitchFamily="34" charset="0"/>
              </a:rPr>
              <a:t> S.L.: Sage Publications.</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Amazonaws.com. (2022). [online] Available at: </a:t>
            </a:r>
            <a:r>
              <a:rPr lang="en-US" sz="1400" u="none" strike="noStrike" dirty="0">
                <a:solidFill>
                  <a:srgbClr val="0000FF"/>
                </a:solidFill>
                <a:effectLst/>
                <a:latin typeface="Times New Roman" panose="02020603050405020304" pitchFamily="18" charset="0"/>
                <a:ea typeface="Calibri" panose="020F0502020204030204" pitchFamily="34" charset="0"/>
                <a:hlinkClick r:id="rId2"/>
              </a:rPr>
              <a:t>https://s3-us-west-2.amazonaws.com/courses-images/wp-content/uploads/sites/4056/2019/06/13210433/ethics-2991600_1920-1-350x247.jpg</a:t>
            </a:r>
            <a:r>
              <a:rPr lang="en-US" sz="1400" dirty="0">
                <a:effectLst/>
                <a:latin typeface="Times New Roman" panose="02020603050405020304" pitchFamily="18" charset="0"/>
                <a:ea typeface="Calibri" panose="020F0502020204030204" pitchFamily="34" charset="0"/>
              </a:rPr>
              <a:t> [Accessed 6 Nov. 2022].</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Brown, C., Spiro, J. and Quinton, S. (2020). The role of research ethics committees: Friend or foe in educational research? An exploratory study. </a:t>
            </a:r>
            <a:r>
              <a:rPr lang="en-US" sz="1400" i="1" dirty="0">
                <a:effectLst/>
                <a:latin typeface="Times New Roman" panose="02020603050405020304" pitchFamily="18" charset="0"/>
                <a:ea typeface="Calibri" panose="020F0502020204030204" pitchFamily="34" charset="0"/>
              </a:rPr>
              <a:t>British Educational Research Journal</a:t>
            </a:r>
            <a:r>
              <a:rPr lang="en-US" sz="1400" dirty="0">
                <a:effectLst/>
                <a:latin typeface="Times New Roman" panose="02020603050405020304" pitchFamily="18" charset="0"/>
                <a:ea typeface="Calibri" panose="020F0502020204030204" pitchFamily="34" charset="0"/>
              </a:rPr>
              <a:t>, 46(4), pp.747–769. doi:</a:t>
            </a:r>
            <a:r>
              <a:rPr lang="en-US" sz="1400" u="none" strike="noStrike" dirty="0">
                <a:solidFill>
                  <a:srgbClr val="0000FF"/>
                </a:solidFill>
                <a:effectLst/>
                <a:latin typeface="Times New Roman" panose="02020603050405020304" pitchFamily="18" charset="0"/>
                <a:ea typeface="Calibri" panose="020F0502020204030204" pitchFamily="34" charset="0"/>
                <a:hlinkClick r:id="rId3" action="ppaction://hlinkfile"/>
              </a:rPr>
              <a:t>10.1002/berj.3654</a:t>
            </a:r>
            <a:r>
              <a:rPr lang="en-US" sz="1400" dirty="0">
                <a:effectLst/>
                <a:latin typeface="Times New Roman" panose="02020603050405020304" pitchFamily="18" charset="0"/>
                <a:ea typeface="Calibri" panose="020F0502020204030204" pitchFamily="34" charset="0"/>
              </a:rPr>
              <a:t>.</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Coe, R., Waring, M., Hedges, L.V. and Arthur, J. (2017). </a:t>
            </a:r>
            <a:r>
              <a:rPr lang="en-US" sz="1400" i="1" dirty="0">
                <a:effectLst/>
                <a:latin typeface="Times New Roman" panose="02020603050405020304" pitchFamily="18" charset="0"/>
                <a:ea typeface="Calibri" panose="020F0502020204030204" pitchFamily="34" charset="0"/>
              </a:rPr>
              <a:t>Research Methods &amp; Methodologies in Education</a:t>
            </a:r>
            <a:r>
              <a:rPr lang="en-US" sz="1400" dirty="0">
                <a:effectLst/>
                <a:latin typeface="Times New Roman" panose="02020603050405020304" pitchFamily="18" charset="0"/>
                <a:ea typeface="Calibri" panose="020F0502020204030204" pitchFamily="34" charset="0"/>
              </a:rPr>
              <a:t>. 2nd ed. Los Angeles: Sage.</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Hayton, J. (2018). </a:t>
            </a:r>
            <a:r>
              <a:rPr lang="en-US" sz="1400" i="1" dirty="0">
                <a:effectLst/>
                <a:latin typeface="Times New Roman" panose="02020603050405020304" pitchFamily="18" charset="0"/>
                <a:ea typeface="Calibri" panose="020F0502020204030204" pitchFamily="34" charset="0"/>
              </a:rPr>
              <a:t>An age limit on references?</a:t>
            </a:r>
            <a:r>
              <a:rPr lang="en-US" sz="1400" dirty="0">
                <a:effectLst/>
                <a:latin typeface="Times New Roman" panose="02020603050405020304" pitchFamily="18" charset="0"/>
                <a:ea typeface="Calibri" panose="020F0502020204030204" pitchFamily="34" charset="0"/>
              </a:rPr>
              <a:t> [online] Jameshaytonphd.com. Available at: </a:t>
            </a:r>
            <a:r>
              <a:rPr lang="en-US" sz="1400" u="none" strike="noStrike" dirty="0">
                <a:solidFill>
                  <a:srgbClr val="0000FF"/>
                </a:solidFill>
                <a:effectLst/>
                <a:latin typeface="Times New Roman" panose="02020603050405020304" pitchFamily="18" charset="0"/>
                <a:ea typeface="Calibri" panose="020F0502020204030204" pitchFamily="34" charset="0"/>
                <a:hlinkClick r:id="rId4"/>
              </a:rPr>
              <a:t>https://jameshaytonphd.com/quick-tips/an-age-limit-on-references</a:t>
            </a:r>
            <a:r>
              <a:rPr lang="en-US" sz="1400" dirty="0">
                <a:effectLst/>
                <a:latin typeface="Times New Roman" panose="02020603050405020304" pitchFamily="18" charset="0"/>
                <a:ea typeface="Calibri" panose="020F0502020204030204" pitchFamily="34" charset="0"/>
              </a:rPr>
              <a:t>.</a:t>
            </a:r>
            <a:endParaRPr lang="en-VC" sz="1400" dirty="0">
              <a:effectLst/>
              <a:latin typeface="Calibri" panose="020F0502020204030204" pitchFamily="34" charset="0"/>
              <a:ea typeface="Calibri" panose="020F0502020204030204" pitchFamily="34" charset="0"/>
            </a:endParaRPr>
          </a:p>
          <a:p>
            <a:pPr marL="0" indent="0">
              <a:buNone/>
            </a:pPr>
            <a:endParaRPr lang="en-VC" sz="1400" dirty="0"/>
          </a:p>
        </p:txBody>
      </p:sp>
    </p:spTree>
    <p:extLst>
      <p:ext uri="{BB962C8B-B14F-4D97-AF65-F5344CB8AC3E}">
        <p14:creationId xmlns:p14="http://schemas.microsoft.com/office/powerpoint/2010/main" val="1192592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67AE8-D0C0-537B-CBEF-1F566CC741A4}"/>
              </a:ext>
            </a:extLst>
          </p:cNvPr>
          <p:cNvSpPr>
            <a:spLocks noGrp="1"/>
          </p:cNvSpPr>
          <p:nvPr>
            <p:ph type="title"/>
          </p:nvPr>
        </p:nvSpPr>
        <p:spPr/>
        <p:txBody>
          <a:bodyPr/>
          <a:lstStyle/>
          <a:p>
            <a:r>
              <a:rPr lang="en-US" dirty="0"/>
              <a:t>Reference Cont’d</a:t>
            </a:r>
            <a:endParaRPr lang="en-VC" dirty="0"/>
          </a:p>
        </p:txBody>
      </p:sp>
      <p:sp>
        <p:nvSpPr>
          <p:cNvPr id="3" name="Content Placeholder 2">
            <a:extLst>
              <a:ext uri="{FF2B5EF4-FFF2-40B4-BE49-F238E27FC236}">
                <a16:creationId xmlns:a16="http://schemas.microsoft.com/office/drawing/2014/main" id="{BDB8CEAA-FFF9-6106-ECC7-284121416CB7}"/>
              </a:ext>
            </a:extLst>
          </p:cNvPr>
          <p:cNvSpPr>
            <a:spLocks noGrp="1"/>
          </p:cNvSpPr>
          <p:nvPr>
            <p:ph idx="1"/>
          </p:nvPr>
        </p:nvSpPr>
        <p:spPr>
          <a:xfrm>
            <a:off x="838200" y="1487978"/>
            <a:ext cx="10515600" cy="4688985"/>
          </a:xfrm>
        </p:spPr>
        <p:txBody>
          <a:bodyPr>
            <a:noAutofit/>
          </a:bodyPr>
          <a:lstStyle/>
          <a:p>
            <a:pPr>
              <a:lnSpc>
                <a:spcPct val="150000"/>
              </a:lnSpc>
              <a:spcAft>
                <a:spcPts val="1200"/>
              </a:spcAft>
            </a:pPr>
            <a:r>
              <a:rPr lang="en-US" sz="1400" dirty="0">
                <a:effectLst/>
                <a:latin typeface="Times New Roman" panose="02020603050405020304" pitchFamily="18" charset="0"/>
                <a:ea typeface="Calibri" panose="020F0502020204030204" pitchFamily="34" charset="0"/>
              </a:rPr>
              <a:t>Kelly, J., </a:t>
            </a:r>
            <a:r>
              <a:rPr lang="en-US" sz="1400" dirty="0" err="1">
                <a:effectLst/>
                <a:latin typeface="Times New Roman" panose="02020603050405020304" pitchFamily="18" charset="0"/>
                <a:ea typeface="Calibri" panose="020F0502020204030204" pitchFamily="34" charset="0"/>
              </a:rPr>
              <a:t>Sadeghieh</a:t>
            </a:r>
            <a:r>
              <a:rPr lang="en-US" sz="1400" dirty="0">
                <a:effectLst/>
                <a:latin typeface="Times New Roman" panose="02020603050405020304" pitchFamily="18" charset="0"/>
                <a:ea typeface="Calibri" panose="020F0502020204030204" pitchFamily="34" charset="0"/>
              </a:rPr>
              <a:t>, T. and </a:t>
            </a:r>
            <a:r>
              <a:rPr lang="en-US" sz="1400" dirty="0" err="1">
                <a:effectLst/>
                <a:latin typeface="Times New Roman" panose="02020603050405020304" pitchFamily="18" charset="0"/>
                <a:ea typeface="Calibri" panose="020F0502020204030204" pitchFamily="34" charset="0"/>
              </a:rPr>
              <a:t>Adeli</a:t>
            </a:r>
            <a:r>
              <a:rPr lang="en-US" sz="1400" dirty="0">
                <a:effectLst/>
                <a:latin typeface="Times New Roman" panose="02020603050405020304" pitchFamily="18" charset="0"/>
                <a:ea typeface="Calibri" panose="020F0502020204030204" pitchFamily="34" charset="0"/>
              </a:rPr>
              <a:t>, K. (2014). Peer Review in Scientific Publications: Benefits, Critiques, &amp; A Survival Guide. </a:t>
            </a:r>
            <a:r>
              <a:rPr lang="en-US" sz="1400" i="1" dirty="0">
                <a:effectLst/>
                <a:latin typeface="Times New Roman" panose="02020603050405020304" pitchFamily="18" charset="0"/>
                <a:ea typeface="Calibri" panose="020F0502020204030204" pitchFamily="34" charset="0"/>
              </a:rPr>
              <a:t>EJIFCC</a:t>
            </a:r>
            <a:r>
              <a:rPr lang="en-US" sz="1400" dirty="0">
                <a:effectLst/>
                <a:latin typeface="Times New Roman" panose="02020603050405020304" pitchFamily="18" charset="0"/>
                <a:ea typeface="Calibri" panose="020F0502020204030204" pitchFamily="34" charset="0"/>
              </a:rPr>
              <a:t>, [online] 25(3), pp.227–43. Available at: </a:t>
            </a:r>
            <a:r>
              <a:rPr lang="en-US" sz="1400" u="none" strike="noStrike" dirty="0">
                <a:solidFill>
                  <a:srgbClr val="0000FF"/>
                </a:solidFill>
                <a:effectLst/>
                <a:latin typeface="Times New Roman" panose="02020603050405020304" pitchFamily="18" charset="0"/>
                <a:ea typeface="Calibri" panose="020F0502020204030204" pitchFamily="34" charset="0"/>
                <a:hlinkClick r:id="rId2"/>
              </a:rPr>
              <a:t>https://www.ncbi.nlm.nih.gov/pmc/articles/PMC4975196/</a:t>
            </a:r>
            <a:r>
              <a:rPr lang="en-US" sz="1400" dirty="0">
                <a:effectLst/>
                <a:latin typeface="Times New Roman" panose="02020603050405020304" pitchFamily="18" charset="0"/>
                <a:ea typeface="Calibri" panose="020F0502020204030204" pitchFamily="34" charset="0"/>
              </a:rPr>
              <a:t>.</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err="1">
                <a:effectLst/>
                <a:latin typeface="Times New Roman" panose="02020603050405020304" pitchFamily="18" charset="0"/>
                <a:ea typeface="Calibri" panose="020F0502020204030204" pitchFamily="34" charset="0"/>
              </a:rPr>
              <a:t>Kervinen</a:t>
            </a:r>
            <a:r>
              <a:rPr lang="en-US" sz="1400" dirty="0">
                <a:effectLst/>
                <a:latin typeface="Times New Roman" panose="02020603050405020304" pitchFamily="18" charset="0"/>
                <a:ea typeface="Calibri" panose="020F0502020204030204" pitchFamily="34" charset="0"/>
              </a:rPr>
              <a:t>, A. (2018). How fieldwork-oriented biology teachers establish formal outdoor education practices. </a:t>
            </a:r>
            <a:r>
              <a:rPr lang="en-US" sz="1400" i="1" dirty="0">
                <a:effectLst/>
                <a:latin typeface="Times New Roman" panose="02020603050405020304" pitchFamily="18" charset="0"/>
                <a:ea typeface="Calibri" panose="020F0502020204030204" pitchFamily="34" charset="0"/>
              </a:rPr>
              <a:t>Journal of Biological Education</a:t>
            </a:r>
            <a:r>
              <a:rPr lang="en-US" sz="1400" dirty="0">
                <a:effectLst/>
                <a:latin typeface="Times New Roman" panose="02020603050405020304" pitchFamily="18" charset="0"/>
                <a:ea typeface="Calibri" panose="020F0502020204030204" pitchFamily="34" charset="0"/>
              </a:rPr>
              <a:t>, 54(2), pp.115–128. doi:</a:t>
            </a:r>
            <a:r>
              <a:rPr lang="en-US" sz="1400" u="none" strike="noStrike" dirty="0">
                <a:solidFill>
                  <a:srgbClr val="0000FF"/>
                </a:solidFill>
                <a:effectLst/>
                <a:latin typeface="Times New Roman" panose="02020603050405020304" pitchFamily="18" charset="0"/>
                <a:ea typeface="Calibri" panose="020F0502020204030204" pitchFamily="34" charset="0"/>
                <a:hlinkClick r:id="rId3" action="ppaction://hlinkfile"/>
              </a:rPr>
              <a:t>10.1080/00219266.2018.1546762</a:t>
            </a:r>
            <a:r>
              <a:rPr lang="en-US" sz="1400" dirty="0">
                <a:effectLst/>
                <a:latin typeface="Times New Roman" panose="02020603050405020304" pitchFamily="18" charset="0"/>
                <a:ea typeface="Calibri" panose="020F0502020204030204" pitchFamily="34" charset="0"/>
              </a:rPr>
              <a:t>.</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Mrgscience.com. (2021). [online] Available at: </a:t>
            </a:r>
            <a:r>
              <a:rPr lang="en-US" sz="1400" u="none" strike="noStrike" dirty="0">
                <a:solidFill>
                  <a:srgbClr val="0000FF"/>
                </a:solidFill>
                <a:effectLst/>
                <a:latin typeface="Times New Roman" panose="02020603050405020304" pitchFamily="18" charset="0"/>
                <a:ea typeface="Calibri" panose="020F0502020204030204" pitchFamily="34" charset="0"/>
                <a:hlinkClick r:id="rId4"/>
              </a:rPr>
              <a:t>https://www.mrgscience.com/uploads/2/0/7/9/20796234/editor/download_17.png?1573174475</a:t>
            </a:r>
            <a:r>
              <a:rPr lang="en-US" sz="1400" dirty="0">
                <a:effectLst/>
                <a:latin typeface="Times New Roman" panose="02020603050405020304" pitchFamily="18" charset="0"/>
                <a:ea typeface="Calibri" panose="020F0502020204030204" pitchFamily="34" charset="0"/>
              </a:rPr>
              <a:t>.</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Pressbooks.pub. (2022). [online] Available at: </a:t>
            </a:r>
            <a:r>
              <a:rPr lang="en-US" sz="1400" u="none" strike="noStrike" dirty="0">
                <a:solidFill>
                  <a:srgbClr val="0000FF"/>
                </a:solidFill>
                <a:effectLst/>
                <a:latin typeface="Times New Roman" panose="02020603050405020304" pitchFamily="18" charset="0"/>
                <a:ea typeface="Calibri" panose="020F0502020204030204" pitchFamily="34" charset="0"/>
                <a:hlinkClick r:id="rId5"/>
              </a:rPr>
              <a:t>https://cod.pressbooks.pub/app/uploads/sites/26/2020/04/Action-Research-Process1.jpg</a:t>
            </a:r>
            <a:r>
              <a:rPr lang="en-US" sz="1400" dirty="0">
                <a:effectLst/>
                <a:latin typeface="Times New Roman" panose="02020603050405020304" pitchFamily="18" charset="0"/>
                <a:ea typeface="Calibri" panose="020F0502020204030204" pitchFamily="34" charset="0"/>
              </a:rPr>
              <a:t> [Accessed 6 Nov. 2022].</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Scott, G.W. and Boyd, M. (2014). Getting more from getting out: increasing achievement in literacy and science through ecological fieldwork. </a:t>
            </a:r>
            <a:r>
              <a:rPr lang="en-US" sz="1400" i="1" dirty="0">
                <a:effectLst/>
                <a:latin typeface="Times New Roman" panose="02020603050405020304" pitchFamily="18" charset="0"/>
                <a:ea typeface="Calibri" panose="020F0502020204030204" pitchFamily="34" charset="0"/>
              </a:rPr>
              <a:t>Education 3-13</a:t>
            </a:r>
            <a:r>
              <a:rPr lang="en-US" sz="1400" dirty="0">
                <a:effectLst/>
                <a:latin typeface="Times New Roman" panose="02020603050405020304" pitchFamily="18" charset="0"/>
                <a:ea typeface="Calibri" panose="020F0502020204030204" pitchFamily="34" charset="0"/>
              </a:rPr>
              <a:t>, 44(6), pp.661–670. doi:</a:t>
            </a:r>
            <a:r>
              <a:rPr lang="en-US" sz="1400" u="none" strike="noStrike" dirty="0">
                <a:solidFill>
                  <a:srgbClr val="0000FF"/>
                </a:solidFill>
                <a:effectLst/>
                <a:latin typeface="Times New Roman" panose="02020603050405020304" pitchFamily="18" charset="0"/>
                <a:ea typeface="Calibri" panose="020F0502020204030204" pitchFamily="34" charset="0"/>
                <a:hlinkClick r:id="rId6" action="ppaction://hlinkfile"/>
              </a:rPr>
              <a:t>10.1080/03004279.2014.996242</a:t>
            </a:r>
            <a:r>
              <a:rPr lang="en-US" sz="1400" dirty="0">
                <a:effectLst/>
                <a:latin typeface="Times New Roman" panose="02020603050405020304" pitchFamily="18" charset="0"/>
                <a:ea typeface="Calibri" panose="020F0502020204030204" pitchFamily="34" charset="0"/>
              </a:rPr>
              <a:t>.</a:t>
            </a:r>
            <a:endParaRPr lang="en-VC" sz="1400" dirty="0">
              <a:effectLst/>
              <a:latin typeface="Calibri" panose="020F0502020204030204" pitchFamily="34" charset="0"/>
              <a:ea typeface="Calibri" panose="020F0502020204030204" pitchFamily="34" charset="0"/>
            </a:endParaRPr>
          </a:p>
          <a:p>
            <a:pPr>
              <a:lnSpc>
                <a:spcPct val="150000"/>
              </a:lnSpc>
              <a:spcAft>
                <a:spcPts val="1200"/>
              </a:spcAft>
            </a:pPr>
            <a:r>
              <a:rPr lang="en-US" sz="1400" dirty="0">
                <a:effectLst/>
                <a:latin typeface="Times New Roman" panose="02020603050405020304" pitchFamily="18" charset="0"/>
                <a:ea typeface="Calibri" panose="020F0502020204030204" pitchFamily="34" charset="0"/>
              </a:rPr>
              <a:t>Wordpress.com. (2022). [online] Available at: </a:t>
            </a:r>
            <a:r>
              <a:rPr lang="en-US" sz="1400" u="none" strike="noStrike" dirty="0">
                <a:solidFill>
                  <a:srgbClr val="0000FF"/>
                </a:solidFill>
                <a:effectLst/>
                <a:latin typeface="Times New Roman" panose="02020603050405020304" pitchFamily="18" charset="0"/>
                <a:ea typeface="Calibri" panose="020F0502020204030204" pitchFamily="34" charset="0"/>
                <a:hlinkClick r:id="rId7"/>
              </a:rPr>
              <a:t>https://cassandrajohn.files.wordpress.com/2016/07/data_analysis.jpg?w=1024</a:t>
            </a:r>
            <a:r>
              <a:rPr lang="en-US" sz="1400" dirty="0">
                <a:effectLst/>
                <a:latin typeface="Times New Roman" panose="02020603050405020304" pitchFamily="18" charset="0"/>
                <a:ea typeface="Calibri" panose="020F0502020204030204" pitchFamily="34" charset="0"/>
              </a:rPr>
              <a:t> [Accessed 6 Nov. 2022].</a:t>
            </a:r>
            <a:endParaRPr lang="en-VC" sz="1400" dirty="0">
              <a:effectLst/>
              <a:latin typeface="Calibri" panose="020F0502020204030204" pitchFamily="34" charset="0"/>
              <a:ea typeface="Calibri" panose="020F0502020204030204" pitchFamily="34" charset="0"/>
            </a:endParaRPr>
          </a:p>
          <a:p>
            <a:endParaRPr lang="en-VC" sz="1200" dirty="0"/>
          </a:p>
        </p:txBody>
      </p:sp>
    </p:spTree>
    <p:extLst>
      <p:ext uri="{BB962C8B-B14F-4D97-AF65-F5344CB8AC3E}">
        <p14:creationId xmlns:p14="http://schemas.microsoft.com/office/powerpoint/2010/main" val="34144686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1047</TotalTime>
  <Words>1658</Words>
  <Application>Microsoft Office PowerPoint</Application>
  <PresentationFormat>Widescreen</PresentationFormat>
  <Paragraphs>67</Paragraphs>
  <Slides>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vt:i4>
      </vt:variant>
    </vt:vector>
  </HeadingPairs>
  <TitlesOfParts>
    <vt:vector size="11" baseType="lpstr">
      <vt:lpstr>Arial</vt:lpstr>
      <vt:lpstr>Calibri</vt:lpstr>
      <vt:lpstr>Calibri Light</vt:lpstr>
      <vt:lpstr>Courier New</vt:lpstr>
      <vt:lpstr>Symbol</vt:lpstr>
      <vt:lpstr>Times New Roman</vt:lpstr>
      <vt:lpstr>Wingdings</vt:lpstr>
      <vt:lpstr>Office Theme</vt:lpstr>
      <vt:lpstr>PowerPoint Presentation</vt:lpstr>
      <vt:lpstr>Reference</vt:lpstr>
      <vt:lpstr>Reference Cont’d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Kimique Allen (2115320)</dc:creator>
  <cp:lastModifiedBy>Kimique Allen (2115320)</cp:lastModifiedBy>
  <cp:revision>4</cp:revision>
  <dcterms:created xsi:type="dcterms:W3CDTF">2022-11-06T01:08:47Z</dcterms:created>
  <dcterms:modified xsi:type="dcterms:W3CDTF">2022-11-06T19:30:27Z</dcterms:modified>
</cp:coreProperties>
</file>