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86" r:id="rId7"/>
    <p:sldId id="262" r:id="rId8"/>
    <p:sldId id="263" r:id="rId9"/>
    <p:sldId id="285" r:id="rId10"/>
    <p:sldId id="265" r:id="rId11"/>
    <p:sldId id="267" r:id="rId12"/>
    <p:sldId id="268" r:id="rId13"/>
    <p:sldId id="273" r:id="rId14"/>
    <p:sldId id="274" r:id="rId15"/>
    <p:sldId id="276" r:id="rId16"/>
    <p:sldId id="277" r:id="rId17"/>
    <p:sldId id="279" r:id="rId18"/>
    <p:sldId id="281" r:id="rId19"/>
    <p:sldId id="282" r:id="rId20"/>
    <p:sldId id="283" r:id="rId21"/>
    <p:sldId id="284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1002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350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4FBDB1F-E771-4CBE-9BCD-A9C3D0A0F078}" type="datetimeFigureOut">
              <a:rPr lang="en-GB" smtClean="0"/>
              <a:t>22/04/2015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549A1EA-D651-4C64-A4CD-DD212D85DBE2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Critical Engagement, Originality and YOUR OWN voice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2538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we doing today?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r>
              <a:rPr lang="en-GB" dirty="0" smtClean="0"/>
              <a:t>It is essential that your VOICE is intact in your project.</a:t>
            </a:r>
          </a:p>
          <a:p>
            <a:endParaRPr lang="en-GB" dirty="0" smtClean="0"/>
          </a:p>
          <a:p>
            <a:r>
              <a:rPr lang="en-GB" dirty="0" smtClean="0"/>
              <a:t>The more critical engagement you exhibit, the better your project will be.</a:t>
            </a:r>
          </a:p>
          <a:p>
            <a:endParaRPr lang="en-GB" dirty="0" smtClean="0"/>
          </a:p>
          <a:p>
            <a:r>
              <a:rPr lang="en-GB" dirty="0" smtClean="0"/>
              <a:t>The more originality you show, the better your project will be.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7943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Criticism of ancient sources: Don’t forget the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680520"/>
          </a:xfrm>
        </p:spPr>
        <p:txBody>
          <a:bodyPr>
            <a:normAutofit/>
          </a:bodyPr>
          <a:lstStyle/>
          <a:p>
            <a:r>
              <a:rPr lang="en-GB" dirty="0" smtClean="0"/>
              <a:t>Look at the background, position and agenda / intentions of the sources (if this can be determined), and consider how this impacts on their strengths and weaknesses.</a:t>
            </a:r>
          </a:p>
          <a:p>
            <a:endParaRPr lang="en-GB" sz="2000" dirty="0" smtClean="0"/>
          </a:p>
          <a:p>
            <a:r>
              <a:rPr lang="en-GB" dirty="0" smtClean="0"/>
              <a:t>Don’t just dump it all in the introduction and then forget about it in the rest of your work. </a:t>
            </a:r>
          </a:p>
          <a:p>
            <a:endParaRPr lang="en-GB" sz="2000" dirty="0" smtClean="0"/>
          </a:p>
          <a:p>
            <a:r>
              <a:rPr lang="en-GB" dirty="0" smtClean="0"/>
              <a:t>Make sure that with every source you are using, you are aware of any problems/difficulties,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896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Multiple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/>
          <a:lstStyle/>
          <a:p>
            <a:r>
              <a:rPr lang="en-GB" dirty="0" smtClean="0"/>
              <a:t>When your argument is supported by evidence from multiple sources, then you often do not have the space to discuss each and every one individually.</a:t>
            </a:r>
          </a:p>
          <a:p>
            <a:endParaRPr lang="en-GB" sz="1000" dirty="0" smtClean="0"/>
          </a:p>
          <a:p>
            <a:r>
              <a:rPr lang="en-GB" dirty="0" smtClean="0"/>
              <a:t>However, you have to make certain that you are aware and clearly aware in your text of any weaknesses or issues.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6978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Issues with multiple </a:t>
            </a:r>
            <a:r>
              <a:rPr lang="en-GB" dirty="0" smtClean="0"/>
              <a:t>sources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896544"/>
          </a:xfrm>
        </p:spPr>
        <p:txBody>
          <a:bodyPr>
            <a:normAutofit/>
          </a:bodyPr>
          <a:lstStyle/>
          <a:p>
            <a:r>
              <a:rPr lang="en-GB" sz="3000" dirty="0" smtClean="0"/>
              <a:t>What happens if all the sources for a specific argument (or part of argument) are late?</a:t>
            </a:r>
          </a:p>
          <a:p>
            <a:pPr lvl="1"/>
            <a:r>
              <a:rPr lang="en-GB" sz="2400" dirty="0" smtClean="0"/>
              <a:t>Then you have to discuss the issue rather than simply let it be as being from multiple source.</a:t>
            </a:r>
          </a:p>
          <a:p>
            <a:endParaRPr lang="en-GB" sz="1200" dirty="0"/>
          </a:p>
        </p:txBody>
      </p:sp>
      <p:sp>
        <p:nvSpPr>
          <p:cNvPr id="4" name="Flowchart: Process 3"/>
          <p:cNvSpPr/>
          <p:nvPr/>
        </p:nvSpPr>
        <p:spPr>
          <a:xfrm>
            <a:off x="940072" y="371703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Process 4"/>
          <p:cNvSpPr/>
          <p:nvPr/>
        </p:nvSpPr>
        <p:spPr>
          <a:xfrm>
            <a:off x="934505" y="459942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Process 5"/>
          <p:cNvSpPr/>
          <p:nvPr/>
        </p:nvSpPr>
        <p:spPr>
          <a:xfrm>
            <a:off x="922769" y="551723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/>
          <p:cNvSpPr/>
          <p:nvPr/>
        </p:nvSpPr>
        <p:spPr>
          <a:xfrm>
            <a:off x="4427984" y="386943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Process 7"/>
          <p:cNvSpPr/>
          <p:nvPr/>
        </p:nvSpPr>
        <p:spPr>
          <a:xfrm>
            <a:off x="4427984" y="5013176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Process 8"/>
          <p:cNvSpPr/>
          <p:nvPr/>
        </p:nvSpPr>
        <p:spPr>
          <a:xfrm>
            <a:off x="6804248" y="4530519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100294" y="3790781"/>
            <a:ext cx="15274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Cluvius</a:t>
            </a:r>
            <a:r>
              <a:rPr lang="en-GB" dirty="0"/>
              <a:t> Rufus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969776" y="4705893"/>
            <a:ext cx="1704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Pliny the Elder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938322" y="5692606"/>
            <a:ext cx="18036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Fabius</a:t>
            </a:r>
            <a:r>
              <a:rPr lang="en-GB" dirty="0"/>
              <a:t> </a:t>
            </a:r>
            <a:r>
              <a:rPr lang="en-GB" dirty="0" err="1"/>
              <a:t>Rusticus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644008" y="411394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Tacitus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644008" y="525059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Suetonius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7020272" y="479715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Cassius </a:t>
            </a:r>
            <a:r>
              <a:rPr lang="en-GB" dirty="0" err="1" smtClean="0"/>
              <a:t>Dio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5329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with multiple </a:t>
            </a:r>
            <a:r>
              <a:rPr lang="en-GB" dirty="0" smtClean="0"/>
              <a:t>sources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000" dirty="0"/>
              <a:t>What happens if all the sources are essentially copying each other?</a:t>
            </a:r>
          </a:p>
          <a:p>
            <a:pPr lvl="1"/>
            <a:r>
              <a:rPr lang="en-GB" sz="2400" dirty="0"/>
              <a:t>Then you need to mention that possibility and then discuss any possible issues with the “original” source (if we know what it is – if not then what we can get at).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lowchart: Process 3"/>
          <p:cNvSpPr/>
          <p:nvPr/>
        </p:nvSpPr>
        <p:spPr>
          <a:xfrm>
            <a:off x="827584" y="4293096"/>
            <a:ext cx="2376264" cy="144016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99592" y="479715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Pliny the Elder </a:t>
            </a:r>
            <a:r>
              <a:rPr lang="en-GB" i="1" dirty="0" smtClean="0"/>
              <a:t>NH</a:t>
            </a:r>
            <a:endParaRPr lang="en-GB" dirty="0"/>
          </a:p>
        </p:txBody>
      </p:sp>
      <p:sp>
        <p:nvSpPr>
          <p:cNvPr id="6" name="Flowchart: Process 5"/>
          <p:cNvSpPr/>
          <p:nvPr/>
        </p:nvSpPr>
        <p:spPr>
          <a:xfrm>
            <a:off x="4427984" y="4149080"/>
            <a:ext cx="2016224" cy="5040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427984" y="429309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</a:t>
            </a:r>
            <a:r>
              <a:rPr lang="en-GB" dirty="0" smtClean="0"/>
              <a:t>. Julius </a:t>
            </a:r>
            <a:r>
              <a:rPr lang="en-GB" dirty="0" err="1" smtClean="0"/>
              <a:t>Solinus</a:t>
            </a:r>
            <a:endParaRPr lang="en-GB" dirty="0"/>
          </a:p>
        </p:txBody>
      </p:sp>
      <p:sp>
        <p:nvSpPr>
          <p:cNvPr id="8" name="Flowchart: Process 7"/>
          <p:cNvSpPr/>
          <p:nvPr/>
        </p:nvSpPr>
        <p:spPr>
          <a:xfrm>
            <a:off x="4427984" y="4981818"/>
            <a:ext cx="2016224" cy="53541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355976" y="516648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Martianus</a:t>
            </a:r>
            <a:r>
              <a:rPr lang="en-GB" dirty="0" smtClean="0"/>
              <a:t> Capella</a:t>
            </a:r>
            <a:endParaRPr lang="en-GB" dirty="0"/>
          </a:p>
        </p:txBody>
      </p:sp>
      <p:sp>
        <p:nvSpPr>
          <p:cNvPr id="10" name="Flowchart: Process 9"/>
          <p:cNvSpPr/>
          <p:nvPr/>
        </p:nvSpPr>
        <p:spPr>
          <a:xfrm>
            <a:off x="6876256" y="4477762"/>
            <a:ext cx="1944216" cy="53541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804248" y="466242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Isidorus</a:t>
            </a:r>
            <a:r>
              <a:rPr lang="en-GB" dirty="0" smtClean="0"/>
              <a:t> of Seville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43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Avoid Generalising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/>
          <a:lstStyle/>
          <a:p>
            <a:r>
              <a:rPr lang="en-GB" dirty="0" smtClean="0"/>
              <a:t>It is extremely important that you do not follow things by rote:</a:t>
            </a:r>
          </a:p>
          <a:p>
            <a:pPr lvl="1"/>
            <a:r>
              <a:rPr lang="en-GB" dirty="0" smtClean="0"/>
              <a:t>Not all inscriptions are fragmentary</a:t>
            </a:r>
          </a:p>
          <a:p>
            <a:pPr lvl="1"/>
            <a:r>
              <a:rPr lang="en-GB" dirty="0" smtClean="0"/>
              <a:t>Not all coins are un-datable</a:t>
            </a:r>
          </a:p>
          <a:p>
            <a:pPr lvl="1"/>
            <a:r>
              <a:rPr lang="en-GB" dirty="0" smtClean="0"/>
              <a:t>“Bias” cannot be seen in every word of an author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4049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importance of nuance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/>
          </a:bodyPr>
          <a:lstStyle/>
          <a:p>
            <a:r>
              <a:rPr lang="en-GB" dirty="0" smtClean="0"/>
              <a:t>Your discussion regarding the problem of a source must be nuanced. </a:t>
            </a:r>
          </a:p>
          <a:p>
            <a:endParaRPr lang="en-GB" sz="1200" dirty="0" smtClean="0"/>
          </a:p>
          <a:p>
            <a:r>
              <a:rPr lang="en-GB" dirty="0" smtClean="0"/>
              <a:t>It is not enough to simply reject or support a source. </a:t>
            </a:r>
          </a:p>
          <a:p>
            <a:endParaRPr lang="en-GB" sz="1200" dirty="0" smtClean="0"/>
          </a:p>
          <a:p>
            <a:r>
              <a:rPr lang="en-GB" dirty="0" smtClean="0"/>
              <a:t>Modern scholarship is your friend there as you should be able to find scholarship that supports your interpretation of a source. </a:t>
            </a:r>
          </a:p>
          <a:p>
            <a:endParaRPr lang="en-GB" sz="1200" dirty="0" smtClean="0"/>
          </a:p>
          <a:p>
            <a:r>
              <a:rPr lang="en-GB" dirty="0" smtClean="0"/>
              <a:t>If you can’t, then you need to make a strong argument (which is very good because that gives you better chances for originality)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9325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28" t="51258" r="22831" b="2949"/>
          <a:stretch/>
        </p:blipFill>
        <p:spPr bwMode="auto">
          <a:xfrm>
            <a:off x="1259632" y="3402932"/>
            <a:ext cx="5832648" cy="2946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1907704" y="3717032"/>
            <a:ext cx="331236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3023828" y="4005064"/>
            <a:ext cx="35283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599892" y="4301271"/>
            <a:ext cx="29523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34" t="26754" r="23048" b="58901"/>
          <a:stretch/>
        </p:blipFill>
        <p:spPr bwMode="auto">
          <a:xfrm>
            <a:off x="1403647" y="260648"/>
            <a:ext cx="5436605" cy="876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50" t="36303" r="25188" b="45301"/>
          <a:stretch/>
        </p:blipFill>
        <p:spPr bwMode="auto">
          <a:xfrm>
            <a:off x="1403647" y="1319504"/>
            <a:ext cx="5148573" cy="1076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" name="Straight Connector 11"/>
          <p:cNvCxnSpPr/>
          <p:nvPr/>
        </p:nvCxnSpPr>
        <p:spPr>
          <a:xfrm>
            <a:off x="5220072" y="548680"/>
            <a:ext cx="1224136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1628056" y="836712"/>
            <a:ext cx="272792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/>
          <p:cNvCxnSpPr/>
          <p:nvPr/>
        </p:nvCxnSpPr>
        <p:spPr>
          <a:xfrm>
            <a:off x="5076056" y="1628800"/>
            <a:ext cx="1368152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564250" y="1848076"/>
            <a:ext cx="4807950" cy="956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08" t="45715" r="25293" b="40108"/>
          <a:stretch/>
        </p:blipFill>
        <p:spPr bwMode="auto">
          <a:xfrm>
            <a:off x="1392066" y="2542648"/>
            <a:ext cx="5171733" cy="860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" name="Straight Connector 16"/>
          <p:cNvCxnSpPr/>
          <p:nvPr/>
        </p:nvCxnSpPr>
        <p:spPr>
          <a:xfrm>
            <a:off x="1628056" y="4581128"/>
            <a:ext cx="197183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3275856" y="2780928"/>
            <a:ext cx="3024336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1628056" y="3068960"/>
            <a:ext cx="4132076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689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 much and too little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>
            <a:normAutofit/>
          </a:bodyPr>
          <a:lstStyle/>
          <a:p>
            <a:r>
              <a:rPr lang="en-GB" dirty="0" smtClean="0"/>
              <a:t>How much discussion and nuance you provide for your sources depends on their importance to your argument and on the general issue you are trying to cover. </a:t>
            </a:r>
          </a:p>
          <a:p>
            <a:endParaRPr lang="en-GB" sz="500" dirty="0" smtClean="0"/>
          </a:p>
          <a:p>
            <a:r>
              <a:rPr lang="en-GB" dirty="0" smtClean="0"/>
              <a:t>There are pieces of evidence that are very important – they should receive lots of attention.</a:t>
            </a:r>
          </a:p>
          <a:p>
            <a:endParaRPr lang="en-GB" sz="500" dirty="0" smtClean="0"/>
          </a:p>
          <a:p>
            <a:r>
              <a:rPr lang="en-GB" dirty="0" smtClean="0"/>
              <a:t>There are pieces of evidence that are supportive of your argument.</a:t>
            </a:r>
          </a:p>
          <a:p>
            <a:endParaRPr lang="en-GB" sz="500" dirty="0" smtClean="0"/>
          </a:p>
          <a:p>
            <a:r>
              <a:rPr lang="en-GB" dirty="0" smtClean="0"/>
              <a:t>Everything depends on the argument that you are trying to make.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457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Going back on your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6805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 need to make sure that taking a certain position in one of the smaller (more specific debates) does not essentially contradict the position you have taken in the bigger (more encompassing) debate.</a:t>
            </a:r>
          </a:p>
          <a:p>
            <a:endParaRPr lang="en-GB" sz="2600" dirty="0" smtClean="0"/>
          </a:p>
          <a:p>
            <a:r>
              <a:rPr lang="en-GB" dirty="0" smtClean="0"/>
              <a:t>If you do end up in the position where your positions are contradictory, you need to give a careful and clear explanation</a:t>
            </a:r>
            <a:r>
              <a:rPr lang="en-GB" dirty="0" smtClean="0"/>
              <a:t>.</a:t>
            </a:r>
          </a:p>
          <a:p>
            <a:endParaRPr lang="en-GB" sz="2600" dirty="0"/>
          </a:p>
          <a:p>
            <a:r>
              <a:rPr lang="en-GB" dirty="0" smtClean="0"/>
              <a:t>Example – Polybius and Livy </a:t>
            </a:r>
            <a:r>
              <a:rPr lang="en-GB" dirty="0"/>
              <a:t>on the </a:t>
            </a:r>
            <a:r>
              <a:rPr lang="en-GB" dirty="0" smtClean="0"/>
              <a:t>siege of </a:t>
            </a:r>
            <a:r>
              <a:rPr lang="en-GB" dirty="0" err="1" smtClean="0"/>
              <a:t>Saguntum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1684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and scholarship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68052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best way to refute or support a scholarly argument or opinion is by the use of ancient sources and evidence. </a:t>
            </a:r>
          </a:p>
          <a:p>
            <a:endParaRPr lang="en-GB" sz="900" dirty="0" smtClean="0"/>
          </a:p>
          <a:p>
            <a:r>
              <a:rPr lang="en-GB" dirty="0" smtClean="0"/>
              <a:t>That means:</a:t>
            </a:r>
          </a:p>
          <a:p>
            <a:pPr lvl="1"/>
            <a:r>
              <a:rPr lang="en-GB" dirty="0" smtClean="0"/>
              <a:t>Either a source or piece of evidence that others have not used.</a:t>
            </a:r>
          </a:p>
          <a:p>
            <a:pPr lvl="1"/>
            <a:r>
              <a:rPr lang="en-GB" dirty="0" smtClean="0"/>
              <a:t>Interpreting a source or piece of evidence differently or by comparing it to something different. </a:t>
            </a:r>
          </a:p>
          <a:p>
            <a:pPr lvl="1"/>
            <a:endParaRPr lang="en-GB" sz="900" dirty="0"/>
          </a:p>
          <a:p>
            <a:r>
              <a:rPr lang="en-GB" dirty="0"/>
              <a:t>Do not be fearful to be critical of scholarly opinion. </a:t>
            </a:r>
          </a:p>
          <a:p>
            <a:endParaRPr lang="en-GB" sz="900" dirty="0"/>
          </a:p>
          <a:p>
            <a:r>
              <a:rPr lang="en-GB" dirty="0"/>
              <a:t>As long as your argument (and your criticism) is based on a viable use of the ancient sources and evidence, then there is nothing wrong with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8069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inaccessible scholarship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>
            <a:normAutofit/>
          </a:bodyPr>
          <a:lstStyle/>
          <a:p>
            <a:r>
              <a:rPr lang="en-GB" dirty="0" smtClean="0"/>
              <a:t>There will be scholarship that you cannot access for various reasons: (1) can’t get the books; (2) it is in a language you cannot read, etc.</a:t>
            </a:r>
          </a:p>
          <a:p>
            <a:endParaRPr lang="en-GB" dirty="0" smtClean="0"/>
          </a:p>
          <a:p>
            <a:r>
              <a:rPr lang="en-GB" dirty="0" smtClean="0"/>
              <a:t>Don’t try to hide that you have not been able to access a piece of scholarship that you think is important. You need to do your best but if you cannot read German, then you cannot read German!</a:t>
            </a:r>
          </a:p>
        </p:txBody>
      </p:sp>
    </p:spTree>
    <p:extLst>
      <p:ext uri="{BB962C8B-B14F-4D97-AF65-F5344CB8AC3E}">
        <p14:creationId xmlns:p14="http://schemas.microsoft.com/office/powerpoint/2010/main" val="23224923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95536" y="260648"/>
            <a:ext cx="8534400" cy="758825"/>
          </a:xfrm>
        </p:spPr>
        <p:txBody>
          <a:bodyPr/>
          <a:lstStyle/>
          <a:p>
            <a:r>
              <a:rPr lang="en-GB" dirty="0" smtClean="0"/>
              <a:t>Courtesy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317814" y="980727"/>
            <a:ext cx="8504238" cy="2897507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Never rubbish scholarship!</a:t>
            </a:r>
          </a:p>
          <a:p>
            <a:endParaRPr lang="en-GB" sz="1300" dirty="0" smtClean="0"/>
          </a:p>
          <a:p>
            <a:r>
              <a:rPr lang="en-GB" dirty="0" smtClean="0"/>
              <a:t>You need to always be clear in your opinion and not present your opinion as undoubted truth. </a:t>
            </a:r>
          </a:p>
          <a:p>
            <a:endParaRPr lang="en-GB" sz="1300" dirty="0" smtClean="0"/>
          </a:p>
          <a:p>
            <a:r>
              <a:rPr lang="en-GB" dirty="0" smtClean="0"/>
              <a:t>If you disagree, then disagree presenting your argument with the evidence. </a:t>
            </a:r>
          </a:p>
          <a:p>
            <a:endParaRPr lang="en-GB" sz="1300" dirty="0" smtClean="0"/>
          </a:p>
          <a:p>
            <a:r>
              <a:rPr lang="en-GB" dirty="0" smtClean="0"/>
              <a:t>In other words, avoid adjectives: e.g. unbelievable, out of touch, stupid, uninformed.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1752" y="4797152"/>
            <a:ext cx="8503920" cy="1656184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Never say that you agree with X vs. Y, because X’s argument is better/more believable/ makes more sense.</a:t>
            </a:r>
          </a:p>
          <a:p>
            <a:endParaRPr lang="en-GB" sz="1100" dirty="0" smtClean="0"/>
          </a:p>
          <a:p>
            <a:r>
              <a:rPr lang="en-GB" dirty="0" smtClean="0"/>
              <a:t>You need to base your agreement on the interpretation of the evidence. </a:t>
            </a: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86512" y="4024919"/>
            <a:ext cx="8534400" cy="758952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Scholar vs scholar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3034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your voice?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772816"/>
            <a:ext cx="8503920" cy="439824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Your argument as a whole.</a:t>
            </a:r>
          </a:p>
          <a:p>
            <a:pPr marL="514350" indent="-514350">
              <a:buFont typeface="+mj-lt"/>
              <a:buAutoNum type="arabicPeriod"/>
            </a:pPr>
            <a:endParaRPr lang="en-GB" sz="10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Your criticism (positive or negative) of the ancient sources/evidence.</a:t>
            </a:r>
          </a:p>
          <a:p>
            <a:pPr marL="514350" indent="-514350">
              <a:buFont typeface="+mj-lt"/>
              <a:buAutoNum type="arabicPeriod"/>
            </a:pPr>
            <a:endParaRPr lang="en-GB" sz="10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Your criticism (positive or negative) of the modern scholarship.</a:t>
            </a:r>
          </a:p>
          <a:p>
            <a:pPr marL="514350" indent="-514350">
              <a:buFont typeface="+mj-lt"/>
              <a:buAutoNum type="arabicPeriod"/>
            </a:pPr>
            <a:endParaRPr lang="en-GB" sz="10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 interpretation that is original.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86413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Quotations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916832"/>
            <a:ext cx="8712968" cy="4608512"/>
          </a:xfrm>
        </p:spPr>
        <p:txBody>
          <a:bodyPr>
            <a:normAutofit/>
          </a:bodyPr>
          <a:lstStyle/>
          <a:p>
            <a:r>
              <a:rPr lang="en-GB" sz="3000" dirty="0" smtClean="0"/>
              <a:t>Two types of quotations:</a:t>
            </a:r>
          </a:p>
          <a:p>
            <a:pPr lvl="1"/>
            <a:r>
              <a:rPr lang="en-GB" dirty="0" smtClean="0"/>
              <a:t>From ancient sources</a:t>
            </a:r>
          </a:p>
          <a:p>
            <a:pPr lvl="1"/>
            <a:r>
              <a:rPr lang="en-GB" dirty="0" smtClean="0"/>
              <a:t>From modern scholarship</a:t>
            </a:r>
          </a:p>
          <a:p>
            <a:pPr lvl="1"/>
            <a:endParaRPr lang="en-GB" sz="1000" dirty="0"/>
          </a:p>
          <a:p>
            <a:r>
              <a:rPr lang="en-GB" sz="3000" dirty="0"/>
              <a:t>The fewer quotations from modern scholarship you have the better off your work is.</a:t>
            </a:r>
          </a:p>
          <a:p>
            <a:endParaRPr lang="en-GB" sz="1000" dirty="0"/>
          </a:p>
          <a:p>
            <a:r>
              <a:rPr lang="en-GB" sz="3000" dirty="0"/>
              <a:t>Quotations from ancient sources should be specific and are better as independent quotations rather than as part of your sentences</a:t>
            </a:r>
          </a:p>
        </p:txBody>
      </p:sp>
    </p:spTree>
    <p:extLst>
      <p:ext uri="{BB962C8B-B14F-4D97-AF65-F5344CB8AC3E}">
        <p14:creationId xmlns:p14="http://schemas.microsoft.com/office/powerpoint/2010/main" val="24154812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892480" cy="778098"/>
          </a:xfrm>
        </p:spPr>
        <p:txBody>
          <a:bodyPr>
            <a:normAutofit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89" t="14049" r="23124"/>
          <a:stretch/>
        </p:blipFill>
        <p:spPr bwMode="auto">
          <a:xfrm>
            <a:off x="3131840" y="1268760"/>
            <a:ext cx="5837275" cy="4845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3303941" y="2060848"/>
            <a:ext cx="5693259" cy="1766224"/>
          </a:xfrm>
          <a:prstGeom prst="rect">
            <a:avLst/>
          </a:prstGeom>
          <a:noFill/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ular Callout 9"/>
          <p:cNvSpPr/>
          <p:nvPr/>
        </p:nvSpPr>
        <p:spPr>
          <a:xfrm>
            <a:off x="251520" y="3258503"/>
            <a:ext cx="2792560" cy="1137139"/>
          </a:xfrm>
          <a:prstGeom prst="wedgeRectCallout">
            <a:avLst>
              <a:gd name="adj1" fmla="val 60608"/>
              <a:gd name="adj2" fmla="val -74613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Long quotation from ancient source that is the focus of the discussion. Make sure it is relevant!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5120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Avoid at all costs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608512"/>
          </a:xfrm>
        </p:spPr>
        <p:txBody>
          <a:bodyPr/>
          <a:lstStyle/>
          <a:p>
            <a:r>
              <a:rPr lang="en-GB" dirty="0" smtClean="0"/>
              <a:t>The half-sentence quotation from modern scholarship:</a:t>
            </a:r>
          </a:p>
          <a:p>
            <a:pPr lvl="1"/>
            <a:r>
              <a:rPr lang="en-GB" dirty="0" smtClean="0"/>
              <a:t>Industry in the ancient world was not important as “the contribution of manufacture was negligible” (Finley, 1985:139).</a:t>
            </a:r>
          </a:p>
          <a:p>
            <a:endParaRPr lang="en-GB" dirty="0" smtClean="0"/>
          </a:p>
          <a:p>
            <a:r>
              <a:rPr lang="en-GB" dirty="0" smtClean="0"/>
              <a:t>This type of presentation completely distances yourself from the presented argument and it looks as if you are not writing an essay but an extensive collection of quotations.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942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Quotations from modern scholarship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/>
          <a:lstStyle/>
          <a:p>
            <a:r>
              <a:rPr lang="en-GB" dirty="0" smtClean="0"/>
              <a:t>You can quote from modern scholarship but with care. </a:t>
            </a:r>
          </a:p>
          <a:p>
            <a:endParaRPr lang="en-GB" dirty="0" smtClean="0"/>
          </a:p>
          <a:p>
            <a:r>
              <a:rPr lang="en-GB" dirty="0" smtClean="0"/>
              <a:t>Unless you think that there is no other way to present an issue, you should avoid quoting directly from scholarship.</a:t>
            </a:r>
          </a:p>
          <a:p>
            <a:endParaRPr lang="en-GB" dirty="0" smtClean="0"/>
          </a:p>
          <a:p>
            <a:r>
              <a:rPr lang="en-GB" dirty="0" smtClean="0"/>
              <a:t>Certainly, you should avoid extensive use of quotations.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56997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2555631" cy="1143000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 l="26239" t="12400" r="30439" b="8615"/>
          <a:stretch>
            <a:fillRect/>
          </a:stretch>
        </p:blipFill>
        <p:spPr bwMode="auto">
          <a:xfrm>
            <a:off x="3012831" y="87069"/>
            <a:ext cx="5942057" cy="6770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ular Callout 4"/>
          <p:cNvSpPr/>
          <p:nvPr/>
        </p:nvSpPr>
        <p:spPr>
          <a:xfrm>
            <a:off x="158259" y="3472534"/>
            <a:ext cx="3012831" cy="1148861"/>
          </a:xfrm>
          <a:prstGeom prst="wedgeRectCallout">
            <a:avLst>
              <a:gd name="adj1" fmla="val 65131"/>
              <a:gd name="adj2" fmla="val -8968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Long quotation from scholarship. Note: Clearly defined as separate from the text</a:t>
            </a:r>
            <a:endParaRPr lang="en-GB" dirty="0"/>
          </a:p>
        </p:txBody>
      </p:sp>
      <p:sp>
        <p:nvSpPr>
          <p:cNvPr id="6" name="Rectangular Callout 5"/>
          <p:cNvSpPr/>
          <p:nvPr/>
        </p:nvSpPr>
        <p:spPr>
          <a:xfrm>
            <a:off x="316522" y="1628800"/>
            <a:ext cx="2696309" cy="1453661"/>
          </a:xfrm>
          <a:prstGeom prst="wedgeRectCallout">
            <a:avLst>
              <a:gd name="adj1" fmla="val 115689"/>
              <a:gd name="adj2" fmla="val -125461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Hidden explanation of the quotation as being the most effective presentation of the scholar’s argument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5210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Clarity of expression makes your voice audible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254224"/>
          </a:xfrm>
        </p:spPr>
        <p:txBody>
          <a:bodyPr/>
          <a:lstStyle/>
          <a:p>
            <a:r>
              <a:rPr lang="en-GB" dirty="0" smtClean="0"/>
              <a:t>Identify scholars by name.</a:t>
            </a:r>
          </a:p>
          <a:p>
            <a:endParaRPr lang="en-GB" dirty="0" smtClean="0"/>
          </a:p>
          <a:p>
            <a:r>
              <a:rPr lang="en-GB" dirty="0" smtClean="0"/>
              <a:t>Give their argument clearly in one sentence. </a:t>
            </a:r>
          </a:p>
          <a:p>
            <a:endParaRPr lang="en-GB" dirty="0" smtClean="0"/>
          </a:p>
          <a:p>
            <a:r>
              <a:rPr lang="en-GB" dirty="0" smtClean="0"/>
              <a:t>Give your opinion of it clearly, as well as the evidence you base your opinion 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21393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215</TotalTime>
  <Words>1129</Words>
  <Application>Microsoft Office PowerPoint</Application>
  <PresentationFormat>On-screen Show (4:3)</PresentationFormat>
  <Paragraphs>125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Civic</vt:lpstr>
      <vt:lpstr>Classics Project</vt:lpstr>
      <vt:lpstr>What are we doing today?</vt:lpstr>
      <vt:lpstr>Criticism of ancient sources: Don’t forget the basics</vt:lpstr>
      <vt:lpstr>Multiple sources</vt:lpstr>
      <vt:lpstr>Issues with multiple sources (1)</vt:lpstr>
      <vt:lpstr>Issues with multiple sources (2)</vt:lpstr>
      <vt:lpstr>Avoid Generalising</vt:lpstr>
      <vt:lpstr>The importance of nuance</vt:lpstr>
      <vt:lpstr>PowerPoint Presentation</vt:lpstr>
      <vt:lpstr>Too much and too little</vt:lpstr>
      <vt:lpstr>Going back on your view</vt:lpstr>
      <vt:lpstr>Sources and scholarship</vt:lpstr>
      <vt:lpstr>The inaccessible scholarship</vt:lpstr>
      <vt:lpstr>Courtesy </vt:lpstr>
      <vt:lpstr>What is your voice?</vt:lpstr>
      <vt:lpstr>Quotations</vt:lpstr>
      <vt:lpstr>Example</vt:lpstr>
      <vt:lpstr>Avoid at all costs</vt:lpstr>
      <vt:lpstr>Quotations from modern scholarship</vt:lpstr>
      <vt:lpstr>Example</vt:lpstr>
      <vt:lpstr>Clarity of expression makes your voice audible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Classics Project</dc:title>
  <dc:creator>Errietta Bissa</dc:creator>
  <cp:lastModifiedBy>Matt</cp:lastModifiedBy>
  <cp:revision>39</cp:revision>
  <dcterms:created xsi:type="dcterms:W3CDTF">2014-03-10T12:42:24Z</dcterms:created>
  <dcterms:modified xsi:type="dcterms:W3CDTF">2015-04-22T07:59:55Z</dcterms:modified>
</cp:coreProperties>
</file>