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Layouts/slideLayout6.xml" ContentType="application/vnd.openxmlformats-officedocument.presentationml.slideLayout+xml"/>
  <Override PartName="/ppt/notesSlides/notesSlide38.xml" ContentType="application/vnd.openxmlformats-officedocument.presentationml.notesSlide+xml"/>
  <Override PartName="/ppt/slides/slide25.xml" ContentType="application/vnd.openxmlformats-officedocument.presentationml.slide+xml"/>
  <Override PartName="/ppt/slides/slide43.xml" ContentType="application/vnd.openxmlformats-officedocument.presentationml.slide+xml"/>
  <Override PartName="/ppt/slides/slide7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45.xml" ContentType="application/vnd.openxmlformats-officedocument.presentationml.notesSlide+xml"/>
  <Default Extension="xml" ContentType="application/xml"/>
  <Override PartName="/ppt/slides/slide14.xml" ContentType="application/vnd.openxmlformats-officedocument.presentationml.slide+xml"/>
  <Override PartName="/ppt/slides/slide32.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notesSlides/notesSlide23.xml" ContentType="application/vnd.openxmlformats-officedocument.presentationml.notesSlide+xml"/>
  <Override PartName="/ppt/notesSlides/notesSlide41.xml" ContentType="application/vnd.openxmlformats-officedocument.presentationml.notesSlide+xml"/>
  <Override PartName="/ppt/notesSlides/notesSlide12.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s/slide5.xml" ContentType="application/vnd.openxmlformats-officedocument.presentationml.slide+xml"/>
  <Override PartName="/ppt/slides/slide19.xml" ContentType="application/vnd.openxmlformats-officedocument.presentationml.slide+xml"/>
  <Override PartName="/ppt/slides/slide48.xml" ContentType="application/vnd.openxmlformats-officedocument.presentationml.slide+xml"/>
  <Override PartName="/ppt/slides/slide66.xml" ContentType="application/vnd.openxmlformats-officedocument.presentationml.slide+xml"/>
  <Override PartName="/ppt/slideLayouts/slideLayout7.xml" ContentType="application/vnd.openxmlformats-officedocument.presentationml.slideLayout+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slides/slide64.xml" ContentType="application/vnd.openxmlformats-officedocument.presentationml.slide+xml"/>
  <Override PartName="/ppt/slides/slide73.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notesSlides/notesSlide39.xml" ContentType="application/vnd.openxmlformats-officedocument.presentationml.notesSlide+xml"/>
  <Override PartName="/ppt/notesSlides/notesSlide48.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Override PartName="/ppt/slides/slide71.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notesSlides/notesSlide46.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ppt/notesSlides/notesSlide44.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42.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Default Extension="gif" ContentType="image/gif"/>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4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slides/slide6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Layouts/slideLayout4.xml" ContentType="application/vnd.openxmlformats-officedocument.presentationml.slideLayout+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notesSlides/notesSlide18.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notesSlides/notesSlide1.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6"/>
  </p:notesMasterIdLst>
  <p:sldIdLst>
    <p:sldId id="256" r:id="rId2"/>
    <p:sldId id="268" r:id="rId3"/>
    <p:sldId id="269" r:id="rId4"/>
    <p:sldId id="271" r:id="rId5"/>
    <p:sldId id="273" r:id="rId6"/>
    <p:sldId id="274" r:id="rId7"/>
    <p:sldId id="275" r:id="rId8"/>
    <p:sldId id="278" r:id="rId9"/>
    <p:sldId id="260" r:id="rId10"/>
    <p:sldId id="345" r:id="rId11"/>
    <p:sldId id="279" r:id="rId12"/>
    <p:sldId id="342" r:id="rId13"/>
    <p:sldId id="258" r:id="rId14"/>
    <p:sldId id="343" r:id="rId15"/>
    <p:sldId id="344" r:id="rId16"/>
    <p:sldId id="348" r:id="rId17"/>
    <p:sldId id="346" r:id="rId18"/>
    <p:sldId id="313" r:id="rId19"/>
    <p:sldId id="349" r:id="rId20"/>
    <p:sldId id="280" r:id="rId21"/>
    <p:sldId id="281" r:id="rId22"/>
    <p:sldId id="283" r:id="rId23"/>
    <p:sldId id="341" r:id="rId24"/>
    <p:sldId id="338" r:id="rId25"/>
    <p:sldId id="340" r:id="rId26"/>
    <p:sldId id="285" r:id="rId27"/>
    <p:sldId id="286" r:id="rId28"/>
    <p:sldId id="288" r:id="rId29"/>
    <p:sldId id="289" r:id="rId30"/>
    <p:sldId id="290" r:id="rId31"/>
    <p:sldId id="324" r:id="rId32"/>
    <p:sldId id="323" r:id="rId33"/>
    <p:sldId id="291" r:id="rId34"/>
    <p:sldId id="325" r:id="rId35"/>
    <p:sldId id="257" r:id="rId36"/>
    <p:sldId id="328" r:id="rId37"/>
    <p:sldId id="332" r:id="rId38"/>
    <p:sldId id="327" r:id="rId39"/>
    <p:sldId id="326" r:id="rId40"/>
    <p:sldId id="292" r:id="rId41"/>
    <p:sldId id="293" r:id="rId42"/>
    <p:sldId id="329" r:id="rId43"/>
    <p:sldId id="333" r:id="rId44"/>
    <p:sldId id="330" r:id="rId45"/>
    <p:sldId id="331" r:id="rId46"/>
    <p:sldId id="337" r:id="rId47"/>
    <p:sldId id="294" r:id="rId48"/>
    <p:sldId id="350" r:id="rId49"/>
    <p:sldId id="321" r:id="rId50"/>
    <p:sldId id="351" r:id="rId51"/>
    <p:sldId id="295" r:id="rId52"/>
    <p:sldId id="296" r:id="rId53"/>
    <p:sldId id="297" r:id="rId54"/>
    <p:sldId id="299" r:id="rId55"/>
    <p:sldId id="300" r:id="rId56"/>
    <p:sldId id="302" r:id="rId57"/>
    <p:sldId id="305" r:id="rId58"/>
    <p:sldId id="306" r:id="rId59"/>
    <p:sldId id="307" r:id="rId60"/>
    <p:sldId id="317" r:id="rId61"/>
    <p:sldId id="352" r:id="rId62"/>
    <p:sldId id="353" r:id="rId63"/>
    <p:sldId id="354" r:id="rId64"/>
    <p:sldId id="358" r:id="rId65"/>
    <p:sldId id="318" r:id="rId66"/>
    <p:sldId id="359" r:id="rId67"/>
    <p:sldId id="355" r:id="rId68"/>
    <p:sldId id="356" r:id="rId69"/>
    <p:sldId id="357" r:id="rId70"/>
    <p:sldId id="360" r:id="rId71"/>
    <p:sldId id="361" r:id="rId72"/>
    <p:sldId id="362" r:id="rId73"/>
    <p:sldId id="267" r:id="rId74"/>
    <p:sldId id="363" r:id="rId7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0" d="100"/>
          <a:sy n="60" d="100"/>
        </p:scale>
        <p:origin x="-1644" y="-21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6114"/>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F027EAD-82B2-478A-B189-A98FBDEA8147}" type="datetimeFigureOut">
              <a:rPr lang="en-GB" smtClean="0"/>
              <a:pPr/>
              <a:t>29/11/2020</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B54945-CF34-4D69-9923-1D917115BD69}"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0E29F72-F2B4-43AE-9724-D2E31701BB6A}" type="slidenum">
              <a:rPr lang="en-GB"/>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4C25179-C667-4156-98D0-0D948A3DC95B}" type="slidenum">
              <a:rPr lang="en-GB"/>
              <a:pPr/>
              <a:t>11</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p:cNvSpPr>
            <a:spLocks noGrp="1" noRot="1" noChangeAspect="1"/>
          </p:cNvSpPr>
          <p:nvPr>
            <p:ph type="sldImg"/>
          </p:nvPr>
        </p:nvSpPr>
        <p:spPr bwMode="auto">
          <a:noFill/>
          <a:ln>
            <a:solidFill>
              <a:srgbClr val="000000"/>
            </a:solidFill>
            <a:miter lim="800000"/>
            <a:headEnd/>
            <a:tailEnd/>
          </a:ln>
        </p:spPr>
      </p:sp>
      <p:sp>
        <p:nvSpPr>
          <p:cNvPr id="225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25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4C25179-C667-4156-98D0-0D948A3DC95B}" type="slidenum">
              <a:rPr lang="en-GB"/>
              <a:pPr/>
              <a:t>12</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9AFF658-413D-48D9-AFEF-6841F8438C64}" type="slidenum">
              <a:rPr lang="en-GB"/>
              <a:pPr/>
              <a:t>20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p:cNvSpPr>
          <p:nvPr>
            <p:ph type="sldImg"/>
          </p:nvPr>
        </p:nvSpPr>
        <p:spPr bwMode="auto">
          <a:noFill/>
          <a:ln>
            <a:solidFill>
              <a:srgbClr val="000000"/>
            </a:solidFill>
            <a:miter lim="800000"/>
            <a:headEnd/>
            <a:tailEnd/>
          </a:ln>
        </p:spPr>
      </p:sp>
      <p:sp>
        <p:nvSpPr>
          <p:cNvPr id="266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266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3AD63C7-BDA0-4A14-986C-787005855AC0}" type="slidenum">
              <a:rPr lang="en-GB"/>
              <a:pPr/>
              <a:t>21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48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76365C0-700B-4D45-9370-240E234DB8F1}" type="slidenum">
              <a:rPr lang="en-GB"/>
              <a:pPr/>
              <a:t>22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68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CC9C8D2-08D3-426D-BFC9-590D345EB975}" type="slidenum">
              <a:rPr lang="en-GB"/>
              <a:pPr/>
              <a:t>23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p:cNvSpPr>
            <a:spLocks noGrp="1" noRot="1" noChangeAspect="1"/>
          </p:cNvSpPr>
          <p:nvPr>
            <p:ph type="sldImg"/>
          </p:nvPr>
        </p:nvSpPr>
        <p:spPr bwMode="auto">
          <a:noFill/>
          <a:ln>
            <a:solidFill>
              <a:srgbClr val="000000"/>
            </a:solidFill>
            <a:miter lim="800000"/>
            <a:headEnd/>
            <a:tailEnd/>
          </a:ln>
        </p:spPr>
      </p:sp>
      <p:sp>
        <p:nvSpPr>
          <p:cNvPr id="3481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481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76365C0-700B-4D45-9370-240E234DB8F1}" type="slidenum">
              <a:rPr lang="en-GB"/>
              <a:pPr/>
              <a:t>24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Image Placeholder 1"/>
          <p:cNvSpPr>
            <a:spLocks noGrp="1" noRot="1" noChangeAspect="1"/>
          </p:cNvSpPr>
          <p:nvPr>
            <p:ph type="sldImg"/>
          </p:nvPr>
        </p:nvSpPr>
        <p:spPr bwMode="auto">
          <a:noFill/>
          <a:ln>
            <a:solidFill>
              <a:srgbClr val="000000"/>
            </a:solidFill>
            <a:miter lim="800000"/>
            <a:headEnd/>
            <a:tailEnd/>
          </a:ln>
        </p:spPr>
      </p:sp>
      <p:sp>
        <p:nvSpPr>
          <p:cNvPr id="3686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686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CC9C8D2-08D3-426D-BFC9-590D345EB975}" type="slidenum">
              <a:rPr lang="en-GB"/>
              <a:pPr/>
              <a:t>25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Image Placeholder 1"/>
          <p:cNvSpPr>
            <a:spLocks noGrp="1" noRot="1" noChangeAspect="1"/>
          </p:cNvSpPr>
          <p:nvPr>
            <p:ph type="sldImg"/>
          </p:nvPr>
        </p:nvSpPr>
        <p:spPr bwMode="auto">
          <a:noFill/>
          <a:ln>
            <a:solidFill>
              <a:srgbClr val="000000"/>
            </a:solidFill>
            <a:miter lim="800000"/>
            <a:headEnd/>
            <a:tailEnd/>
          </a:ln>
        </p:spPr>
      </p:sp>
      <p:sp>
        <p:nvSpPr>
          <p:cNvPr id="3891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3891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685C406-7841-4859-90ED-6E9341AB11FF}" type="slidenum">
              <a:rPr lang="en-GB"/>
              <a:pPr/>
              <a:t>26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A59E380-EA61-4DFC-A1D1-4131C9EBBB21}" type="slidenum">
              <a:rPr lang="en-GB"/>
              <a:pPr/>
              <a:t>27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p:cNvSpPr>
          <p:nvPr>
            <p:ph type="sldImg"/>
          </p:nvPr>
        </p:nvSpPr>
        <p:spPr bwMode="auto">
          <a:noFill/>
          <a:ln>
            <a:solidFill>
              <a:srgbClr val="000000"/>
            </a:solidFill>
            <a:miter lim="800000"/>
            <a:headEnd/>
            <a:tailEnd/>
          </a:ln>
        </p:spPr>
      </p:sp>
      <p:sp>
        <p:nvSpPr>
          <p:cNvPr id="450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50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225F619-E428-4D25-942D-05F0F10B11C6}" type="slidenum">
              <a:rPr lang="en-GB"/>
              <a:pPr/>
              <a:t>28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B94AA40-B64E-4990-ABCA-6548C9BF4FD4}" type="slidenum">
              <a:rPr lang="en-GB"/>
              <a:pPr/>
              <a:t>29</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30</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31</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32</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293D2C68-35CB-413E-AC7A-295A1ABADAD9}" type="slidenum">
              <a:rPr lang="en-GB"/>
              <a:pPr/>
              <a:t>33</a:t>
            </a:fld>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34</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36</a:t>
            </a:fld>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37</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38</a:t>
            </a:fld>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39</a:t>
            </a:fld>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p:cNvSpPr>
          <p:nvPr>
            <p:ph type="sldImg"/>
          </p:nvPr>
        </p:nvSpPr>
        <p:spPr bwMode="auto">
          <a:noFill/>
          <a:ln>
            <a:solidFill>
              <a:srgbClr val="000000"/>
            </a:solidFill>
            <a:miter lim="800000"/>
            <a:headEnd/>
            <a:tailEnd/>
          </a:ln>
        </p:spPr>
      </p:sp>
      <p:sp>
        <p:nvSpPr>
          <p:cNvPr id="573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73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E90D8F2-D854-4286-B082-C6C925FE7E20}" type="slidenum">
              <a:rPr lang="en-GB"/>
              <a:pPr/>
              <a:t>40</a:t>
            </a:fld>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p:cNvSpPr>
          <p:nvPr>
            <p:ph type="sldImg"/>
          </p:nvPr>
        </p:nvSpPr>
        <p:spPr bwMode="auto">
          <a:noFill/>
          <a:ln>
            <a:solidFill>
              <a:srgbClr val="000000"/>
            </a:solidFill>
            <a:miter lim="800000"/>
            <a:headEnd/>
            <a:tailEnd/>
          </a:ln>
        </p:spPr>
      </p:sp>
      <p:sp>
        <p:nvSpPr>
          <p:cNvPr id="593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93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374A813-B385-41ED-91B5-006C6FF7CCD1}" type="slidenum">
              <a:rPr lang="en-GB"/>
              <a:pPr/>
              <a:t>41</a:t>
            </a:fld>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42</a:t>
            </a:fld>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43</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44</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45</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Slide Image Placeholder 1"/>
          <p:cNvSpPr>
            <a:spLocks noGrp="1" noRot="1" noChangeAspect="1"/>
          </p:cNvSpPr>
          <p:nvPr>
            <p:ph type="sldImg"/>
          </p:nvPr>
        </p:nvSpPr>
        <p:spPr bwMode="auto">
          <a:noFill/>
          <a:ln>
            <a:solidFill>
              <a:srgbClr val="000000"/>
            </a:solidFill>
            <a:miter lim="800000"/>
            <a:headEnd/>
            <a:tailEnd/>
          </a:ln>
        </p:spPr>
      </p:sp>
      <p:sp>
        <p:nvSpPr>
          <p:cNvPr id="512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smtClean="0"/>
          </a:p>
        </p:txBody>
      </p:sp>
      <p:sp>
        <p:nvSpPr>
          <p:cNvPr id="512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0A9FDDD-6F99-47C9-89E3-DC42323CE3DB}" type="slidenum">
              <a:rPr lang="en-GB"/>
              <a:pPr/>
              <a:t>46</a:t>
            </a:fld>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14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9CE26D-9073-4E54-A3E0-C238542F84F3}" type="slidenum">
              <a:rPr lang="en-GB"/>
              <a:pPr/>
              <a:t>47</a:t>
            </a:fld>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14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9CE26D-9073-4E54-A3E0-C238542F84F3}" type="slidenum">
              <a:rPr lang="en-GB"/>
              <a:pPr/>
              <a:t>48</a:t>
            </a:fld>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14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9CE26D-9073-4E54-A3E0-C238542F84F3}" type="slidenum">
              <a:rPr lang="en-GB"/>
              <a:pPr/>
              <a:t>49</a:t>
            </a:fld>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p:cNvSpPr>
          <p:nvPr>
            <p:ph type="sldImg"/>
          </p:nvPr>
        </p:nvSpPr>
        <p:spPr bwMode="auto">
          <a:noFill/>
          <a:ln>
            <a:solidFill>
              <a:srgbClr val="000000"/>
            </a:solidFill>
            <a:miter lim="800000"/>
            <a:headEnd/>
            <a:tailEnd/>
          </a:ln>
        </p:spPr>
      </p:sp>
      <p:sp>
        <p:nvSpPr>
          <p:cNvPr id="614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14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49CE26D-9073-4E54-A3E0-C238542F84F3}" type="slidenum">
              <a:rPr lang="en-GB"/>
              <a:pPr/>
              <a:t>50</a:t>
            </a:fld>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Slide Image Placeholder 1"/>
          <p:cNvSpPr>
            <a:spLocks noGrp="1" noRot="1" noChangeAspect="1"/>
          </p:cNvSpPr>
          <p:nvPr>
            <p:ph type="sldImg"/>
          </p:nvPr>
        </p:nvSpPr>
        <p:spPr bwMode="auto">
          <a:noFill/>
          <a:ln>
            <a:solidFill>
              <a:srgbClr val="000000"/>
            </a:solidFill>
            <a:miter lim="800000"/>
            <a:headEnd/>
            <a:tailEnd/>
          </a:ln>
        </p:spPr>
      </p:sp>
      <p:sp>
        <p:nvSpPr>
          <p:cNvPr id="634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34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8573C4DA-1D10-4DB4-A506-071BBE25F355}" type="slidenum">
              <a:rPr lang="en-GB"/>
              <a:pPr/>
              <a:t>51</a:t>
            </a:fld>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p:cNvSpPr>
            <a:spLocks noGrp="1" noRot="1" noChangeAspect="1"/>
          </p:cNvSpPr>
          <p:nvPr>
            <p:ph type="sldImg"/>
          </p:nvPr>
        </p:nvSpPr>
        <p:spPr bwMode="auto">
          <a:noFill/>
          <a:ln>
            <a:solidFill>
              <a:srgbClr val="000000"/>
            </a:solidFill>
            <a:miter lim="800000"/>
            <a:headEnd/>
            <a:tailEnd/>
          </a:ln>
        </p:spPr>
      </p:sp>
      <p:sp>
        <p:nvSpPr>
          <p:cNvPr id="6553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553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FD0ECB3-8D9E-4B10-985C-92A0D142F91D}" type="slidenum">
              <a:rPr lang="en-GB"/>
              <a:pPr/>
              <a:t>52</a:t>
            </a:fld>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5" name="Slide Image Placeholder 1"/>
          <p:cNvSpPr>
            <a:spLocks noGrp="1" noRot="1" noChangeAspect="1"/>
          </p:cNvSpPr>
          <p:nvPr>
            <p:ph type="sldImg"/>
          </p:nvPr>
        </p:nvSpPr>
        <p:spPr bwMode="auto">
          <a:noFill/>
          <a:ln>
            <a:solidFill>
              <a:srgbClr val="000000"/>
            </a:solidFill>
            <a:miter lim="800000"/>
            <a:headEnd/>
            <a:tailEnd/>
          </a:ln>
        </p:spPr>
      </p:sp>
      <p:sp>
        <p:nvSpPr>
          <p:cNvPr id="675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675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F65C388-D203-46A3-A15B-3191329BDFD9}" type="slidenum">
              <a:rPr lang="en-GB"/>
              <a:pPr/>
              <a:t>53</a:t>
            </a:fld>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Slide Image Placeholder 1"/>
          <p:cNvSpPr>
            <a:spLocks noGrp="1" noRot="1" noChangeAspect="1"/>
          </p:cNvSpPr>
          <p:nvPr>
            <p:ph type="sldImg"/>
          </p:nvPr>
        </p:nvSpPr>
        <p:spPr bwMode="auto">
          <a:noFill/>
          <a:ln>
            <a:solidFill>
              <a:srgbClr val="000000"/>
            </a:solidFill>
            <a:miter lim="800000"/>
            <a:headEnd/>
            <a:tailEnd/>
          </a:ln>
        </p:spPr>
      </p:sp>
      <p:sp>
        <p:nvSpPr>
          <p:cNvPr id="716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716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6F48B370-E44A-4D94-8FAB-0958617BCD15}" type="slidenum">
              <a:rPr lang="en-GB"/>
              <a:pPr/>
              <a:t>54</a:t>
            </a:fld>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55</a:t>
            </a:fld>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56</a:t>
            </a:fld>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57</a:t>
            </a:fld>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58</a:t>
            </a:fld>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B5C6B2B8-56CA-49A5-92FB-1BCB5A6494AA}" type="slidenum">
              <a:rPr lang="en-GB" smtClean="0"/>
              <a:pPr/>
              <a:t>59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7670F0D-DEE5-4E13-8A08-A2D437D305DA}" type="datetimeFigureOut">
              <a:rPr lang="en-GB" smtClean="0"/>
              <a:pPr/>
              <a:t>29/11/2020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82947-FB72-426D-BDB6-1CE88B577B0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670F0D-DEE5-4E13-8A08-A2D437D305DA}" type="datetimeFigureOut">
              <a:rPr lang="en-GB" smtClean="0"/>
              <a:pPr/>
              <a:t>29/11/2020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82947-FB72-426D-BDB6-1CE88B577B0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7670F0D-DEE5-4E13-8A08-A2D437D305DA}" type="datetimeFigureOut">
              <a:rPr lang="en-GB" smtClean="0"/>
              <a:pPr/>
              <a:t>29/11/2020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82947-FB72-426D-BDB6-1CE88B577B0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7670F0D-DEE5-4E13-8A08-A2D437D305DA}" type="datetimeFigureOut">
              <a:rPr lang="en-GB" smtClean="0"/>
              <a:pPr/>
              <a:t>29/11/2020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82947-FB72-426D-BDB6-1CE88B577B0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7670F0D-DEE5-4E13-8A08-A2D437D305DA}" type="datetimeFigureOut">
              <a:rPr lang="en-GB" smtClean="0"/>
              <a:pPr/>
              <a:t>29/11/2020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582947-FB72-426D-BDB6-1CE88B577B0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7670F0D-DEE5-4E13-8A08-A2D437D305DA}" type="datetimeFigureOut">
              <a:rPr lang="en-GB" smtClean="0"/>
              <a:pPr/>
              <a:t>29/11/2020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582947-FB72-426D-BDB6-1CE88B577B0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670F0D-DEE5-4E13-8A08-A2D437D305DA}" type="datetimeFigureOut">
              <a:rPr lang="en-GB" smtClean="0"/>
              <a:pPr/>
              <a:t>29/11/2020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582947-FB72-426D-BDB6-1CE88B577B0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670F0D-DEE5-4E13-8A08-A2D437D305DA}" type="datetimeFigureOut">
              <a:rPr lang="en-GB" smtClean="0"/>
              <a:pPr/>
              <a:t>29/11/2020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82947-FB72-426D-BDB6-1CE88B577B0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7670F0D-DEE5-4E13-8A08-A2D437D305DA}" type="datetimeFigureOut">
              <a:rPr lang="en-GB" smtClean="0"/>
              <a:pPr/>
              <a:t>29/11/2020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582947-FB72-426D-BDB6-1CE88B577B0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670F0D-DEE5-4E13-8A08-A2D437D305DA}" type="datetimeFigureOut">
              <a:rPr lang="en-GB" smtClean="0"/>
              <a:pPr/>
              <a:t>29/11/2020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82947-FB72-426D-BDB6-1CE88B577B0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670F0D-DEE5-4E13-8A08-A2D437D305DA}" type="datetimeFigureOut">
              <a:rPr lang="en-GB" smtClean="0"/>
              <a:pPr/>
              <a:t>29/11/2020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582947-FB72-426D-BDB6-1CE88B577B0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670F0D-DEE5-4E13-8A08-A2D437D305DA}" type="datetimeFigureOut">
              <a:rPr lang="en-GB" smtClean="0"/>
              <a:pPr/>
              <a:t>29/11/2020</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582947-FB72-426D-BDB6-1CE88B577B0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6.jpe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png"/></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22.jpeg"/><Relationship Id="rId4" Type="http://schemas.openxmlformats.org/officeDocument/2006/relationships/image" Target="../media/image20.png"/></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4.gif"/><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30.jpeg"/></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7" Type="http://schemas.openxmlformats.org/officeDocument/2006/relationships/image" Target="../media/image35.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34.jpeg"/><Relationship Id="rId5" Type="http://schemas.openxmlformats.org/officeDocument/2006/relationships/image" Target="../media/image33.jpeg"/><Relationship Id="rId4" Type="http://schemas.openxmlformats.org/officeDocument/2006/relationships/image" Target="../media/image32.jpeg"/></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39.jpeg"/><Relationship Id="rId5" Type="http://schemas.openxmlformats.org/officeDocument/2006/relationships/image" Target="../media/image38.jpeg"/><Relationship Id="rId4" Type="http://schemas.openxmlformats.org/officeDocument/2006/relationships/image" Target="../media/image37.jpeg"/></Relationships>
</file>

<file path=ppt/slides/_rels/slide23.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41.jpeg"/><Relationship Id="rId4" Type="http://schemas.openxmlformats.org/officeDocument/2006/relationships/image" Target="../media/image37.jpeg"/></Relationships>
</file>

<file path=ppt/slides/_rels/slide25.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46.jpeg"/></Relationships>
</file>

<file path=ppt/slides/_rels/slide29.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49.jpeg"/><Relationship Id="rId4" Type="http://schemas.openxmlformats.org/officeDocument/2006/relationships/image" Target="../media/image48.jpeg"/></Relationships>
</file>

<file path=ppt/slides/_rels/slide30.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51.jpeg"/></Relationships>
</file>

<file path=ppt/slides/_rels/slide31.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image" Target="../media/image55.png"/><Relationship Id="rId5" Type="http://schemas.openxmlformats.org/officeDocument/2006/relationships/image" Target="../media/image54.jpeg"/><Relationship Id="rId4" Type="http://schemas.openxmlformats.org/officeDocument/2006/relationships/image" Target="../media/image53.png"/></Relationships>
</file>

<file path=ppt/slides/_rels/slide32.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57.jpeg"/></Relationships>
</file>

<file path=ppt/slides/_rels/slide33.xml.rels><?xml version="1.0" encoding="UTF-8" standalone="yes"?>
<Relationships xmlns="http://schemas.openxmlformats.org/package/2006/relationships"><Relationship Id="rId3" Type="http://schemas.openxmlformats.org/officeDocument/2006/relationships/image" Target="../media/image58.jpeg"/><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60.pn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67.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69.jpe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70.jpe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71.jpeg"/></Relationships>
</file>

<file path=ppt/slides/_rels/slide51.xml.rels><?xml version="1.0" encoding="UTF-8" standalone="yes"?>
<Relationships xmlns="http://schemas.openxmlformats.org/package/2006/relationships"><Relationship Id="rId3" Type="http://schemas.openxmlformats.org/officeDocument/2006/relationships/image" Target="../media/image73.jpeg"/><Relationship Id="rId2" Type="http://schemas.openxmlformats.org/officeDocument/2006/relationships/notesSlide" Target="../notesSlides/notesSlide40.xml"/><Relationship Id="rId1" Type="http://schemas.openxmlformats.org/officeDocument/2006/relationships/slideLayout" Target="../slideLayouts/slideLayout7.xml"/><Relationship Id="rId4" Type="http://schemas.openxmlformats.org/officeDocument/2006/relationships/image" Target="../media/image74.jpeg"/></Relationships>
</file>

<file path=ppt/slides/_rels/slide52.xml.rels><?xml version="1.0" encoding="UTF-8" standalone="yes"?>
<Relationships xmlns="http://schemas.openxmlformats.org/package/2006/relationships"><Relationship Id="rId3" Type="http://schemas.openxmlformats.org/officeDocument/2006/relationships/image" Target="../media/image75.jpeg"/><Relationship Id="rId2" Type="http://schemas.openxmlformats.org/officeDocument/2006/relationships/notesSlide" Target="../notesSlides/notesSlide41.xml"/><Relationship Id="rId1" Type="http://schemas.openxmlformats.org/officeDocument/2006/relationships/slideLayout" Target="../slideLayouts/slideLayout7.xml"/><Relationship Id="rId5" Type="http://schemas.openxmlformats.org/officeDocument/2006/relationships/image" Target="../media/image74.jpeg"/><Relationship Id="rId4" Type="http://schemas.openxmlformats.org/officeDocument/2006/relationships/image" Target="../media/image76.jpeg"/></Relationships>
</file>

<file path=ppt/slides/_rels/slide53.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78.jpeg"/><Relationship Id="rId2" Type="http://schemas.openxmlformats.org/officeDocument/2006/relationships/notesSlide" Target="../notesSlides/notesSlide43.xml"/><Relationship Id="rId1" Type="http://schemas.openxmlformats.org/officeDocument/2006/relationships/slideLayout" Target="../slideLayouts/slideLayout7.xml"/><Relationship Id="rId5" Type="http://schemas.openxmlformats.org/officeDocument/2006/relationships/image" Target="../media/image80.jpeg"/><Relationship Id="rId4" Type="http://schemas.openxmlformats.org/officeDocument/2006/relationships/image" Target="../media/image79.jpeg"/></Relationships>
</file>

<file path=ppt/slides/_rels/slide55.xml.rels><?xml version="1.0" encoding="UTF-8" standalone="yes"?>
<Relationships xmlns="http://schemas.openxmlformats.org/package/2006/relationships"><Relationship Id="rId3" Type="http://schemas.openxmlformats.org/officeDocument/2006/relationships/image" Target="../media/image81.jpeg"/><Relationship Id="rId2" Type="http://schemas.openxmlformats.org/officeDocument/2006/relationships/notesSlide" Target="../notesSlides/notesSlide44.xml"/><Relationship Id="rId1" Type="http://schemas.openxmlformats.org/officeDocument/2006/relationships/slideLayout" Target="../slideLayouts/slideLayout7.xml"/><Relationship Id="rId5" Type="http://schemas.openxmlformats.org/officeDocument/2006/relationships/image" Target="../media/image83.jpeg"/><Relationship Id="rId4" Type="http://schemas.openxmlformats.org/officeDocument/2006/relationships/image" Target="../media/image82.jpeg"/></Relationships>
</file>

<file path=ppt/slides/_rels/slide56.xml.rels><?xml version="1.0" encoding="UTF-8" standalone="yes"?>
<Relationships xmlns="http://schemas.openxmlformats.org/package/2006/relationships"><Relationship Id="rId3" Type="http://schemas.openxmlformats.org/officeDocument/2006/relationships/image" Target="../media/image84.jpeg"/><Relationship Id="rId2" Type="http://schemas.openxmlformats.org/officeDocument/2006/relationships/notesSlide" Target="../notesSlides/notesSlide45.xml"/><Relationship Id="rId1" Type="http://schemas.openxmlformats.org/officeDocument/2006/relationships/slideLayout" Target="../slideLayouts/slideLayout7.xml"/><Relationship Id="rId4" Type="http://schemas.openxmlformats.org/officeDocument/2006/relationships/image" Target="../media/image85.jpeg"/></Relationships>
</file>

<file path=ppt/slides/_rels/slide57.xml.rels><?xml version="1.0" encoding="UTF-8" standalone="yes"?>
<Relationships xmlns="http://schemas.openxmlformats.org/package/2006/relationships"><Relationship Id="rId3" Type="http://schemas.openxmlformats.org/officeDocument/2006/relationships/image" Target="../media/image86.jpe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87.jpeg"/></Relationships>
</file>

<file path=ppt/slides/_rels/slide58.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90.jpeg"/></Relationships>
</file>

<file path=ppt/slides/_rels/slide60.xml.rels><?xml version="1.0" encoding="UTF-8" standalone="yes"?>
<Relationships xmlns="http://schemas.openxmlformats.org/package/2006/relationships"><Relationship Id="rId2" Type="http://schemas.openxmlformats.org/officeDocument/2006/relationships/image" Target="../media/image91.jpeg"/><Relationship Id="rId1" Type="http://schemas.openxmlformats.org/officeDocument/2006/relationships/slideLayout" Target="../slideLayouts/slideLayout1.xml"/></Relationships>
</file>

<file path=ppt/slides/_rels/slide61.xml.rels><?xml version="1.0" encoding="UTF-8" standalone="yes"?>
<Relationships xmlns="http://schemas.openxmlformats.org/package/2006/relationships"><Relationship Id="rId2" Type="http://schemas.openxmlformats.org/officeDocument/2006/relationships/image" Target="../media/image92.jpeg"/><Relationship Id="rId1" Type="http://schemas.openxmlformats.org/officeDocument/2006/relationships/slideLayout" Target="../slideLayouts/slideLayout1.xml"/></Relationships>
</file>

<file path=ppt/slides/_rels/slide62.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image" Target="../media/image93.jpeg"/><Relationship Id="rId1" Type="http://schemas.openxmlformats.org/officeDocument/2006/relationships/slideLayout" Target="../slideLayouts/slideLayout1.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4.xml.rels><?xml version="1.0" encoding="UTF-8" standalone="yes"?>
<Relationships xmlns="http://schemas.openxmlformats.org/package/2006/relationships"><Relationship Id="rId2" Type="http://schemas.openxmlformats.org/officeDocument/2006/relationships/image" Target="../media/image95.gif"/><Relationship Id="rId1" Type="http://schemas.openxmlformats.org/officeDocument/2006/relationships/slideLayout" Target="../slideLayouts/slideLayout1.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6.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gif"/><Relationship Id="rId1" Type="http://schemas.openxmlformats.org/officeDocument/2006/relationships/slideLayout" Target="../slideLayouts/slideLayout1.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0.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8.jpeg"/><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00.jpe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01.jpeg"/><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2" Type="http://schemas.openxmlformats.org/officeDocument/2006/relationships/image" Target="../media/image102.jpeg"/><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image" Target="../media/image10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extBox 3"/>
          <p:cNvSpPr txBox="1"/>
          <p:nvPr/>
        </p:nvSpPr>
        <p:spPr>
          <a:xfrm>
            <a:off x="6876256" y="260648"/>
            <a:ext cx="1983235" cy="523220"/>
          </a:xfrm>
          <a:prstGeom prst="rect">
            <a:avLst/>
          </a:prstGeom>
          <a:noFill/>
        </p:spPr>
        <p:txBody>
          <a:bodyPr wrap="none" rtlCol="0">
            <a:spAutoFit/>
          </a:bodyPr>
          <a:lstStyle/>
          <a:p>
            <a:r>
              <a:rPr lang="en-GB" sz="2800" b="1" dirty="0" smtClean="0">
                <a:solidFill>
                  <a:schemeClr val="tx2">
                    <a:lumMod val="60000"/>
                    <a:lumOff val="40000"/>
                  </a:schemeClr>
                </a:solidFill>
                <a:latin typeface="Arial" pitchFamily="34" charset="0"/>
                <a:cs typeface="Arial" pitchFamily="34" charset="0"/>
              </a:rPr>
              <a:t>HPHP4010</a:t>
            </a:r>
            <a:endParaRPr lang="en-GB" sz="2800" b="1" dirty="0">
              <a:solidFill>
                <a:schemeClr val="tx2">
                  <a:lumMod val="60000"/>
                  <a:lumOff val="40000"/>
                </a:schemeClr>
              </a:solidFill>
              <a:latin typeface="Arial" pitchFamily="34" charset="0"/>
              <a:cs typeface="Arial" pitchFamily="34" charset="0"/>
            </a:endParaRPr>
          </a:p>
        </p:txBody>
      </p:sp>
      <p:sp>
        <p:nvSpPr>
          <p:cNvPr id="6" name="TextBox 5"/>
          <p:cNvSpPr txBox="1"/>
          <p:nvPr/>
        </p:nvSpPr>
        <p:spPr>
          <a:xfrm>
            <a:off x="1551290" y="2204864"/>
            <a:ext cx="6540573" cy="2123658"/>
          </a:xfrm>
          <a:prstGeom prst="rect">
            <a:avLst/>
          </a:prstGeom>
          <a:noFill/>
        </p:spPr>
        <p:txBody>
          <a:bodyPr wrap="none" rtlCol="0">
            <a:spAutoFit/>
          </a:bodyPr>
          <a:lstStyle/>
          <a:p>
            <a:pPr algn="ctr"/>
            <a:r>
              <a:rPr lang="en-GB" sz="6600" b="1" dirty="0" smtClean="0">
                <a:solidFill>
                  <a:schemeClr val="tx2">
                    <a:lumMod val="60000"/>
                    <a:lumOff val="40000"/>
                  </a:schemeClr>
                </a:solidFill>
                <a:latin typeface="Arial" pitchFamily="34" charset="0"/>
                <a:cs typeface="Arial" pitchFamily="34" charset="0"/>
              </a:rPr>
              <a:t>(global history) </a:t>
            </a:r>
          </a:p>
          <a:p>
            <a:pPr algn="ctr"/>
            <a:r>
              <a:rPr lang="en-GB" sz="6600" b="1" dirty="0" smtClean="0">
                <a:solidFill>
                  <a:schemeClr val="tx2">
                    <a:lumMod val="60000"/>
                    <a:lumOff val="40000"/>
                  </a:schemeClr>
                </a:solidFill>
                <a:latin typeface="Arial" pitchFamily="34" charset="0"/>
                <a:cs typeface="Arial" pitchFamily="34" charset="0"/>
              </a:rPr>
              <a:t>confrontations</a:t>
            </a:r>
            <a:endParaRPr lang="en-GB" sz="6600" b="1" dirty="0">
              <a:solidFill>
                <a:schemeClr val="tx2">
                  <a:lumMod val="60000"/>
                  <a:lumOff val="40000"/>
                </a:schemeClr>
              </a:solidFill>
              <a:latin typeface="Arial" pitchFamily="34" charset="0"/>
              <a:cs typeface="Arial"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ext Box 2"/>
          <p:cNvSpPr txBox="1">
            <a:spLocks noChangeArrowheads="1"/>
          </p:cNvSpPr>
          <p:nvPr/>
        </p:nvSpPr>
        <p:spPr bwMode="auto">
          <a:xfrm>
            <a:off x="0" y="4267200"/>
            <a:ext cx="8915400" cy="1938992"/>
          </a:xfrm>
          <a:prstGeom prst="rect">
            <a:avLst/>
          </a:prstGeom>
          <a:noFill/>
          <a:ln w="9525">
            <a:noFill/>
            <a:miter lim="800000"/>
            <a:headEnd/>
            <a:tailEnd/>
          </a:ln>
          <a:effectLst/>
        </p:spPr>
        <p:txBody>
          <a:bodyPr>
            <a:spAutoFit/>
          </a:bodyPr>
          <a:lstStyle/>
          <a:p>
            <a:r>
              <a:rPr lang="en-GB" sz="2000" b="1" dirty="0">
                <a:solidFill>
                  <a:schemeClr val="bg1"/>
                </a:solidFill>
                <a:latin typeface="Arial" pitchFamily="34" charset="0"/>
                <a:cs typeface="Arial" pitchFamily="34" charset="0"/>
              </a:rPr>
              <a:t>King </a:t>
            </a:r>
            <a:r>
              <a:rPr lang="en-GB" sz="2000" b="1" dirty="0" err="1">
                <a:solidFill>
                  <a:schemeClr val="bg1"/>
                </a:solidFill>
                <a:latin typeface="Arial" pitchFamily="34" charset="0"/>
                <a:cs typeface="Arial" pitchFamily="34" charset="0"/>
              </a:rPr>
              <a:t>Nabonidus</a:t>
            </a:r>
            <a:r>
              <a:rPr lang="en-GB" sz="2000" dirty="0">
                <a:solidFill>
                  <a:schemeClr val="bg1"/>
                </a:solidFill>
                <a:latin typeface="Arial" pitchFamily="34" charset="0"/>
                <a:cs typeface="Arial" pitchFamily="34" charset="0"/>
              </a:rPr>
              <a:t>   c.556 - 539 B.C.</a:t>
            </a:r>
          </a:p>
          <a:p>
            <a:r>
              <a:rPr lang="en-GB" sz="2000" dirty="0">
                <a:solidFill>
                  <a:schemeClr val="bg1"/>
                </a:solidFill>
                <a:latin typeface="Arial" pitchFamily="34" charset="0"/>
                <a:cs typeface="Arial" pitchFamily="34" charset="0"/>
              </a:rPr>
              <a:t>Excavated the temple of </a:t>
            </a:r>
            <a:r>
              <a:rPr lang="en-GB" sz="2000" dirty="0" err="1">
                <a:solidFill>
                  <a:schemeClr val="bg1"/>
                </a:solidFill>
                <a:latin typeface="Arial" pitchFamily="34" charset="0"/>
                <a:cs typeface="Arial" pitchFamily="34" charset="0"/>
              </a:rPr>
              <a:t>Shamath</a:t>
            </a:r>
            <a:r>
              <a:rPr lang="en-GB" sz="2000" dirty="0">
                <a:solidFill>
                  <a:schemeClr val="bg1"/>
                </a:solidFill>
                <a:latin typeface="Arial" pitchFamily="34" charset="0"/>
                <a:cs typeface="Arial" pitchFamily="34" charset="0"/>
              </a:rPr>
              <a:t> at </a:t>
            </a:r>
            <a:r>
              <a:rPr lang="en-GB" sz="2000" dirty="0" err="1">
                <a:solidFill>
                  <a:schemeClr val="bg1"/>
                </a:solidFill>
                <a:latin typeface="Arial" pitchFamily="34" charset="0"/>
                <a:cs typeface="Arial" pitchFamily="34" charset="0"/>
              </a:rPr>
              <a:t>Sippur</a:t>
            </a:r>
            <a:endParaRPr lang="en-GB" sz="2000" dirty="0">
              <a:solidFill>
                <a:schemeClr val="bg1"/>
              </a:solidFill>
              <a:latin typeface="Arial" pitchFamily="34" charset="0"/>
              <a:cs typeface="Arial" pitchFamily="34" charset="0"/>
            </a:endParaRPr>
          </a:p>
          <a:p>
            <a:r>
              <a:rPr lang="en-GB" sz="2000" dirty="0">
                <a:solidFill>
                  <a:schemeClr val="bg1"/>
                </a:solidFill>
                <a:latin typeface="Arial" pitchFamily="34" charset="0"/>
                <a:cs typeface="Arial" pitchFamily="34" charset="0"/>
              </a:rPr>
              <a:t>to determine who built it.</a:t>
            </a:r>
          </a:p>
          <a:p>
            <a:endParaRPr lang="en-GB" sz="2000" dirty="0">
              <a:solidFill>
                <a:schemeClr val="bg1"/>
              </a:solidFill>
              <a:latin typeface="Arial" pitchFamily="34" charset="0"/>
              <a:cs typeface="Arial" pitchFamily="34" charset="0"/>
            </a:endParaRPr>
          </a:p>
          <a:p>
            <a:r>
              <a:rPr lang="en-GB" sz="2000" dirty="0">
                <a:solidFill>
                  <a:schemeClr val="bg1"/>
                </a:solidFill>
                <a:latin typeface="Arial" pitchFamily="34" charset="0"/>
                <a:cs typeface="Arial" pitchFamily="34" charset="0"/>
              </a:rPr>
              <a:t>His daughter, </a:t>
            </a:r>
            <a:r>
              <a:rPr lang="en-GB" sz="2000" b="1" dirty="0" err="1">
                <a:solidFill>
                  <a:schemeClr val="bg1"/>
                </a:solidFill>
                <a:latin typeface="Arial" pitchFamily="34" charset="0"/>
                <a:cs typeface="Arial" pitchFamily="34" charset="0"/>
              </a:rPr>
              <a:t>Ennigaldi-Nanna</a:t>
            </a:r>
            <a:r>
              <a:rPr lang="en-GB" sz="2000" dirty="0">
                <a:solidFill>
                  <a:schemeClr val="bg1"/>
                </a:solidFill>
                <a:latin typeface="Arial" pitchFamily="34" charset="0"/>
                <a:cs typeface="Arial" pitchFamily="34" charset="0"/>
              </a:rPr>
              <a:t> collected local antiquities and displayed them in the first known museum, in the city of Ur.</a:t>
            </a:r>
          </a:p>
        </p:txBody>
      </p:sp>
      <p:pic>
        <p:nvPicPr>
          <p:cNvPr id="65539" name="Picture 3"/>
          <p:cNvPicPr>
            <a:picLocks noChangeAspect="1" noChangeArrowheads="1"/>
          </p:cNvPicPr>
          <p:nvPr/>
        </p:nvPicPr>
        <p:blipFill>
          <a:blip r:embed="rId3" cstate="print"/>
          <a:srcRect/>
          <a:stretch>
            <a:fillRect/>
          </a:stretch>
        </p:blipFill>
        <p:spPr bwMode="auto">
          <a:xfrm>
            <a:off x="5181600" y="228600"/>
            <a:ext cx="3784600" cy="3706813"/>
          </a:xfrm>
          <a:prstGeom prst="rect">
            <a:avLst/>
          </a:prstGeom>
          <a:noFill/>
        </p:spPr>
      </p:pic>
      <p:pic>
        <p:nvPicPr>
          <p:cNvPr id="4" name="Picture 3" descr="nabonidus.jpg"/>
          <p:cNvPicPr>
            <a:picLocks noChangeAspect="1"/>
          </p:cNvPicPr>
          <p:nvPr/>
        </p:nvPicPr>
        <p:blipFill>
          <a:blip r:embed="rId4" cstate="print"/>
          <a:stretch>
            <a:fillRect/>
          </a:stretch>
        </p:blipFill>
        <p:spPr>
          <a:xfrm>
            <a:off x="214283" y="214290"/>
            <a:ext cx="3143272" cy="3841066"/>
          </a:xfrm>
          <a:prstGeom prst="rect">
            <a:avLst/>
          </a:prstGeom>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p:cNvPicPr>
            <a:picLocks noChangeAspect="1" noChangeArrowheads="1"/>
          </p:cNvPicPr>
          <p:nvPr/>
        </p:nvPicPr>
        <p:blipFill>
          <a:blip r:embed="rId3" cstate="print"/>
          <a:srcRect/>
          <a:stretch>
            <a:fillRect/>
          </a:stretch>
        </p:blipFill>
        <p:spPr bwMode="auto">
          <a:xfrm>
            <a:off x="4705350" y="0"/>
            <a:ext cx="4438650" cy="6858000"/>
          </a:xfrm>
          <a:prstGeom prst="rect">
            <a:avLst/>
          </a:prstGeom>
          <a:noFill/>
        </p:spPr>
      </p:pic>
      <p:sp>
        <p:nvSpPr>
          <p:cNvPr id="27651" name="Text Box 3"/>
          <p:cNvSpPr txBox="1">
            <a:spLocks noChangeArrowheads="1"/>
          </p:cNvSpPr>
          <p:nvPr/>
        </p:nvSpPr>
        <p:spPr bwMode="auto">
          <a:xfrm>
            <a:off x="228600" y="4648200"/>
            <a:ext cx="5105400" cy="1631216"/>
          </a:xfrm>
          <a:prstGeom prst="rect">
            <a:avLst/>
          </a:prstGeom>
          <a:noFill/>
          <a:ln w="9525">
            <a:noFill/>
            <a:miter lim="800000"/>
            <a:headEnd/>
            <a:tailEnd/>
          </a:ln>
          <a:effectLst/>
        </p:spPr>
        <p:txBody>
          <a:bodyPr>
            <a:spAutoFit/>
          </a:bodyPr>
          <a:lstStyle/>
          <a:p>
            <a:r>
              <a:rPr lang="en-GB" sz="2000" b="1" dirty="0">
                <a:solidFill>
                  <a:schemeClr val="bg1"/>
                </a:solidFill>
                <a:latin typeface="Arial" pitchFamily="34" charset="0"/>
                <a:cs typeface="Arial" pitchFamily="34" charset="0"/>
              </a:rPr>
              <a:t>Thucydides</a:t>
            </a:r>
            <a:r>
              <a:rPr lang="en-GB" sz="2000" dirty="0">
                <a:solidFill>
                  <a:schemeClr val="bg1"/>
                </a:solidFill>
                <a:latin typeface="Arial" pitchFamily="34" charset="0"/>
                <a:cs typeface="Arial" pitchFamily="34" charset="0"/>
              </a:rPr>
              <a:t>   c.460 - 395 B.C.</a:t>
            </a:r>
          </a:p>
          <a:p>
            <a:endParaRPr lang="en-GB" sz="2000" dirty="0">
              <a:solidFill>
                <a:schemeClr val="bg1"/>
              </a:solidFill>
              <a:latin typeface="Arial" pitchFamily="34" charset="0"/>
              <a:cs typeface="Arial" pitchFamily="34" charset="0"/>
            </a:endParaRPr>
          </a:p>
          <a:p>
            <a:r>
              <a:rPr lang="en-GB" sz="2000" dirty="0">
                <a:solidFill>
                  <a:schemeClr val="bg1"/>
                </a:solidFill>
                <a:latin typeface="Arial" pitchFamily="34" charset="0"/>
                <a:cs typeface="Arial" pitchFamily="34" charset="0"/>
              </a:rPr>
              <a:t>Observed and described Athenian excavations of ancient graves on the Aegean Island of Delos</a:t>
            </a:r>
          </a:p>
        </p:txBody>
      </p:sp>
      <p:pic>
        <p:nvPicPr>
          <p:cNvPr id="27652" name="Picture 4"/>
          <p:cNvPicPr>
            <a:picLocks noChangeAspect="1" noChangeArrowheads="1"/>
          </p:cNvPicPr>
          <p:nvPr/>
        </p:nvPicPr>
        <p:blipFill>
          <a:blip r:embed="rId4" cstate="print"/>
          <a:srcRect/>
          <a:stretch>
            <a:fillRect/>
          </a:stretch>
        </p:blipFill>
        <p:spPr bwMode="auto">
          <a:xfrm>
            <a:off x="0" y="0"/>
            <a:ext cx="3559175" cy="41275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8002" name="Picture 2" descr="Constantine the Great 01"/>
          <p:cNvPicPr>
            <a:picLocks noChangeAspect="1" noChangeArrowheads="1"/>
          </p:cNvPicPr>
          <p:nvPr/>
        </p:nvPicPr>
        <p:blipFill>
          <a:blip r:embed="rId3" cstate="print"/>
          <a:srcRect/>
          <a:stretch>
            <a:fillRect/>
          </a:stretch>
        </p:blipFill>
        <p:spPr bwMode="auto">
          <a:xfrm>
            <a:off x="152400" y="152400"/>
            <a:ext cx="2376488" cy="3200400"/>
          </a:xfrm>
          <a:prstGeom prst="rect">
            <a:avLst/>
          </a:prstGeom>
          <a:noFill/>
        </p:spPr>
      </p:pic>
      <p:pic>
        <p:nvPicPr>
          <p:cNvPr id="128003" name="Picture 3" descr="Helena - Constantine the Great 01"/>
          <p:cNvPicPr>
            <a:picLocks noChangeAspect="1" noChangeArrowheads="1"/>
          </p:cNvPicPr>
          <p:nvPr/>
        </p:nvPicPr>
        <p:blipFill>
          <a:blip r:embed="rId4" cstate="print"/>
          <a:srcRect/>
          <a:stretch>
            <a:fillRect/>
          </a:stretch>
        </p:blipFill>
        <p:spPr bwMode="auto">
          <a:xfrm>
            <a:off x="6602413" y="152400"/>
            <a:ext cx="2398712" cy="3200400"/>
          </a:xfrm>
          <a:prstGeom prst="rect">
            <a:avLst/>
          </a:prstGeom>
          <a:noFill/>
        </p:spPr>
      </p:pic>
      <p:pic>
        <p:nvPicPr>
          <p:cNvPr id="128004" name="Picture 4" descr="Helena + Constantine the Great 01"/>
          <p:cNvPicPr>
            <a:picLocks noChangeAspect="1" noChangeArrowheads="1"/>
          </p:cNvPicPr>
          <p:nvPr/>
        </p:nvPicPr>
        <p:blipFill>
          <a:blip r:embed="rId5" cstate="print"/>
          <a:srcRect/>
          <a:stretch>
            <a:fillRect/>
          </a:stretch>
        </p:blipFill>
        <p:spPr bwMode="auto">
          <a:xfrm>
            <a:off x="3124200" y="152400"/>
            <a:ext cx="3127375" cy="3105150"/>
          </a:xfrm>
          <a:prstGeom prst="rect">
            <a:avLst/>
          </a:prstGeom>
          <a:noFill/>
        </p:spPr>
      </p:pic>
      <p:pic>
        <p:nvPicPr>
          <p:cNvPr id="128005" name="Picture 5" descr="Helena + Constantine the Great 03"/>
          <p:cNvPicPr>
            <a:picLocks noChangeAspect="1" noChangeArrowheads="1"/>
          </p:cNvPicPr>
          <p:nvPr/>
        </p:nvPicPr>
        <p:blipFill>
          <a:blip r:embed="rId6" cstate="print"/>
          <a:srcRect/>
          <a:stretch>
            <a:fillRect/>
          </a:stretch>
        </p:blipFill>
        <p:spPr bwMode="auto">
          <a:xfrm>
            <a:off x="2438400" y="3429000"/>
            <a:ext cx="4362450" cy="3286125"/>
          </a:xfrm>
          <a:prstGeom prst="rect">
            <a:avLst/>
          </a:prstGeom>
          <a:noFill/>
        </p:spPr>
      </p:pic>
      <p:sp>
        <p:nvSpPr>
          <p:cNvPr id="128006" name="Text Box 6"/>
          <p:cNvSpPr txBox="1">
            <a:spLocks noChangeArrowheads="1"/>
          </p:cNvSpPr>
          <p:nvPr/>
        </p:nvSpPr>
        <p:spPr bwMode="auto">
          <a:xfrm>
            <a:off x="288925" y="3925888"/>
            <a:ext cx="1844675" cy="830997"/>
          </a:xfrm>
          <a:prstGeom prst="rect">
            <a:avLst/>
          </a:prstGeom>
          <a:noFill/>
          <a:ln w="9525">
            <a:noFill/>
            <a:miter lim="800000"/>
            <a:headEnd/>
            <a:tailEnd/>
          </a:ln>
          <a:effectLst/>
        </p:spPr>
        <p:txBody>
          <a:bodyPr>
            <a:spAutoFit/>
          </a:bodyPr>
          <a:lstStyle/>
          <a:p>
            <a:r>
              <a:rPr lang="en-GB" sz="2400" b="1" dirty="0">
                <a:solidFill>
                  <a:schemeClr val="bg1"/>
                </a:solidFill>
                <a:latin typeface="Arial" pitchFamily="34" charset="0"/>
                <a:cs typeface="Arial" pitchFamily="34" charset="0"/>
              </a:rPr>
              <a:t>Constantine the Great</a:t>
            </a:r>
          </a:p>
        </p:txBody>
      </p:sp>
      <p:sp>
        <p:nvSpPr>
          <p:cNvPr id="128007" name="Text Box 7"/>
          <p:cNvSpPr txBox="1">
            <a:spLocks noChangeArrowheads="1"/>
          </p:cNvSpPr>
          <p:nvPr/>
        </p:nvSpPr>
        <p:spPr bwMode="auto">
          <a:xfrm>
            <a:off x="7010400" y="3849688"/>
            <a:ext cx="2133600" cy="1200329"/>
          </a:xfrm>
          <a:prstGeom prst="rect">
            <a:avLst/>
          </a:prstGeom>
          <a:noFill/>
          <a:ln w="9525">
            <a:noFill/>
            <a:miter lim="800000"/>
            <a:headEnd/>
            <a:tailEnd/>
          </a:ln>
          <a:effectLst/>
        </p:spPr>
        <p:txBody>
          <a:bodyPr>
            <a:spAutoFit/>
          </a:bodyPr>
          <a:lstStyle/>
          <a:p>
            <a:r>
              <a:rPr lang="en-GB" sz="2400" b="1" dirty="0">
                <a:solidFill>
                  <a:schemeClr val="bg1"/>
                </a:solidFill>
                <a:latin typeface="Arial" pitchFamily="34" charset="0"/>
                <a:cs typeface="Arial" pitchFamily="34" charset="0"/>
              </a:rPr>
              <a:t>Helena,</a:t>
            </a:r>
          </a:p>
          <a:p>
            <a:r>
              <a:rPr lang="en-GB" sz="2400" b="1" dirty="0">
                <a:solidFill>
                  <a:schemeClr val="bg1"/>
                </a:solidFill>
                <a:latin typeface="Arial" pitchFamily="34" charset="0"/>
                <a:cs typeface="Arial" pitchFamily="34" charset="0"/>
              </a:rPr>
              <a:t>Mother of Constantine</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1314" name="Picture 1026" descr="Merlin builds Stonehenge - 14thC"/>
          <p:cNvPicPr>
            <a:picLocks noChangeAspect="1" noChangeArrowheads="1"/>
          </p:cNvPicPr>
          <p:nvPr/>
        </p:nvPicPr>
        <p:blipFill>
          <a:blip r:embed="rId3" cstate="print"/>
          <a:srcRect/>
          <a:stretch>
            <a:fillRect/>
          </a:stretch>
        </p:blipFill>
        <p:spPr bwMode="auto">
          <a:xfrm>
            <a:off x="0" y="0"/>
            <a:ext cx="4876800" cy="6858000"/>
          </a:xfrm>
          <a:prstGeom prst="rect">
            <a:avLst/>
          </a:prstGeom>
          <a:noFill/>
        </p:spPr>
      </p:pic>
      <p:sp>
        <p:nvSpPr>
          <p:cNvPr id="141315" name="Text Box 1027"/>
          <p:cNvSpPr txBox="1">
            <a:spLocks noChangeArrowheads="1"/>
          </p:cNvSpPr>
          <p:nvPr/>
        </p:nvSpPr>
        <p:spPr bwMode="auto">
          <a:xfrm>
            <a:off x="5029200" y="1752600"/>
            <a:ext cx="3886200" cy="2862322"/>
          </a:xfrm>
          <a:prstGeom prst="rect">
            <a:avLst/>
          </a:prstGeom>
          <a:noFill/>
          <a:ln w="9525">
            <a:noFill/>
            <a:miter lim="800000"/>
            <a:headEnd/>
            <a:tailEnd/>
          </a:ln>
          <a:effectLst/>
        </p:spPr>
        <p:txBody>
          <a:bodyPr>
            <a:spAutoFit/>
          </a:bodyPr>
          <a:lstStyle/>
          <a:p>
            <a:r>
              <a:rPr lang="en-GB" sz="2000" b="1" dirty="0">
                <a:solidFill>
                  <a:schemeClr val="bg1"/>
                </a:solidFill>
                <a:latin typeface="Arial" pitchFamily="34" charset="0"/>
                <a:cs typeface="Arial" pitchFamily="34" charset="0"/>
              </a:rPr>
              <a:t>Merlin</a:t>
            </a:r>
            <a:r>
              <a:rPr lang="en-GB" sz="2000" dirty="0">
                <a:solidFill>
                  <a:schemeClr val="bg1"/>
                </a:solidFill>
                <a:latin typeface="Arial" pitchFamily="34" charset="0"/>
                <a:cs typeface="Arial" pitchFamily="34" charset="0"/>
              </a:rPr>
              <a:t> re-erects by magic stones from Ireland on Salisbury Plain.</a:t>
            </a:r>
          </a:p>
          <a:p>
            <a:endParaRPr lang="en-GB" sz="2000" dirty="0">
              <a:solidFill>
                <a:schemeClr val="bg1"/>
              </a:solidFill>
              <a:latin typeface="Arial" pitchFamily="34" charset="0"/>
              <a:cs typeface="Arial" pitchFamily="34" charset="0"/>
            </a:endParaRPr>
          </a:p>
          <a:p>
            <a:r>
              <a:rPr lang="en-GB" sz="2000" dirty="0">
                <a:solidFill>
                  <a:schemeClr val="bg1"/>
                </a:solidFill>
                <a:latin typeface="Arial" pitchFamily="34" charset="0"/>
                <a:cs typeface="Arial" pitchFamily="34" charset="0"/>
              </a:rPr>
              <a:t>A medieval interpretation of Stonehenge taken from </a:t>
            </a:r>
            <a:r>
              <a:rPr lang="en-GB" sz="2000" b="1" dirty="0">
                <a:solidFill>
                  <a:schemeClr val="bg1"/>
                </a:solidFill>
                <a:latin typeface="Arial" pitchFamily="34" charset="0"/>
                <a:cs typeface="Arial" pitchFamily="34" charset="0"/>
              </a:rPr>
              <a:t>Geoffrey de Monmouth’s</a:t>
            </a:r>
            <a:r>
              <a:rPr lang="en-GB" sz="2000" dirty="0">
                <a:solidFill>
                  <a:schemeClr val="bg1"/>
                </a:solidFill>
                <a:latin typeface="Arial" pitchFamily="34" charset="0"/>
                <a:cs typeface="Arial" pitchFamily="34" charset="0"/>
              </a:rPr>
              <a:t>  </a:t>
            </a:r>
            <a:r>
              <a:rPr lang="en-GB" sz="2000" i="1" dirty="0">
                <a:solidFill>
                  <a:schemeClr val="bg1"/>
                </a:solidFill>
                <a:latin typeface="Arial" pitchFamily="34" charset="0"/>
                <a:cs typeface="Arial" pitchFamily="34" charset="0"/>
              </a:rPr>
              <a:t>History of the Kings of Britain</a:t>
            </a:r>
            <a:r>
              <a:rPr lang="en-GB" sz="2000" dirty="0">
                <a:solidFill>
                  <a:schemeClr val="bg1"/>
                </a:solidFill>
                <a:latin typeface="Arial" pitchFamily="34" charset="0"/>
                <a:cs typeface="Arial" pitchFamily="34" charset="0"/>
              </a:rPr>
              <a:t> (1136)</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0594" name="Picture 2" descr="1477 -buried treasure manuscript"/>
          <p:cNvPicPr>
            <a:picLocks noChangeAspect="1" noChangeArrowheads="1"/>
          </p:cNvPicPr>
          <p:nvPr/>
        </p:nvPicPr>
        <p:blipFill>
          <a:blip r:embed="rId3" cstate="print"/>
          <a:srcRect/>
          <a:stretch>
            <a:fillRect/>
          </a:stretch>
        </p:blipFill>
        <p:spPr bwMode="auto">
          <a:xfrm>
            <a:off x="0" y="0"/>
            <a:ext cx="4910138" cy="6858000"/>
          </a:xfrm>
          <a:prstGeom prst="rect">
            <a:avLst/>
          </a:prstGeom>
          <a:noFill/>
        </p:spPr>
      </p:pic>
      <p:sp>
        <p:nvSpPr>
          <p:cNvPr id="110595" name="Text Box 3"/>
          <p:cNvSpPr txBox="1">
            <a:spLocks noChangeArrowheads="1"/>
          </p:cNvSpPr>
          <p:nvPr/>
        </p:nvSpPr>
        <p:spPr bwMode="auto">
          <a:xfrm>
            <a:off x="4991100" y="5105400"/>
            <a:ext cx="4152900" cy="822325"/>
          </a:xfrm>
          <a:prstGeom prst="rect">
            <a:avLst/>
          </a:prstGeom>
          <a:noFill/>
          <a:ln w="9525">
            <a:noFill/>
            <a:miter lim="800000"/>
            <a:headEnd/>
            <a:tailEnd/>
          </a:ln>
          <a:effectLst/>
        </p:spPr>
        <p:txBody>
          <a:bodyPr wrap="none">
            <a:spAutoFit/>
          </a:bodyPr>
          <a:lstStyle/>
          <a:p>
            <a:pPr algn="ctr" eaLnBrk="1" hangingPunct="1"/>
            <a:r>
              <a:rPr lang="en-GB">
                <a:solidFill>
                  <a:schemeClr val="bg1"/>
                </a:solidFill>
              </a:rPr>
              <a:t>French illuminated manuscipt</a:t>
            </a:r>
          </a:p>
          <a:p>
            <a:pPr algn="ctr" eaLnBrk="1" hangingPunct="1"/>
            <a:r>
              <a:rPr lang="en-GB">
                <a:solidFill>
                  <a:schemeClr val="bg1"/>
                </a:solidFill>
              </a:rPr>
              <a:t>1477</a:t>
            </a:r>
          </a:p>
        </p:txBody>
      </p:sp>
      <p:sp>
        <p:nvSpPr>
          <p:cNvPr id="110596" name="Text Box 4"/>
          <p:cNvSpPr txBox="1">
            <a:spLocks noChangeArrowheads="1"/>
          </p:cNvSpPr>
          <p:nvPr/>
        </p:nvSpPr>
        <p:spPr bwMode="auto">
          <a:xfrm>
            <a:off x="5943600" y="152400"/>
            <a:ext cx="2346325" cy="457200"/>
          </a:xfrm>
          <a:prstGeom prst="rect">
            <a:avLst/>
          </a:prstGeom>
          <a:noFill/>
          <a:ln w="9525">
            <a:noFill/>
            <a:miter lim="800000"/>
            <a:headEnd/>
            <a:tailEnd/>
          </a:ln>
          <a:effectLst/>
        </p:spPr>
        <p:txBody>
          <a:bodyPr wrap="none">
            <a:spAutoFit/>
          </a:bodyPr>
          <a:lstStyle/>
          <a:p>
            <a:pPr eaLnBrk="1" hangingPunct="1"/>
            <a:r>
              <a:rPr lang="en-GB">
                <a:solidFill>
                  <a:schemeClr val="bg1"/>
                </a:solidFill>
              </a:rPr>
              <a:t>Buried treasure</a:t>
            </a:r>
            <a:r>
              <a:rPr lang="en-GB">
                <a:solidFill>
                  <a:schemeClr val="bg1"/>
                </a:solidFill>
                <a:latin typeface="Times New Roman" pitchFamily="18" charset="0"/>
              </a:rPr>
              <a:t> </a:t>
            </a:r>
          </a:p>
        </p:txBody>
      </p:sp>
      <p:sp>
        <p:nvSpPr>
          <p:cNvPr id="110597" name="Text Box 5"/>
          <p:cNvSpPr txBox="1">
            <a:spLocks noChangeArrowheads="1"/>
          </p:cNvSpPr>
          <p:nvPr/>
        </p:nvSpPr>
        <p:spPr bwMode="auto">
          <a:xfrm>
            <a:off x="5029200" y="1411288"/>
            <a:ext cx="4114800" cy="1920875"/>
          </a:xfrm>
          <a:prstGeom prst="rect">
            <a:avLst/>
          </a:prstGeom>
          <a:noFill/>
          <a:ln w="9525">
            <a:noFill/>
            <a:miter lim="800000"/>
            <a:headEnd/>
            <a:tailEnd/>
          </a:ln>
          <a:effectLst/>
        </p:spPr>
        <p:txBody>
          <a:bodyPr>
            <a:spAutoFit/>
          </a:bodyPr>
          <a:lstStyle/>
          <a:p>
            <a:r>
              <a:rPr lang="en-GB" sz="2000">
                <a:solidFill>
                  <a:schemeClr val="bg1"/>
                </a:solidFill>
              </a:rPr>
              <a:t>The burial and discovery of treasure in the ground are the pretext for a lesson in morality.</a:t>
            </a:r>
          </a:p>
          <a:p>
            <a:endParaRPr lang="en-GB" sz="2000">
              <a:solidFill>
                <a:schemeClr val="bg1"/>
              </a:solidFill>
            </a:endParaRPr>
          </a:p>
          <a:p>
            <a:r>
              <a:rPr lang="en-GB" sz="2000">
                <a:solidFill>
                  <a:schemeClr val="bg1"/>
                </a:solidFill>
              </a:rPr>
              <a:t>The seated figure, a magistrate, representing ill-gotten wealth.</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0530" name="Picture 1026" descr="St Genevieve of Paris - stone circle Nanterre 16thc"/>
          <p:cNvPicPr>
            <a:picLocks noChangeAspect="1" noChangeArrowheads="1"/>
          </p:cNvPicPr>
          <p:nvPr/>
        </p:nvPicPr>
        <p:blipFill>
          <a:blip r:embed="rId3" cstate="print"/>
          <a:srcRect/>
          <a:stretch>
            <a:fillRect/>
          </a:stretch>
        </p:blipFill>
        <p:spPr bwMode="auto">
          <a:xfrm>
            <a:off x="1219200" y="152400"/>
            <a:ext cx="6400800" cy="4673600"/>
          </a:xfrm>
          <a:prstGeom prst="rect">
            <a:avLst/>
          </a:prstGeom>
          <a:noFill/>
        </p:spPr>
      </p:pic>
      <p:sp>
        <p:nvSpPr>
          <p:cNvPr id="150531" name="Text Box 1027"/>
          <p:cNvSpPr txBox="1">
            <a:spLocks noChangeArrowheads="1"/>
          </p:cNvSpPr>
          <p:nvPr/>
        </p:nvSpPr>
        <p:spPr bwMode="auto">
          <a:xfrm>
            <a:off x="228600" y="4953000"/>
            <a:ext cx="8915400" cy="1917700"/>
          </a:xfrm>
          <a:prstGeom prst="rect">
            <a:avLst/>
          </a:prstGeom>
          <a:noFill/>
          <a:ln w="9525">
            <a:noFill/>
            <a:miter lim="800000"/>
            <a:headEnd/>
            <a:tailEnd/>
          </a:ln>
          <a:effectLst/>
        </p:spPr>
        <p:txBody>
          <a:bodyPr>
            <a:spAutoFit/>
          </a:bodyPr>
          <a:lstStyle/>
          <a:p>
            <a:pPr algn="ctr"/>
            <a:r>
              <a:rPr lang="en-GB">
                <a:solidFill>
                  <a:schemeClr val="bg1"/>
                </a:solidFill>
              </a:rPr>
              <a:t>St. Genevi</a:t>
            </a:r>
            <a:r>
              <a:rPr lang="en-GB">
                <a:solidFill>
                  <a:schemeClr val="bg1"/>
                </a:solidFill>
                <a:cs typeface="Arial" charset="0"/>
              </a:rPr>
              <a:t>ève at Nanterre – patron saint of Paris</a:t>
            </a:r>
          </a:p>
          <a:p>
            <a:pPr algn="ctr"/>
            <a:r>
              <a:rPr lang="en-GB">
                <a:solidFill>
                  <a:schemeClr val="bg1"/>
                </a:solidFill>
                <a:cs typeface="Arial" charset="0"/>
              </a:rPr>
              <a:t>16</a:t>
            </a:r>
            <a:r>
              <a:rPr lang="en-GB" baseline="30000">
                <a:solidFill>
                  <a:schemeClr val="bg1"/>
                </a:solidFill>
                <a:cs typeface="Arial" charset="0"/>
              </a:rPr>
              <a:t>th</a:t>
            </a:r>
            <a:r>
              <a:rPr lang="en-GB">
                <a:solidFill>
                  <a:schemeClr val="bg1"/>
                </a:solidFill>
                <a:cs typeface="Arial" charset="0"/>
              </a:rPr>
              <a:t> century</a:t>
            </a:r>
          </a:p>
          <a:p>
            <a:pPr algn="ctr"/>
            <a:endParaRPr lang="en-GB">
              <a:solidFill>
                <a:schemeClr val="bg1"/>
              </a:solidFill>
              <a:cs typeface="Arial" charset="0"/>
            </a:endParaRPr>
          </a:p>
          <a:p>
            <a:r>
              <a:rPr lang="en-GB">
                <a:solidFill>
                  <a:schemeClr val="bg1"/>
                </a:solidFill>
                <a:cs typeface="Arial" charset="0"/>
              </a:rPr>
              <a:t>An early representation of a megalithic monument, here linking Christianity with pagan religion</a:t>
            </a:r>
            <a:endParaRPr lang="en-GB">
              <a:solidFill>
                <a:schemeClr val="bg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457" name="TextBox 10"/>
          <p:cNvSpPr txBox="1">
            <a:spLocks noChangeArrowheads="1"/>
          </p:cNvSpPr>
          <p:nvPr/>
        </p:nvSpPr>
        <p:spPr bwMode="auto">
          <a:xfrm>
            <a:off x="5004048" y="620688"/>
            <a:ext cx="3929062" cy="5940088"/>
          </a:xfrm>
          <a:prstGeom prst="rect">
            <a:avLst/>
          </a:prstGeom>
          <a:noFill/>
          <a:ln w="9525">
            <a:noFill/>
            <a:miter lim="800000"/>
            <a:headEnd/>
            <a:tailEnd/>
          </a:ln>
        </p:spPr>
        <p:txBody>
          <a:bodyPr>
            <a:spAutoFit/>
          </a:bodyPr>
          <a:lstStyle/>
          <a:p>
            <a:pPr eaLnBrk="0" hangingPunct="0">
              <a:buFont typeface="Arial" charset="0"/>
              <a:buChar char="•"/>
            </a:pPr>
            <a:endParaRPr lang="en-GB" sz="2000" dirty="0">
              <a:latin typeface="Arial" pitchFamily="34" charset="0"/>
              <a:cs typeface="Arial" pitchFamily="34" charset="0"/>
            </a:endParaRPr>
          </a:p>
          <a:p>
            <a:pPr eaLnBrk="0" hangingPunct="0"/>
            <a:r>
              <a:rPr lang="en-GB" sz="2000" dirty="0" smtClean="0">
                <a:latin typeface="Arial" pitchFamily="34" charset="0"/>
                <a:cs typeface="Arial" pitchFamily="34" charset="0"/>
              </a:rPr>
              <a:t>a </a:t>
            </a:r>
            <a:r>
              <a:rPr lang="en-GB" sz="2000" dirty="0">
                <a:latin typeface="Arial" pitchFamily="34" charset="0"/>
                <a:cs typeface="Arial" pitchFamily="34" charset="0"/>
              </a:rPr>
              <a:t>physician who was superintendent of the Vatican Botanical Garden under Popes Pius V, Gregory XIII, </a:t>
            </a:r>
            <a:r>
              <a:rPr lang="en-GB" sz="2000" dirty="0" err="1">
                <a:latin typeface="Arial" pitchFamily="34" charset="0"/>
                <a:cs typeface="Arial" pitchFamily="34" charset="0"/>
              </a:rPr>
              <a:t>Sixtus</a:t>
            </a:r>
            <a:r>
              <a:rPr lang="en-GB" sz="2000" dirty="0">
                <a:latin typeface="Arial" pitchFamily="34" charset="0"/>
                <a:cs typeface="Arial" pitchFamily="34" charset="0"/>
              </a:rPr>
              <a:t> V and Clement VIII.</a:t>
            </a:r>
          </a:p>
          <a:p>
            <a:pPr eaLnBrk="0" hangingPunct="0">
              <a:buFont typeface="Arial" charset="0"/>
              <a:buChar char="•"/>
            </a:pPr>
            <a:endParaRPr lang="en-GB" sz="2000" dirty="0">
              <a:latin typeface="Arial" pitchFamily="34" charset="0"/>
              <a:cs typeface="Arial" pitchFamily="34" charset="0"/>
            </a:endParaRPr>
          </a:p>
          <a:p>
            <a:pPr eaLnBrk="0" hangingPunct="0"/>
            <a:r>
              <a:rPr lang="en-GB" sz="2000" dirty="0" err="1" smtClean="0">
                <a:latin typeface="Arial" pitchFamily="34" charset="0"/>
                <a:cs typeface="Arial" pitchFamily="34" charset="0"/>
              </a:rPr>
              <a:t>Mercati</a:t>
            </a:r>
            <a:r>
              <a:rPr lang="en-GB" sz="2000" dirty="0" smtClean="0">
                <a:latin typeface="Arial" pitchFamily="34" charset="0"/>
                <a:cs typeface="Arial" pitchFamily="34" charset="0"/>
              </a:rPr>
              <a:t> </a:t>
            </a:r>
            <a:r>
              <a:rPr lang="en-GB" sz="2000" dirty="0">
                <a:latin typeface="Arial" pitchFamily="34" charset="0"/>
                <a:cs typeface="Arial" pitchFamily="34" charset="0"/>
              </a:rPr>
              <a:t>collected prehistoric stone tools along with fossils and minerals. These, in conjunction with his classical education and the growing </a:t>
            </a:r>
            <a:r>
              <a:rPr lang="en-GB" sz="2000" dirty="0" err="1">
                <a:latin typeface="Arial" pitchFamily="34" charset="0"/>
                <a:cs typeface="Arial" pitchFamily="34" charset="0"/>
              </a:rPr>
              <a:t>Vativan</a:t>
            </a:r>
            <a:r>
              <a:rPr lang="en-GB" sz="2000" dirty="0">
                <a:latin typeface="Arial" pitchFamily="34" charset="0"/>
                <a:cs typeface="Arial" pitchFamily="34" charset="0"/>
              </a:rPr>
              <a:t> Library collection of ethnographic artefacts from Asia and America, enabled him to include in the </a:t>
            </a:r>
            <a:r>
              <a:rPr lang="en-GB" sz="2000" i="1" dirty="0" err="1">
                <a:latin typeface="Arial" pitchFamily="34" charset="0"/>
                <a:cs typeface="Arial" pitchFamily="34" charset="0"/>
              </a:rPr>
              <a:t>Metallotheca</a:t>
            </a:r>
            <a:r>
              <a:rPr lang="en-GB" sz="2000" dirty="0">
                <a:latin typeface="Arial" pitchFamily="34" charset="0"/>
                <a:cs typeface="Arial" pitchFamily="34" charset="0"/>
              </a:rPr>
              <a:t> one of the first accounts of the manufacture and use of polished stone axes, flint arrowheads, and stone blades. </a:t>
            </a:r>
          </a:p>
        </p:txBody>
      </p:sp>
      <p:sp>
        <p:nvSpPr>
          <p:cNvPr id="19458" name="TextBox 11"/>
          <p:cNvSpPr txBox="1">
            <a:spLocks noChangeArrowheads="1"/>
          </p:cNvSpPr>
          <p:nvPr/>
        </p:nvSpPr>
        <p:spPr bwMode="auto">
          <a:xfrm>
            <a:off x="5143500" y="285750"/>
            <a:ext cx="4000500" cy="707886"/>
          </a:xfrm>
          <a:prstGeom prst="rect">
            <a:avLst/>
          </a:prstGeom>
          <a:noFill/>
          <a:ln w="9525">
            <a:noFill/>
            <a:miter lim="800000"/>
            <a:headEnd/>
            <a:tailEnd/>
          </a:ln>
        </p:spPr>
        <p:txBody>
          <a:bodyPr>
            <a:spAutoFit/>
          </a:bodyPr>
          <a:lstStyle/>
          <a:p>
            <a:pPr eaLnBrk="0" hangingPunct="0"/>
            <a:r>
              <a:rPr lang="en-GB" sz="2000" b="1" dirty="0">
                <a:latin typeface="Arial" pitchFamily="34" charset="0"/>
                <a:cs typeface="Arial" pitchFamily="34" charset="0"/>
              </a:rPr>
              <a:t>Michel </a:t>
            </a:r>
            <a:r>
              <a:rPr lang="en-GB" sz="2000" b="1" dirty="0" err="1">
                <a:latin typeface="Arial" pitchFamily="34" charset="0"/>
                <a:cs typeface="Arial" pitchFamily="34" charset="0"/>
              </a:rPr>
              <a:t>Mercati</a:t>
            </a:r>
            <a:r>
              <a:rPr lang="en-GB" sz="2000" b="1" dirty="0">
                <a:latin typeface="Arial" pitchFamily="34" charset="0"/>
                <a:cs typeface="Arial" pitchFamily="34" charset="0"/>
              </a:rPr>
              <a:t> </a:t>
            </a:r>
            <a:r>
              <a:rPr lang="en-GB" sz="2000" dirty="0">
                <a:latin typeface="Arial" pitchFamily="34" charset="0"/>
                <a:cs typeface="Arial" pitchFamily="34" charset="0"/>
              </a:rPr>
              <a:t>(1541-93)</a:t>
            </a:r>
          </a:p>
          <a:p>
            <a:pPr eaLnBrk="0" hangingPunct="0"/>
            <a:endParaRPr lang="en-GB" sz="2000" dirty="0">
              <a:latin typeface="Arial" pitchFamily="34" charset="0"/>
              <a:cs typeface="Arial" pitchFamily="34" charset="0"/>
            </a:endParaRPr>
          </a:p>
        </p:txBody>
      </p:sp>
      <p:pic>
        <p:nvPicPr>
          <p:cNvPr id="19459" name="Picture 12" descr="william camden.gif"/>
          <p:cNvPicPr>
            <a:picLocks noChangeAspect="1"/>
          </p:cNvPicPr>
          <p:nvPr/>
        </p:nvPicPr>
        <p:blipFill>
          <a:blip r:embed="rId3" cstate="print"/>
          <a:srcRect/>
          <a:stretch>
            <a:fillRect/>
          </a:stretch>
        </p:blipFill>
        <p:spPr bwMode="auto">
          <a:xfrm>
            <a:off x="0" y="0"/>
            <a:ext cx="663575" cy="1000125"/>
          </a:xfrm>
          <a:prstGeom prst="rect">
            <a:avLst/>
          </a:prstGeom>
          <a:noFill/>
          <a:ln w="9525">
            <a:noFill/>
            <a:miter lim="800000"/>
            <a:headEnd/>
            <a:tailEnd/>
          </a:ln>
        </p:spPr>
      </p:pic>
      <p:pic>
        <p:nvPicPr>
          <p:cNvPr id="19460" name="Picture 13" descr="william camden.gif"/>
          <p:cNvPicPr>
            <a:picLocks noChangeAspect="1"/>
          </p:cNvPicPr>
          <p:nvPr/>
        </p:nvPicPr>
        <p:blipFill>
          <a:blip r:embed="rId3" cstate="print"/>
          <a:srcRect/>
          <a:stretch>
            <a:fillRect/>
          </a:stretch>
        </p:blipFill>
        <p:spPr bwMode="auto">
          <a:xfrm>
            <a:off x="0" y="1000125"/>
            <a:ext cx="663575" cy="1000125"/>
          </a:xfrm>
          <a:prstGeom prst="rect">
            <a:avLst/>
          </a:prstGeom>
          <a:noFill/>
          <a:ln w="9525">
            <a:noFill/>
            <a:miter lim="800000"/>
            <a:headEnd/>
            <a:tailEnd/>
          </a:ln>
        </p:spPr>
      </p:pic>
      <p:pic>
        <p:nvPicPr>
          <p:cNvPr id="19461" name="Picture 14" descr="william camden.gif"/>
          <p:cNvPicPr>
            <a:picLocks noChangeAspect="1"/>
          </p:cNvPicPr>
          <p:nvPr/>
        </p:nvPicPr>
        <p:blipFill>
          <a:blip r:embed="rId3" cstate="print"/>
          <a:srcRect/>
          <a:stretch>
            <a:fillRect/>
          </a:stretch>
        </p:blipFill>
        <p:spPr bwMode="auto">
          <a:xfrm>
            <a:off x="0" y="2000250"/>
            <a:ext cx="663575" cy="1000125"/>
          </a:xfrm>
          <a:prstGeom prst="rect">
            <a:avLst/>
          </a:prstGeom>
          <a:noFill/>
          <a:ln w="9525">
            <a:noFill/>
            <a:miter lim="800000"/>
            <a:headEnd/>
            <a:tailEnd/>
          </a:ln>
        </p:spPr>
      </p:pic>
      <p:pic>
        <p:nvPicPr>
          <p:cNvPr id="19462" name="Picture 15" descr="william camden.gif"/>
          <p:cNvPicPr>
            <a:picLocks noChangeAspect="1"/>
          </p:cNvPicPr>
          <p:nvPr/>
        </p:nvPicPr>
        <p:blipFill>
          <a:blip r:embed="rId3" cstate="print"/>
          <a:srcRect/>
          <a:stretch>
            <a:fillRect/>
          </a:stretch>
        </p:blipFill>
        <p:spPr bwMode="auto">
          <a:xfrm>
            <a:off x="0" y="3000375"/>
            <a:ext cx="663575" cy="1000125"/>
          </a:xfrm>
          <a:prstGeom prst="rect">
            <a:avLst/>
          </a:prstGeom>
          <a:noFill/>
          <a:ln w="9525">
            <a:noFill/>
            <a:miter lim="800000"/>
            <a:headEnd/>
            <a:tailEnd/>
          </a:ln>
        </p:spPr>
      </p:pic>
      <p:pic>
        <p:nvPicPr>
          <p:cNvPr id="19463" name="Picture 16" descr="william camden.gif"/>
          <p:cNvPicPr>
            <a:picLocks noChangeAspect="1"/>
          </p:cNvPicPr>
          <p:nvPr/>
        </p:nvPicPr>
        <p:blipFill>
          <a:blip r:embed="rId3" cstate="print"/>
          <a:srcRect/>
          <a:stretch>
            <a:fillRect/>
          </a:stretch>
        </p:blipFill>
        <p:spPr bwMode="auto">
          <a:xfrm>
            <a:off x="0" y="4000500"/>
            <a:ext cx="663575" cy="1000125"/>
          </a:xfrm>
          <a:prstGeom prst="rect">
            <a:avLst/>
          </a:prstGeom>
          <a:noFill/>
          <a:ln w="9525">
            <a:noFill/>
            <a:miter lim="800000"/>
            <a:headEnd/>
            <a:tailEnd/>
          </a:ln>
        </p:spPr>
      </p:pic>
      <p:pic>
        <p:nvPicPr>
          <p:cNvPr id="19464" name="Picture 17" descr="william camden.gif"/>
          <p:cNvPicPr>
            <a:picLocks noChangeAspect="1"/>
          </p:cNvPicPr>
          <p:nvPr/>
        </p:nvPicPr>
        <p:blipFill>
          <a:blip r:embed="rId3" cstate="print"/>
          <a:srcRect/>
          <a:stretch>
            <a:fillRect/>
          </a:stretch>
        </p:blipFill>
        <p:spPr bwMode="auto">
          <a:xfrm>
            <a:off x="0" y="5000625"/>
            <a:ext cx="663575" cy="1000125"/>
          </a:xfrm>
          <a:prstGeom prst="rect">
            <a:avLst/>
          </a:prstGeom>
          <a:noFill/>
          <a:ln w="9525">
            <a:noFill/>
            <a:miter lim="800000"/>
            <a:headEnd/>
            <a:tailEnd/>
          </a:ln>
        </p:spPr>
      </p:pic>
      <p:pic>
        <p:nvPicPr>
          <p:cNvPr id="19465" name="Picture 18" descr="william camden.gif"/>
          <p:cNvPicPr>
            <a:picLocks noChangeAspect="1"/>
          </p:cNvPicPr>
          <p:nvPr/>
        </p:nvPicPr>
        <p:blipFill>
          <a:blip r:embed="rId4" cstate="print"/>
          <a:srcRect/>
          <a:stretch>
            <a:fillRect/>
          </a:stretch>
        </p:blipFill>
        <p:spPr bwMode="auto">
          <a:xfrm>
            <a:off x="0" y="6000750"/>
            <a:ext cx="663575" cy="857250"/>
          </a:xfrm>
          <a:prstGeom prst="rect">
            <a:avLst/>
          </a:prstGeom>
          <a:noFill/>
          <a:ln w="9525">
            <a:noFill/>
            <a:miter lim="800000"/>
            <a:headEnd/>
            <a:tailEnd/>
          </a:ln>
        </p:spPr>
      </p:pic>
      <p:pic>
        <p:nvPicPr>
          <p:cNvPr id="19466" name="Picture 23" descr="mercati shell series.jpg"/>
          <p:cNvPicPr>
            <a:picLocks noChangeAspect="1"/>
          </p:cNvPicPr>
          <p:nvPr/>
        </p:nvPicPr>
        <p:blipFill>
          <a:blip r:embed="rId5" cstate="print"/>
          <a:srcRect/>
          <a:stretch>
            <a:fillRect/>
          </a:stretch>
        </p:blipFill>
        <p:spPr bwMode="auto">
          <a:xfrm>
            <a:off x="-214313" y="0"/>
            <a:ext cx="1071563" cy="1071563"/>
          </a:xfrm>
          <a:prstGeom prst="rect">
            <a:avLst/>
          </a:prstGeom>
          <a:noFill/>
          <a:ln w="9525">
            <a:noFill/>
            <a:miter lim="800000"/>
            <a:headEnd/>
            <a:tailEnd/>
          </a:ln>
        </p:spPr>
      </p:pic>
      <p:pic>
        <p:nvPicPr>
          <p:cNvPr id="19467" name="Picture 24" descr="mercati shell series.jpg"/>
          <p:cNvPicPr>
            <a:picLocks noChangeAspect="1"/>
          </p:cNvPicPr>
          <p:nvPr/>
        </p:nvPicPr>
        <p:blipFill>
          <a:blip r:embed="rId5" cstate="print"/>
          <a:srcRect/>
          <a:stretch>
            <a:fillRect/>
          </a:stretch>
        </p:blipFill>
        <p:spPr bwMode="auto">
          <a:xfrm>
            <a:off x="-214313" y="1071563"/>
            <a:ext cx="1071563" cy="1071562"/>
          </a:xfrm>
          <a:prstGeom prst="rect">
            <a:avLst/>
          </a:prstGeom>
          <a:noFill/>
          <a:ln w="9525">
            <a:noFill/>
            <a:miter lim="800000"/>
            <a:headEnd/>
            <a:tailEnd/>
          </a:ln>
        </p:spPr>
      </p:pic>
      <p:pic>
        <p:nvPicPr>
          <p:cNvPr id="19468" name="Picture 25" descr="mercati shell series.jpg"/>
          <p:cNvPicPr>
            <a:picLocks noChangeAspect="1"/>
          </p:cNvPicPr>
          <p:nvPr/>
        </p:nvPicPr>
        <p:blipFill>
          <a:blip r:embed="rId5" cstate="print"/>
          <a:srcRect/>
          <a:stretch>
            <a:fillRect/>
          </a:stretch>
        </p:blipFill>
        <p:spPr bwMode="auto">
          <a:xfrm>
            <a:off x="-214313" y="2071688"/>
            <a:ext cx="1071563" cy="1071562"/>
          </a:xfrm>
          <a:prstGeom prst="rect">
            <a:avLst/>
          </a:prstGeom>
          <a:noFill/>
          <a:ln w="9525">
            <a:noFill/>
            <a:miter lim="800000"/>
            <a:headEnd/>
            <a:tailEnd/>
          </a:ln>
        </p:spPr>
      </p:pic>
      <p:pic>
        <p:nvPicPr>
          <p:cNvPr id="19469" name="Picture 26" descr="mercati shell series.jpg"/>
          <p:cNvPicPr>
            <a:picLocks noChangeAspect="1"/>
          </p:cNvPicPr>
          <p:nvPr/>
        </p:nvPicPr>
        <p:blipFill>
          <a:blip r:embed="rId5" cstate="print"/>
          <a:srcRect/>
          <a:stretch>
            <a:fillRect/>
          </a:stretch>
        </p:blipFill>
        <p:spPr bwMode="auto">
          <a:xfrm>
            <a:off x="-214313" y="3071813"/>
            <a:ext cx="1071563" cy="1071562"/>
          </a:xfrm>
          <a:prstGeom prst="rect">
            <a:avLst/>
          </a:prstGeom>
          <a:noFill/>
          <a:ln w="9525">
            <a:noFill/>
            <a:miter lim="800000"/>
            <a:headEnd/>
            <a:tailEnd/>
          </a:ln>
        </p:spPr>
      </p:pic>
      <p:pic>
        <p:nvPicPr>
          <p:cNvPr id="19470" name="Picture 27" descr="mercati shell series.jpg"/>
          <p:cNvPicPr>
            <a:picLocks noChangeAspect="1"/>
          </p:cNvPicPr>
          <p:nvPr/>
        </p:nvPicPr>
        <p:blipFill>
          <a:blip r:embed="rId5" cstate="print"/>
          <a:srcRect/>
          <a:stretch>
            <a:fillRect/>
          </a:stretch>
        </p:blipFill>
        <p:spPr bwMode="auto">
          <a:xfrm>
            <a:off x="-214313" y="4143375"/>
            <a:ext cx="1071563" cy="1071563"/>
          </a:xfrm>
          <a:prstGeom prst="rect">
            <a:avLst/>
          </a:prstGeom>
          <a:noFill/>
          <a:ln w="9525">
            <a:noFill/>
            <a:miter lim="800000"/>
            <a:headEnd/>
            <a:tailEnd/>
          </a:ln>
        </p:spPr>
      </p:pic>
      <p:pic>
        <p:nvPicPr>
          <p:cNvPr id="19471" name="Picture 28" descr="mercati shell series.jpg"/>
          <p:cNvPicPr>
            <a:picLocks noChangeAspect="1"/>
          </p:cNvPicPr>
          <p:nvPr/>
        </p:nvPicPr>
        <p:blipFill>
          <a:blip r:embed="rId5" cstate="print"/>
          <a:srcRect/>
          <a:stretch>
            <a:fillRect/>
          </a:stretch>
        </p:blipFill>
        <p:spPr bwMode="auto">
          <a:xfrm>
            <a:off x="-214313" y="5143500"/>
            <a:ext cx="1071563" cy="1071563"/>
          </a:xfrm>
          <a:prstGeom prst="rect">
            <a:avLst/>
          </a:prstGeom>
          <a:noFill/>
          <a:ln w="9525">
            <a:noFill/>
            <a:miter lim="800000"/>
            <a:headEnd/>
            <a:tailEnd/>
          </a:ln>
        </p:spPr>
      </p:pic>
      <p:pic>
        <p:nvPicPr>
          <p:cNvPr id="19472" name="Picture 29" descr="mercati shell series.jpg"/>
          <p:cNvPicPr>
            <a:picLocks noChangeAspect="1"/>
          </p:cNvPicPr>
          <p:nvPr/>
        </p:nvPicPr>
        <p:blipFill>
          <a:blip r:embed="rId5" cstate="print"/>
          <a:srcRect/>
          <a:stretch>
            <a:fillRect/>
          </a:stretch>
        </p:blipFill>
        <p:spPr bwMode="auto">
          <a:xfrm>
            <a:off x="-214313" y="5786438"/>
            <a:ext cx="1071563" cy="1071562"/>
          </a:xfrm>
          <a:prstGeom prst="rect">
            <a:avLst/>
          </a:prstGeom>
          <a:noFill/>
          <a:ln w="9525">
            <a:noFill/>
            <a:miter lim="800000"/>
            <a:headEnd/>
            <a:tailEnd/>
          </a:ln>
        </p:spPr>
      </p:pic>
      <p:pic>
        <p:nvPicPr>
          <p:cNvPr id="19473" name="Picture 30" descr="michel mercati.jpg"/>
          <p:cNvPicPr>
            <a:picLocks noChangeAspect="1"/>
          </p:cNvPicPr>
          <p:nvPr/>
        </p:nvPicPr>
        <p:blipFill>
          <a:blip r:embed="rId6" cstate="print"/>
          <a:srcRect/>
          <a:stretch>
            <a:fillRect/>
          </a:stretch>
        </p:blipFill>
        <p:spPr bwMode="auto">
          <a:xfrm>
            <a:off x="827584" y="0"/>
            <a:ext cx="3553469" cy="4585121"/>
          </a:xfrm>
          <a:prstGeom prst="rect">
            <a:avLst/>
          </a:prstGeom>
          <a:noFill/>
          <a:ln w="9525">
            <a:noFill/>
            <a:miter lim="800000"/>
            <a:headEnd/>
            <a:tailEnd/>
          </a:ln>
        </p:spPr>
      </p:pic>
      <p:pic>
        <p:nvPicPr>
          <p:cNvPr id="19474" name="Picture 1026" descr="Mercati not thunderbolts but manmade arrow"/>
          <p:cNvPicPr>
            <a:picLocks noChangeAspect="1" noChangeArrowheads="1"/>
          </p:cNvPicPr>
          <p:nvPr/>
        </p:nvPicPr>
        <p:blipFill>
          <a:blip r:embed="rId7" cstate="print"/>
          <a:srcRect/>
          <a:stretch>
            <a:fillRect/>
          </a:stretch>
        </p:blipFill>
        <p:spPr bwMode="auto">
          <a:xfrm>
            <a:off x="3416244" y="4509120"/>
            <a:ext cx="1353523" cy="209044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395536" y="332656"/>
            <a:ext cx="8280920" cy="3970318"/>
          </a:xfrm>
          <a:prstGeom prst="rect">
            <a:avLst/>
          </a:prstGeom>
          <a:noFill/>
        </p:spPr>
        <p:txBody>
          <a:bodyPr wrap="square" rtlCol="0">
            <a:spAutoFit/>
          </a:bodyPr>
          <a:lstStyle/>
          <a:p>
            <a:pPr fontAlgn="base"/>
            <a:r>
              <a:rPr lang="en-GB" b="1" dirty="0">
                <a:latin typeface="Arial" pitchFamily="34" charset="0"/>
                <a:cs typeface="Arial" pitchFamily="34" charset="0"/>
              </a:rPr>
              <a:t>The Date of the </a:t>
            </a:r>
            <a:r>
              <a:rPr lang="en-GB" b="1" dirty="0" smtClean="0">
                <a:latin typeface="Arial" pitchFamily="34" charset="0"/>
                <a:cs typeface="Arial" pitchFamily="34" charset="0"/>
              </a:rPr>
              <a:t>Creation</a:t>
            </a:r>
          </a:p>
          <a:p>
            <a:pPr fontAlgn="base"/>
            <a:endParaRPr lang="en-GB" b="1" dirty="0">
              <a:latin typeface="Arial" pitchFamily="34" charset="0"/>
              <a:cs typeface="Arial" pitchFamily="34" charset="0"/>
            </a:endParaRPr>
          </a:p>
          <a:p>
            <a:pPr fontAlgn="base"/>
            <a:r>
              <a:rPr lang="en-GB" dirty="0">
                <a:latin typeface="Arial" pitchFamily="34" charset="0"/>
                <a:cs typeface="Arial" pitchFamily="34" charset="0"/>
              </a:rPr>
              <a:t>None of the traditional myths gives a precise date for the Creation. </a:t>
            </a:r>
            <a:endParaRPr lang="en-GB" dirty="0" smtClean="0">
              <a:latin typeface="Arial" pitchFamily="34" charset="0"/>
              <a:cs typeface="Arial" pitchFamily="34" charset="0"/>
            </a:endParaRPr>
          </a:p>
          <a:p>
            <a:pPr fontAlgn="base"/>
            <a:endParaRPr lang="en-GB" dirty="0" smtClean="0">
              <a:latin typeface="Arial" pitchFamily="34" charset="0"/>
              <a:cs typeface="Arial" pitchFamily="34" charset="0"/>
            </a:endParaRPr>
          </a:p>
          <a:p>
            <a:pPr fontAlgn="base"/>
            <a:r>
              <a:rPr lang="en-GB" dirty="0" smtClean="0">
                <a:latin typeface="Arial" pitchFamily="34" charset="0"/>
                <a:cs typeface="Arial" pitchFamily="34" charset="0"/>
              </a:rPr>
              <a:t>The </a:t>
            </a:r>
            <a:r>
              <a:rPr lang="en-GB" dirty="0">
                <a:latin typeface="Arial" pitchFamily="34" charset="0"/>
                <a:cs typeface="Arial" pitchFamily="34" charset="0"/>
              </a:rPr>
              <a:t>very idea of putting dates to the history of the world seems to have been foreign to the mentality of </a:t>
            </a:r>
            <a:r>
              <a:rPr lang="en-GB" dirty="0" smtClean="0">
                <a:latin typeface="Arial" pitchFamily="34" charset="0"/>
                <a:cs typeface="Arial" pitchFamily="34" charset="0"/>
              </a:rPr>
              <a:t>earlier societies. </a:t>
            </a:r>
            <a:r>
              <a:rPr lang="en-GB" dirty="0">
                <a:latin typeface="Arial" pitchFamily="34" charset="0"/>
                <a:cs typeface="Arial" pitchFamily="34" charset="0"/>
              </a:rPr>
              <a:t>For them the origin of the universe was simply a notion which helped them to understand the separation of reality into two regions: formless chaos and cosmic order. </a:t>
            </a:r>
            <a:endParaRPr lang="en-GB" dirty="0" smtClean="0">
              <a:latin typeface="Arial" pitchFamily="34" charset="0"/>
              <a:cs typeface="Arial" pitchFamily="34" charset="0"/>
            </a:endParaRPr>
          </a:p>
          <a:p>
            <a:pPr fontAlgn="base"/>
            <a:endParaRPr lang="en-GB" dirty="0" smtClean="0">
              <a:latin typeface="Arial" pitchFamily="34" charset="0"/>
              <a:cs typeface="Arial" pitchFamily="34" charset="0"/>
            </a:endParaRPr>
          </a:p>
          <a:p>
            <a:pPr fontAlgn="base"/>
            <a:r>
              <a:rPr lang="en-GB" dirty="0" smtClean="0">
                <a:latin typeface="Arial" pitchFamily="34" charset="0"/>
                <a:cs typeface="Arial" pitchFamily="34" charset="0"/>
              </a:rPr>
              <a:t>It </a:t>
            </a:r>
            <a:r>
              <a:rPr lang="en-GB" dirty="0">
                <a:latin typeface="Arial" pitchFamily="34" charset="0"/>
                <a:cs typeface="Arial" pitchFamily="34" charset="0"/>
              </a:rPr>
              <a:t>was the Jewish/Christian preoccupation with time as a linear process which prompted the question: when was the Creation? From then on the greatest theologians (from Eusebius of Caesarea in the fourth century to James Ussher, Irish prelate and archbishop of Armagh, in the 17th century) and scientists (from </a:t>
            </a:r>
            <a:r>
              <a:rPr lang="en-GB" dirty="0" err="1">
                <a:latin typeface="Arial" pitchFamily="34" charset="0"/>
                <a:cs typeface="Arial" pitchFamily="34" charset="0"/>
              </a:rPr>
              <a:t>Kepler</a:t>
            </a:r>
            <a:r>
              <a:rPr lang="en-GB" dirty="0">
                <a:latin typeface="Arial" pitchFamily="34" charset="0"/>
                <a:cs typeface="Arial" pitchFamily="34" charset="0"/>
              </a:rPr>
              <a:t> to Newton) would attempt to provide the answer</a:t>
            </a:r>
            <a:r>
              <a:rPr lang="en-GB" dirty="0" smtClean="0">
                <a:latin typeface="Arial" pitchFamily="34" charset="0"/>
                <a:cs typeface="Arial" pitchFamily="34" charset="0"/>
              </a:rPr>
              <a:t>.</a:t>
            </a:r>
            <a:endParaRPr lang="en-GB" dirty="0">
              <a:latin typeface="Arial" pitchFamily="34" charset="0"/>
              <a:cs typeface="Arial" pitchFamily="34" charset="0"/>
            </a:endParaRPr>
          </a:p>
        </p:txBody>
      </p:sp>
      <p:pic>
        <p:nvPicPr>
          <p:cNvPr id="3" name="Picture 2" descr="The-Creation-of-Adam.jpg"/>
          <p:cNvPicPr>
            <a:picLocks noChangeAspect="1"/>
          </p:cNvPicPr>
          <p:nvPr/>
        </p:nvPicPr>
        <p:blipFill>
          <a:blip r:embed="rId2" cstate="print"/>
          <a:stretch>
            <a:fillRect/>
          </a:stretch>
        </p:blipFill>
        <p:spPr>
          <a:xfrm>
            <a:off x="2339752" y="4524642"/>
            <a:ext cx="3874580" cy="233335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395536" y="332656"/>
            <a:ext cx="8280920" cy="3139321"/>
          </a:xfrm>
          <a:prstGeom prst="rect">
            <a:avLst/>
          </a:prstGeom>
          <a:noFill/>
        </p:spPr>
        <p:txBody>
          <a:bodyPr wrap="square" rtlCol="0">
            <a:spAutoFit/>
          </a:bodyPr>
          <a:lstStyle/>
          <a:p>
            <a:pPr fontAlgn="base"/>
            <a:r>
              <a:rPr lang="en-GB" b="1" dirty="0">
                <a:latin typeface="Arial" pitchFamily="34" charset="0"/>
                <a:cs typeface="Arial" pitchFamily="34" charset="0"/>
              </a:rPr>
              <a:t>The Date of the </a:t>
            </a:r>
            <a:r>
              <a:rPr lang="en-GB" b="1" dirty="0" smtClean="0">
                <a:latin typeface="Arial" pitchFamily="34" charset="0"/>
                <a:cs typeface="Arial" pitchFamily="34" charset="0"/>
              </a:rPr>
              <a:t>Creation</a:t>
            </a:r>
          </a:p>
          <a:p>
            <a:pPr fontAlgn="base"/>
            <a:endParaRPr lang="en-GB" b="1" dirty="0">
              <a:latin typeface="Arial" pitchFamily="34" charset="0"/>
              <a:cs typeface="Arial" pitchFamily="34" charset="0"/>
            </a:endParaRPr>
          </a:p>
          <a:p>
            <a:pPr fontAlgn="base"/>
            <a:r>
              <a:rPr lang="en-GB" dirty="0" smtClean="0">
                <a:latin typeface="Arial" pitchFamily="34" charset="0"/>
                <a:cs typeface="Arial" pitchFamily="34" charset="0"/>
              </a:rPr>
              <a:t>For </a:t>
            </a:r>
            <a:r>
              <a:rPr lang="en-GB" dirty="0">
                <a:latin typeface="Arial" pitchFamily="34" charset="0"/>
                <a:cs typeface="Arial" pitchFamily="34" charset="0"/>
              </a:rPr>
              <a:t>centuries the only clues were to be found in the Bible, which was thought to be able at least to provide an upper limit to the age of the world. </a:t>
            </a:r>
            <a:endParaRPr lang="en-GB" dirty="0" smtClean="0">
              <a:latin typeface="Arial" pitchFamily="34" charset="0"/>
              <a:cs typeface="Arial" pitchFamily="34" charset="0"/>
            </a:endParaRPr>
          </a:p>
          <a:p>
            <a:pPr fontAlgn="base"/>
            <a:endParaRPr lang="en-GB" dirty="0" smtClean="0">
              <a:latin typeface="Arial" pitchFamily="34" charset="0"/>
              <a:cs typeface="Arial" pitchFamily="34" charset="0"/>
            </a:endParaRPr>
          </a:p>
          <a:p>
            <a:pPr fontAlgn="base"/>
            <a:r>
              <a:rPr lang="en-GB" dirty="0" smtClean="0">
                <a:latin typeface="Arial" pitchFamily="34" charset="0"/>
                <a:cs typeface="Arial" pitchFamily="34" charset="0"/>
              </a:rPr>
              <a:t>From </a:t>
            </a:r>
            <a:r>
              <a:rPr lang="en-GB" dirty="0">
                <a:latin typeface="Arial" pitchFamily="34" charset="0"/>
                <a:cs typeface="Arial" pitchFamily="34" charset="0"/>
              </a:rPr>
              <a:t>studying the Bible, the vast majority of scholars put the date of the Creation at around 4000 BC, the most common method of calculation being to count the number of generations between Adam and Jesus. St </a:t>
            </a:r>
            <a:r>
              <a:rPr lang="en-GB" dirty="0" smtClean="0">
                <a:latin typeface="Arial" pitchFamily="34" charset="0"/>
                <a:cs typeface="Arial" pitchFamily="34" charset="0"/>
              </a:rPr>
              <a:t>Luke</a:t>
            </a:r>
            <a:r>
              <a:rPr lang="en-GB" u="sng" dirty="0" smtClean="0">
                <a:latin typeface="Arial" pitchFamily="34" charset="0"/>
                <a:cs typeface="Arial" pitchFamily="34" charset="0"/>
              </a:rPr>
              <a:t> </a:t>
            </a:r>
            <a:r>
              <a:rPr lang="en-GB" dirty="0" smtClean="0">
                <a:latin typeface="Arial" pitchFamily="34" charset="0"/>
                <a:cs typeface="Arial" pitchFamily="34" charset="0"/>
              </a:rPr>
              <a:t>and </a:t>
            </a:r>
            <a:r>
              <a:rPr lang="en-GB" dirty="0">
                <a:latin typeface="Arial" pitchFamily="34" charset="0"/>
                <a:cs typeface="Arial" pitchFamily="34" charset="0"/>
              </a:rPr>
              <a:t>other commentators list 75 generations, which at approximately 50 years per generation make 4000 BC a plausible date. </a:t>
            </a:r>
            <a:endParaRPr lang="en-GB" dirty="0" smtClean="0">
              <a:latin typeface="Arial" pitchFamily="34" charset="0"/>
              <a:cs typeface="Arial" pitchFamily="34" charset="0"/>
            </a:endParaRPr>
          </a:p>
          <a:p>
            <a:pPr fontAlgn="base"/>
            <a:endParaRPr lang="en-GB" dirty="0" smtClean="0">
              <a:latin typeface="Arial" pitchFamily="34" charset="0"/>
              <a:cs typeface="Arial" pitchFamily="34" charset="0"/>
            </a:endParaRPr>
          </a:p>
        </p:txBody>
      </p:sp>
      <p:pic>
        <p:nvPicPr>
          <p:cNvPr id="3" name="Picture 2" descr="2.Michelangelo-Creation-of-Adam.jpg"/>
          <p:cNvPicPr>
            <a:picLocks noChangeAspect="1"/>
          </p:cNvPicPr>
          <p:nvPr/>
        </p:nvPicPr>
        <p:blipFill>
          <a:blip r:embed="rId2" cstate="print"/>
          <a:stretch>
            <a:fillRect/>
          </a:stretch>
        </p:blipFill>
        <p:spPr>
          <a:xfrm>
            <a:off x="971600" y="3236637"/>
            <a:ext cx="7632848" cy="3621363"/>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5" name="TextBox 10"/>
          <p:cNvSpPr txBox="1">
            <a:spLocks noChangeArrowheads="1"/>
          </p:cNvSpPr>
          <p:nvPr/>
        </p:nvSpPr>
        <p:spPr bwMode="auto">
          <a:xfrm>
            <a:off x="5214938" y="1124744"/>
            <a:ext cx="3929062" cy="4093428"/>
          </a:xfrm>
          <a:prstGeom prst="rect">
            <a:avLst/>
          </a:prstGeom>
          <a:noFill/>
          <a:ln w="9525">
            <a:noFill/>
            <a:miter lim="800000"/>
            <a:headEnd/>
            <a:tailEnd/>
          </a:ln>
        </p:spPr>
        <p:txBody>
          <a:bodyPr>
            <a:spAutoFit/>
          </a:bodyPr>
          <a:lstStyle/>
          <a:p>
            <a:pPr eaLnBrk="0" hangingPunct="0">
              <a:buFont typeface="Arial" charset="0"/>
              <a:buChar char="•"/>
            </a:pPr>
            <a:endParaRPr lang="en-GB" sz="2000" dirty="0">
              <a:latin typeface="Arial" pitchFamily="34" charset="0"/>
              <a:cs typeface="Arial" pitchFamily="34" charset="0"/>
            </a:endParaRPr>
          </a:p>
          <a:p>
            <a:pPr eaLnBrk="0" hangingPunct="0"/>
            <a:r>
              <a:rPr lang="en-GB" sz="2000" b="1" dirty="0" smtClean="0">
                <a:latin typeface="Arial" pitchFamily="34" charset="0"/>
                <a:cs typeface="Arial" pitchFamily="34" charset="0"/>
              </a:rPr>
              <a:t>Church </a:t>
            </a:r>
            <a:r>
              <a:rPr lang="en-GB" sz="2000" b="1" dirty="0">
                <a:latin typeface="Arial" pitchFamily="34" charset="0"/>
                <a:cs typeface="Arial" pitchFamily="34" charset="0"/>
              </a:rPr>
              <a:t>of Ireland Archbishop of Armagh and Primate of All Ireland</a:t>
            </a:r>
            <a:r>
              <a:rPr lang="en-GB" sz="2000" dirty="0">
                <a:latin typeface="Arial" pitchFamily="34" charset="0"/>
                <a:cs typeface="Arial" pitchFamily="34" charset="0"/>
              </a:rPr>
              <a:t> between 1625–1656. </a:t>
            </a:r>
          </a:p>
          <a:p>
            <a:pPr eaLnBrk="0" hangingPunct="0">
              <a:buFont typeface="Arial" charset="0"/>
              <a:buChar char="•"/>
            </a:pPr>
            <a:endParaRPr lang="en-GB" sz="2000" dirty="0">
              <a:latin typeface="Arial" pitchFamily="34" charset="0"/>
              <a:cs typeface="Arial" pitchFamily="34" charset="0"/>
            </a:endParaRPr>
          </a:p>
          <a:p>
            <a:pPr eaLnBrk="0" hangingPunct="0"/>
            <a:r>
              <a:rPr lang="en-GB" sz="2000" dirty="0">
                <a:latin typeface="Arial" pitchFamily="34" charset="0"/>
                <a:cs typeface="Arial" pitchFamily="34" charset="0"/>
              </a:rPr>
              <a:t>a prolific scholar, who most famously published a chronology (</a:t>
            </a:r>
            <a:r>
              <a:rPr lang="en-GB" sz="2000" i="1" dirty="0">
                <a:latin typeface="Arial" pitchFamily="34" charset="0"/>
                <a:cs typeface="Arial" pitchFamily="34" charset="0"/>
              </a:rPr>
              <a:t>The Annals</a:t>
            </a:r>
            <a:r>
              <a:rPr lang="en-GB" sz="2000" dirty="0">
                <a:latin typeface="Arial" pitchFamily="34" charset="0"/>
                <a:cs typeface="Arial" pitchFamily="34" charset="0"/>
              </a:rPr>
              <a:t>, 1650) that purported to establish the time and date of the creation as the night preceding Sunday, 23 October 4004 BC, according to the Julian calendar</a:t>
            </a:r>
          </a:p>
        </p:txBody>
      </p:sp>
      <p:sp>
        <p:nvSpPr>
          <p:cNvPr id="21506" name="TextBox 11"/>
          <p:cNvSpPr txBox="1">
            <a:spLocks noChangeArrowheads="1"/>
          </p:cNvSpPr>
          <p:nvPr/>
        </p:nvSpPr>
        <p:spPr bwMode="auto">
          <a:xfrm>
            <a:off x="5143500" y="285750"/>
            <a:ext cx="4000500" cy="1200329"/>
          </a:xfrm>
          <a:prstGeom prst="rect">
            <a:avLst/>
          </a:prstGeom>
          <a:noFill/>
          <a:ln w="9525">
            <a:noFill/>
            <a:miter lim="800000"/>
            <a:headEnd/>
            <a:tailEnd/>
          </a:ln>
        </p:spPr>
        <p:txBody>
          <a:bodyPr>
            <a:spAutoFit/>
          </a:bodyPr>
          <a:lstStyle/>
          <a:p>
            <a:pPr eaLnBrk="0" hangingPunct="0"/>
            <a:r>
              <a:rPr lang="en-GB" sz="2400" b="1" dirty="0">
                <a:latin typeface="Arial" pitchFamily="34" charset="0"/>
                <a:cs typeface="Arial" pitchFamily="34" charset="0"/>
              </a:rPr>
              <a:t>James </a:t>
            </a:r>
            <a:r>
              <a:rPr lang="en-GB" sz="2400" b="1" dirty="0" smtClean="0">
                <a:latin typeface="Arial" pitchFamily="34" charset="0"/>
                <a:cs typeface="Arial" pitchFamily="34" charset="0"/>
              </a:rPr>
              <a:t>Ussher</a:t>
            </a:r>
          </a:p>
          <a:p>
            <a:pPr eaLnBrk="0" hangingPunct="0"/>
            <a:r>
              <a:rPr lang="en-GB" sz="2400" dirty="0" smtClean="0">
                <a:latin typeface="Arial" pitchFamily="34" charset="0"/>
                <a:cs typeface="Arial" pitchFamily="34" charset="0"/>
              </a:rPr>
              <a:t>(</a:t>
            </a:r>
            <a:r>
              <a:rPr lang="en-GB" sz="2400" dirty="0">
                <a:latin typeface="Arial" pitchFamily="34" charset="0"/>
                <a:cs typeface="Arial" pitchFamily="34" charset="0"/>
              </a:rPr>
              <a:t>1581–1656) </a:t>
            </a:r>
          </a:p>
          <a:p>
            <a:pPr eaLnBrk="0" hangingPunct="0"/>
            <a:endParaRPr lang="en-GB" sz="2400" dirty="0">
              <a:latin typeface="Arial" pitchFamily="34" charset="0"/>
              <a:cs typeface="Arial" pitchFamily="34" charset="0"/>
            </a:endParaRPr>
          </a:p>
        </p:txBody>
      </p:sp>
      <p:pic>
        <p:nvPicPr>
          <p:cNvPr id="21507" name="Picture 23" descr="Archbishop James Ussher (1581-1656.gif"/>
          <p:cNvPicPr>
            <a:picLocks noChangeAspect="1"/>
          </p:cNvPicPr>
          <p:nvPr/>
        </p:nvPicPr>
        <p:blipFill>
          <a:blip r:embed="rId3" cstate="print"/>
          <a:srcRect/>
          <a:stretch>
            <a:fillRect/>
          </a:stretch>
        </p:blipFill>
        <p:spPr bwMode="auto">
          <a:xfrm>
            <a:off x="0" y="0"/>
            <a:ext cx="660400" cy="928688"/>
          </a:xfrm>
          <a:prstGeom prst="rect">
            <a:avLst/>
          </a:prstGeom>
          <a:noFill/>
          <a:ln w="9525">
            <a:noFill/>
            <a:miter lim="800000"/>
            <a:headEnd/>
            <a:tailEnd/>
          </a:ln>
        </p:spPr>
      </p:pic>
      <p:pic>
        <p:nvPicPr>
          <p:cNvPr id="21508" name="Picture 24" descr="Archbishop James Ussher (1581-1656.gif"/>
          <p:cNvPicPr>
            <a:picLocks noChangeAspect="1"/>
          </p:cNvPicPr>
          <p:nvPr/>
        </p:nvPicPr>
        <p:blipFill>
          <a:blip r:embed="rId3" cstate="print"/>
          <a:srcRect/>
          <a:stretch>
            <a:fillRect/>
          </a:stretch>
        </p:blipFill>
        <p:spPr bwMode="auto">
          <a:xfrm>
            <a:off x="0" y="928688"/>
            <a:ext cx="660400" cy="928687"/>
          </a:xfrm>
          <a:prstGeom prst="rect">
            <a:avLst/>
          </a:prstGeom>
          <a:noFill/>
          <a:ln w="9525">
            <a:noFill/>
            <a:miter lim="800000"/>
            <a:headEnd/>
            <a:tailEnd/>
          </a:ln>
        </p:spPr>
      </p:pic>
      <p:pic>
        <p:nvPicPr>
          <p:cNvPr id="21509" name="Picture 25" descr="Archbishop James Ussher (1581-1656.gif"/>
          <p:cNvPicPr>
            <a:picLocks noChangeAspect="1"/>
          </p:cNvPicPr>
          <p:nvPr/>
        </p:nvPicPr>
        <p:blipFill>
          <a:blip r:embed="rId3" cstate="print"/>
          <a:srcRect/>
          <a:stretch>
            <a:fillRect/>
          </a:stretch>
        </p:blipFill>
        <p:spPr bwMode="auto">
          <a:xfrm>
            <a:off x="0" y="1857375"/>
            <a:ext cx="660400" cy="928688"/>
          </a:xfrm>
          <a:prstGeom prst="rect">
            <a:avLst/>
          </a:prstGeom>
          <a:noFill/>
          <a:ln w="9525">
            <a:noFill/>
            <a:miter lim="800000"/>
            <a:headEnd/>
            <a:tailEnd/>
          </a:ln>
        </p:spPr>
      </p:pic>
      <p:pic>
        <p:nvPicPr>
          <p:cNvPr id="21510" name="Picture 26" descr="Archbishop James Ussher (1581-1656.gif"/>
          <p:cNvPicPr>
            <a:picLocks noChangeAspect="1"/>
          </p:cNvPicPr>
          <p:nvPr/>
        </p:nvPicPr>
        <p:blipFill>
          <a:blip r:embed="rId3" cstate="print"/>
          <a:srcRect/>
          <a:stretch>
            <a:fillRect/>
          </a:stretch>
        </p:blipFill>
        <p:spPr bwMode="auto">
          <a:xfrm>
            <a:off x="0" y="2786063"/>
            <a:ext cx="660400" cy="928687"/>
          </a:xfrm>
          <a:prstGeom prst="rect">
            <a:avLst/>
          </a:prstGeom>
          <a:noFill/>
          <a:ln w="9525">
            <a:noFill/>
            <a:miter lim="800000"/>
            <a:headEnd/>
            <a:tailEnd/>
          </a:ln>
        </p:spPr>
      </p:pic>
      <p:pic>
        <p:nvPicPr>
          <p:cNvPr id="21511" name="Picture 27" descr="Archbishop James Ussher (1581-1656.gif"/>
          <p:cNvPicPr>
            <a:picLocks noChangeAspect="1"/>
          </p:cNvPicPr>
          <p:nvPr/>
        </p:nvPicPr>
        <p:blipFill>
          <a:blip r:embed="rId3" cstate="print"/>
          <a:srcRect/>
          <a:stretch>
            <a:fillRect/>
          </a:stretch>
        </p:blipFill>
        <p:spPr bwMode="auto">
          <a:xfrm>
            <a:off x="0" y="3714750"/>
            <a:ext cx="660400" cy="928688"/>
          </a:xfrm>
          <a:prstGeom prst="rect">
            <a:avLst/>
          </a:prstGeom>
          <a:noFill/>
          <a:ln w="9525">
            <a:noFill/>
            <a:miter lim="800000"/>
            <a:headEnd/>
            <a:tailEnd/>
          </a:ln>
        </p:spPr>
      </p:pic>
      <p:pic>
        <p:nvPicPr>
          <p:cNvPr id="21512" name="Picture 28" descr="Archbishop James Ussher (1581-1656.gif"/>
          <p:cNvPicPr>
            <a:picLocks noChangeAspect="1"/>
          </p:cNvPicPr>
          <p:nvPr/>
        </p:nvPicPr>
        <p:blipFill>
          <a:blip r:embed="rId3" cstate="print"/>
          <a:srcRect/>
          <a:stretch>
            <a:fillRect/>
          </a:stretch>
        </p:blipFill>
        <p:spPr bwMode="auto">
          <a:xfrm>
            <a:off x="0" y="4643438"/>
            <a:ext cx="660400" cy="928687"/>
          </a:xfrm>
          <a:prstGeom prst="rect">
            <a:avLst/>
          </a:prstGeom>
          <a:noFill/>
          <a:ln w="9525">
            <a:noFill/>
            <a:miter lim="800000"/>
            <a:headEnd/>
            <a:tailEnd/>
          </a:ln>
        </p:spPr>
      </p:pic>
      <p:pic>
        <p:nvPicPr>
          <p:cNvPr id="21513" name="Picture 29" descr="Archbishop James Ussher (1581-1656.gif"/>
          <p:cNvPicPr>
            <a:picLocks noChangeAspect="1"/>
          </p:cNvPicPr>
          <p:nvPr/>
        </p:nvPicPr>
        <p:blipFill>
          <a:blip r:embed="rId4" cstate="print"/>
          <a:srcRect/>
          <a:stretch>
            <a:fillRect/>
          </a:stretch>
        </p:blipFill>
        <p:spPr bwMode="auto">
          <a:xfrm>
            <a:off x="0" y="5572125"/>
            <a:ext cx="660400" cy="1285875"/>
          </a:xfrm>
          <a:prstGeom prst="rect">
            <a:avLst/>
          </a:prstGeom>
          <a:noFill/>
          <a:ln w="9525">
            <a:noFill/>
            <a:miter lim="800000"/>
            <a:headEnd/>
            <a:tailEnd/>
          </a:ln>
        </p:spPr>
      </p:pic>
      <p:pic>
        <p:nvPicPr>
          <p:cNvPr id="21514" name="Picture 30" descr="James_Ussher_by_Sir_Peter_Lely.jpg"/>
          <p:cNvPicPr>
            <a:picLocks noChangeAspect="1"/>
          </p:cNvPicPr>
          <p:nvPr/>
        </p:nvPicPr>
        <p:blipFill>
          <a:blip r:embed="rId5" cstate="print"/>
          <a:srcRect/>
          <a:stretch>
            <a:fillRect/>
          </a:stretch>
        </p:blipFill>
        <p:spPr bwMode="auto">
          <a:xfrm>
            <a:off x="857250" y="571500"/>
            <a:ext cx="4143375" cy="523716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507" name="Picture 23" descr="Archbishop James Ussher (1581-1656.gif"/>
          <p:cNvPicPr>
            <a:picLocks noChangeAspect="1"/>
          </p:cNvPicPr>
          <p:nvPr/>
        </p:nvPicPr>
        <p:blipFill>
          <a:blip r:embed="rId3" cstate="print"/>
          <a:srcRect/>
          <a:stretch>
            <a:fillRect/>
          </a:stretch>
        </p:blipFill>
        <p:spPr bwMode="auto">
          <a:xfrm>
            <a:off x="0" y="0"/>
            <a:ext cx="660400" cy="928688"/>
          </a:xfrm>
          <a:prstGeom prst="rect">
            <a:avLst/>
          </a:prstGeom>
          <a:noFill/>
          <a:ln w="9525">
            <a:noFill/>
            <a:miter lim="800000"/>
            <a:headEnd/>
            <a:tailEnd/>
          </a:ln>
        </p:spPr>
      </p:pic>
      <p:pic>
        <p:nvPicPr>
          <p:cNvPr id="21508" name="Picture 24" descr="Archbishop James Ussher (1581-1656.gif"/>
          <p:cNvPicPr>
            <a:picLocks noChangeAspect="1"/>
          </p:cNvPicPr>
          <p:nvPr/>
        </p:nvPicPr>
        <p:blipFill>
          <a:blip r:embed="rId3" cstate="print"/>
          <a:srcRect/>
          <a:stretch>
            <a:fillRect/>
          </a:stretch>
        </p:blipFill>
        <p:spPr bwMode="auto">
          <a:xfrm>
            <a:off x="0" y="928688"/>
            <a:ext cx="660400" cy="928687"/>
          </a:xfrm>
          <a:prstGeom prst="rect">
            <a:avLst/>
          </a:prstGeom>
          <a:noFill/>
          <a:ln w="9525">
            <a:noFill/>
            <a:miter lim="800000"/>
            <a:headEnd/>
            <a:tailEnd/>
          </a:ln>
        </p:spPr>
      </p:pic>
      <p:pic>
        <p:nvPicPr>
          <p:cNvPr id="21509" name="Picture 25" descr="Archbishop James Ussher (1581-1656.gif"/>
          <p:cNvPicPr>
            <a:picLocks noChangeAspect="1"/>
          </p:cNvPicPr>
          <p:nvPr/>
        </p:nvPicPr>
        <p:blipFill>
          <a:blip r:embed="rId3" cstate="print"/>
          <a:srcRect/>
          <a:stretch>
            <a:fillRect/>
          </a:stretch>
        </p:blipFill>
        <p:spPr bwMode="auto">
          <a:xfrm>
            <a:off x="0" y="1857375"/>
            <a:ext cx="660400" cy="928688"/>
          </a:xfrm>
          <a:prstGeom prst="rect">
            <a:avLst/>
          </a:prstGeom>
          <a:noFill/>
          <a:ln w="9525">
            <a:noFill/>
            <a:miter lim="800000"/>
            <a:headEnd/>
            <a:tailEnd/>
          </a:ln>
        </p:spPr>
      </p:pic>
      <p:pic>
        <p:nvPicPr>
          <p:cNvPr id="21510" name="Picture 26" descr="Archbishop James Ussher (1581-1656.gif"/>
          <p:cNvPicPr>
            <a:picLocks noChangeAspect="1"/>
          </p:cNvPicPr>
          <p:nvPr/>
        </p:nvPicPr>
        <p:blipFill>
          <a:blip r:embed="rId3" cstate="print"/>
          <a:srcRect/>
          <a:stretch>
            <a:fillRect/>
          </a:stretch>
        </p:blipFill>
        <p:spPr bwMode="auto">
          <a:xfrm>
            <a:off x="0" y="2786063"/>
            <a:ext cx="660400" cy="928687"/>
          </a:xfrm>
          <a:prstGeom prst="rect">
            <a:avLst/>
          </a:prstGeom>
          <a:noFill/>
          <a:ln w="9525">
            <a:noFill/>
            <a:miter lim="800000"/>
            <a:headEnd/>
            <a:tailEnd/>
          </a:ln>
        </p:spPr>
      </p:pic>
      <p:pic>
        <p:nvPicPr>
          <p:cNvPr id="21511" name="Picture 27" descr="Archbishop James Ussher (1581-1656.gif"/>
          <p:cNvPicPr>
            <a:picLocks noChangeAspect="1"/>
          </p:cNvPicPr>
          <p:nvPr/>
        </p:nvPicPr>
        <p:blipFill>
          <a:blip r:embed="rId3" cstate="print"/>
          <a:srcRect/>
          <a:stretch>
            <a:fillRect/>
          </a:stretch>
        </p:blipFill>
        <p:spPr bwMode="auto">
          <a:xfrm>
            <a:off x="0" y="3714750"/>
            <a:ext cx="660400" cy="928688"/>
          </a:xfrm>
          <a:prstGeom prst="rect">
            <a:avLst/>
          </a:prstGeom>
          <a:noFill/>
          <a:ln w="9525">
            <a:noFill/>
            <a:miter lim="800000"/>
            <a:headEnd/>
            <a:tailEnd/>
          </a:ln>
        </p:spPr>
      </p:pic>
      <p:pic>
        <p:nvPicPr>
          <p:cNvPr id="21512" name="Picture 28" descr="Archbishop James Ussher (1581-1656.gif"/>
          <p:cNvPicPr>
            <a:picLocks noChangeAspect="1"/>
          </p:cNvPicPr>
          <p:nvPr/>
        </p:nvPicPr>
        <p:blipFill>
          <a:blip r:embed="rId3" cstate="print"/>
          <a:srcRect/>
          <a:stretch>
            <a:fillRect/>
          </a:stretch>
        </p:blipFill>
        <p:spPr bwMode="auto">
          <a:xfrm>
            <a:off x="0" y="4643438"/>
            <a:ext cx="660400" cy="928687"/>
          </a:xfrm>
          <a:prstGeom prst="rect">
            <a:avLst/>
          </a:prstGeom>
          <a:noFill/>
          <a:ln w="9525">
            <a:noFill/>
            <a:miter lim="800000"/>
            <a:headEnd/>
            <a:tailEnd/>
          </a:ln>
        </p:spPr>
      </p:pic>
      <p:pic>
        <p:nvPicPr>
          <p:cNvPr id="21513" name="Picture 29" descr="Archbishop James Ussher (1581-1656.gif"/>
          <p:cNvPicPr>
            <a:picLocks noChangeAspect="1"/>
          </p:cNvPicPr>
          <p:nvPr/>
        </p:nvPicPr>
        <p:blipFill>
          <a:blip r:embed="rId4" cstate="print"/>
          <a:srcRect/>
          <a:stretch>
            <a:fillRect/>
          </a:stretch>
        </p:blipFill>
        <p:spPr bwMode="auto">
          <a:xfrm>
            <a:off x="0" y="5572125"/>
            <a:ext cx="660400" cy="1285875"/>
          </a:xfrm>
          <a:prstGeom prst="rect">
            <a:avLst/>
          </a:prstGeom>
          <a:noFill/>
          <a:ln w="9525">
            <a:noFill/>
            <a:miter lim="800000"/>
            <a:headEnd/>
            <a:tailEnd/>
          </a:ln>
        </p:spPr>
      </p:pic>
      <p:pic>
        <p:nvPicPr>
          <p:cNvPr id="21515" name="Picture 31" descr="sml.jpg"/>
          <p:cNvPicPr>
            <a:picLocks noChangeAspect="1"/>
          </p:cNvPicPr>
          <p:nvPr/>
        </p:nvPicPr>
        <p:blipFill>
          <a:blip r:embed="rId5" cstate="print"/>
          <a:srcRect/>
          <a:stretch>
            <a:fillRect/>
          </a:stretch>
        </p:blipFill>
        <p:spPr bwMode="auto">
          <a:xfrm>
            <a:off x="683568" y="0"/>
            <a:ext cx="4322942" cy="6858000"/>
          </a:xfrm>
          <a:prstGeom prst="rect">
            <a:avLst/>
          </a:prstGeom>
          <a:noFill/>
          <a:ln w="9525">
            <a:noFill/>
            <a:miter lim="800000"/>
            <a:headEnd/>
            <a:tailEnd/>
          </a:ln>
        </p:spPr>
      </p:pic>
      <p:sp>
        <p:nvSpPr>
          <p:cNvPr id="14" name="TextBox 13"/>
          <p:cNvSpPr txBox="1"/>
          <p:nvPr/>
        </p:nvSpPr>
        <p:spPr>
          <a:xfrm>
            <a:off x="5148064" y="620688"/>
            <a:ext cx="3744416" cy="3785652"/>
          </a:xfrm>
          <a:prstGeom prst="rect">
            <a:avLst/>
          </a:prstGeom>
          <a:noFill/>
        </p:spPr>
        <p:txBody>
          <a:bodyPr wrap="square" rtlCol="0">
            <a:spAutoFit/>
          </a:bodyPr>
          <a:lstStyle/>
          <a:p>
            <a:pPr fontAlgn="base"/>
            <a:r>
              <a:rPr lang="en-GB" sz="2000" dirty="0" smtClean="0">
                <a:latin typeface="Arial" pitchFamily="34" charset="0"/>
                <a:cs typeface="Arial" pitchFamily="34" charset="0"/>
              </a:rPr>
              <a:t>In his historical treatise </a:t>
            </a:r>
            <a:r>
              <a:rPr lang="en-GB" sz="2000" i="1" dirty="0" err="1" smtClean="0">
                <a:latin typeface="Arial" pitchFamily="34" charset="0"/>
                <a:cs typeface="Arial" pitchFamily="34" charset="0"/>
              </a:rPr>
              <a:t>Annales</a:t>
            </a:r>
            <a:r>
              <a:rPr lang="en-GB" sz="2000" i="1" dirty="0" smtClean="0">
                <a:latin typeface="Arial" pitchFamily="34" charset="0"/>
                <a:cs typeface="Arial" pitchFamily="34" charset="0"/>
              </a:rPr>
              <a:t> </a:t>
            </a:r>
            <a:r>
              <a:rPr lang="en-GB" sz="2000" i="1" dirty="0" err="1" smtClean="0">
                <a:latin typeface="Arial" pitchFamily="34" charset="0"/>
                <a:cs typeface="Arial" pitchFamily="34" charset="0"/>
              </a:rPr>
              <a:t>Veteris</a:t>
            </a:r>
            <a:r>
              <a:rPr lang="en-GB" sz="2000" i="1" dirty="0" smtClean="0">
                <a:latin typeface="Arial" pitchFamily="34" charset="0"/>
                <a:cs typeface="Arial" pitchFamily="34" charset="0"/>
              </a:rPr>
              <a:t> </a:t>
            </a:r>
            <a:r>
              <a:rPr lang="en-GB" sz="2000" i="1" dirty="0" err="1" smtClean="0">
                <a:latin typeface="Arial" pitchFamily="34" charset="0"/>
                <a:cs typeface="Arial" pitchFamily="34" charset="0"/>
              </a:rPr>
              <a:t>Testamenti</a:t>
            </a:r>
            <a:r>
              <a:rPr lang="en-GB" sz="2000" i="1" dirty="0" smtClean="0">
                <a:latin typeface="Arial" pitchFamily="34" charset="0"/>
                <a:cs typeface="Arial" pitchFamily="34" charset="0"/>
              </a:rPr>
              <a:t>, a Prima Mundi </a:t>
            </a:r>
            <a:r>
              <a:rPr lang="en-GB" sz="2000" i="1" dirty="0" err="1" smtClean="0">
                <a:latin typeface="Arial" pitchFamily="34" charset="0"/>
                <a:cs typeface="Arial" pitchFamily="34" charset="0"/>
              </a:rPr>
              <a:t>Origine</a:t>
            </a:r>
            <a:r>
              <a:rPr lang="en-GB" sz="2000" i="1" dirty="0" smtClean="0">
                <a:latin typeface="Arial" pitchFamily="34" charset="0"/>
                <a:cs typeface="Arial" pitchFamily="34" charset="0"/>
              </a:rPr>
              <a:t> </a:t>
            </a:r>
            <a:r>
              <a:rPr lang="en-GB" sz="2000" i="1" dirty="0" err="1" smtClean="0">
                <a:latin typeface="Arial" pitchFamily="34" charset="0"/>
                <a:cs typeface="Arial" pitchFamily="34" charset="0"/>
              </a:rPr>
              <a:t>Deducti</a:t>
            </a:r>
            <a:r>
              <a:rPr lang="en-GB" sz="2000" i="1" dirty="0" smtClean="0">
                <a:latin typeface="Arial" pitchFamily="34" charset="0"/>
                <a:cs typeface="Arial" pitchFamily="34" charset="0"/>
              </a:rPr>
              <a:t> (Annals of the Old Testament, Traced Back to the Origin of the World) </a:t>
            </a:r>
            <a:r>
              <a:rPr lang="en-GB" sz="2000" dirty="0" smtClean="0">
                <a:latin typeface="Arial" pitchFamily="34" charset="0"/>
                <a:cs typeface="Arial" pitchFamily="34" charset="0"/>
              </a:rPr>
              <a:t>of 1650, James Ussher attempted to determine precisely the dates of the great biblical events by checking them against historical facts and astronomical phenomena. </a:t>
            </a:r>
            <a:endParaRPr lang="en-GB" sz="2000"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3923928" y="548680"/>
            <a:ext cx="4824536" cy="5324535"/>
          </a:xfrm>
          <a:prstGeom prst="rect">
            <a:avLst/>
          </a:prstGeom>
          <a:noFill/>
        </p:spPr>
        <p:txBody>
          <a:bodyPr wrap="square" rtlCol="0">
            <a:spAutoFit/>
          </a:bodyPr>
          <a:lstStyle/>
          <a:p>
            <a:pPr fontAlgn="base"/>
            <a:r>
              <a:rPr lang="en-GB" sz="2000" dirty="0" smtClean="0">
                <a:latin typeface="Arial" pitchFamily="34" charset="0"/>
                <a:cs typeface="Arial" pitchFamily="34" charset="0"/>
              </a:rPr>
              <a:t>According </a:t>
            </a:r>
            <a:r>
              <a:rPr lang="en-GB" sz="2000" dirty="0">
                <a:latin typeface="Arial" pitchFamily="34" charset="0"/>
                <a:cs typeface="Arial" pitchFamily="34" charset="0"/>
              </a:rPr>
              <a:t>to his calculations the first day of the Creation was 23rd October 4004 BC (beginning at midday) and Adam and Eve were expelled from the Garden of Eden on Monday 19th November, Noah’s Ark went aground on the summit of Mount Ararat on 5th May 1491 BC, and so on.</a:t>
            </a:r>
          </a:p>
          <a:p>
            <a:pPr fontAlgn="base"/>
            <a:endParaRPr lang="en-GB" sz="2000" dirty="0" smtClean="0">
              <a:latin typeface="Arial" pitchFamily="34" charset="0"/>
              <a:cs typeface="Arial" pitchFamily="34" charset="0"/>
            </a:endParaRPr>
          </a:p>
          <a:p>
            <a:pPr fontAlgn="base"/>
            <a:r>
              <a:rPr lang="en-GB" sz="2000" dirty="0" smtClean="0">
                <a:latin typeface="Arial" pitchFamily="34" charset="0"/>
                <a:cs typeface="Arial" pitchFamily="34" charset="0"/>
              </a:rPr>
              <a:t>Similarly</a:t>
            </a:r>
            <a:r>
              <a:rPr lang="en-GB" sz="2000" dirty="0">
                <a:latin typeface="Arial" pitchFamily="34" charset="0"/>
                <a:cs typeface="Arial" pitchFamily="34" charset="0"/>
              </a:rPr>
              <a:t>, in 1642, the Vice-Chancellor of Cambridge University, John Lightfoot, an eminent Hebrew scholar, stated </a:t>
            </a:r>
            <a:r>
              <a:rPr lang="en-GB" sz="2000" dirty="0" smtClean="0">
                <a:latin typeface="Arial" pitchFamily="34" charset="0"/>
                <a:cs typeface="Arial" pitchFamily="34" charset="0"/>
              </a:rPr>
              <a:t>that: </a:t>
            </a:r>
          </a:p>
          <a:p>
            <a:pPr fontAlgn="base"/>
            <a:r>
              <a:rPr lang="en-GB" sz="2000" i="1" dirty="0" smtClean="0">
                <a:latin typeface="Arial" pitchFamily="34" charset="0"/>
                <a:cs typeface="Arial" pitchFamily="34" charset="0"/>
              </a:rPr>
              <a:t>“</a:t>
            </a:r>
            <a:r>
              <a:rPr lang="en-GB" sz="2000" i="1" dirty="0">
                <a:latin typeface="Arial" pitchFamily="34" charset="0"/>
                <a:cs typeface="Arial" pitchFamily="34" charset="0"/>
              </a:rPr>
              <a:t>heaven and earth, centre and circumference, were created all together, in the same instant” </a:t>
            </a:r>
            <a:r>
              <a:rPr lang="en-GB" sz="2000" dirty="0">
                <a:latin typeface="Arial" pitchFamily="34" charset="0"/>
                <a:cs typeface="Arial" pitchFamily="34" charset="0"/>
              </a:rPr>
              <a:t>and that </a:t>
            </a:r>
            <a:r>
              <a:rPr lang="en-GB" sz="2000" i="1" dirty="0">
                <a:latin typeface="Arial" pitchFamily="34" charset="0"/>
                <a:cs typeface="Arial" pitchFamily="34" charset="0"/>
              </a:rPr>
              <a:t>“man was created by the Trinity on October 23, 4004 BC at nine o’clock in the morning.”</a:t>
            </a:r>
          </a:p>
        </p:txBody>
      </p:sp>
      <p:pic>
        <p:nvPicPr>
          <p:cNvPr id="3" name="Picture 2" descr="james ussher archbishop of Armagh.jpg"/>
          <p:cNvPicPr>
            <a:picLocks noChangeAspect="1"/>
          </p:cNvPicPr>
          <p:nvPr/>
        </p:nvPicPr>
        <p:blipFill>
          <a:blip r:embed="rId2" cstate="print"/>
          <a:stretch>
            <a:fillRect/>
          </a:stretch>
        </p:blipFill>
        <p:spPr>
          <a:xfrm>
            <a:off x="179512" y="1340768"/>
            <a:ext cx="3301331" cy="396044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Cosmogenesis - the date of creation.gif"/>
          <p:cNvPicPr>
            <a:picLocks noChangeAspect="1"/>
          </p:cNvPicPr>
          <p:nvPr/>
        </p:nvPicPr>
        <p:blipFill>
          <a:blip r:embed="rId2" cstate="print"/>
          <a:stretch>
            <a:fillRect/>
          </a:stretch>
        </p:blipFill>
        <p:spPr>
          <a:xfrm>
            <a:off x="-1" y="0"/>
            <a:ext cx="9186139" cy="5085184"/>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Sebastian C. Adams’ 23-foot-long Synchronological Chart of Universal History (01871) was grounded Ussher’s chronology.png"/>
          <p:cNvPicPr>
            <a:picLocks noChangeAspect="1"/>
          </p:cNvPicPr>
          <p:nvPr/>
        </p:nvPicPr>
        <p:blipFill>
          <a:blip r:embed="rId2" cstate="print"/>
          <a:stretch>
            <a:fillRect/>
          </a:stretch>
        </p:blipFill>
        <p:spPr>
          <a:xfrm>
            <a:off x="0" y="0"/>
            <a:ext cx="9144000" cy="5919893"/>
          </a:xfrm>
          <a:prstGeom prst="rect">
            <a:avLst/>
          </a:prstGeom>
        </p:spPr>
      </p:pic>
      <p:sp>
        <p:nvSpPr>
          <p:cNvPr id="3" name="TextBox 2"/>
          <p:cNvSpPr txBox="1"/>
          <p:nvPr/>
        </p:nvSpPr>
        <p:spPr>
          <a:xfrm>
            <a:off x="179513" y="6021288"/>
            <a:ext cx="8712967" cy="707886"/>
          </a:xfrm>
          <a:prstGeom prst="rect">
            <a:avLst/>
          </a:prstGeom>
          <a:noFill/>
        </p:spPr>
        <p:txBody>
          <a:bodyPr wrap="square" rtlCol="0">
            <a:spAutoFit/>
          </a:bodyPr>
          <a:lstStyle/>
          <a:p>
            <a:r>
              <a:rPr lang="en-GB" sz="2000" b="1" dirty="0" smtClean="0">
                <a:latin typeface="Arial" pitchFamily="34" charset="0"/>
                <a:cs typeface="Arial" pitchFamily="34" charset="0"/>
              </a:rPr>
              <a:t>Sebastian C. Adams’ 23-foot-long </a:t>
            </a:r>
            <a:r>
              <a:rPr lang="en-GB" sz="2000" b="1" dirty="0" err="1" smtClean="0">
                <a:latin typeface="Arial" pitchFamily="34" charset="0"/>
                <a:cs typeface="Arial" pitchFamily="34" charset="0"/>
              </a:rPr>
              <a:t>Synchronological</a:t>
            </a:r>
            <a:r>
              <a:rPr lang="en-GB" sz="2000" b="1" dirty="0" smtClean="0">
                <a:latin typeface="Arial" pitchFamily="34" charset="0"/>
                <a:cs typeface="Arial" pitchFamily="34" charset="0"/>
              </a:rPr>
              <a:t> Chart of Universal History </a:t>
            </a:r>
            <a:r>
              <a:rPr lang="en-GB" sz="2000" b="1" dirty="0" smtClean="0">
                <a:latin typeface="Arial" pitchFamily="34" charset="0"/>
                <a:cs typeface="Arial" pitchFamily="34" charset="0"/>
              </a:rPr>
              <a:t>(1871</a:t>
            </a:r>
            <a:r>
              <a:rPr lang="en-GB" sz="2000" b="1" dirty="0" smtClean="0">
                <a:latin typeface="Arial" pitchFamily="34" charset="0"/>
                <a:cs typeface="Arial" pitchFamily="34" charset="0"/>
              </a:rPr>
              <a:t>) was </a:t>
            </a:r>
            <a:r>
              <a:rPr lang="en-GB" sz="2000" b="1" dirty="0" smtClean="0">
                <a:latin typeface="Arial" pitchFamily="34" charset="0"/>
                <a:cs typeface="Arial" pitchFamily="34" charset="0"/>
              </a:rPr>
              <a:t>grounded on Ussher’s </a:t>
            </a:r>
            <a:r>
              <a:rPr lang="en-GB" sz="2000" b="1" dirty="0" smtClean="0">
                <a:latin typeface="Arial" pitchFamily="34" charset="0"/>
                <a:cs typeface="Arial" pitchFamily="34" charset="0"/>
              </a:rPr>
              <a:t>chronology</a:t>
            </a:r>
            <a:endParaRPr lang="en-GB" sz="2000" b="1" dirty="0">
              <a:latin typeface="Arial" pitchFamily="34" charset="0"/>
              <a:cs typeface="Arial" pitchFamily="3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Sebastian C. Adams’ 23-foot-long Synchronological Chart of Universal History (01871) was grounded Ussher’s chronology.png"/>
          <p:cNvPicPr>
            <a:picLocks noChangeAspect="1"/>
          </p:cNvPicPr>
          <p:nvPr/>
        </p:nvPicPr>
        <p:blipFill>
          <a:blip r:embed="rId2" cstate="print"/>
          <a:stretch>
            <a:fillRect/>
          </a:stretch>
        </p:blipFill>
        <p:spPr>
          <a:xfrm>
            <a:off x="0" y="0"/>
            <a:ext cx="9144000" cy="5919893"/>
          </a:xfrm>
          <a:prstGeom prst="rect">
            <a:avLst/>
          </a:prstGeom>
        </p:spPr>
      </p:pic>
      <p:sp>
        <p:nvSpPr>
          <p:cNvPr id="3" name="TextBox 2"/>
          <p:cNvSpPr txBox="1"/>
          <p:nvPr/>
        </p:nvSpPr>
        <p:spPr>
          <a:xfrm>
            <a:off x="179513" y="6021288"/>
            <a:ext cx="8712967" cy="707886"/>
          </a:xfrm>
          <a:prstGeom prst="rect">
            <a:avLst/>
          </a:prstGeom>
          <a:noFill/>
        </p:spPr>
        <p:txBody>
          <a:bodyPr wrap="square" rtlCol="0">
            <a:spAutoFit/>
          </a:bodyPr>
          <a:lstStyle/>
          <a:p>
            <a:r>
              <a:rPr lang="en-GB" sz="2000" b="1" dirty="0" smtClean="0">
                <a:latin typeface="Arial" pitchFamily="34" charset="0"/>
                <a:cs typeface="Arial" pitchFamily="34" charset="0"/>
              </a:rPr>
              <a:t>up until </a:t>
            </a:r>
            <a:r>
              <a:rPr lang="en-GB" sz="2000" b="1" dirty="0" smtClean="0">
                <a:latin typeface="Arial" pitchFamily="34" charset="0"/>
                <a:cs typeface="Arial" pitchFamily="34" charset="0"/>
              </a:rPr>
              <a:t>1910</a:t>
            </a:r>
            <a:r>
              <a:rPr lang="en-GB" sz="2000" b="1" dirty="0" smtClean="0">
                <a:latin typeface="Arial" pitchFamily="34" charset="0"/>
                <a:cs typeface="Arial" pitchFamily="34" charset="0"/>
              </a:rPr>
              <a:t>, Bibles published by Oxford University Press displayed Ussher’s chronology alongside the text</a:t>
            </a:r>
            <a:endParaRPr lang="en-GB" sz="2000" b="1" dirty="0">
              <a:latin typeface="Arial" pitchFamily="34" charset="0"/>
              <a:cs typeface="Arial" pitchFamily="3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5759624" y="188640"/>
            <a:ext cx="3384376" cy="6247864"/>
          </a:xfrm>
          <a:prstGeom prst="rect">
            <a:avLst/>
          </a:prstGeom>
          <a:noFill/>
        </p:spPr>
        <p:txBody>
          <a:bodyPr wrap="square" rtlCol="0">
            <a:spAutoFit/>
          </a:bodyPr>
          <a:lstStyle/>
          <a:p>
            <a:r>
              <a:rPr lang="en-GB" sz="2000" dirty="0" smtClean="0">
                <a:latin typeface="Arial" pitchFamily="34" charset="0"/>
                <a:cs typeface="Arial" pitchFamily="34" charset="0"/>
              </a:rPr>
              <a:t>So </a:t>
            </a:r>
            <a:r>
              <a:rPr lang="en-GB" sz="2000" dirty="0">
                <a:latin typeface="Arial" pitchFamily="34" charset="0"/>
                <a:cs typeface="Arial" pitchFamily="34" charset="0"/>
              </a:rPr>
              <a:t>cosmic history, we now believe, extends over billions of years, not just Ussher’s few thousand years. Our time-horizons have hugely extended back into the past. </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But </a:t>
            </a:r>
            <a:r>
              <a:rPr lang="en-GB" sz="2000" dirty="0">
                <a:latin typeface="Arial" pitchFamily="34" charset="0"/>
                <a:cs typeface="Arial" pitchFamily="34" charset="0"/>
              </a:rPr>
              <a:t>there has to be an even greater enlargement in our concept of the future. </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To </a:t>
            </a:r>
            <a:r>
              <a:rPr lang="en-GB" sz="2000" dirty="0">
                <a:latin typeface="Arial" pitchFamily="34" charset="0"/>
                <a:cs typeface="Arial" pitchFamily="34" charset="0"/>
              </a:rPr>
              <a:t>our 17th century forbears, history was nearing its close. Sir Thomas </a:t>
            </a:r>
            <a:r>
              <a:rPr lang="en-GB" sz="2000" dirty="0" smtClean="0">
                <a:latin typeface="Arial" pitchFamily="34" charset="0"/>
                <a:cs typeface="Arial" pitchFamily="34" charset="0"/>
              </a:rPr>
              <a:t>Browne (1605 – 1682) </a:t>
            </a:r>
            <a:r>
              <a:rPr lang="en-GB" sz="2000" dirty="0">
                <a:latin typeface="Arial" pitchFamily="34" charset="0"/>
                <a:cs typeface="Arial" pitchFamily="34" charset="0"/>
              </a:rPr>
              <a:t>wrote, “The World itself seems on the wane. A greater part of Time is spun than is to come</a:t>
            </a:r>
            <a:r>
              <a:rPr lang="en-GB" sz="2000" dirty="0" smtClean="0">
                <a:latin typeface="Arial" pitchFamily="34" charset="0"/>
                <a:cs typeface="Arial" pitchFamily="34" charset="0"/>
              </a:rPr>
              <a:t>.”</a:t>
            </a:r>
            <a:endParaRPr lang="en-GB" sz="2000" dirty="0">
              <a:latin typeface="Arial" pitchFamily="34" charset="0"/>
              <a:cs typeface="Arial" pitchFamily="34" charset="0"/>
            </a:endParaRPr>
          </a:p>
        </p:txBody>
      </p:sp>
      <p:pic>
        <p:nvPicPr>
          <p:cNvPr id="3" name="Picture 2" descr="Sir Thomas Browne (1605 - 1682).jpg"/>
          <p:cNvPicPr>
            <a:picLocks noChangeAspect="1"/>
          </p:cNvPicPr>
          <p:nvPr/>
        </p:nvPicPr>
        <p:blipFill>
          <a:blip r:embed="rId2" cstate="print"/>
          <a:stretch>
            <a:fillRect/>
          </a:stretch>
        </p:blipFill>
        <p:spPr>
          <a:xfrm>
            <a:off x="0" y="0"/>
            <a:ext cx="5521896" cy="6858000"/>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4716016" y="1052736"/>
            <a:ext cx="4176464" cy="4093428"/>
          </a:xfrm>
          <a:prstGeom prst="rect">
            <a:avLst/>
          </a:prstGeom>
          <a:noFill/>
        </p:spPr>
        <p:txBody>
          <a:bodyPr wrap="square" rtlCol="0">
            <a:spAutoFit/>
          </a:bodyPr>
          <a:lstStyle/>
          <a:p>
            <a:r>
              <a:rPr lang="en-GB" sz="2000" dirty="0">
                <a:latin typeface="Arial" pitchFamily="34" charset="0"/>
                <a:cs typeface="Arial" pitchFamily="34" charset="0"/>
              </a:rPr>
              <a:t>What happened before the beginning? </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On </a:t>
            </a:r>
            <a:r>
              <a:rPr lang="en-GB" sz="2000" dirty="0">
                <a:latin typeface="Arial" pitchFamily="34" charset="0"/>
                <a:cs typeface="Arial" pitchFamily="34" charset="0"/>
              </a:rPr>
              <a:t>this fundamental question, we cannot do much better than Saint Augustine in the 5th century. He sidestepped the issue by arguing that </a:t>
            </a:r>
            <a:r>
              <a:rPr lang="en-GB" sz="2000" b="1" dirty="0">
                <a:latin typeface="Arial" pitchFamily="34" charset="0"/>
                <a:cs typeface="Arial" pitchFamily="34" charset="0"/>
              </a:rPr>
              <a:t>time itself was created with the universe</a:t>
            </a:r>
            <a:r>
              <a:rPr lang="en-GB" sz="2000" dirty="0">
                <a:latin typeface="Arial" pitchFamily="34" charset="0"/>
                <a:cs typeface="Arial" pitchFamily="34" charset="0"/>
              </a:rPr>
              <a:t>. </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The </a:t>
            </a:r>
            <a:r>
              <a:rPr lang="en-GB" sz="2000" dirty="0">
                <a:latin typeface="Arial" pitchFamily="34" charset="0"/>
                <a:cs typeface="Arial" pitchFamily="34" charset="0"/>
              </a:rPr>
              <a:t>‘genesis event’ is in some ways as mysterious to us as it was to Saint Augustine</a:t>
            </a:r>
            <a:r>
              <a:rPr lang="en-GB" sz="2000" dirty="0" smtClean="0">
                <a:latin typeface="Arial" pitchFamily="34" charset="0"/>
                <a:cs typeface="Arial" pitchFamily="34" charset="0"/>
              </a:rPr>
              <a:t>.</a:t>
            </a:r>
            <a:endParaRPr lang="en-GB" sz="2000" dirty="0">
              <a:latin typeface="Arial" pitchFamily="34" charset="0"/>
              <a:cs typeface="Arial" pitchFamily="34" charset="0"/>
            </a:endParaRPr>
          </a:p>
        </p:txBody>
      </p:sp>
      <p:pic>
        <p:nvPicPr>
          <p:cNvPr id="4" name="Picture 3" descr="Saint-Augustine-33.jpg"/>
          <p:cNvPicPr>
            <a:picLocks noChangeAspect="1"/>
          </p:cNvPicPr>
          <p:nvPr/>
        </p:nvPicPr>
        <p:blipFill>
          <a:blip r:embed="rId2" cstate="print"/>
          <a:stretch>
            <a:fillRect/>
          </a:stretch>
        </p:blipFill>
        <p:spPr>
          <a:xfrm>
            <a:off x="0" y="0"/>
            <a:ext cx="4508500" cy="6858000"/>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5004048" y="332656"/>
            <a:ext cx="3960440" cy="5909310"/>
          </a:xfrm>
          <a:prstGeom prst="rect">
            <a:avLst/>
          </a:prstGeom>
          <a:noFill/>
        </p:spPr>
        <p:txBody>
          <a:bodyPr wrap="square" rtlCol="0">
            <a:spAutoFit/>
          </a:bodyPr>
          <a:lstStyle/>
          <a:p>
            <a:r>
              <a:rPr lang="en-GB" dirty="0" smtClean="0"/>
              <a:t>Even </a:t>
            </a:r>
            <a:r>
              <a:rPr lang="en-GB" dirty="0"/>
              <a:t>in 17th century, Ussher’s chronology ran into problems</a:t>
            </a:r>
            <a:r>
              <a:rPr lang="en-GB" dirty="0" smtClean="0"/>
              <a:t>.:</a:t>
            </a:r>
          </a:p>
          <a:p>
            <a:endParaRPr lang="en-GB" dirty="0" smtClean="0"/>
          </a:p>
          <a:p>
            <a:r>
              <a:rPr lang="en-GB" dirty="0" smtClean="0"/>
              <a:t>Jesuit </a:t>
            </a:r>
            <a:r>
              <a:rPr lang="en-GB" dirty="0"/>
              <a:t>missionaries returned from China, telling of detailed historical records dating back to dynasties before 2350 BC — the proclaimed date for Noah’s Flood. </a:t>
            </a:r>
            <a:endParaRPr lang="en-GB" dirty="0" smtClean="0"/>
          </a:p>
          <a:p>
            <a:endParaRPr lang="en-GB" dirty="0" smtClean="0"/>
          </a:p>
          <a:p>
            <a:r>
              <a:rPr lang="en-GB" dirty="0" smtClean="0"/>
              <a:t>Many </a:t>
            </a:r>
            <a:r>
              <a:rPr lang="en-GB" dirty="0"/>
              <a:t>were </a:t>
            </a:r>
            <a:r>
              <a:rPr lang="en-GB" dirty="0" smtClean="0"/>
              <a:t>sceptical </a:t>
            </a:r>
            <a:r>
              <a:rPr lang="en-GB" dirty="0"/>
              <a:t>that the entire history of Earth’s mountains, rivers and fauna could be squeezed into 6000 years. </a:t>
            </a:r>
            <a:endParaRPr lang="en-GB" dirty="0" smtClean="0"/>
          </a:p>
          <a:p>
            <a:endParaRPr lang="en-GB" dirty="0" smtClean="0"/>
          </a:p>
          <a:p>
            <a:r>
              <a:rPr lang="en-GB" dirty="0" smtClean="0"/>
              <a:t>Sir </a:t>
            </a:r>
            <a:r>
              <a:rPr lang="en-GB" dirty="0"/>
              <a:t>Isaac Newton, in his old age, had abandoned science but was obsessed with completing his own ‘Chronology of Ancient Kingdoms.’ He did not contest Ussher’s dating of human origins, but conjectured that the six ‘days’ of Genesis could each be a prolonged era</a:t>
            </a:r>
            <a:r>
              <a:rPr lang="en-GB" dirty="0" smtClean="0"/>
              <a:t>.</a:t>
            </a:r>
            <a:endParaRPr lang="en-GB" dirty="0"/>
          </a:p>
        </p:txBody>
      </p:sp>
      <p:pic>
        <p:nvPicPr>
          <p:cNvPr id="3" name="Picture 2" descr="Sir Isaac Newton (1642 - 1727).jpg"/>
          <p:cNvPicPr>
            <a:picLocks noChangeAspect="1"/>
          </p:cNvPicPr>
          <p:nvPr/>
        </p:nvPicPr>
        <p:blipFill>
          <a:blip r:embed="rId2" cstate="print"/>
          <a:stretch>
            <a:fillRect/>
          </a:stretch>
        </p:blipFill>
        <p:spPr>
          <a:xfrm>
            <a:off x="0" y="332656"/>
            <a:ext cx="4705635" cy="5373216"/>
          </a:xfrm>
          <a:prstGeom prst="rect">
            <a:avLst/>
          </a:prstGeom>
        </p:spPr>
      </p:pic>
      <p:sp>
        <p:nvSpPr>
          <p:cNvPr id="4" name="TextBox 3"/>
          <p:cNvSpPr txBox="1"/>
          <p:nvPr/>
        </p:nvSpPr>
        <p:spPr>
          <a:xfrm>
            <a:off x="1115616" y="5949280"/>
            <a:ext cx="2305439" cy="707886"/>
          </a:xfrm>
          <a:prstGeom prst="rect">
            <a:avLst/>
          </a:prstGeom>
          <a:noFill/>
        </p:spPr>
        <p:txBody>
          <a:bodyPr wrap="none" rtlCol="0">
            <a:spAutoFit/>
          </a:bodyPr>
          <a:lstStyle/>
          <a:p>
            <a:r>
              <a:rPr lang="en-GB" sz="2000" b="1" dirty="0" smtClean="0">
                <a:latin typeface="Arial" pitchFamily="34" charset="0"/>
                <a:cs typeface="Arial" pitchFamily="34" charset="0"/>
              </a:rPr>
              <a:t>Sir Isaac Newton </a:t>
            </a:r>
            <a:endParaRPr lang="en-GB" sz="2000" b="1" dirty="0" smtClean="0">
              <a:latin typeface="Arial" pitchFamily="34" charset="0"/>
              <a:cs typeface="Arial" pitchFamily="34" charset="0"/>
            </a:endParaRPr>
          </a:p>
          <a:p>
            <a:r>
              <a:rPr lang="en-GB" sz="2000" dirty="0" smtClean="0">
                <a:latin typeface="Arial" pitchFamily="34" charset="0"/>
                <a:cs typeface="Arial" pitchFamily="34" charset="0"/>
              </a:rPr>
              <a:t>(</a:t>
            </a:r>
            <a:r>
              <a:rPr lang="en-GB" sz="2000" dirty="0" smtClean="0">
                <a:latin typeface="Arial" pitchFamily="34" charset="0"/>
                <a:cs typeface="Arial" pitchFamily="34" charset="0"/>
              </a:rPr>
              <a:t>1642 - 1727)</a:t>
            </a:r>
            <a:endParaRPr lang="en-GB" sz="2000" dirty="0">
              <a:latin typeface="Arial" pitchFamily="34" charset="0"/>
              <a:cs typeface="Arial" pitchFamily="34"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563" name="Picture 20" descr="John Aubrey + Stonehenge plan (aubrey holes).jpg"/>
          <p:cNvPicPr>
            <a:picLocks noChangeAspect="1"/>
          </p:cNvPicPr>
          <p:nvPr/>
        </p:nvPicPr>
        <p:blipFill>
          <a:blip r:embed="rId3" cstate="print"/>
          <a:srcRect/>
          <a:stretch>
            <a:fillRect/>
          </a:stretch>
        </p:blipFill>
        <p:spPr bwMode="auto">
          <a:xfrm>
            <a:off x="899592" y="0"/>
            <a:ext cx="5995292" cy="4005064"/>
          </a:xfrm>
          <a:prstGeom prst="rect">
            <a:avLst/>
          </a:prstGeom>
          <a:noFill/>
          <a:ln w="9525">
            <a:noFill/>
            <a:miter lim="800000"/>
            <a:headEnd/>
            <a:tailEnd/>
          </a:ln>
        </p:spPr>
      </p:pic>
      <p:sp>
        <p:nvSpPr>
          <p:cNvPr id="23553" name="TextBox 10"/>
          <p:cNvSpPr txBox="1">
            <a:spLocks noChangeArrowheads="1"/>
          </p:cNvSpPr>
          <p:nvPr/>
        </p:nvSpPr>
        <p:spPr bwMode="auto">
          <a:xfrm>
            <a:off x="1187624" y="4077072"/>
            <a:ext cx="7416824" cy="2554545"/>
          </a:xfrm>
          <a:prstGeom prst="rect">
            <a:avLst/>
          </a:prstGeom>
          <a:noFill/>
          <a:ln w="9525">
            <a:noFill/>
            <a:miter lim="800000"/>
            <a:headEnd/>
            <a:tailEnd/>
          </a:ln>
        </p:spPr>
        <p:txBody>
          <a:bodyPr wrap="square">
            <a:spAutoFit/>
          </a:bodyPr>
          <a:lstStyle/>
          <a:p>
            <a:pPr eaLnBrk="0" hangingPunct="0"/>
            <a:r>
              <a:rPr lang="en-GB" sz="2000" dirty="0" smtClean="0">
                <a:latin typeface="Arial" pitchFamily="34" charset="0"/>
                <a:cs typeface="Arial" pitchFamily="34" charset="0"/>
              </a:rPr>
              <a:t>Stonehenge </a:t>
            </a:r>
            <a:r>
              <a:rPr lang="en-GB" sz="2000" dirty="0">
                <a:latin typeface="Arial" pitchFamily="34" charset="0"/>
                <a:cs typeface="Arial" pitchFamily="34" charset="0"/>
              </a:rPr>
              <a:t>and </a:t>
            </a:r>
            <a:r>
              <a:rPr lang="en-GB" sz="2000" dirty="0" err="1">
                <a:latin typeface="Arial" pitchFamily="34" charset="0"/>
                <a:cs typeface="Arial" pitchFamily="34" charset="0"/>
              </a:rPr>
              <a:t>Avebury</a:t>
            </a:r>
            <a:endParaRPr lang="en-GB" sz="2000" dirty="0">
              <a:latin typeface="Arial" pitchFamily="34" charset="0"/>
              <a:cs typeface="Arial" pitchFamily="34" charset="0"/>
            </a:endParaRPr>
          </a:p>
          <a:p>
            <a:pPr eaLnBrk="0" hangingPunct="0"/>
            <a:r>
              <a:rPr lang="en-GB" sz="2000" i="1" dirty="0" err="1" smtClean="0">
                <a:latin typeface="Arial" pitchFamily="34" charset="0"/>
                <a:cs typeface="Arial" pitchFamily="34" charset="0"/>
              </a:rPr>
              <a:t>Monumenta</a:t>
            </a:r>
            <a:r>
              <a:rPr lang="en-GB" sz="2000" i="1" dirty="0" smtClean="0">
                <a:latin typeface="Arial" pitchFamily="34" charset="0"/>
                <a:cs typeface="Arial" pitchFamily="34" charset="0"/>
              </a:rPr>
              <a:t> </a:t>
            </a:r>
            <a:r>
              <a:rPr lang="en-GB" sz="2000" i="1" dirty="0">
                <a:latin typeface="Arial" pitchFamily="34" charset="0"/>
                <a:cs typeface="Arial" pitchFamily="34" charset="0"/>
              </a:rPr>
              <a:t>Britannica c.1690</a:t>
            </a:r>
          </a:p>
          <a:p>
            <a:pPr eaLnBrk="0" hangingPunct="0"/>
            <a:r>
              <a:rPr lang="en-GB" sz="2000" dirty="0" smtClean="0">
                <a:latin typeface="Arial" pitchFamily="34" charset="0"/>
                <a:cs typeface="Arial" pitchFamily="34" charset="0"/>
              </a:rPr>
              <a:t>- a </a:t>
            </a:r>
            <a:r>
              <a:rPr lang="en-GB" sz="2000" dirty="0">
                <a:latin typeface="Arial" pitchFamily="34" charset="0"/>
                <a:cs typeface="Arial" pitchFamily="34" charset="0"/>
              </a:rPr>
              <a:t>donor of books and manuscripts to the Bodleian, and he also gave books, manuscripts, mathematical instruments, and other objects to the new </a:t>
            </a:r>
            <a:r>
              <a:rPr lang="en-GB" sz="2000" dirty="0" err="1">
                <a:latin typeface="Arial" pitchFamily="34" charset="0"/>
                <a:cs typeface="Arial" pitchFamily="34" charset="0"/>
              </a:rPr>
              <a:t>Ashmolean</a:t>
            </a:r>
            <a:r>
              <a:rPr lang="en-GB" sz="2000" dirty="0">
                <a:latin typeface="Arial" pitchFamily="34" charset="0"/>
                <a:cs typeface="Arial" pitchFamily="34" charset="0"/>
              </a:rPr>
              <a:t> Museum, which opened in 1683.</a:t>
            </a:r>
          </a:p>
          <a:p>
            <a:pPr eaLnBrk="0" hangingPunct="0"/>
            <a:endParaRPr lang="en-GB" sz="2000" dirty="0">
              <a:latin typeface="Arial" pitchFamily="34" charset="0"/>
              <a:cs typeface="Arial" pitchFamily="34" charset="0"/>
            </a:endParaRPr>
          </a:p>
          <a:p>
            <a:pPr eaLnBrk="0" hangingPunct="0"/>
            <a:r>
              <a:rPr lang="en-GB" sz="2000" i="1" dirty="0">
                <a:latin typeface="Arial" pitchFamily="34" charset="0"/>
                <a:cs typeface="Arial" pitchFamily="34" charset="0"/>
              </a:rPr>
              <a:t>“How these curiosities would be quite </a:t>
            </a:r>
            <a:r>
              <a:rPr lang="en-GB" sz="2000" i="1" dirty="0" err="1">
                <a:latin typeface="Arial" pitchFamily="34" charset="0"/>
                <a:cs typeface="Arial" pitchFamily="34" charset="0"/>
              </a:rPr>
              <a:t>forgott</a:t>
            </a:r>
            <a:r>
              <a:rPr lang="en-GB" sz="2000" i="1" dirty="0">
                <a:latin typeface="Arial" pitchFamily="34" charset="0"/>
                <a:cs typeface="Arial" pitchFamily="34" charset="0"/>
              </a:rPr>
              <a:t>, did not such idle </a:t>
            </a:r>
            <a:r>
              <a:rPr lang="en-GB" sz="2000" i="1" dirty="0" err="1">
                <a:latin typeface="Arial" pitchFamily="34" charset="0"/>
                <a:cs typeface="Arial" pitchFamily="34" charset="0"/>
              </a:rPr>
              <a:t>fellowes</a:t>
            </a:r>
            <a:r>
              <a:rPr lang="en-GB" sz="2000" i="1" dirty="0">
                <a:latin typeface="Arial" pitchFamily="34" charset="0"/>
                <a:cs typeface="Arial" pitchFamily="34" charset="0"/>
              </a:rPr>
              <a:t> as I am putt them </a:t>
            </a:r>
            <a:r>
              <a:rPr lang="en-GB" sz="2000" i="1" dirty="0" err="1">
                <a:latin typeface="Arial" pitchFamily="34" charset="0"/>
                <a:cs typeface="Arial" pitchFamily="34" charset="0"/>
              </a:rPr>
              <a:t>downe</a:t>
            </a:r>
            <a:r>
              <a:rPr lang="en-GB" sz="2000" i="1" dirty="0">
                <a:latin typeface="Arial" pitchFamily="34" charset="0"/>
                <a:cs typeface="Arial" pitchFamily="34" charset="0"/>
              </a:rPr>
              <a:t>” – Brief Lives </a:t>
            </a:r>
            <a:r>
              <a:rPr lang="en-GB" sz="2000" dirty="0">
                <a:latin typeface="Arial" pitchFamily="34" charset="0"/>
                <a:cs typeface="Arial" pitchFamily="34" charset="0"/>
              </a:rPr>
              <a:t>1696</a:t>
            </a:r>
          </a:p>
        </p:txBody>
      </p:sp>
      <p:sp>
        <p:nvSpPr>
          <p:cNvPr id="23554" name="TextBox 11"/>
          <p:cNvSpPr txBox="1">
            <a:spLocks noChangeArrowheads="1"/>
          </p:cNvSpPr>
          <p:nvPr/>
        </p:nvSpPr>
        <p:spPr bwMode="auto">
          <a:xfrm>
            <a:off x="6983760" y="2924944"/>
            <a:ext cx="2160240" cy="830997"/>
          </a:xfrm>
          <a:prstGeom prst="rect">
            <a:avLst/>
          </a:prstGeom>
          <a:noFill/>
          <a:ln w="9525">
            <a:noFill/>
            <a:miter lim="800000"/>
            <a:headEnd/>
            <a:tailEnd/>
          </a:ln>
        </p:spPr>
        <p:txBody>
          <a:bodyPr wrap="square">
            <a:spAutoFit/>
          </a:bodyPr>
          <a:lstStyle/>
          <a:p>
            <a:pPr eaLnBrk="0" hangingPunct="0"/>
            <a:r>
              <a:rPr lang="en-GB" sz="2400" b="1" dirty="0">
                <a:latin typeface="Arial" pitchFamily="34" charset="0"/>
                <a:cs typeface="Arial" pitchFamily="34" charset="0"/>
              </a:rPr>
              <a:t>John Aubrey </a:t>
            </a:r>
            <a:endParaRPr lang="en-GB" sz="2400" b="1" dirty="0" smtClean="0">
              <a:latin typeface="Arial" pitchFamily="34" charset="0"/>
              <a:cs typeface="Arial" pitchFamily="34" charset="0"/>
            </a:endParaRPr>
          </a:p>
          <a:p>
            <a:pPr eaLnBrk="0" hangingPunct="0"/>
            <a:r>
              <a:rPr lang="en-GB" sz="2400" dirty="0" smtClean="0">
                <a:latin typeface="Arial" pitchFamily="34" charset="0"/>
                <a:cs typeface="Arial" pitchFamily="34" charset="0"/>
              </a:rPr>
              <a:t>(</a:t>
            </a:r>
            <a:r>
              <a:rPr lang="en-GB" sz="2400" dirty="0">
                <a:latin typeface="Arial" pitchFamily="34" charset="0"/>
                <a:cs typeface="Arial" pitchFamily="34" charset="0"/>
              </a:rPr>
              <a:t>1626 – </a:t>
            </a:r>
            <a:r>
              <a:rPr lang="en-GB" sz="2400" dirty="0" smtClean="0">
                <a:latin typeface="Arial" pitchFamily="34" charset="0"/>
                <a:cs typeface="Arial" pitchFamily="34" charset="0"/>
              </a:rPr>
              <a:t>1697)</a:t>
            </a:r>
            <a:endParaRPr lang="en-GB" sz="2400" dirty="0">
              <a:latin typeface="Arial" pitchFamily="34" charset="0"/>
              <a:cs typeface="Arial" pitchFamily="34" charset="0"/>
            </a:endParaRPr>
          </a:p>
        </p:txBody>
      </p:sp>
      <p:pic>
        <p:nvPicPr>
          <p:cNvPr id="23556" name="Picture 5" descr="John Aubrey"/>
          <p:cNvPicPr>
            <a:picLocks noChangeAspect="1" noChangeArrowheads="1"/>
          </p:cNvPicPr>
          <p:nvPr/>
        </p:nvPicPr>
        <p:blipFill>
          <a:blip r:embed="rId4" cstate="print"/>
          <a:srcRect/>
          <a:stretch>
            <a:fillRect/>
          </a:stretch>
        </p:blipFill>
        <p:spPr bwMode="auto">
          <a:xfrm>
            <a:off x="0" y="0"/>
            <a:ext cx="701675" cy="1000125"/>
          </a:xfrm>
          <a:prstGeom prst="rect">
            <a:avLst/>
          </a:prstGeom>
          <a:noFill/>
          <a:ln w="9525">
            <a:noFill/>
            <a:miter lim="800000"/>
            <a:headEnd/>
            <a:tailEnd/>
          </a:ln>
        </p:spPr>
      </p:pic>
      <p:pic>
        <p:nvPicPr>
          <p:cNvPr id="23557" name="Picture 5" descr="John Aubrey"/>
          <p:cNvPicPr>
            <a:picLocks noChangeAspect="1" noChangeArrowheads="1"/>
          </p:cNvPicPr>
          <p:nvPr/>
        </p:nvPicPr>
        <p:blipFill>
          <a:blip r:embed="rId4" cstate="print"/>
          <a:srcRect/>
          <a:stretch>
            <a:fillRect/>
          </a:stretch>
        </p:blipFill>
        <p:spPr bwMode="auto">
          <a:xfrm>
            <a:off x="0" y="1000125"/>
            <a:ext cx="701675" cy="1000125"/>
          </a:xfrm>
          <a:prstGeom prst="rect">
            <a:avLst/>
          </a:prstGeom>
          <a:noFill/>
          <a:ln w="9525">
            <a:noFill/>
            <a:miter lim="800000"/>
            <a:headEnd/>
            <a:tailEnd/>
          </a:ln>
        </p:spPr>
      </p:pic>
      <p:pic>
        <p:nvPicPr>
          <p:cNvPr id="23558" name="Picture 5" descr="John Aubrey"/>
          <p:cNvPicPr>
            <a:picLocks noChangeAspect="1" noChangeArrowheads="1"/>
          </p:cNvPicPr>
          <p:nvPr/>
        </p:nvPicPr>
        <p:blipFill>
          <a:blip r:embed="rId4" cstate="print"/>
          <a:srcRect/>
          <a:stretch>
            <a:fillRect/>
          </a:stretch>
        </p:blipFill>
        <p:spPr bwMode="auto">
          <a:xfrm>
            <a:off x="0" y="2000250"/>
            <a:ext cx="701675" cy="1000125"/>
          </a:xfrm>
          <a:prstGeom prst="rect">
            <a:avLst/>
          </a:prstGeom>
          <a:noFill/>
          <a:ln w="9525">
            <a:noFill/>
            <a:miter lim="800000"/>
            <a:headEnd/>
            <a:tailEnd/>
          </a:ln>
        </p:spPr>
      </p:pic>
      <p:pic>
        <p:nvPicPr>
          <p:cNvPr id="23559" name="Picture 5" descr="John Aubrey"/>
          <p:cNvPicPr>
            <a:picLocks noChangeAspect="1" noChangeArrowheads="1"/>
          </p:cNvPicPr>
          <p:nvPr/>
        </p:nvPicPr>
        <p:blipFill>
          <a:blip r:embed="rId4" cstate="print"/>
          <a:srcRect/>
          <a:stretch>
            <a:fillRect/>
          </a:stretch>
        </p:blipFill>
        <p:spPr bwMode="auto">
          <a:xfrm>
            <a:off x="0" y="3000375"/>
            <a:ext cx="701675" cy="1000125"/>
          </a:xfrm>
          <a:prstGeom prst="rect">
            <a:avLst/>
          </a:prstGeom>
          <a:noFill/>
          <a:ln w="9525">
            <a:noFill/>
            <a:miter lim="800000"/>
            <a:headEnd/>
            <a:tailEnd/>
          </a:ln>
        </p:spPr>
      </p:pic>
      <p:pic>
        <p:nvPicPr>
          <p:cNvPr id="23560" name="Picture 5" descr="John Aubrey"/>
          <p:cNvPicPr>
            <a:picLocks noChangeAspect="1" noChangeArrowheads="1"/>
          </p:cNvPicPr>
          <p:nvPr/>
        </p:nvPicPr>
        <p:blipFill>
          <a:blip r:embed="rId4" cstate="print"/>
          <a:srcRect/>
          <a:stretch>
            <a:fillRect/>
          </a:stretch>
        </p:blipFill>
        <p:spPr bwMode="auto">
          <a:xfrm>
            <a:off x="0" y="4000500"/>
            <a:ext cx="701675" cy="1000125"/>
          </a:xfrm>
          <a:prstGeom prst="rect">
            <a:avLst/>
          </a:prstGeom>
          <a:noFill/>
          <a:ln w="9525">
            <a:noFill/>
            <a:miter lim="800000"/>
            <a:headEnd/>
            <a:tailEnd/>
          </a:ln>
        </p:spPr>
      </p:pic>
      <p:pic>
        <p:nvPicPr>
          <p:cNvPr id="23561" name="Picture 5" descr="John Aubrey"/>
          <p:cNvPicPr>
            <a:picLocks noChangeAspect="1" noChangeArrowheads="1"/>
          </p:cNvPicPr>
          <p:nvPr/>
        </p:nvPicPr>
        <p:blipFill>
          <a:blip r:embed="rId4" cstate="print"/>
          <a:srcRect/>
          <a:stretch>
            <a:fillRect/>
          </a:stretch>
        </p:blipFill>
        <p:spPr bwMode="auto">
          <a:xfrm>
            <a:off x="0" y="5000625"/>
            <a:ext cx="701675" cy="1000125"/>
          </a:xfrm>
          <a:prstGeom prst="rect">
            <a:avLst/>
          </a:prstGeom>
          <a:noFill/>
          <a:ln w="9525">
            <a:noFill/>
            <a:miter lim="800000"/>
            <a:headEnd/>
            <a:tailEnd/>
          </a:ln>
        </p:spPr>
      </p:pic>
      <p:pic>
        <p:nvPicPr>
          <p:cNvPr id="23562" name="Picture 5" descr="John Aubrey"/>
          <p:cNvPicPr>
            <a:picLocks noChangeAspect="1" noChangeArrowheads="1"/>
          </p:cNvPicPr>
          <p:nvPr/>
        </p:nvPicPr>
        <p:blipFill>
          <a:blip r:embed="rId4" cstate="print"/>
          <a:srcRect/>
          <a:stretch>
            <a:fillRect/>
          </a:stretch>
        </p:blipFill>
        <p:spPr bwMode="auto">
          <a:xfrm>
            <a:off x="0" y="5857875"/>
            <a:ext cx="701675" cy="10001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1" name="Text Box 1027"/>
          <p:cNvSpPr txBox="1">
            <a:spLocks noChangeArrowheads="1"/>
          </p:cNvSpPr>
          <p:nvPr/>
        </p:nvSpPr>
        <p:spPr bwMode="auto">
          <a:xfrm>
            <a:off x="5000625" y="214313"/>
            <a:ext cx="3919538" cy="3785652"/>
          </a:xfrm>
          <a:prstGeom prst="rect">
            <a:avLst/>
          </a:prstGeom>
          <a:noFill/>
          <a:ln w="9525">
            <a:noFill/>
            <a:miter lim="800000"/>
            <a:headEnd/>
            <a:tailEnd/>
          </a:ln>
        </p:spPr>
        <p:txBody>
          <a:bodyPr>
            <a:spAutoFit/>
          </a:bodyPr>
          <a:lstStyle/>
          <a:p>
            <a:pPr eaLnBrk="0" hangingPunct="0"/>
            <a:r>
              <a:rPr lang="en-GB" sz="2000" b="1" dirty="0">
                <a:latin typeface="Arial" pitchFamily="34" charset="0"/>
                <a:cs typeface="Arial" pitchFamily="34" charset="0"/>
              </a:rPr>
              <a:t>William </a:t>
            </a:r>
            <a:r>
              <a:rPr lang="en-GB" sz="2000" b="1" dirty="0" err="1">
                <a:latin typeface="Arial" pitchFamily="34" charset="0"/>
                <a:cs typeface="Arial" pitchFamily="34" charset="0"/>
              </a:rPr>
              <a:t>Stukeley</a:t>
            </a:r>
            <a:endParaRPr lang="en-GB" sz="2000" b="1" dirty="0">
              <a:latin typeface="Arial" pitchFamily="34" charset="0"/>
              <a:cs typeface="Arial" pitchFamily="34" charset="0"/>
            </a:endParaRPr>
          </a:p>
          <a:p>
            <a:pPr eaLnBrk="0" hangingPunct="0"/>
            <a:r>
              <a:rPr lang="en-GB" sz="2000" dirty="0">
                <a:latin typeface="Arial" pitchFamily="34" charset="0"/>
                <a:cs typeface="Arial" pitchFamily="34" charset="0"/>
              </a:rPr>
              <a:t>(1687-1765)</a:t>
            </a:r>
          </a:p>
          <a:p>
            <a:pPr eaLnBrk="0" hangingPunct="0"/>
            <a:endParaRPr lang="en-GB" sz="2000" dirty="0">
              <a:latin typeface="Arial" pitchFamily="34" charset="0"/>
              <a:cs typeface="Arial" pitchFamily="34" charset="0"/>
            </a:endParaRPr>
          </a:p>
          <a:p>
            <a:pPr eaLnBrk="0" hangingPunct="0">
              <a:buFont typeface="Arial" charset="0"/>
              <a:buChar char="•"/>
            </a:pPr>
            <a:r>
              <a:rPr lang="en-GB" sz="2000" dirty="0">
                <a:latin typeface="Arial" pitchFamily="34" charset="0"/>
                <a:cs typeface="Arial" pitchFamily="34" charset="0"/>
              </a:rPr>
              <a:t> 1</a:t>
            </a:r>
            <a:r>
              <a:rPr lang="en-GB" sz="2000" baseline="30000" dirty="0">
                <a:latin typeface="Arial" pitchFamily="34" charset="0"/>
                <a:cs typeface="Arial" pitchFamily="34" charset="0"/>
              </a:rPr>
              <a:t>st</a:t>
            </a:r>
            <a:r>
              <a:rPr lang="en-GB" sz="2000" dirty="0">
                <a:latin typeface="Arial" pitchFamily="34" charset="0"/>
                <a:cs typeface="Arial" pitchFamily="34" charset="0"/>
              </a:rPr>
              <a:t> president of the Society of Antiquaries, founded London 1707</a:t>
            </a:r>
          </a:p>
          <a:p>
            <a:pPr eaLnBrk="0" hangingPunct="0"/>
            <a:endParaRPr lang="en-GB" sz="2000" dirty="0">
              <a:latin typeface="Arial" pitchFamily="34" charset="0"/>
              <a:cs typeface="Arial" pitchFamily="34" charset="0"/>
            </a:endParaRPr>
          </a:p>
          <a:p>
            <a:pPr eaLnBrk="0" hangingPunct="0">
              <a:buFont typeface="Arial" charset="0"/>
              <a:buChar char="•"/>
            </a:pPr>
            <a:r>
              <a:rPr lang="en-GB" sz="2000" dirty="0">
                <a:latin typeface="Arial" pitchFamily="34" charset="0"/>
                <a:cs typeface="Arial" pitchFamily="34" charset="0"/>
              </a:rPr>
              <a:t> Though later in life obsessed with Druidism, his field observations demonstrated a clear understanding of time-depth to the landscape</a:t>
            </a:r>
          </a:p>
        </p:txBody>
      </p:sp>
      <p:pic>
        <p:nvPicPr>
          <p:cNvPr id="25602" name="Picture 3" descr="Stukeley_William.jpg"/>
          <p:cNvPicPr>
            <a:picLocks noChangeAspect="1"/>
          </p:cNvPicPr>
          <p:nvPr/>
        </p:nvPicPr>
        <p:blipFill>
          <a:blip r:embed="rId3" cstate="print"/>
          <a:srcRect/>
          <a:stretch>
            <a:fillRect/>
          </a:stretch>
        </p:blipFill>
        <p:spPr bwMode="auto">
          <a:xfrm>
            <a:off x="899592" y="1052736"/>
            <a:ext cx="3886200" cy="4533900"/>
          </a:xfrm>
          <a:prstGeom prst="rect">
            <a:avLst/>
          </a:prstGeom>
          <a:noFill/>
          <a:ln w="9525">
            <a:noFill/>
            <a:miter lim="800000"/>
            <a:headEnd/>
            <a:tailEnd/>
          </a:ln>
        </p:spPr>
      </p:pic>
      <p:pic>
        <p:nvPicPr>
          <p:cNvPr id="5" name="Picture 4" descr="Stukeley-1776-a03v-000-tp.jpg"/>
          <p:cNvPicPr>
            <a:picLocks noChangeAspect="1"/>
          </p:cNvPicPr>
          <p:nvPr/>
        </p:nvPicPr>
        <p:blipFill>
          <a:blip r:embed="rId4" cstate="print"/>
          <a:stretch>
            <a:fillRect/>
          </a:stretch>
        </p:blipFill>
        <p:spPr>
          <a:xfrm>
            <a:off x="0" y="1500174"/>
            <a:ext cx="865939" cy="1383290"/>
          </a:xfrm>
          <a:prstGeom prst="rect">
            <a:avLst/>
          </a:prstGeom>
          <a:ln>
            <a:noFill/>
          </a:ln>
          <a:effectLst>
            <a:softEdge rad="112500"/>
          </a:effectLst>
        </p:spPr>
      </p:pic>
      <p:pic>
        <p:nvPicPr>
          <p:cNvPr id="6" name="Picture 5" descr="Stukeley-1776-a03v-000-tp.jpg"/>
          <p:cNvPicPr>
            <a:picLocks noChangeAspect="1"/>
          </p:cNvPicPr>
          <p:nvPr/>
        </p:nvPicPr>
        <p:blipFill>
          <a:blip r:embed="rId4" cstate="print"/>
          <a:stretch>
            <a:fillRect/>
          </a:stretch>
        </p:blipFill>
        <p:spPr>
          <a:xfrm>
            <a:off x="0" y="2857496"/>
            <a:ext cx="865939" cy="1383290"/>
          </a:xfrm>
          <a:prstGeom prst="rect">
            <a:avLst/>
          </a:prstGeom>
          <a:ln>
            <a:noFill/>
          </a:ln>
          <a:effectLst>
            <a:softEdge rad="112500"/>
          </a:effectLst>
        </p:spPr>
      </p:pic>
      <p:pic>
        <p:nvPicPr>
          <p:cNvPr id="7" name="Picture 6" descr="Stukeley-1776-a03v-000-tp.jpg"/>
          <p:cNvPicPr>
            <a:picLocks noChangeAspect="1"/>
          </p:cNvPicPr>
          <p:nvPr/>
        </p:nvPicPr>
        <p:blipFill>
          <a:blip r:embed="rId4" cstate="print"/>
          <a:stretch>
            <a:fillRect/>
          </a:stretch>
        </p:blipFill>
        <p:spPr>
          <a:xfrm>
            <a:off x="0" y="4143380"/>
            <a:ext cx="865939" cy="1383290"/>
          </a:xfrm>
          <a:prstGeom prst="rect">
            <a:avLst/>
          </a:prstGeom>
          <a:ln>
            <a:noFill/>
          </a:ln>
          <a:effectLst>
            <a:softEdge rad="112500"/>
          </a:effectLst>
        </p:spPr>
      </p:pic>
      <p:pic>
        <p:nvPicPr>
          <p:cNvPr id="8" name="Picture 7" descr="Stukeley-1776-a03v-000-tp.jpg"/>
          <p:cNvPicPr>
            <a:picLocks noChangeAspect="1"/>
          </p:cNvPicPr>
          <p:nvPr/>
        </p:nvPicPr>
        <p:blipFill>
          <a:blip r:embed="rId5" cstate="print"/>
          <a:stretch>
            <a:fillRect/>
          </a:stretch>
        </p:blipFill>
        <p:spPr>
          <a:xfrm>
            <a:off x="0" y="5488632"/>
            <a:ext cx="857224" cy="1369368"/>
          </a:xfrm>
          <a:prstGeom prst="rect">
            <a:avLst/>
          </a:prstGeom>
          <a:ln>
            <a:noFill/>
          </a:ln>
          <a:effectLst>
            <a:softEdge rad="112500"/>
          </a:effectLst>
        </p:spPr>
      </p:pic>
      <p:pic>
        <p:nvPicPr>
          <p:cNvPr id="9" name="Picture 8" descr="Stukeley-1776-a03v-000-tp.jpg"/>
          <p:cNvPicPr>
            <a:picLocks noChangeAspect="1"/>
          </p:cNvPicPr>
          <p:nvPr/>
        </p:nvPicPr>
        <p:blipFill>
          <a:blip r:embed="rId6" cstate="print"/>
          <a:stretch>
            <a:fillRect/>
          </a:stretch>
        </p:blipFill>
        <p:spPr>
          <a:xfrm>
            <a:off x="0" y="0"/>
            <a:ext cx="857224" cy="1597604"/>
          </a:xfrm>
          <a:prstGeom prst="rect">
            <a:avLst/>
          </a:prstGeom>
          <a:ln>
            <a:noFill/>
          </a:ln>
          <a:effectLst>
            <a:softEdge rad="112500"/>
          </a:effectLst>
        </p:spPr>
      </p:pic>
      <p:pic>
        <p:nvPicPr>
          <p:cNvPr id="25608" name="Picture 9" descr="stuke2.gif"/>
          <p:cNvPicPr>
            <a:picLocks noChangeAspect="1"/>
          </p:cNvPicPr>
          <p:nvPr/>
        </p:nvPicPr>
        <p:blipFill>
          <a:blip r:embed="rId7" cstate="print"/>
          <a:srcRect/>
          <a:stretch>
            <a:fillRect/>
          </a:stretch>
        </p:blipFill>
        <p:spPr bwMode="auto">
          <a:xfrm>
            <a:off x="5580112" y="4149080"/>
            <a:ext cx="2808312" cy="229108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793" name="Picture 2" descr="James Hutton 1726-97 geologist"/>
          <p:cNvPicPr>
            <a:picLocks noChangeAspect="1" noChangeArrowheads="1"/>
          </p:cNvPicPr>
          <p:nvPr/>
        </p:nvPicPr>
        <p:blipFill>
          <a:blip r:embed="rId3" cstate="print"/>
          <a:srcRect/>
          <a:stretch>
            <a:fillRect/>
          </a:stretch>
        </p:blipFill>
        <p:spPr bwMode="auto">
          <a:xfrm>
            <a:off x="0" y="0"/>
            <a:ext cx="1000125" cy="1357313"/>
          </a:xfrm>
          <a:prstGeom prst="rect">
            <a:avLst/>
          </a:prstGeom>
          <a:noFill/>
          <a:ln w="9525">
            <a:noFill/>
            <a:miter lim="800000"/>
            <a:headEnd/>
            <a:tailEnd/>
          </a:ln>
        </p:spPr>
      </p:pic>
      <p:sp>
        <p:nvSpPr>
          <p:cNvPr id="33794" name="Text Box 3"/>
          <p:cNvSpPr txBox="1">
            <a:spLocks noChangeArrowheads="1"/>
          </p:cNvSpPr>
          <p:nvPr/>
        </p:nvSpPr>
        <p:spPr bwMode="auto">
          <a:xfrm>
            <a:off x="5652120" y="304800"/>
            <a:ext cx="3491880" cy="2554545"/>
          </a:xfrm>
          <a:prstGeom prst="rect">
            <a:avLst/>
          </a:prstGeom>
          <a:noFill/>
          <a:ln w="9525">
            <a:noFill/>
            <a:miter lim="800000"/>
            <a:headEnd/>
            <a:tailEnd/>
          </a:ln>
        </p:spPr>
        <p:txBody>
          <a:bodyPr wrap="square">
            <a:spAutoFit/>
          </a:bodyPr>
          <a:lstStyle/>
          <a:p>
            <a:pPr eaLnBrk="0" hangingPunct="0"/>
            <a:r>
              <a:rPr lang="en-GB" sz="2000" b="1" dirty="0">
                <a:latin typeface="Arial" pitchFamily="34" charset="0"/>
                <a:cs typeface="Arial" pitchFamily="34" charset="0"/>
              </a:rPr>
              <a:t>James Hutton</a:t>
            </a:r>
          </a:p>
          <a:p>
            <a:pPr eaLnBrk="0" hangingPunct="0"/>
            <a:r>
              <a:rPr lang="en-GB" sz="2000" dirty="0">
                <a:latin typeface="Arial" pitchFamily="34" charset="0"/>
                <a:cs typeface="Arial" pitchFamily="34" charset="0"/>
              </a:rPr>
              <a:t>(1726 – </a:t>
            </a:r>
            <a:r>
              <a:rPr lang="en-GB" sz="2000" dirty="0" smtClean="0">
                <a:latin typeface="Arial" pitchFamily="34" charset="0"/>
                <a:cs typeface="Arial" pitchFamily="34" charset="0"/>
              </a:rPr>
              <a:t>1797</a:t>
            </a:r>
            <a:r>
              <a:rPr lang="en-GB" sz="2000" dirty="0">
                <a:latin typeface="Arial" pitchFamily="34" charset="0"/>
                <a:cs typeface="Arial" pitchFamily="34" charset="0"/>
              </a:rPr>
              <a:t>)</a:t>
            </a:r>
          </a:p>
          <a:p>
            <a:pPr eaLnBrk="0" hangingPunct="0"/>
            <a:r>
              <a:rPr lang="en-GB" sz="2000" dirty="0" smtClean="0">
                <a:latin typeface="Arial" pitchFamily="34" charset="0"/>
                <a:cs typeface="Arial" pitchFamily="34" charset="0"/>
              </a:rPr>
              <a:t>Geologist </a:t>
            </a:r>
            <a:endParaRPr lang="en-GB" sz="2000" dirty="0">
              <a:latin typeface="Arial" pitchFamily="34" charset="0"/>
              <a:cs typeface="Arial" pitchFamily="34" charset="0"/>
            </a:endParaRPr>
          </a:p>
          <a:p>
            <a:pPr eaLnBrk="0" hangingPunct="0"/>
            <a:endParaRPr lang="en-GB" sz="2000" dirty="0">
              <a:latin typeface="Arial" pitchFamily="34" charset="0"/>
              <a:cs typeface="Arial" pitchFamily="34" charset="0"/>
            </a:endParaRPr>
          </a:p>
          <a:p>
            <a:pPr eaLnBrk="0" hangingPunct="0"/>
            <a:r>
              <a:rPr lang="en-GB" sz="2000" dirty="0">
                <a:latin typeface="Arial" pitchFamily="34" charset="0"/>
                <a:cs typeface="Arial" pitchFamily="34" charset="0"/>
              </a:rPr>
              <a:t>Developed principles on stratification in rocks</a:t>
            </a:r>
          </a:p>
          <a:p>
            <a:pPr eaLnBrk="0" hangingPunct="0"/>
            <a:endParaRPr lang="en-GB" sz="2000" dirty="0">
              <a:latin typeface="Arial" pitchFamily="34" charset="0"/>
              <a:cs typeface="Arial" pitchFamily="34" charset="0"/>
            </a:endParaRPr>
          </a:p>
          <a:p>
            <a:pPr eaLnBrk="0" hangingPunct="0"/>
            <a:r>
              <a:rPr lang="en-GB" sz="2000" i="1" dirty="0">
                <a:latin typeface="Arial" pitchFamily="34" charset="0"/>
                <a:cs typeface="Arial" pitchFamily="34" charset="0"/>
              </a:rPr>
              <a:t>Theory of the Earth</a:t>
            </a:r>
            <a:r>
              <a:rPr lang="en-GB" sz="2000" dirty="0">
                <a:latin typeface="Arial" pitchFamily="34" charset="0"/>
                <a:cs typeface="Arial" pitchFamily="34" charset="0"/>
              </a:rPr>
              <a:t> 1785</a:t>
            </a:r>
          </a:p>
        </p:txBody>
      </p:sp>
      <p:pic>
        <p:nvPicPr>
          <p:cNvPr id="33795" name="Picture 3" descr="james_hutton.jpg"/>
          <p:cNvPicPr>
            <a:picLocks noChangeAspect="1"/>
          </p:cNvPicPr>
          <p:nvPr/>
        </p:nvPicPr>
        <p:blipFill>
          <a:blip r:embed="rId4" cstate="print"/>
          <a:srcRect/>
          <a:stretch>
            <a:fillRect/>
          </a:stretch>
        </p:blipFill>
        <p:spPr bwMode="auto">
          <a:xfrm>
            <a:off x="0" y="1357313"/>
            <a:ext cx="1000125" cy="1571625"/>
          </a:xfrm>
          <a:prstGeom prst="rect">
            <a:avLst/>
          </a:prstGeom>
          <a:noFill/>
          <a:ln w="9525">
            <a:noFill/>
            <a:miter lim="800000"/>
            <a:headEnd/>
            <a:tailEnd/>
          </a:ln>
        </p:spPr>
      </p:pic>
      <p:pic>
        <p:nvPicPr>
          <p:cNvPr id="33796" name="Picture 4" descr="james hutton.jpg"/>
          <p:cNvPicPr>
            <a:picLocks noChangeAspect="1"/>
          </p:cNvPicPr>
          <p:nvPr/>
        </p:nvPicPr>
        <p:blipFill>
          <a:blip r:embed="rId5" cstate="print"/>
          <a:srcRect/>
          <a:stretch>
            <a:fillRect/>
          </a:stretch>
        </p:blipFill>
        <p:spPr bwMode="auto">
          <a:xfrm>
            <a:off x="1043608" y="836712"/>
            <a:ext cx="4178300" cy="4929187"/>
          </a:xfrm>
          <a:prstGeom prst="rect">
            <a:avLst/>
          </a:prstGeom>
          <a:noFill/>
          <a:ln w="9525">
            <a:noFill/>
            <a:miter lim="800000"/>
            <a:headEnd/>
            <a:tailEnd/>
          </a:ln>
        </p:spPr>
      </p:pic>
      <p:pic>
        <p:nvPicPr>
          <p:cNvPr id="33797" name="Picture 2" descr="James Hutton 1726-97 geologist"/>
          <p:cNvPicPr>
            <a:picLocks noChangeAspect="1" noChangeArrowheads="1"/>
          </p:cNvPicPr>
          <p:nvPr/>
        </p:nvPicPr>
        <p:blipFill>
          <a:blip r:embed="rId3" cstate="print"/>
          <a:srcRect/>
          <a:stretch>
            <a:fillRect/>
          </a:stretch>
        </p:blipFill>
        <p:spPr bwMode="auto">
          <a:xfrm>
            <a:off x="0" y="2928938"/>
            <a:ext cx="1000125" cy="1357312"/>
          </a:xfrm>
          <a:prstGeom prst="rect">
            <a:avLst/>
          </a:prstGeom>
          <a:noFill/>
          <a:ln w="9525">
            <a:noFill/>
            <a:miter lim="800000"/>
            <a:headEnd/>
            <a:tailEnd/>
          </a:ln>
        </p:spPr>
      </p:pic>
      <p:pic>
        <p:nvPicPr>
          <p:cNvPr id="33798" name="Picture 6" descr="james_hutton.jpg"/>
          <p:cNvPicPr>
            <a:picLocks noChangeAspect="1"/>
          </p:cNvPicPr>
          <p:nvPr/>
        </p:nvPicPr>
        <p:blipFill>
          <a:blip r:embed="rId4" cstate="print"/>
          <a:srcRect/>
          <a:stretch>
            <a:fillRect/>
          </a:stretch>
        </p:blipFill>
        <p:spPr bwMode="auto">
          <a:xfrm>
            <a:off x="0" y="4286250"/>
            <a:ext cx="1000125" cy="1571625"/>
          </a:xfrm>
          <a:prstGeom prst="rect">
            <a:avLst/>
          </a:prstGeom>
          <a:noFill/>
          <a:ln w="9525">
            <a:noFill/>
            <a:miter lim="800000"/>
            <a:headEnd/>
            <a:tailEnd/>
          </a:ln>
        </p:spPr>
      </p:pic>
      <p:pic>
        <p:nvPicPr>
          <p:cNvPr id="33799" name="Picture 2" descr="James Hutton 1726-97 geologist"/>
          <p:cNvPicPr>
            <a:picLocks noChangeAspect="1" noChangeArrowheads="1"/>
          </p:cNvPicPr>
          <p:nvPr/>
        </p:nvPicPr>
        <p:blipFill>
          <a:blip r:embed="rId3" cstate="print"/>
          <a:srcRect/>
          <a:stretch>
            <a:fillRect/>
          </a:stretch>
        </p:blipFill>
        <p:spPr bwMode="auto">
          <a:xfrm>
            <a:off x="0" y="5715000"/>
            <a:ext cx="1000125" cy="1143000"/>
          </a:xfrm>
          <a:prstGeom prst="rect">
            <a:avLst/>
          </a:prstGeom>
          <a:noFill/>
          <a:ln w="9525">
            <a:noFill/>
            <a:miter lim="800000"/>
            <a:headEnd/>
            <a:tailEnd/>
          </a:ln>
        </p:spPr>
      </p:pic>
      <p:pic>
        <p:nvPicPr>
          <p:cNvPr id="11" name="Picture 10" descr="Hutton and talking rock.jpg"/>
          <p:cNvPicPr>
            <a:picLocks noChangeAspect="1"/>
          </p:cNvPicPr>
          <p:nvPr/>
        </p:nvPicPr>
        <p:blipFill>
          <a:blip r:embed="rId6" cstate="print"/>
          <a:stretch>
            <a:fillRect/>
          </a:stretch>
        </p:blipFill>
        <p:spPr>
          <a:xfrm>
            <a:off x="5796136" y="2999232"/>
            <a:ext cx="2724912" cy="3858768"/>
          </a:xfrm>
          <a:prstGeom prst="rect">
            <a:avLst/>
          </a:prstGeom>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James+Hutton+–+The+Father+of+Geology.jpg"/>
          <p:cNvPicPr>
            <a:picLocks noChangeAspect="1"/>
          </p:cNvPicPr>
          <p:nvPr/>
        </p:nvPicPr>
        <p:blipFill>
          <a:blip r:embed="rId3" cstate="print"/>
          <a:stretch>
            <a:fillRect/>
          </a:stretch>
        </p:blipFill>
        <p:spPr>
          <a:xfrm>
            <a:off x="0" y="0"/>
            <a:ext cx="9144000" cy="6858000"/>
          </a:xfrm>
          <a:prstGeom prst="rect">
            <a:avLst/>
          </a:prstGeom>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793" name="Picture 2" descr="James Hutton 1726-97 geologist"/>
          <p:cNvPicPr>
            <a:picLocks noChangeAspect="1" noChangeArrowheads="1"/>
          </p:cNvPicPr>
          <p:nvPr/>
        </p:nvPicPr>
        <p:blipFill>
          <a:blip r:embed="rId3" cstate="print"/>
          <a:srcRect/>
          <a:stretch>
            <a:fillRect/>
          </a:stretch>
        </p:blipFill>
        <p:spPr bwMode="auto">
          <a:xfrm>
            <a:off x="0" y="0"/>
            <a:ext cx="1000125" cy="1357313"/>
          </a:xfrm>
          <a:prstGeom prst="rect">
            <a:avLst/>
          </a:prstGeom>
          <a:noFill/>
          <a:ln w="9525">
            <a:noFill/>
            <a:miter lim="800000"/>
            <a:headEnd/>
            <a:tailEnd/>
          </a:ln>
        </p:spPr>
      </p:pic>
      <p:pic>
        <p:nvPicPr>
          <p:cNvPr id="33795" name="Picture 3" descr="james_hutton.jpg"/>
          <p:cNvPicPr>
            <a:picLocks noChangeAspect="1"/>
          </p:cNvPicPr>
          <p:nvPr/>
        </p:nvPicPr>
        <p:blipFill>
          <a:blip r:embed="rId4" cstate="print"/>
          <a:srcRect/>
          <a:stretch>
            <a:fillRect/>
          </a:stretch>
        </p:blipFill>
        <p:spPr bwMode="auto">
          <a:xfrm>
            <a:off x="0" y="1357313"/>
            <a:ext cx="1000125" cy="1571625"/>
          </a:xfrm>
          <a:prstGeom prst="rect">
            <a:avLst/>
          </a:prstGeom>
          <a:noFill/>
          <a:ln w="9525">
            <a:noFill/>
            <a:miter lim="800000"/>
            <a:headEnd/>
            <a:tailEnd/>
          </a:ln>
        </p:spPr>
      </p:pic>
      <p:pic>
        <p:nvPicPr>
          <p:cNvPr id="33797" name="Picture 2" descr="James Hutton 1726-97 geologist"/>
          <p:cNvPicPr>
            <a:picLocks noChangeAspect="1" noChangeArrowheads="1"/>
          </p:cNvPicPr>
          <p:nvPr/>
        </p:nvPicPr>
        <p:blipFill>
          <a:blip r:embed="rId3" cstate="print"/>
          <a:srcRect/>
          <a:stretch>
            <a:fillRect/>
          </a:stretch>
        </p:blipFill>
        <p:spPr bwMode="auto">
          <a:xfrm>
            <a:off x="0" y="2928938"/>
            <a:ext cx="1000125" cy="1357312"/>
          </a:xfrm>
          <a:prstGeom prst="rect">
            <a:avLst/>
          </a:prstGeom>
          <a:noFill/>
          <a:ln w="9525">
            <a:noFill/>
            <a:miter lim="800000"/>
            <a:headEnd/>
            <a:tailEnd/>
          </a:ln>
        </p:spPr>
      </p:pic>
      <p:pic>
        <p:nvPicPr>
          <p:cNvPr id="33798" name="Picture 6" descr="james_hutton.jpg"/>
          <p:cNvPicPr>
            <a:picLocks noChangeAspect="1"/>
          </p:cNvPicPr>
          <p:nvPr/>
        </p:nvPicPr>
        <p:blipFill>
          <a:blip r:embed="rId4" cstate="print"/>
          <a:srcRect/>
          <a:stretch>
            <a:fillRect/>
          </a:stretch>
        </p:blipFill>
        <p:spPr bwMode="auto">
          <a:xfrm>
            <a:off x="0" y="4286250"/>
            <a:ext cx="1000125" cy="1571625"/>
          </a:xfrm>
          <a:prstGeom prst="rect">
            <a:avLst/>
          </a:prstGeom>
          <a:noFill/>
          <a:ln w="9525">
            <a:noFill/>
            <a:miter lim="800000"/>
            <a:headEnd/>
            <a:tailEnd/>
          </a:ln>
        </p:spPr>
      </p:pic>
      <p:pic>
        <p:nvPicPr>
          <p:cNvPr id="33799" name="Picture 2" descr="James Hutton 1726-97 geologist"/>
          <p:cNvPicPr>
            <a:picLocks noChangeAspect="1" noChangeArrowheads="1"/>
          </p:cNvPicPr>
          <p:nvPr/>
        </p:nvPicPr>
        <p:blipFill>
          <a:blip r:embed="rId3" cstate="print"/>
          <a:srcRect/>
          <a:stretch>
            <a:fillRect/>
          </a:stretch>
        </p:blipFill>
        <p:spPr bwMode="auto">
          <a:xfrm>
            <a:off x="0" y="5715000"/>
            <a:ext cx="1000125" cy="1143000"/>
          </a:xfrm>
          <a:prstGeom prst="rect">
            <a:avLst/>
          </a:prstGeom>
          <a:noFill/>
          <a:ln w="9525">
            <a:noFill/>
            <a:miter lim="800000"/>
            <a:headEnd/>
            <a:tailEnd/>
          </a:ln>
        </p:spPr>
      </p:pic>
      <p:sp>
        <p:nvSpPr>
          <p:cNvPr id="33800" name="Rectangle 9"/>
          <p:cNvSpPr>
            <a:spLocks noChangeArrowheads="1"/>
          </p:cNvSpPr>
          <p:nvPr/>
        </p:nvSpPr>
        <p:spPr bwMode="auto">
          <a:xfrm>
            <a:off x="1187624" y="4725144"/>
            <a:ext cx="7741493" cy="1938992"/>
          </a:xfrm>
          <a:prstGeom prst="rect">
            <a:avLst/>
          </a:prstGeom>
          <a:noFill/>
          <a:ln w="9525">
            <a:noFill/>
            <a:miter lim="800000"/>
            <a:headEnd/>
            <a:tailEnd/>
          </a:ln>
        </p:spPr>
        <p:txBody>
          <a:bodyPr wrap="square">
            <a:spAutoFit/>
          </a:bodyPr>
          <a:lstStyle/>
          <a:p>
            <a:pPr eaLnBrk="0" hangingPunct="0"/>
            <a:r>
              <a:rPr lang="en-GB" sz="2000" dirty="0">
                <a:solidFill>
                  <a:srgbClr val="000000"/>
                </a:solidFill>
                <a:latin typeface="Arial" pitchFamily="34" charset="0"/>
                <a:cs typeface="Arial" pitchFamily="34" charset="0"/>
              </a:rPr>
              <a:t>John Clerk of </a:t>
            </a:r>
            <a:r>
              <a:rPr lang="en-GB" sz="2000" dirty="0" err="1">
                <a:solidFill>
                  <a:srgbClr val="000000"/>
                </a:solidFill>
                <a:latin typeface="Arial" pitchFamily="34" charset="0"/>
                <a:cs typeface="Arial" pitchFamily="34" charset="0"/>
              </a:rPr>
              <a:t>Eldin</a:t>
            </a:r>
            <a:r>
              <a:rPr lang="en-GB" sz="2000" dirty="0">
                <a:solidFill>
                  <a:srgbClr val="000000"/>
                </a:solidFill>
                <a:latin typeface="Arial" pitchFamily="34" charset="0"/>
                <a:cs typeface="Arial" pitchFamily="34" charset="0"/>
              </a:rPr>
              <a:t> (1728 – 1812) was an amateur artist and great friend of James Hutton. He accompanied Hutton when he visited Glen Tilt, in the </a:t>
            </a:r>
            <a:r>
              <a:rPr lang="en-GB" sz="2000" dirty="0" smtClean="0">
                <a:solidFill>
                  <a:srgbClr val="000000"/>
                </a:solidFill>
                <a:latin typeface="Arial" pitchFamily="34" charset="0"/>
                <a:cs typeface="Arial" pitchFamily="34" charset="0"/>
              </a:rPr>
              <a:t>Cairngorms, Perthshire</a:t>
            </a:r>
            <a:r>
              <a:rPr lang="en-GB" sz="2000" dirty="0">
                <a:solidFill>
                  <a:srgbClr val="000000"/>
                </a:solidFill>
                <a:latin typeface="Arial" pitchFamily="34" charset="0"/>
                <a:cs typeface="Arial" pitchFamily="34" charset="0"/>
              </a:rPr>
              <a:t>, Scotland in 1785 and provided illustrations for him. The watercolour depicts (Caledonian) granite (in pink) intruding (</a:t>
            </a:r>
            <a:r>
              <a:rPr lang="en-GB" sz="2000" dirty="0" err="1">
                <a:solidFill>
                  <a:srgbClr val="000000"/>
                </a:solidFill>
                <a:latin typeface="Arial" pitchFamily="34" charset="0"/>
                <a:cs typeface="Arial" pitchFamily="34" charset="0"/>
              </a:rPr>
              <a:t>Dalradian</a:t>
            </a:r>
            <a:r>
              <a:rPr lang="en-GB" sz="2000" dirty="0">
                <a:solidFill>
                  <a:srgbClr val="000000"/>
                </a:solidFill>
                <a:latin typeface="Arial" pitchFamily="34" charset="0"/>
                <a:cs typeface="Arial" pitchFamily="34" charset="0"/>
              </a:rPr>
              <a:t>) meta-sedimentary limestone layers and mica-</a:t>
            </a:r>
            <a:r>
              <a:rPr lang="en-GB" sz="2000" dirty="0" err="1">
                <a:solidFill>
                  <a:srgbClr val="000000"/>
                </a:solidFill>
                <a:latin typeface="Arial" pitchFamily="34" charset="0"/>
                <a:cs typeface="Arial" pitchFamily="34" charset="0"/>
              </a:rPr>
              <a:t>schists</a:t>
            </a:r>
            <a:r>
              <a:rPr lang="en-GB" sz="2000" dirty="0">
                <a:solidFill>
                  <a:srgbClr val="000000"/>
                </a:solidFill>
                <a:latin typeface="Arial" pitchFamily="34" charset="0"/>
                <a:cs typeface="Arial" pitchFamily="34" charset="0"/>
              </a:rPr>
              <a:t>.</a:t>
            </a:r>
          </a:p>
        </p:txBody>
      </p:sp>
      <p:pic>
        <p:nvPicPr>
          <p:cNvPr id="33801" name="Picture 10" descr="Map,_Glen_Tilt,_Tayside_by_James__Hutton_detail.jpg"/>
          <p:cNvPicPr>
            <a:picLocks noChangeAspect="1"/>
          </p:cNvPicPr>
          <p:nvPr/>
        </p:nvPicPr>
        <p:blipFill>
          <a:blip r:embed="rId5" cstate="print"/>
          <a:srcRect/>
          <a:stretch>
            <a:fillRect/>
          </a:stretch>
        </p:blipFill>
        <p:spPr bwMode="auto">
          <a:xfrm>
            <a:off x="1707232" y="0"/>
            <a:ext cx="6617182" cy="458112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hutton.jpg"/>
          <p:cNvPicPr>
            <a:picLocks noChangeAspect="1"/>
          </p:cNvPicPr>
          <p:nvPr/>
        </p:nvPicPr>
        <p:blipFill>
          <a:blip r:embed="rId3" cstate="print"/>
          <a:stretch>
            <a:fillRect/>
          </a:stretch>
        </p:blipFill>
        <p:spPr>
          <a:xfrm>
            <a:off x="0" y="0"/>
            <a:ext cx="9144000" cy="6807864"/>
          </a:xfrm>
          <a:prstGeom prst="rect">
            <a:avLst/>
          </a:prstGeo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7889" name="Picture 2"/>
          <p:cNvPicPr>
            <a:picLocks noChangeAspect="1" noChangeArrowheads="1"/>
          </p:cNvPicPr>
          <p:nvPr/>
        </p:nvPicPr>
        <p:blipFill>
          <a:blip r:embed="rId3" cstate="print"/>
          <a:srcRect/>
          <a:stretch>
            <a:fillRect/>
          </a:stretch>
        </p:blipFill>
        <p:spPr bwMode="auto">
          <a:xfrm>
            <a:off x="0" y="0"/>
            <a:ext cx="9144000" cy="6215063"/>
          </a:xfrm>
          <a:prstGeom prst="rect">
            <a:avLst/>
          </a:prstGeom>
          <a:noFill/>
          <a:ln w="9525">
            <a:noFill/>
            <a:miter lim="800000"/>
            <a:headEnd/>
            <a:tailEnd/>
          </a:ln>
        </p:spPr>
      </p:pic>
      <p:sp>
        <p:nvSpPr>
          <p:cNvPr id="37890" name="Text Box 3"/>
          <p:cNvSpPr txBox="1">
            <a:spLocks noChangeArrowheads="1"/>
          </p:cNvSpPr>
          <p:nvPr/>
        </p:nvSpPr>
        <p:spPr bwMode="auto">
          <a:xfrm>
            <a:off x="2286000" y="6334125"/>
            <a:ext cx="3648756" cy="400110"/>
          </a:xfrm>
          <a:prstGeom prst="rect">
            <a:avLst/>
          </a:prstGeom>
          <a:noFill/>
          <a:ln w="9525">
            <a:noFill/>
            <a:miter lim="800000"/>
            <a:headEnd/>
            <a:tailEnd/>
          </a:ln>
        </p:spPr>
        <p:txBody>
          <a:bodyPr wrap="none">
            <a:spAutoFit/>
          </a:bodyPr>
          <a:lstStyle/>
          <a:p>
            <a:pPr eaLnBrk="0" hangingPunct="0"/>
            <a:r>
              <a:rPr lang="en-GB" sz="2000" b="1" dirty="0">
                <a:latin typeface="Arial" pitchFamily="34" charset="0"/>
                <a:cs typeface="Arial" pitchFamily="34" charset="0"/>
              </a:rPr>
              <a:t>Herculaneum</a:t>
            </a:r>
            <a:r>
              <a:rPr lang="en-GB" sz="2000" dirty="0">
                <a:latin typeface="Arial" pitchFamily="34" charset="0"/>
                <a:cs typeface="Arial" pitchFamily="34" charset="0"/>
              </a:rPr>
              <a:t> engraving </a:t>
            </a:r>
            <a:r>
              <a:rPr lang="en-GB" sz="2000" b="1" dirty="0">
                <a:latin typeface="Arial" pitchFamily="34" charset="0"/>
                <a:cs typeface="Arial" pitchFamily="34" charset="0"/>
              </a:rPr>
              <a:t>1782</a:t>
            </a:r>
            <a:endParaRPr lang="en-GB"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9937" name="Picture 2"/>
          <p:cNvPicPr>
            <a:picLocks noChangeAspect="1" noChangeArrowheads="1"/>
          </p:cNvPicPr>
          <p:nvPr/>
        </p:nvPicPr>
        <p:blipFill>
          <a:blip r:embed="rId3" cstate="print"/>
          <a:srcRect/>
          <a:stretch>
            <a:fillRect/>
          </a:stretch>
        </p:blipFill>
        <p:spPr bwMode="auto">
          <a:xfrm>
            <a:off x="3460750" y="0"/>
            <a:ext cx="5683250" cy="6858000"/>
          </a:xfrm>
          <a:prstGeom prst="rect">
            <a:avLst/>
          </a:prstGeom>
          <a:noFill/>
          <a:ln w="9525">
            <a:noFill/>
            <a:miter lim="800000"/>
            <a:headEnd/>
            <a:tailEnd/>
          </a:ln>
        </p:spPr>
      </p:pic>
      <p:sp>
        <p:nvSpPr>
          <p:cNvPr id="39938" name="Text Box 3"/>
          <p:cNvSpPr txBox="1">
            <a:spLocks noChangeArrowheads="1"/>
          </p:cNvSpPr>
          <p:nvPr/>
        </p:nvSpPr>
        <p:spPr bwMode="auto">
          <a:xfrm>
            <a:off x="457200" y="2819400"/>
            <a:ext cx="2445093" cy="830997"/>
          </a:xfrm>
          <a:prstGeom prst="rect">
            <a:avLst/>
          </a:prstGeom>
          <a:noFill/>
          <a:ln w="9525">
            <a:noFill/>
            <a:miter lim="800000"/>
            <a:headEnd/>
            <a:tailEnd/>
          </a:ln>
        </p:spPr>
        <p:txBody>
          <a:bodyPr wrap="none">
            <a:spAutoFit/>
          </a:bodyPr>
          <a:lstStyle/>
          <a:p>
            <a:pPr eaLnBrk="0" hangingPunct="0"/>
            <a:r>
              <a:rPr lang="en-GB" sz="2400" b="1" dirty="0">
                <a:latin typeface="Arial" pitchFamily="34" charset="0"/>
                <a:cs typeface="Arial" pitchFamily="34" charset="0"/>
              </a:rPr>
              <a:t>Pompeii</a:t>
            </a:r>
            <a:r>
              <a:rPr lang="en-GB" sz="2400" dirty="0">
                <a:latin typeface="Arial" pitchFamily="34" charset="0"/>
                <a:cs typeface="Arial" pitchFamily="34" charset="0"/>
              </a:rPr>
              <a:t> </a:t>
            </a:r>
          </a:p>
          <a:p>
            <a:pPr eaLnBrk="0" hangingPunct="0"/>
            <a:r>
              <a:rPr lang="en-GB" sz="2400" dirty="0">
                <a:latin typeface="Arial" pitchFamily="34" charset="0"/>
                <a:cs typeface="Arial" pitchFamily="34" charset="0"/>
              </a:rPr>
              <a:t>Temple of Apollo</a:t>
            </a:r>
            <a:endParaRPr lang="en-GB" sz="24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4033" name="Picture 2" descr="Antiquarians"/>
          <p:cNvPicPr>
            <a:picLocks noChangeAspect="1" noChangeArrowheads="1"/>
          </p:cNvPicPr>
          <p:nvPr/>
        </p:nvPicPr>
        <p:blipFill>
          <a:blip r:embed="rId3" cstate="print"/>
          <a:srcRect/>
          <a:stretch>
            <a:fillRect/>
          </a:stretch>
        </p:blipFill>
        <p:spPr bwMode="auto">
          <a:xfrm>
            <a:off x="0" y="2820988"/>
            <a:ext cx="4191000" cy="4037012"/>
          </a:xfrm>
          <a:prstGeom prst="rect">
            <a:avLst/>
          </a:prstGeom>
          <a:noFill/>
          <a:ln w="9525">
            <a:noFill/>
            <a:miter lim="800000"/>
            <a:headEnd/>
            <a:tailEnd/>
          </a:ln>
        </p:spPr>
      </p:pic>
      <p:pic>
        <p:nvPicPr>
          <p:cNvPr id="44034" name="Picture 3" descr="Barrow diggin 1845"/>
          <p:cNvPicPr>
            <a:picLocks noChangeAspect="1" noChangeArrowheads="1"/>
          </p:cNvPicPr>
          <p:nvPr/>
        </p:nvPicPr>
        <p:blipFill>
          <a:blip r:embed="rId4" cstate="print"/>
          <a:srcRect/>
          <a:stretch>
            <a:fillRect/>
          </a:stretch>
        </p:blipFill>
        <p:spPr bwMode="auto">
          <a:xfrm>
            <a:off x="3886200" y="0"/>
            <a:ext cx="5257800" cy="3084513"/>
          </a:xfrm>
          <a:prstGeom prst="rect">
            <a:avLst/>
          </a:prstGeom>
          <a:noFill/>
          <a:ln w="9525">
            <a:noFill/>
            <a:miter lim="800000"/>
            <a:headEnd/>
            <a:tailEnd/>
          </a:ln>
        </p:spPr>
      </p:pic>
      <p:sp>
        <p:nvSpPr>
          <p:cNvPr id="44035" name="Text Box 4"/>
          <p:cNvSpPr txBox="1">
            <a:spLocks noChangeArrowheads="1"/>
          </p:cNvSpPr>
          <p:nvPr/>
        </p:nvSpPr>
        <p:spPr bwMode="auto">
          <a:xfrm>
            <a:off x="4942318" y="3929063"/>
            <a:ext cx="3653565" cy="1938992"/>
          </a:xfrm>
          <a:prstGeom prst="rect">
            <a:avLst/>
          </a:prstGeom>
          <a:noFill/>
          <a:ln w="9525">
            <a:noFill/>
            <a:miter lim="800000"/>
            <a:headEnd/>
            <a:tailEnd/>
          </a:ln>
        </p:spPr>
        <p:txBody>
          <a:bodyPr wrap="none">
            <a:spAutoFit/>
          </a:bodyPr>
          <a:lstStyle/>
          <a:p>
            <a:pPr algn="ctr" eaLnBrk="0" hangingPunct="0"/>
            <a:r>
              <a:rPr lang="en-GB" sz="2400" b="1" dirty="0">
                <a:latin typeface="Arial" pitchFamily="34" charset="0"/>
                <a:cs typeface="Arial" pitchFamily="34" charset="0"/>
              </a:rPr>
              <a:t>British Antiquarians</a:t>
            </a:r>
          </a:p>
          <a:p>
            <a:pPr algn="ctr" eaLnBrk="0" hangingPunct="0"/>
            <a:endParaRPr lang="en-GB" sz="2400" b="1" dirty="0">
              <a:latin typeface="Arial" pitchFamily="34" charset="0"/>
              <a:cs typeface="Arial" pitchFamily="34" charset="0"/>
            </a:endParaRPr>
          </a:p>
          <a:p>
            <a:pPr algn="ctr" eaLnBrk="0" hangingPunct="0"/>
            <a:r>
              <a:rPr lang="en-GB" sz="2400" b="1" dirty="0">
                <a:latin typeface="Arial" pitchFamily="34" charset="0"/>
                <a:cs typeface="Arial" pitchFamily="34" charset="0"/>
              </a:rPr>
              <a:t>Grand Tour Classicism </a:t>
            </a:r>
          </a:p>
          <a:p>
            <a:pPr algn="ctr" eaLnBrk="0" hangingPunct="0"/>
            <a:r>
              <a:rPr lang="en-GB" sz="2400" b="1" dirty="0" err="1">
                <a:latin typeface="Arial" pitchFamily="34" charset="0"/>
                <a:cs typeface="Arial" pitchFamily="34" charset="0"/>
              </a:rPr>
              <a:t>vs</a:t>
            </a:r>
            <a:r>
              <a:rPr lang="en-GB" sz="2400" b="1" dirty="0">
                <a:latin typeface="Arial" pitchFamily="34" charset="0"/>
                <a:cs typeface="Arial" pitchFamily="34" charset="0"/>
              </a:rPr>
              <a:t> </a:t>
            </a:r>
          </a:p>
          <a:p>
            <a:pPr algn="ctr" eaLnBrk="0" hangingPunct="0"/>
            <a:r>
              <a:rPr lang="en-GB" sz="2400" b="1" dirty="0">
                <a:latin typeface="Arial" pitchFamily="34" charset="0"/>
                <a:cs typeface="Arial" pitchFamily="34" charset="0"/>
              </a:rPr>
              <a:t>a golden age </a:t>
            </a:r>
            <a:r>
              <a:rPr lang="en-GB" sz="2400" b="1" dirty="0" smtClean="0">
                <a:latin typeface="Arial" pitchFamily="34" charset="0"/>
                <a:cs typeface="Arial" pitchFamily="34" charset="0"/>
              </a:rPr>
              <a:t>prehistory</a:t>
            </a:r>
            <a:endParaRPr lang="en-GB" sz="24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8129" name="Picture 2" descr="antiquarians -Stonehenge 1805"/>
          <p:cNvPicPr>
            <a:picLocks noChangeAspect="1" noChangeArrowheads="1"/>
          </p:cNvPicPr>
          <p:nvPr/>
        </p:nvPicPr>
        <p:blipFill>
          <a:blip r:embed="rId3" cstate="print"/>
          <a:srcRect/>
          <a:stretch>
            <a:fillRect/>
          </a:stretch>
        </p:blipFill>
        <p:spPr bwMode="auto">
          <a:xfrm>
            <a:off x="228600" y="152400"/>
            <a:ext cx="8686800" cy="4900613"/>
          </a:xfrm>
          <a:prstGeom prst="rect">
            <a:avLst/>
          </a:prstGeom>
          <a:noFill/>
          <a:ln w="9525">
            <a:noFill/>
            <a:miter lim="800000"/>
            <a:headEnd/>
            <a:tailEnd/>
          </a:ln>
        </p:spPr>
      </p:pic>
      <p:sp>
        <p:nvSpPr>
          <p:cNvPr id="48130" name="Text Box 3"/>
          <p:cNvSpPr txBox="1">
            <a:spLocks noChangeArrowheads="1"/>
          </p:cNvSpPr>
          <p:nvPr/>
        </p:nvSpPr>
        <p:spPr bwMode="auto">
          <a:xfrm>
            <a:off x="4211960" y="5221288"/>
            <a:ext cx="4752653" cy="1323439"/>
          </a:xfrm>
          <a:prstGeom prst="rect">
            <a:avLst/>
          </a:prstGeom>
          <a:noFill/>
          <a:ln w="9525">
            <a:noFill/>
            <a:miter lim="800000"/>
            <a:headEnd/>
            <a:tailEnd/>
          </a:ln>
        </p:spPr>
        <p:txBody>
          <a:bodyPr wrap="square">
            <a:spAutoFit/>
          </a:bodyPr>
          <a:lstStyle/>
          <a:p>
            <a:r>
              <a:rPr lang="en-GB" sz="2000" b="1" dirty="0">
                <a:latin typeface="Arial" pitchFamily="34" charset="0"/>
                <a:cs typeface="Arial" pitchFamily="34" charset="0"/>
              </a:rPr>
              <a:t>Antiquarians </a:t>
            </a:r>
          </a:p>
          <a:p>
            <a:r>
              <a:rPr lang="en-GB" sz="2000" b="1" dirty="0">
                <a:latin typeface="Arial" pitchFamily="34" charset="0"/>
                <a:cs typeface="Arial" pitchFamily="34" charset="0"/>
              </a:rPr>
              <a:t>– Sir Richard Colt-Hoare and William </a:t>
            </a:r>
            <a:r>
              <a:rPr lang="en-GB" sz="2000" b="1" dirty="0" err="1">
                <a:latin typeface="Arial" pitchFamily="34" charset="0"/>
                <a:cs typeface="Arial" pitchFamily="34" charset="0"/>
              </a:rPr>
              <a:t>Cunnington</a:t>
            </a:r>
            <a:endParaRPr lang="en-GB" sz="2000" b="1" dirty="0">
              <a:latin typeface="Arial" pitchFamily="34" charset="0"/>
              <a:cs typeface="Arial" pitchFamily="34" charset="0"/>
            </a:endParaRPr>
          </a:p>
          <a:p>
            <a:r>
              <a:rPr lang="en-GB" sz="2000" b="1" dirty="0">
                <a:latin typeface="Arial" pitchFamily="34" charset="0"/>
                <a:cs typeface="Arial" pitchFamily="34" charset="0"/>
              </a:rPr>
              <a:t>Stonehenge environs 1805</a:t>
            </a:r>
          </a:p>
        </p:txBody>
      </p:sp>
      <p:pic>
        <p:nvPicPr>
          <p:cNvPr id="48131" name="Picture 3" descr="Sir Richard Colt Hoare 1758-1838.jpg"/>
          <p:cNvPicPr>
            <a:picLocks noChangeAspect="1"/>
          </p:cNvPicPr>
          <p:nvPr/>
        </p:nvPicPr>
        <p:blipFill>
          <a:blip r:embed="rId4" cstate="print"/>
          <a:srcRect/>
          <a:stretch>
            <a:fillRect/>
          </a:stretch>
        </p:blipFill>
        <p:spPr bwMode="auto">
          <a:xfrm>
            <a:off x="214313" y="5143500"/>
            <a:ext cx="1428750" cy="1582738"/>
          </a:xfrm>
          <a:prstGeom prst="rect">
            <a:avLst/>
          </a:prstGeom>
          <a:noFill/>
          <a:ln w="9525">
            <a:noFill/>
            <a:miter lim="800000"/>
            <a:headEnd/>
            <a:tailEnd/>
          </a:ln>
        </p:spPr>
      </p:pic>
      <p:pic>
        <p:nvPicPr>
          <p:cNvPr id="48132" name="Picture 4" descr="William Cunnington 1754-1810.jpg"/>
          <p:cNvPicPr>
            <a:picLocks noChangeAspect="1"/>
          </p:cNvPicPr>
          <p:nvPr/>
        </p:nvPicPr>
        <p:blipFill>
          <a:blip r:embed="rId5" cstate="print"/>
          <a:srcRect/>
          <a:stretch>
            <a:fillRect/>
          </a:stretch>
        </p:blipFill>
        <p:spPr bwMode="auto">
          <a:xfrm>
            <a:off x="1714500" y="5143500"/>
            <a:ext cx="1357313" cy="15605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0177" name="Picture 2"/>
          <p:cNvPicPr>
            <a:picLocks noChangeAspect="1" noChangeArrowheads="1"/>
          </p:cNvPicPr>
          <p:nvPr/>
        </p:nvPicPr>
        <p:blipFill>
          <a:blip r:embed="rId3" cstate="print"/>
          <a:srcRect/>
          <a:stretch>
            <a:fillRect/>
          </a:stretch>
        </p:blipFill>
        <p:spPr bwMode="auto">
          <a:xfrm>
            <a:off x="0" y="0"/>
            <a:ext cx="5462588" cy="6858000"/>
          </a:xfrm>
          <a:prstGeom prst="rect">
            <a:avLst/>
          </a:prstGeom>
          <a:noFill/>
          <a:ln w="9525">
            <a:noFill/>
            <a:miter lim="800000"/>
            <a:headEnd/>
            <a:tailEnd/>
          </a:ln>
        </p:spPr>
      </p:pic>
      <p:sp>
        <p:nvSpPr>
          <p:cNvPr id="50178" name="Text Box 3"/>
          <p:cNvSpPr txBox="1">
            <a:spLocks noChangeArrowheads="1"/>
          </p:cNvSpPr>
          <p:nvPr/>
        </p:nvSpPr>
        <p:spPr bwMode="auto">
          <a:xfrm>
            <a:off x="5786437" y="404664"/>
            <a:ext cx="3357563" cy="1569660"/>
          </a:xfrm>
          <a:prstGeom prst="rect">
            <a:avLst/>
          </a:prstGeom>
          <a:noFill/>
          <a:ln w="9525">
            <a:noFill/>
            <a:miter lim="800000"/>
            <a:headEnd/>
            <a:tailEnd/>
          </a:ln>
        </p:spPr>
        <p:txBody>
          <a:bodyPr>
            <a:spAutoFit/>
          </a:bodyPr>
          <a:lstStyle/>
          <a:p>
            <a:pPr eaLnBrk="0" hangingPunct="0"/>
            <a:r>
              <a:rPr lang="en-GB" sz="2400" b="1" dirty="0" smtClean="0">
                <a:latin typeface="Arial" pitchFamily="34" charset="0"/>
                <a:cs typeface="Arial" pitchFamily="34" charset="0"/>
              </a:rPr>
              <a:t>Jacques </a:t>
            </a:r>
            <a:r>
              <a:rPr lang="en-GB" sz="2400" b="1" dirty="0" smtClean="0">
                <a:latin typeface="Arial" pitchFamily="34" charset="0"/>
                <a:cs typeface="Arial" pitchFamily="34" charset="0"/>
              </a:rPr>
              <a:t>de </a:t>
            </a:r>
            <a:r>
              <a:rPr lang="en-GB" sz="2400" b="1" dirty="0" err="1" smtClean="0">
                <a:latin typeface="Arial" pitchFamily="34" charset="0"/>
                <a:cs typeface="Arial" pitchFamily="34" charset="0"/>
              </a:rPr>
              <a:t>Crèvecœur</a:t>
            </a:r>
            <a:r>
              <a:rPr lang="en-GB" sz="2400" b="1" dirty="0" smtClean="0">
                <a:latin typeface="Arial" pitchFamily="34" charset="0"/>
                <a:cs typeface="Arial" pitchFamily="34" charset="0"/>
              </a:rPr>
              <a:t> </a:t>
            </a:r>
            <a:endParaRPr lang="en-GB" sz="2400" b="1" dirty="0">
              <a:latin typeface="Arial" pitchFamily="34" charset="0"/>
              <a:cs typeface="Arial" pitchFamily="34" charset="0"/>
            </a:endParaRPr>
          </a:p>
          <a:p>
            <a:pPr eaLnBrk="0" hangingPunct="0"/>
            <a:r>
              <a:rPr lang="en-GB" sz="2400" b="1" dirty="0">
                <a:latin typeface="Arial" pitchFamily="34" charset="0"/>
                <a:cs typeface="Arial" pitchFamily="34" charset="0"/>
              </a:rPr>
              <a:t>Boucher de </a:t>
            </a:r>
            <a:r>
              <a:rPr lang="en-GB" sz="2400" b="1" dirty="0" err="1">
                <a:latin typeface="Arial" pitchFamily="34" charset="0"/>
                <a:cs typeface="Arial" pitchFamily="34" charset="0"/>
              </a:rPr>
              <a:t>Perthes</a:t>
            </a:r>
            <a:endParaRPr lang="en-GB" sz="2400" b="1" dirty="0">
              <a:latin typeface="Arial" pitchFamily="34" charset="0"/>
              <a:cs typeface="Arial" pitchFamily="34" charset="0"/>
            </a:endParaRPr>
          </a:p>
          <a:p>
            <a:pPr eaLnBrk="0" hangingPunct="0"/>
            <a:r>
              <a:rPr lang="en-GB" sz="2400" dirty="0" smtClean="0">
                <a:latin typeface="Arial" pitchFamily="34" charset="0"/>
                <a:cs typeface="Arial" pitchFamily="34" charset="0"/>
              </a:rPr>
              <a:t>(1788 -1868)</a:t>
            </a:r>
            <a:endParaRPr lang="en-GB" sz="2400" dirty="0">
              <a:latin typeface="Arial" pitchFamily="34" charset="0"/>
              <a:cs typeface="Arial" pitchFamily="34" charset="0"/>
            </a:endParaRPr>
          </a:p>
        </p:txBody>
      </p:sp>
      <p:pic>
        <p:nvPicPr>
          <p:cNvPr id="4" name="Picture 3" descr="pasdecalais1_101 Abbeville.jpg"/>
          <p:cNvPicPr>
            <a:picLocks noChangeAspect="1"/>
          </p:cNvPicPr>
          <p:nvPr/>
        </p:nvPicPr>
        <p:blipFill>
          <a:blip r:embed="rId4" cstate="print"/>
          <a:stretch>
            <a:fillRect/>
          </a:stretch>
        </p:blipFill>
        <p:spPr>
          <a:xfrm>
            <a:off x="5796136" y="4293096"/>
            <a:ext cx="3048000" cy="2286000"/>
          </a:xfrm>
          <a:prstGeom prst="rect">
            <a:avLst/>
          </a:prstGeom>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Handaxes-and-three-flake-tools-Antiquites-Celtiques-et-Antediluviennes.png"/>
          <p:cNvPicPr>
            <a:picLocks noChangeAspect="1"/>
          </p:cNvPicPr>
          <p:nvPr/>
        </p:nvPicPr>
        <p:blipFill>
          <a:blip r:embed="rId3" cstate="print"/>
          <a:stretch>
            <a:fillRect/>
          </a:stretch>
        </p:blipFill>
        <p:spPr>
          <a:xfrm>
            <a:off x="0" y="0"/>
            <a:ext cx="3269761" cy="3933056"/>
          </a:xfrm>
          <a:prstGeom prst="rect">
            <a:avLst/>
          </a:prstGeom>
        </p:spPr>
      </p:pic>
      <p:pic>
        <p:nvPicPr>
          <p:cNvPr id="3" name="Picture 2" descr="Some-figured-stones-mostly-faces-birds-and-a-quadruped-Antiquites-Celtiques-et.png"/>
          <p:cNvPicPr>
            <a:picLocks noChangeAspect="1"/>
          </p:cNvPicPr>
          <p:nvPr/>
        </p:nvPicPr>
        <p:blipFill>
          <a:blip r:embed="rId4" cstate="print"/>
          <a:stretch>
            <a:fillRect/>
          </a:stretch>
        </p:blipFill>
        <p:spPr>
          <a:xfrm>
            <a:off x="3491880" y="0"/>
            <a:ext cx="3269762" cy="3933056"/>
          </a:xfrm>
          <a:prstGeom prst="rect">
            <a:avLst/>
          </a:prstGeom>
        </p:spPr>
      </p:pic>
      <p:pic>
        <p:nvPicPr>
          <p:cNvPr id="4" name="Picture 3" descr="600px-Biface_de_Boucher_de_Perthes_Muséum_de_Toulouse.jpg"/>
          <p:cNvPicPr>
            <a:picLocks noChangeAspect="1"/>
          </p:cNvPicPr>
          <p:nvPr/>
        </p:nvPicPr>
        <p:blipFill>
          <a:blip r:embed="rId5" cstate="print"/>
          <a:stretch>
            <a:fillRect/>
          </a:stretch>
        </p:blipFill>
        <p:spPr>
          <a:xfrm>
            <a:off x="1763688" y="4064496"/>
            <a:ext cx="3491880" cy="2793504"/>
          </a:xfrm>
          <a:prstGeom prst="rect">
            <a:avLst/>
          </a:prstGeom>
        </p:spPr>
      </p:pic>
      <p:pic>
        <p:nvPicPr>
          <p:cNvPr id="5" name="Picture 4" descr="Handaxe-from-Abbeville-from-the-authors-collection.png"/>
          <p:cNvPicPr>
            <a:picLocks noChangeAspect="1"/>
          </p:cNvPicPr>
          <p:nvPr/>
        </p:nvPicPr>
        <p:blipFill>
          <a:blip r:embed="rId6" cstate="print"/>
          <a:stretch>
            <a:fillRect/>
          </a:stretch>
        </p:blipFill>
        <p:spPr>
          <a:xfrm>
            <a:off x="6228184" y="3949309"/>
            <a:ext cx="2658072" cy="2908691"/>
          </a:xfrm>
          <a:prstGeom prst="rect">
            <a:avLst/>
          </a:prstGeom>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Title-Page-to-Les-Antiquites-Celtiques-et-Antediluviennes-1847.png"/>
          <p:cNvPicPr>
            <a:picLocks noChangeAspect="1"/>
          </p:cNvPicPr>
          <p:nvPr/>
        </p:nvPicPr>
        <p:blipFill>
          <a:blip r:embed="rId3" cstate="print"/>
          <a:stretch>
            <a:fillRect/>
          </a:stretch>
        </p:blipFill>
        <p:spPr>
          <a:xfrm>
            <a:off x="0" y="0"/>
            <a:ext cx="2915816" cy="3482317"/>
          </a:xfrm>
          <a:prstGeom prst="rect">
            <a:avLst/>
          </a:prstGeom>
        </p:spPr>
      </p:pic>
      <p:sp>
        <p:nvSpPr>
          <p:cNvPr id="4" name="TextBox 3"/>
          <p:cNvSpPr txBox="1"/>
          <p:nvPr/>
        </p:nvSpPr>
        <p:spPr>
          <a:xfrm>
            <a:off x="179512" y="3645024"/>
            <a:ext cx="4392488" cy="1015663"/>
          </a:xfrm>
          <a:prstGeom prst="rect">
            <a:avLst/>
          </a:prstGeom>
          <a:noFill/>
        </p:spPr>
        <p:txBody>
          <a:bodyPr wrap="square" rtlCol="0">
            <a:spAutoFit/>
          </a:bodyPr>
          <a:lstStyle/>
          <a:p>
            <a:pPr eaLnBrk="0" hangingPunct="0"/>
            <a:r>
              <a:rPr lang="en-GB" sz="2000" b="1" dirty="0" smtClean="0">
                <a:latin typeface="Arial" pitchFamily="34" charset="0"/>
                <a:cs typeface="Arial" pitchFamily="34" charset="0"/>
              </a:rPr>
              <a:t>Jacques Boucher </a:t>
            </a:r>
            <a:r>
              <a:rPr lang="en-GB" sz="2000" b="1" dirty="0" smtClean="0">
                <a:latin typeface="Arial" pitchFamily="34" charset="0"/>
                <a:cs typeface="Arial" pitchFamily="34" charset="0"/>
              </a:rPr>
              <a:t>de </a:t>
            </a:r>
            <a:r>
              <a:rPr lang="en-GB" sz="2000" b="1" dirty="0" err="1" smtClean="0">
                <a:latin typeface="Arial" pitchFamily="34" charset="0"/>
                <a:cs typeface="Arial" pitchFamily="34" charset="0"/>
              </a:rPr>
              <a:t>Perthes</a:t>
            </a:r>
            <a:endParaRPr lang="en-GB" sz="2000" b="1" dirty="0" smtClean="0">
              <a:latin typeface="Arial" pitchFamily="34" charset="0"/>
              <a:cs typeface="Arial" pitchFamily="34" charset="0"/>
            </a:endParaRPr>
          </a:p>
          <a:p>
            <a:r>
              <a:rPr lang="en-GB" sz="2000" i="1" dirty="0" err="1" smtClean="0">
                <a:latin typeface="Arial" pitchFamily="34" charset="0"/>
                <a:cs typeface="Arial" pitchFamily="34" charset="0"/>
              </a:rPr>
              <a:t>Antiquites</a:t>
            </a:r>
            <a:r>
              <a:rPr lang="en-GB" sz="2000" i="1" dirty="0" smtClean="0">
                <a:latin typeface="Arial" pitchFamily="34" charset="0"/>
                <a:cs typeface="Arial" pitchFamily="34" charset="0"/>
              </a:rPr>
              <a:t> </a:t>
            </a:r>
            <a:r>
              <a:rPr lang="en-GB" sz="2000" i="1" dirty="0" err="1" smtClean="0">
                <a:latin typeface="Arial" pitchFamily="34" charset="0"/>
                <a:cs typeface="Arial" pitchFamily="34" charset="0"/>
              </a:rPr>
              <a:t>Celtiques</a:t>
            </a:r>
            <a:r>
              <a:rPr lang="en-GB" sz="2000" i="1" dirty="0" smtClean="0">
                <a:latin typeface="Arial" pitchFamily="34" charset="0"/>
                <a:cs typeface="Arial" pitchFamily="34" charset="0"/>
              </a:rPr>
              <a:t> et </a:t>
            </a:r>
            <a:r>
              <a:rPr lang="en-GB" sz="2000" i="1" dirty="0" err="1" smtClean="0">
                <a:latin typeface="Arial" pitchFamily="34" charset="0"/>
                <a:cs typeface="Arial" pitchFamily="34" charset="0"/>
              </a:rPr>
              <a:t>Antediluviennes</a:t>
            </a:r>
            <a:r>
              <a:rPr lang="en-GB" sz="2000" i="1" dirty="0" smtClean="0">
                <a:latin typeface="Arial" pitchFamily="34" charset="0"/>
                <a:cs typeface="Arial" pitchFamily="34" charset="0"/>
              </a:rPr>
              <a:t> </a:t>
            </a:r>
            <a:r>
              <a:rPr lang="en-GB" sz="2000" dirty="0" smtClean="0">
                <a:latin typeface="Arial" pitchFamily="34" charset="0"/>
                <a:cs typeface="Arial" pitchFamily="34" charset="0"/>
              </a:rPr>
              <a:t>1847</a:t>
            </a:r>
            <a:endParaRPr lang="en-GB" sz="2000" dirty="0">
              <a:latin typeface="Arial" pitchFamily="34" charset="0"/>
              <a:cs typeface="Arial" pitchFamily="34" charset="0"/>
            </a:endParaRPr>
          </a:p>
        </p:txBody>
      </p:sp>
      <p:pic>
        <p:nvPicPr>
          <p:cNvPr id="7" name="Picture 6" descr="Profile of the Menchecourt strata by Boucher de Perthes (1847). The black horizontal bars mark the location of stone artifacts..jpg"/>
          <p:cNvPicPr>
            <a:picLocks noChangeAspect="1"/>
          </p:cNvPicPr>
          <p:nvPr/>
        </p:nvPicPr>
        <p:blipFill>
          <a:blip r:embed="rId4" cstate="print"/>
          <a:stretch>
            <a:fillRect/>
          </a:stretch>
        </p:blipFill>
        <p:spPr>
          <a:xfrm>
            <a:off x="5243956" y="0"/>
            <a:ext cx="3900044" cy="6858000"/>
          </a:xfrm>
          <a:prstGeom prst="rect">
            <a:avLst/>
          </a:prstGeom>
        </p:spPr>
      </p:pic>
      <p:sp>
        <p:nvSpPr>
          <p:cNvPr id="8" name="TextBox 7"/>
          <p:cNvSpPr txBox="1"/>
          <p:nvPr/>
        </p:nvSpPr>
        <p:spPr>
          <a:xfrm>
            <a:off x="251520" y="5301208"/>
            <a:ext cx="4752528" cy="1323439"/>
          </a:xfrm>
          <a:prstGeom prst="rect">
            <a:avLst/>
          </a:prstGeom>
          <a:noFill/>
        </p:spPr>
        <p:txBody>
          <a:bodyPr wrap="square" rtlCol="0">
            <a:spAutoFit/>
          </a:bodyPr>
          <a:lstStyle/>
          <a:p>
            <a:r>
              <a:rPr lang="en-GB" sz="2000" dirty="0" smtClean="0">
                <a:latin typeface="Arial" pitchFamily="34" charset="0"/>
                <a:cs typeface="Arial" pitchFamily="34" charset="0"/>
              </a:rPr>
              <a:t>Profile of the </a:t>
            </a:r>
            <a:r>
              <a:rPr lang="en-GB" sz="2000" dirty="0" err="1" smtClean="0">
                <a:latin typeface="Arial" pitchFamily="34" charset="0"/>
                <a:cs typeface="Arial" pitchFamily="34" charset="0"/>
              </a:rPr>
              <a:t>Menchecourt</a:t>
            </a:r>
            <a:r>
              <a:rPr lang="en-GB" sz="2000" dirty="0" smtClean="0">
                <a:latin typeface="Arial" pitchFamily="34" charset="0"/>
                <a:cs typeface="Arial" pitchFamily="34" charset="0"/>
              </a:rPr>
              <a:t> strata by Boucher de </a:t>
            </a:r>
            <a:r>
              <a:rPr lang="en-GB" sz="2000" dirty="0" err="1" smtClean="0">
                <a:latin typeface="Arial" pitchFamily="34" charset="0"/>
                <a:cs typeface="Arial" pitchFamily="34" charset="0"/>
              </a:rPr>
              <a:t>Perthes</a:t>
            </a:r>
            <a:r>
              <a:rPr lang="en-GB" sz="2000" dirty="0" smtClean="0">
                <a:latin typeface="Arial" pitchFamily="34" charset="0"/>
                <a:cs typeface="Arial" pitchFamily="34" charset="0"/>
              </a:rPr>
              <a:t> (1847). The black horizontal bars mark the location of stone </a:t>
            </a:r>
            <a:r>
              <a:rPr lang="en-GB" sz="2000" dirty="0" err="1" smtClean="0">
                <a:latin typeface="Arial" pitchFamily="34" charset="0"/>
                <a:cs typeface="Arial" pitchFamily="34" charset="0"/>
              </a:rPr>
              <a:t>artifacts</a:t>
            </a:r>
            <a:r>
              <a:rPr lang="en-GB" sz="2000" dirty="0" smtClean="0">
                <a:latin typeface="Arial" pitchFamily="34" charset="0"/>
                <a:cs typeface="Arial" pitchFamily="34" charset="0"/>
              </a:rPr>
              <a:t>.</a:t>
            </a:r>
            <a:endParaRPr lang="en-GB"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2225" name="Picture 2" descr="Boucher de Perthes gravel beds"/>
          <p:cNvPicPr>
            <a:picLocks noChangeAspect="1" noChangeArrowheads="1"/>
          </p:cNvPicPr>
          <p:nvPr/>
        </p:nvPicPr>
        <p:blipFill>
          <a:blip r:embed="rId3" cstate="print"/>
          <a:srcRect/>
          <a:stretch>
            <a:fillRect/>
          </a:stretch>
        </p:blipFill>
        <p:spPr bwMode="auto">
          <a:xfrm>
            <a:off x="152400" y="152400"/>
            <a:ext cx="6477000" cy="6056313"/>
          </a:xfrm>
          <a:prstGeom prst="rect">
            <a:avLst/>
          </a:prstGeom>
          <a:noFill/>
          <a:ln w="9525">
            <a:noFill/>
            <a:miter lim="800000"/>
            <a:headEnd/>
            <a:tailEnd/>
          </a:ln>
        </p:spPr>
      </p:pic>
      <p:sp>
        <p:nvSpPr>
          <p:cNvPr id="52226" name="Text Box 3"/>
          <p:cNvSpPr txBox="1">
            <a:spLocks noChangeArrowheads="1"/>
          </p:cNvSpPr>
          <p:nvPr/>
        </p:nvSpPr>
        <p:spPr bwMode="auto">
          <a:xfrm>
            <a:off x="6842125" y="954088"/>
            <a:ext cx="2301875" cy="1015663"/>
          </a:xfrm>
          <a:prstGeom prst="rect">
            <a:avLst/>
          </a:prstGeom>
          <a:noFill/>
          <a:ln w="9525">
            <a:noFill/>
            <a:miter lim="800000"/>
            <a:headEnd/>
            <a:tailEnd/>
          </a:ln>
        </p:spPr>
        <p:txBody>
          <a:bodyPr wrap="square">
            <a:spAutoFit/>
          </a:bodyPr>
          <a:lstStyle/>
          <a:p>
            <a:r>
              <a:rPr lang="en-GB" sz="2000" dirty="0">
                <a:latin typeface="Arial" pitchFamily="34" charset="0"/>
                <a:cs typeface="Arial" pitchFamily="34" charset="0"/>
              </a:rPr>
              <a:t>Gravel beds</a:t>
            </a:r>
          </a:p>
          <a:p>
            <a:r>
              <a:rPr lang="en-GB" sz="2000" dirty="0">
                <a:latin typeface="Arial" pitchFamily="34" charset="0"/>
                <a:cs typeface="Arial" pitchFamily="34" charset="0"/>
              </a:rPr>
              <a:t>Somme </a:t>
            </a:r>
            <a:r>
              <a:rPr lang="en-GB" sz="2000" dirty="0" smtClean="0">
                <a:latin typeface="Arial" pitchFamily="34" charset="0"/>
                <a:cs typeface="Arial" pitchFamily="34" charset="0"/>
              </a:rPr>
              <a:t>valley, France</a:t>
            </a:r>
            <a:endParaRPr lang="en-GB" sz="2000" dirty="0">
              <a:latin typeface="Arial" pitchFamily="34" charset="0"/>
              <a:cs typeface="Arial" pitchFamily="34" charset="0"/>
            </a:endParaRPr>
          </a:p>
        </p:txBody>
      </p:sp>
      <p:sp>
        <p:nvSpPr>
          <p:cNvPr id="52227" name="Text Box 4"/>
          <p:cNvSpPr txBox="1">
            <a:spLocks noChangeArrowheads="1"/>
          </p:cNvSpPr>
          <p:nvPr/>
        </p:nvSpPr>
        <p:spPr bwMode="auto">
          <a:xfrm>
            <a:off x="6952928" y="4437112"/>
            <a:ext cx="2191072" cy="1631216"/>
          </a:xfrm>
          <a:prstGeom prst="rect">
            <a:avLst/>
          </a:prstGeom>
          <a:noFill/>
          <a:ln w="9525">
            <a:noFill/>
            <a:miter lim="800000"/>
            <a:headEnd/>
            <a:tailEnd/>
          </a:ln>
        </p:spPr>
        <p:txBody>
          <a:bodyPr wrap="square">
            <a:spAutoFit/>
          </a:bodyPr>
          <a:lstStyle/>
          <a:p>
            <a:pPr eaLnBrk="0" hangingPunct="0"/>
            <a:r>
              <a:rPr lang="en-GB" sz="2000" dirty="0">
                <a:latin typeface="Arial" pitchFamily="34" charset="0"/>
                <a:cs typeface="Arial" pitchFamily="34" charset="0"/>
              </a:rPr>
              <a:t>Demonstrated evidence contradicting Biblical Creationism</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BDP.jpg"/>
          <p:cNvPicPr>
            <a:picLocks noChangeAspect="1"/>
          </p:cNvPicPr>
          <p:nvPr/>
        </p:nvPicPr>
        <p:blipFill>
          <a:blip r:embed="rId3" cstate="print"/>
          <a:stretch>
            <a:fillRect/>
          </a:stretch>
        </p:blipFill>
        <p:spPr>
          <a:xfrm>
            <a:off x="0" y="1124744"/>
            <a:ext cx="3243027" cy="4608512"/>
          </a:xfrm>
          <a:prstGeom prst="rect">
            <a:avLst/>
          </a:prstGeom>
        </p:spPr>
      </p:pic>
      <p:pic>
        <p:nvPicPr>
          <p:cNvPr id="3" name="Picture 2" descr="Stream terrace quarry at Abbeville with Boucher de Perthes stratigraphic section (Antiquités Celtiques et Antédiluviennes)..png"/>
          <p:cNvPicPr>
            <a:picLocks noChangeAspect="1"/>
          </p:cNvPicPr>
          <p:nvPr/>
        </p:nvPicPr>
        <p:blipFill>
          <a:blip r:embed="rId4" cstate="print"/>
          <a:stretch>
            <a:fillRect/>
          </a:stretch>
        </p:blipFill>
        <p:spPr>
          <a:xfrm>
            <a:off x="2993560" y="1196752"/>
            <a:ext cx="6150440" cy="4464496"/>
          </a:xfrm>
          <a:prstGeom prst="rect">
            <a:avLst/>
          </a:prstGeom>
        </p:spPr>
      </p:pic>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323528" y="302359"/>
            <a:ext cx="8568951" cy="5940088"/>
          </a:xfrm>
          <a:prstGeom prst="rect">
            <a:avLst/>
          </a:prstGeom>
          <a:noFill/>
        </p:spPr>
        <p:txBody>
          <a:bodyPr wrap="square" rtlCol="0">
            <a:spAutoFit/>
          </a:bodyPr>
          <a:lstStyle/>
          <a:p>
            <a:r>
              <a:rPr lang="en-GB" sz="2000" dirty="0" smtClean="0">
                <a:latin typeface="Arial" pitchFamily="34" charset="0"/>
                <a:cs typeface="Arial" pitchFamily="34" charset="0"/>
              </a:rPr>
              <a:t>In </a:t>
            </a:r>
            <a:r>
              <a:rPr lang="en-GB" sz="2000" dirty="0">
                <a:latin typeface="Arial" pitchFamily="34" charset="0"/>
                <a:cs typeface="Arial" pitchFamily="34" charset="0"/>
              </a:rPr>
              <a:t>1855 Dr Marcel </a:t>
            </a:r>
            <a:r>
              <a:rPr lang="en-GB" sz="2000" dirty="0" err="1">
                <a:latin typeface="Arial" pitchFamily="34" charset="0"/>
                <a:cs typeface="Arial" pitchFamily="34" charset="0"/>
              </a:rPr>
              <a:t>Jérôme</a:t>
            </a:r>
            <a:r>
              <a:rPr lang="en-GB" sz="2000" dirty="0">
                <a:latin typeface="Arial" pitchFamily="34" charset="0"/>
                <a:cs typeface="Arial" pitchFamily="34" charset="0"/>
              </a:rPr>
              <a:t> </a:t>
            </a:r>
            <a:r>
              <a:rPr lang="en-GB" sz="2000" dirty="0" err="1">
                <a:latin typeface="Arial" pitchFamily="34" charset="0"/>
                <a:cs typeface="Arial" pitchFamily="34" charset="0"/>
              </a:rPr>
              <a:t>Rigollot</a:t>
            </a:r>
            <a:r>
              <a:rPr lang="en-GB" sz="2000" dirty="0">
                <a:latin typeface="Arial" pitchFamily="34" charset="0"/>
                <a:cs typeface="Arial" pitchFamily="34" charset="0"/>
              </a:rPr>
              <a:t> of Amiens strongly advocated the authenticity of the flint implements; but it was not until 1858 that Hugh Falconer saw the collection at Abbeville and induced Sir Joseph </a:t>
            </a:r>
            <a:r>
              <a:rPr lang="en-GB" sz="2000" dirty="0" err="1">
                <a:latin typeface="Arial" pitchFamily="34" charset="0"/>
                <a:cs typeface="Arial" pitchFamily="34" charset="0"/>
              </a:rPr>
              <a:t>Prestwich</a:t>
            </a:r>
            <a:r>
              <a:rPr lang="en-GB" sz="2000" dirty="0">
                <a:latin typeface="Arial" pitchFamily="34" charset="0"/>
                <a:cs typeface="Arial" pitchFamily="34" charset="0"/>
              </a:rPr>
              <a:t> in the following year to visit the locality. </a:t>
            </a:r>
            <a:r>
              <a:rPr lang="en-GB" sz="2000" dirty="0" err="1">
                <a:latin typeface="Arial" pitchFamily="34" charset="0"/>
                <a:cs typeface="Arial" pitchFamily="34" charset="0"/>
              </a:rPr>
              <a:t>Prestwich</a:t>
            </a:r>
            <a:r>
              <a:rPr lang="en-GB" sz="2000" dirty="0">
                <a:latin typeface="Arial" pitchFamily="34" charset="0"/>
                <a:cs typeface="Arial" pitchFamily="34" charset="0"/>
              </a:rPr>
              <a:t> then definitely agreed that the flint implements were the work of man, and that they occurred in undisturbed ground in association with remains of extinct </a:t>
            </a:r>
            <a:r>
              <a:rPr lang="en-GB" sz="2000" dirty="0" err="1">
                <a:latin typeface="Arial" pitchFamily="34" charset="0"/>
                <a:cs typeface="Arial" pitchFamily="34" charset="0"/>
              </a:rPr>
              <a:t>mammalia</a:t>
            </a:r>
            <a:r>
              <a:rPr lang="en-GB" sz="2000" dirty="0" smtClean="0">
                <a:latin typeface="Arial" pitchFamily="34" charset="0"/>
                <a:cs typeface="Arial" pitchFamily="34" charset="0"/>
              </a:rPr>
              <a:t>.</a:t>
            </a:r>
          </a:p>
          <a:p>
            <a:endParaRPr lang="en-GB" sz="2000" dirty="0">
              <a:latin typeface="Arial" pitchFamily="34" charset="0"/>
              <a:cs typeface="Arial" pitchFamily="34" charset="0"/>
            </a:endParaRPr>
          </a:p>
          <a:p>
            <a:r>
              <a:rPr lang="en-GB" sz="2000" dirty="0">
                <a:latin typeface="Arial" pitchFamily="34" charset="0"/>
                <a:cs typeface="Arial" pitchFamily="34" charset="0"/>
              </a:rPr>
              <a:t>Charles Lyell not only confirmed the enormous geological time periods of the stratifications, but indicated that the chalk plateau of Picardy, France had once been connected to the chalk lands of Kent, England and that the Strait of Dover or Pas de Calais was the recent result of very long term complex erosion forces.</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Although </a:t>
            </a:r>
            <a:r>
              <a:rPr lang="en-GB" sz="2000" dirty="0">
                <a:latin typeface="Arial" pitchFamily="34" charset="0"/>
                <a:cs typeface="Arial" pitchFamily="34" charset="0"/>
              </a:rPr>
              <a:t>Boucher de </a:t>
            </a:r>
            <a:r>
              <a:rPr lang="en-GB" sz="2000" dirty="0" err="1">
                <a:latin typeface="Arial" pitchFamily="34" charset="0"/>
                <a:cs typeface="Arial" pitchFamily="34" charset="0"/>
              </a:rPr>
              <a:t>Perthes</a:t>
            </a:r>
            <a:r>
              <a:rPr lang="en-GB" sz="2000" dirty="0">
                <a:latin typeface="Arial" pitchFamily="34" charset="0"/>
                <a:cs typeface="Arial" pitchFamily="34" charset="0"/>
              </a:rPr>
              <a:t> was the first to establish that Europe had been populated by early man, he was not able to pinpoint the precise period, because the scientific frame of reference did not then exist. Today the hand axes of the Somme River district are widely accepted to be at least 500,000 years old and thus the product of Neanderthal </a:t>
            </a:r>
            <a:r>
              <a:rPr lang="en-GB" sz="2000" dirty="0" smtClean="0">
                <a:latin typeface="Arial" pitchFamily="34" charset="0"/>
                <a:cs typeface="Arial" pitchFamily="34" charset="0"/>
              </a:rPr>
              <a:t>populations.</a:t>
            </a:r>
            <a:endParaRPr lang="en-GB" sz="2000" dirty="0">
              <a:latin typeface="Arial" pitchFamily="34" charset="0"/>
              <a:cs typeface="Arial" pitchFamily="3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Hugh_Falconer (1808 - 1865).jpeg"/>
          <p:cNvPicPr>
            <a:picLocks noChangeAspect="1"/>
          </p:cNvPicPr>
          <p:nvPr/>
        </p:nvPicPr>
        <p:blipFill>
          <a:blip r:embed="rId3" cstate="print"/>
          <a:stretch>
            <a:fillRect/>
          </a:stretch>
        </p:blipFill>
        <p:spPr>
          <a:xfrm>
            <a:off x="0" y="-1"/>
            <a:ext cx="3851920" cy="6880493"/>
          </a:xfrm>
          <a:prstGeom prst="rect">
            <a:avLst/>
          </a:prstGeom>
        </p:spPr>
      </p:pic>
      <p:sp>
        <p:nvSpPr>
          <p:cNvPr id="3" name="TextBox 2"/>
          <p:cNvSpPr txBox="1"/>
          <p:nvPr/>
        </p:nvSpPr>
        <p:spPr>
          <a:xfrm>
            <a:off x="4139953" y="260648"/>
            <a:ext cx="4752527" cy="6217087"/>
          </a:xfrm>
          <a:prstGeom prst="rect">
            <a:avLst/>
          </a:prstGeom>
          <a:noFill/>
        </p:spPr>
        <p:txBody>
          <a:bodyPr wrap="square" rtlCol="0">
            <a:spAutoFit/>
          </a:bodyPr>
          <a:lstStyle/>
          <a:p>
            <a:r>
              <a:rPr lang="en-GB" sz="2000" b="1" dirty="0" smtClean="0">
                <a:latin typeface="Arial" pitchFamily="34" charset="0"/>
                <a:cs typeface="Arial" pitchFamily="34" charset="0"/>
              </a:rPr>
              <a:t>Hugh Falconer </a:t>
            </a:r>
          </a:p>
          <a:p>
            <a:r>
              <a:rPr lang="en-GB" sz="2000" dirty="0" smtClean="0">
                <a:latin typeface="Arial" pitchFamily="34" charset="0"/>
                <a:cs typeface="Arial" pitchFamily="34" charset="0"/>
              </a:rPr>
              <a:t>(1808 – 1865)</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Scottish</a:t>
            </a:r>
            <a:r>
              <a:rPr lang="en-GB" sz="2000" dirty="0" smtClean="0">
                <a:latin typeface="Arial" pitchFamily="34" charset="0"/>
                <a:cs typeface="Arial" pitchFamily="34" charset="0"/>
              </a:rPr>
              <a:t> geologist, botanist, palaeontologist, and paleoanthropologist. He studied the flora, </a:t>
            </a:r>
            <a:r>
              <a:rPr lang="en-GB" sz="2000" dirty="0" smtClean="0">
                <a:latin typeface="Arial" pitchFamily="34" charset="0"/>
                <a:cs typeface="Arial" pitchFamily="34" charset="0"/>
              </a:rPr>
              <a:t>fauna and</a:t>
            </a:r>
            <a:r>
              <a:rPr lang="en-GB" sz="2000" dirty="0" smtClean="0">
                <a:latin typeface="Arial" pitchFamily="34" charset="0"/>
                <a:cs typeface="Arial" pitchFamily="34" charset="0"/>
              </a:rPr>
              <a:t> geology of India, Assam, and Burma, and was the first to suggest the modern evolutionary theory of punctuated equilibrium. He was the first to discover the Siwalik fossil </a:t>
            </a:r>
            <a:r>
              <a:rPr lang="en-GB" sz="2000" dirty="0" smtClean="0">
                <a:latin typeface="Arial" pitchFamily="34" charset="0"/>
                <a:cs typeface="Arial" pitchFamily="34" charset="0"/>
              </a:rPr>
              <a:t>beds (Himalaya), </a:t>
            </a:r>
            <a:r>
              <a:rPr lang="en-GB" sz="2000" dirty="0" smtClean="0">
                <a:latin typeface="Arial" pitchFamily="34" charset="0"/>
                <a:cs typeface="Arial" pitchFamily="34" charset="0"/>
              </a:rPr>
              <a:t>and may also have been the first person to discover a fossil ape</a:t>
            </a:r>
            <a:r>
              <a:rPr lang="en-GB" sz="2000" dirty="0" smtClean="0">
                <a:latin typeface="Arial" pitchFamily="34" charset="0"/>
                <a:cs typeface="Arial" pitchFamily="34" charset="0"/>
              </a:rPr>
              <a:t>.</a:t>
            </a: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1842-47 – travels across Europe making geological observations and is drawn to Boucher de </a:t>
            </a:r>
            <a:r>
              <a:rPr lang="en-GB" sz="2000" dirty="0" err="1" smtClean="0">
                <a:latin typeface="Arial" pitchFamily="34" charset="0"/>
                <a:cs typeface="Arial" pitchFamily="34" charset="0"/>
              </a:rPr>
              <a:t>Perthes</a:t>
            </a:r>
            <a:r>
              <a:rPr lang="en-GB" sz="2000" dirty="0" smtClean="0">
                <a:latin typeface="Arial" pitchFamily="34" charset="0"/>
                <a:cs typeface="Arial" pitchFamily="34" charset="0"/>
              </a:rPr>
              <a:t> work in Abbeville, France.</a:t>
            </a:r>
          </a:p>
          <a:p>
            <a:endParaRPr lang="en-GB" dirty="0" smtClean="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Hugh_Falconer (1808 - 1865).jpeg"/>
          <p:cNvPicPr>
            <a:picLocks noChangeAspect="1"/>
          </p:cNvPicPr>
          <p:nvPr/>
        </p:nvPicPr>
        <p:blipFill>
          <a:blip r:embed="rId3" cstate="print"/>
          <a:stretch>
            <a:fillRect/>
          </a:stretch>
        </p:blipFill>
        <p:spPr>
          <a:xfrm>
            <a:off x="0" y="-1"/>
            <a:ext cx="3851920" cy="6880493"/>
          </a:xfrm>
          <a:prstGeom prst="rect">
            <a:avLst/>
          </a:prstGeom>
        </p:spPr>
      </p:pic>
      <p:sp>
        <p:nvSpPr>
          <p:cNvPr id="3" name="TextBox 2"/>
          <p:cNvSpPr txBox="1"/>
          <p:nvPr/>
        </p:nvSpPr>
        <p:spPr>
          <a:xfrm>
            <a:off x="4139953" y="260648"/>
            <a:ext cx="4752527" cy="5837495"/>
          </a:xfrm>
          <a:prstGeom prst="rect">
            <a:avLst/>
          </a:prstGeom>
          <a:noFill/>
        </p:spPr>
        <p:txBody>
          <a:bodyPr wrap="square" rtlCol="0">
            <a:spAutoFit/>
          </a:bodyPr>
          <a:lstStyle/>
          <a:p>
            <a:r>
              <a:rPr lang="en-GB" sz="2000" b="1" dirty="0" smtClean="0">
                <a:latin typeface="Arial" pitchFamily="34" charset="0"/>
                <a:cs typeface="Arial" pitchFamily="34" charset="0"/>
              </a:rPr>
              <a:t>Hugh Falconer </a:t>
            </a:r>
          </a:p>
          <a:p>
            <a:r>
              <a:rPr lang="en-GB" sz="2000" dirty="0" smtClean="0">
                <a:latin typeface="Arial" pitchFamily="34" charset="0"/>
                <a:cs typeface="Arial" pitchFamily="34" charset="0"/>
              </a:rPr>
              <a:t>(1808 – 1865)</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Falconer </a:t>
            </a:r>
            <a:r>
              <a:rPr lang="en-GB" sz="2000" dirty="0" smtClean="0">
                <a:latin typeface="Arial" pitchFamily="34" charset="0"/>
                <a:cs typeface="Arial" pitchFamily="34" charset="0"/>
              </a:rPr>
              <a:t>was originally a creationist who denied the fact of evolution</a:t>
            </a:r>
            <a:r>
              <a:rPr lang="en-GB" sz="2000" dirty="0" smtClean="0">
                <a:latin typeface="Arial" pitchFamily="34" charset="0"/>
                <a:cs typeface="Arial" pitchFamily="34" charset="0"/>
              </a:rPr>
              <a:t>.</a:t>
            </a:r>
            <a:r>
              <a:rPr lang="en-GB" sz="2000" dirty="0" smtClean="0">
                <a:latin typeface="Arial" pitchFamily="34" charset="0"/>
                <a:cs typeface="Arial" pitchFamily="34" charset="0"/>
              </a:rPr>
              <a:t> </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In </a:t>
            </a:r>
            <a:r>
              <a:rPr lang="en-GB" sz="2000" dirty="0" smtClean="0">
                <a:latin typeface="Arial" pitchFamily="34" charset="0"/>
                <a:cs typeface="Arial" pitchFamily="34" charset="0"/>
              </a:rPr>
              <a:t>November 1859, Charles Darwin sent Falconer a copy of his </a:t>
            </a:r>
            <a:r>
              <a:rPr lang="en-GB" sz="2000" i="1" dirty="0" smtClean="0">
                <a:latin typeface="Arial" pitchFamily="34" charset="0"/>
                <a:cs typeface="Arial" pitchFamily="34" charset="0"/>
              </a:rPr>
              <a:t>On the Origin of Species</a:t>
            </a:r>
            <a:r>
              <a:rPr lang="en-GB" sz="2000" dirty="0" smtClean="0">
                <a:latin typeface="Arial" pitchFamily="34" charset="0"/>
                <a:cs typeface="Arial" pitchFamily="34" charset="0"/>
              </a:rPr>
              <a:t> with a letter which stated "I am fully convinced that you will become, year after year, less fixed in your belief in the immutability of species</a:t>
            </a:r>
            <a:r>
              <a:rPr lang="en-GB" sz="2000" dirty="0" smtClean="0">
                <a:latin typeface="Arial" pitchFamily="34" charset="0"/>
                <a:cs typeface="Arial" pitchFamily="34" charset="0"/>
              </a:rPr>
              <a:t>".</a:t>
            </a:r>
          </a:p>
          <a:p>
            <a:endParaRPr lang="en-GB" sz="2000" baseline="30000" dirty="0" smtClean="0">
              <a:latin typeface="Arial" pitchFamily="34" charset="0"/>
              <a:cs typeface="Arial" pitchFamily="34" charset="0"/>
            </a:endParaRPr>
          </a:p>
          <a:p>
            <a:r>
              <a:rPr lang="en-GB" sz="2000" dirty="0" smtClean="0">
                <a:latin typeface="Arial" pitchFamily="34" charset="0"/>
                <a:cs typeface="Arial" pitchFamily="34" charset="0"/>
              </a:rPr>
              <a:t>In </a:t>
            </a:r>
            <a:r>
              <a:rPr lang="en-GB" sz="2000" dirty="0" smtClean="0">
                <a:latin typeface="Arial" pitchFamily="34" charset="0"/>
                <a:cs typeface="Arial" pitchFamily="34" charset="0"/>
              </a:rPr>
              <a:t>June 1861, Falconer expressed respect in a letter to Darwin for receiving the book. By the early 1860s he reassessed his worldview and came to embrace evolution from his studies of the fossil record.</a:t>
            </a:r>
            <a:endParaRPr lang="en-GB"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joseph prestwich 1855.jpg"/>
          <p:cNvPicPr>
            <a:picLocks noChangeAspect="1"/>
          </p:cNvPicPr>
          <p:nvPr/>
        </p:nvPicPr>
        <p:blipFill>
          <a:blip r:embed="rId3" cstate="print"/>
          <a:stretch>
            <a:fillRect/>
          </a:stretch>
        </p:blipFill>
        <p:spPr>
          <a:xfrm>
            <a:off x="0" y="548680"/>
            <a:ext cx="4356528" cy="5877272"/>
          </a:xfrm>
          <a:prstGeom prst="rect">
            <a:avLst/>
          </a:prstGeom>
        </p:spPr>
      </p:pic>
      <p:sp>
        <p:nvSpPr>
          <p:cNvPr id="3" name="TextBox 2"/>
          <p:cNvSpPr txBox="1"/>
          <p:nvPr/>
        </p:nvSpPr>
        <p:spPr>
          <a:xfrm>
            <a:off x="4716016" y="302359"/>
            <a:ext cx="4427984" cy="6001643"/>
          </a:xfrm>
          <a:prstGeom prst="rect">
            <a:avLst/>
          </a:prstGeom>
          <a:noFill/>
        </p:spPr>
        <p:txBody>
          <a:bodyPr wrap="square" rtlCol="0">
            <a:spAutoFit/>
          </a:bodyPr>
          <a:lstStyle/>
          <a:p>
            <a:r>
              <a:rPr lang="en-GB" sz="2000" b="1" dirty="0" smtClean="0">
                <a:latin typeface="Arial" pitchFamily="34" charset="0"/>
                <a:cs typeface="Arial" pitchFamily="34" charset="0"/>
              </a:rPr>
              <a:t>Sir Joseph </a:t>
            </a:r>
            <a:r>
              <a:rPr lang="en-GB" sz="2000" b="1" dirty="0" err="1" smtClean="0">
                <a:latin typeface="Arial" pitchFamily="34" charset="0"/>
                <a:cs typeface="Arial" pitchFamily="34" charset="0"/>
              </a:rPr>
              <a:t>Prestwich</a:t>
            </a:r>
            <a:r>
              <a:rPr lang="en-GB" sz="2000" dirty="0" smtClean="0">
                <a:latin typeface="Arial" pitchFamily="34" charset="0"/>
                <a:cs typeface="Arial" pitchFamily="34" charset="0"/>
              </a:rPr>
              <a:t>, FRS </a:t>
            </a:r>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(1812 - 1896)</a:t>
            </a:r>
          </a:p>
          <a:p>
            <a:endParaRPr lang="en-GB" sz="2000" dirty="0" smtClean="0">
              <a:latin typeface="Arial" pitchFamily="34" charset="0"/>
              <a:cs typeface="Arial" pitchFamily="34" charset="0"/>
            </a:endParaRPr>
          </a:p>
          <a:p>
            <a:r>
              <a:rPr lang="en-GB" dirty="0" smtClean="0">
                <a:latin typeface="Arial" pitchFamily="34" charset="0"/>
                <a:cs typeface="Arial" pitchFamily="34" charset="0"/>
              </a:rPr>
              <a:t>I858  - persuaded </a:t>
            </a:r>
            <a:r>
              <a:rPr lang="en-GB" dirty="0" smtClean="0">
                <a:latin typeface="Arial" pitchFamily="34" charset="0"/>
                <a:cs typeface="Arial" pitchFamily="34" charset="0"/>
              </a:rPr>
              <a:t>by Hugh Falconer to visit Abbeville, where Boucher de </a:t>
            </a:r>
            <a:r>
              <a:rPr lang="en-GB" dirty="0" err="1" smtClean="0">
                <a:latin typeface="Arial" pitchFamily="34" charset="0"/>
                <a:cs typeface="Arial" pitchFamily="34" charset="0"/>
              </a:rPr>
              <a:t>Perthes</a:t>
            </a:r>
            <a:r>
              <a:rPr lang="en-GB" dirty="0" smtClean="0">
                <a:latin typeface="Arial" pitchFamily="34" charset="0"/>
                <a:cs typeface="Arial" pitchFamily="34" charset="0"/>
              </a:rPr>
              <a:t> had claimed to have found flint tools in the gravel deposits of the valley of the Somme, thus establishing the antiquity of man.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In </a:t>
            </a:r>
            <a:r>
              <a:rPr lang="en-GB" dirty="0" smtClean="0">
                <a:latin typeface="Arial" pitchFamily="34" charset="0"/>
                <a:cs typeface="Arial" pitchFamily="34" charset="0"/>
              </a:rPr>
              <a:t>company with John Evans, </a:t>
            </a:r>
            <a:r>
              <a:rPr lang="en-GB" dirty="0" smtClean="0">
                <a:latin typeface="Arial" pitchFamily="34" charset="0"/>
                <a:cs typeface="Arial" pitchFamily="34" charset="0"/>
              </a:rPr>
              <a:t>he </a:t>
            </a:r>
            <a:r>
              <a:rPr lang="en-GB" dirty="0" smtClean="0">
                <a:latin typeface="Arial" pitchFamily="34" charset="0"/>
                <a:cs typeface="Arial" pitchFamily="34" charset="0"/>
              </a:rPr>
              <a:t>visited the gravel beds of St </a:t>
            </a:r>
            <a:r>
              <a:rPr lang="en-GB" dirty="0" err="1" smtClean="0">
                <a:latin typeface="Arial" pitchFamily="34" charset="0"/>
                <a:cs typeface="Arial" pitchFamily="34" charset="0"/>
              </a:rPr>
              <a:t>Acheul</a:t>
            </a:r>
            <a:r>
              <a:rPr lang="en-GB" dirty="0" smtClean="0">
                <a:latin typeface="Arial" pitchFamily="34" charset="0"/>
                <a:cs typeface="Arial" pitchFamily="34" charset="0"/>
              </a:rPr>
              <a:t> and confirmed the observations of Boucher de </a:t>
            </a:r>
            <a:r>
              <a:rPr lang="en-GB" dirty="0" err="1" smtClean="0">
                <a:latin typeface="Arial" pitchFamily="34" charset="0"/>
                <a:cs typeface="Arial" pitchFamily="34" charset="0"/>
              </a:rPr>
              <a:t>Perthes</a:t>
            </a:r>
            <a:r>
              <a:rPr lang="en-GB" dirty="0" smtClean="0">
                <a:latin typeface="Arial" pitchFamily="34" charset="0"/>
                <a:cs typeface="Arial" pitchFamily="34" charset="0"/>
              </a:rPr>
              <a:t>.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err="1" smtClean="0">
                <a:latin typeface="Arial" pitchFamily="34" charset="0"/>
                <a:cs typeface="Arial" pitchFamily="34" charset="0"/>
              </a:rPr>
              <a:t>Prestwich's</a:t>
            </a:r>
            <a:r>
              <a:rPr lang="en-GB" dirty="0" smtClean="0">
                <a:latin typeface="Arial" pitchFamily="34" charset="0"/>
                <a:cs typeface="Arial" pitchFamily="34" charset="0"/>
              </a:rPr>
              <a:t> </a:t>
            </a:r>
            <a:r>
              <a:rPr lang="en-GB" dirty="0" smtClean="0">
                <a:latin typeface="Arial" pitchFamily="34" charset="0"/>
                <a:cs typeface="Arial" pitchFamily="34" charset="0"/>
              </a:rPr>
              <a:t>report on the matter was published in the </a:t>
            </a:r>
            <a:r>
              <a:rPr lang="en-GB" i="1" dirty="0" smtClean="0">
                <a:latin typeface="Arial" pitchFamily="34" charset="0"/>
                <a:cs typeface="Arial" pitchFamily="34" charset="0"/>
              </a:rPr>
              <a:t>Proceedings of the Royal Society</a:t>
            </a:r>
            <a:r>
              <a:rPr lang="en-GB" dirty="0" smtClean="0">
                <a:latin typeface="Arial" pitchFamily="34" charset="0"/>
                <a:cs typeface="Arial" pitchFamily="34" charset="0"/>
              </a:rPr>
              <a:t> for 1859-1860: It is claimed by some authorities that this publication marks the birth of modern scientific archaeology. </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sir-john-evans-circa-1895-paul-d-stewartscience-photo-library.jpg"/>
          <p:cNvPicPr>
            <a:picLocks noChangeAspect="1"/>
          </p:cNvPicPr>
          <p:nvPr/>
        </p:nvPicPr>
        <p:blipFill>
          <a:blip r:embed="rId3" cstate="print"/>
          <a:stretch>
            <a:fillRect/>
          </a:stretch>
        </p:blipFill>
        <p:spPr>
          <a:xfrm>
            <a:off x="0" y="0"/>
            <a:ext cx="4549140" cy="6858000"/>
          </a:xfrm>
          <a:prstGeom prst="rect">
            <a:avLst/>
          </a:prstGeom>
        </p:spPr>
      </p:pic>
      <p:sp>
        <p:nvSpPr>
          <p:cNvPr id="3" name="TextBox 2"/>
          <p:cNvSpPr txBox="1"/>
          <p:nvPr/>
        </p:nvSpPr>
        <p:spPr>
          <a:xfrm>
            <a:off x="4788024" y="476672"/>
            <a:ext cx="4104456" cy="5847755"/>
          </a:xfrm>
          <a:prstGeom prst="rect">
            <a:avLst/>
          </a:prstGeom>
          <a:noFill/>
        </p:spPr>
        <p:txBody>
          <a:bodyPr wrap="square" rtlCol="0">
            <a:spAutoFit/>
          </a:bodyPr>
          <a:lstStyle/>
          <a:p>
            <a:r>
              <a:rPr lang="en-GB" sz="2000" b="1" dirty="0" smtClean="0">
                <a:latin typeface="Arial" pitchFamily="34" charset="0"/>
                <a:cs typeface="Arial" pitchFamily="34" charset="0"/>
              </a:rPr>
              <a:t>Sir John Evans</a:t>
            </a:r>
            <a:r>
              <a:rPr lang="en-GB" sz="2000" dirty="0" smtClean="0">
                <a:latin typeface="Arial" pitchFamily="34" charset="0"/>
                <a:cs typeface="Arial" pitchFamily="34" charset="0"/>
              </a:rPr>
              <a:t> KCB FRS FSA </a:t>
            </a:r>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(1823 </a:t>
            </a:r>
            <a:r>
              <a:rPr lang="en-GB" sz="2000" dirty="0" smtClean="0">
                <a:latin typeface="Arial" pitchFamily="34" charset="0"/>
                <a:cs typeface="Arial" pitchFamily="34" charset="0"/>
              </a:rPr>
              <a:t>– </a:t>
            </a:r>
            <a:r>
              <a:rPr lang="en-GB" sz="2000" dirty="0" smtClean="0">
                <a:latin typeface="Arial" pitchFamily="34" charset="0"/>
                <a:cs typeface="Arial" pitchFamily="34" charset="0"/>
              </a:rPr>
              <a:t>1908)</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president of the following societies and institutions:</a:t>
            </a:r>
          </a:p>
          <a:p>
            <a:endParaRPr lang="en-GB" sz="2000" dirty="0" smtClean="0">
              <a:latin typeface="Arial" pitchFamily="34" charset="0"/>
              <a:cs typeface="Arial" pitchFamily="34" charset="0"/>
            </a:endParaRPr>
          </a:p>
          <a:p>
            <a:r>
              <a:rPr lang="en-GB" b="1" dirty="0" smtClean="0">
                <a:latin typeface="Arial" pitchFamily="34" charset="0"/>
                <a:cs typeface="Arial" pitchFamily="34" charset="0"/>
              </a:rPr>
              <a:t>Society </a:t>
            </a:r>
            <a:r>
              <a:rPr lang="en-GB" b="1" dirty="0" smtClean="0">
                <a:latin typeface="Arial" pitchFamily="34" charset="0"/>
                <a:cs typeface="Arial" pitchFamily="34" charset="0"/>
              </a:rPr>
              <a:t>of Antiquaries</a:t>
            </a:r>
            <a:r>
              <a:rPr lang="en-GB" dirty="0" smtClean="0">
                <a:latin typeface="Arial" pitchFamily="34" charset="0"/>
                <a:cs typeface="Arial" pitchFamily="34" charset="0"/>
              </a:rPr>
              <a:t>, from 1885 to 1892.</a:t>
            </a:r>
          </a:p>
          <a:p>
            <a:r>
              <a:rPr lang="en-GB" b="1" dirty="0" smtClean="0">
                <a:latin typeface="Arial" pitchFamily="34" charset="0"/>
                <a:cs typeface="Arial" pitchFamily="34" charset="0"/>
              </a:rPr>
              <a:t>Royal </a:t>
            </a:r>
            <a:r>
              <a:rPr lang="en-GB" b="1" dirty="0" smtClean="0">
                <a:latin typeface="Arial" pitchFamily="34" charset="0"/>
                <a:cs typeface="Arial" pitchFamily="34" charset="0"/>
              </a:rPr>
              <a:t>Numismatic Society</a:t>
            </a:r>
            <a:r>
              <a:rPr lang="en-GB" dirty="0" smtClean="0">
                <a:latin typeface="Arial" pitchFamily="34" charset="0"/>
                <a:cs typeface="Arial" pitchFamily="34" charset="0"/>
              </a:rPr>
              <a:t>, from 1874 to the time of his death.</a:t>
            </a:r>
          </a:p>
          <a:p>
            <a:r>
              <a:rPr lang="en-GB" b="1" dirty="0" smtClean="0">
                <a:latin typeface="Arial" pitchFamily="34" charset="0"/>
                <a:cs typeface="Arial" pitchFamily="34" charset="0"/>
              </a:rPr>
              <a:t>Geological </a:t>
            </a:r>
            <a:r>
              <a:rPr lang="en-GB" b="1" dirty="0" smtClean="0">
                <a:latin typeface="Arial" pitchFamily="34" charset="0"/>
                <a:cs typeface="Arial" pitchFamily="34" charset="0"/>
              </a:rPr>
              <a:t>Society of London</a:t>
            </a:r>
            <a:r>
              <a:rPr lang="en-GB" dirty="0" smtClean="0">
                <a:latin typeface="Arial" pitchFamily="34" charset="0"/>
                <a:cs typeface="Arial" pitchFamily="34" charset="0"/>
              </a:rPr>
              <a:t>, from 1874 to 1876.</a:t>
            </a:r>
          </a:p>
          <a:p>
            <a:r>
              <a:rPr lang="en-GB" b="1" dirty="0" smtClean="0">
                <a:latin typeface="Arial" pitchFamily="34" charset="0"/>
                <a:cs typeface="Arial" pitchFamily="34" charset="0"/>
              </a:rPr>
              <a:t>Anthropological </a:t>
            </a:r>
            <a:r>
              <a:rPr lang="en-GB" b="1" dirty="0" smtClean="0">
                <a:latin typeface="Arial" pitchFamily="34" charset="0"/>
                <a:cs typeface="Arial" pitchFamily="34" charset="0"/>
              </a:rPr>
              <a:t>Institute of Great Britain and Ireland</a:t>
            </a:r>
            <a:r>
              <a:rPr lang="en-GB" dirty="0" smtClean="0">
                <a:latin typeface="Arial" pitchFamily="34" charset="0"/>
                <a:cs typeface="Arial" pitchFamily="34" charset="0"/>
              </a:rPr>
              <a:t>, from 1877–1879.</a:t>
            </a:r>
          </a:p>
          <a:p>
            <a:r>
              <a:rPr lang="en-GB" b="1" dirty="0" smtClean="0">
                <a:latin typeface="Arial" pitchFamily="34" charset="0"/>
                <a:cs typeface="Arial" pitchFamily="34" charset="0"/>
              </a:rPr>
              <a:t>Society </a:t>
            </a:r>
            <a:r>
              <a:rPr lang="en-GB" b="1" dirty="0" smtClean="0">
                <a:latin typeface="Arial" pitchFamily="34" charset="0"/>
                <a:cs typeface="Arial" pitchFamily="34" charset="0"/>
              </a:rPr>
              <a:t>of Chemical Industry</a:t>
            </a:r>
            <a:r>
              <a:rPr lang="en-GB" dirty="0" smtClean="0">
                <a:latin typeface="Arial" pitchFamily="34" charset="0"/>
                <a:cs typeface="Arial" pitchFamily="34" charset="0"/>
              </a:rPr>
              <a:t>, from 1891 to 1893.</a:t>
            </a:r>
          </a:p>
          <a:p>
            <a:r>
              <a:rPr lang="en-GB" b="1" dirty="0" smtClean="0">
                <a:latin typeface="Arial" pitchFamily="34" charset="0"/>
                <a:cs typeface="Arial" pitchFamily="34" charset="0"/>
              </a:rPr>
              <a:t>British </a:t>
            </a:r>
            <a:r>
              <a:rPr lang="en-GB" b="1" dirty="0" smtClean="0">
                <a:latin typeface="Arial" pitchFamily="34" charset="0"/>
                <a:cs typeface="Arial" pitchFamily="34" charset="0"/>
              </a:rPr>
              <a:t>Association for the Advancement of Science</a:t>
            </a:r>
            <a:r>
              <a:rPr lang="en-GB" dirty="0" smtClean="0">
                <a:latin typeface="Arial" pitchFamily="34" charset="0"/>
                <a:cs typeface="Arial" pitchFamily="34" charset="0"/>
              </a:rPr>
              <a:t>, from 1897 to 1898.</a:t>
            </a:r>
          </a:p>
          <a:p>
            <a:endParaRPr lang="en-GB"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321" name="Picture 2"/>
          <p:cNvPicPr>
            <a:picLocks noChangeAspect="1" noChangeArrowheads="1"/>
          </p:cNvPicPr>
          <p:nvPr/>
        </p:nvPicPr>
        <p:blipFill>
          <a:blip r:embed="rId3" cstate="print"/>
          <a:srcRect/>
          <a:stretch>
            <a:fillRect/>
          </a:stretch>
        </p:blipFill>
        <p:spPr bwMode="auto">
          <a:xfrm>
            <a:off x="1676400" y="0"/>
            <a:ext cx="7467600" cy="6896100"/>
          </a:xfrm>
          <a:prstGeom prst="rect">
            <a:avLst/>
          </a:prstGeom>
          <a:noFill/>
          <a:ln w="9525">
            <a:noFill/>
            <a:miter lim="800000"/>
            <a:headEnd/>
            <a:tailEnd/>
          </a:ln>
        </p:spPr>
      </p:pic>
      <p:sp>
        <p:nvSpPr>
          <p:cNvPr id="56322" name="Text Box 3"/>
          <p:cNvSpPr txBox="1">
            <a:spLocks noChangeArrowheads="1"/>
          </p:cNvSpPr>
          <p:nvPr/>
        </p:nvSpPr>
        <p:spPr bwMode="auto">
          <a:xfrm>
            <a:off x="1907704" y="260648"/>
            <a:ext cx="2975495" cy="400110"/>
          </a:xfrm>
          <a:prstGeom prst="rect">
            <a:avLst/>
          </a:prstGeom>
          <a:noFill/>
          <a:ln w="9525">
            <a:noFill/>
            <a:miter lim="800000"/>
            <a:headEnd/>
            <a:tailEnd/>
          </a:ln>
        </p:spPr>
        <p:txBody>
          <a:bodyPr wrap="none">
            <a:spAutoFit/>
          </a:bodyPr>
          <a:lstStyle/>
          <a:p>
            <a:pPr eaLnBrk="0" hangingPunct="0"/>
            <a:r>
              <a:rPr lang="en-GB" sz="2000" b="1" dirty="0">
                <a:solidFill>
                  <a:schemeClr val="bg1"/>
                </a:solidFill>
                <a:latin typeface="Arial" pitchFamily="34" charset="0"/>
                <a:cs typeface="Arial" pitchFamily="34" charset="0"/>
              </a:rPr>
              <a:t>John </a:t>
            </a:r>
            <a:r>
              <a:rPr lang="en-GB" sz="2000" b="1" dirty="0" smtClean="0">
                <a:solidFill>
                  <a:schemeClr val="bg1"/>
                </a:solidFill>
                <a:latin typeface="Arial" pitchFamily="34" charset="0"/>
                <a:cs typeface="Arial" pitchFamily="34" charset="0"/>
              </a:rPr>
              <a:t>Evans in the field</a:t>
            </a:r>
            <a:endParaRPr lang="en-GB" sz="2000" b="1" dirty="0">
              <a:solidFill>
                <a:schemeClr val="bg1"/>
              </a:solidFill>
              <a:latin typeface="Arial" pitchFamily="34" charset="0"/>
              <a:cs typeface="Arial" pitchFamily="34" charset="0"/>
            </a:endParaRPr>
          </a:p>
        </p:txBody>
      </p:sp>
      <p:sp>
        <p:nvSpPr>
          <p:cNvPr id="4" name="TextBox 3"/>
          <p:cNvSpPr txBox="1"/>
          <p:nvPr/>
        </p:nvSpPr>
        <p:spPr>
          <a:xfrm>
            <a:off x="1763688" y="5085184"/>
            <a:ext cx="3960440" cy="1631216"/>
          </a:xfrm>
          <a:prstGeom prst="rect">
            <a:avLst/>
          </a:prstGeom>
          <a:noFill/>
        </p:spPr>
        <p:txBody>
          <a:bodyPr wrap="square" rtlCol="0">
            <a:spAutoFit/>
          </a:bodyPr>
          <a:lstStyle/>
          <a:p>
            <a:r>
              <a:rPr lang="en-GB" sz="2000" b="1" dirty="0" smtClean="0">
                <a:solidFill>
                  <a:schemeClr val="bg1"/>
                </a:solidFill>
                <a:latin typeface="Arial" pitchFamily="34" charset="0"/>
                <a:cs typeface="Arial" pitchFamily="34" charset="0"/>
              </a:rPr>
              <a:t>In company with </a:t>
            </a:r>
            <a:r>
              <a:rPr lang="en-GB" sz="2000" b="1" dirty="0" smtClean="0">
                <a:solidFill>
                  <a:schemeClr val="bg1"/>
                </a:solidFill>
                <a:latin typeface="Arial" pitchFamily="34" charset="0"/>
                <a:cs typeface="Arial" pitchFamily="34" charset="0"/>
              </a:rPr>
              <a:t>Joseph </a:t>
            </a:r>
            <a:r>
              <a:rPr lang="en-GB" sz="2000" b="1" dirty="0" err="1" smtClean="0">
                <a:solidFill>
                  <a:schemeClr val="bg1"/>
                </a:solidFill>
                <a:latin typeface="Arial" pitchFamily="34" charset="0"/>
                <a:cs typeface="Arial" pitchFamily="34" charset="0"/>
              </a:rPr>
              <a:t>Prestwich</a:t>
            </a:r>
            <a:r>
              <a:rPr lang="en-GB" sz="2000" b="1" dirty="0" smtClean="0">
                <a:solidFill>
                  <a:schemeClr val="bg1"/>
                </a:solidFill>
                <a:latin typeface="Arial" pitchFamily="34" charset="0"/>
                <a:cs typeface="Arial" pitchFamily="34" charset="0"/>
              </a:rPr>
              <a:t> </a:t>
            </a:r>
            <a:r>
              <a:rPr lang="en-GB" sz="2000" b="1" dirty="0" smtClean="0">
                <a:solidFill>
                  <a:schemeClr val="bg1"/>
                </a:solidFill>
                <a:latin typeface="Arial" pitchFamily="34" charset="0"/>
                <a:cs typeface="Arial" pitchFamily="34" charset="0"/>
              </a:rPr>
              <a:t>visited the gravel beds of St </a:t>
            </a:r>
            <a:r>
              <a:rPr lang="en-GB" sz="2000" b="1" dirty="0" err="1" smtClean="0">
                <a:solidFill>
                  <a:schemeClr val="bg1"/>
                </a:solidFill>
                <a:latin typeface="Arial" pitchFamily="34" charset="0"/>
                <a:cs typeface="Arial" pitchFamily="34" charset="0"/>
              </a:rPr>
              <a:t>Acheul</a:t>
            </a:r>
            <a:r>
              <a:rPr lang="en-GB" sz="2000" b="1" dirty="0" smtClean="0">
                <a:solidFill>
                  <a:schemeClr val="bg1"/>
                </a:solidFill>
                <a:latin typeface="Arial" pitchFamily="34" charset="0"/>
                <a:cs typeface="Arial" pitchFamily="34" charset="0"/>
              </a:rPr>
              <a:t> and confirmed the observations of Boucher de </a:t>
            </a:r>
            <a:r>
              <a:rPr lang="en-GB" sz="2000" b="1" dirty="0" err="1" smtClean="0">
                <a:solidFill>
                  <a:schemeClr val="bg1"/>
                </a:solidFill>
                <a:latin typeface="Arial" pitchFamily="34" charset="0"/>
                <a:cs typeface="Arial" pitchFamily="34" charset="0"/>
              </a:rPr>
              <a:t>Perthes</a:t>
            </a:r>
            <a:r>
              <a:rPr lang="en-GB" sz="2000" b="1" dirty="0" smtClean="0">
                <a:solidFill>
                  <a:schemeClr val="bg1"/>
                </a:solidFill>
                <a:latin typeface="Arial" pitchFamily="34" charset="0"/>
                <a:cs typeface="Arial" pitchFamily="34" charset="0"/>
              </a:rPr>
              <a:t>. </a:t>
            </a:r>
            <a:endParaRPr lang="en-GB" sz="2000" b="1" dirty="0">
              <a:solidFill>
                <a:schemeClr val="bg1"/>
              </a:solidFill>
            </a:endParaRPr>
          </a:p>
        </p:txBody>
      </p:sp>
    </p:spTree>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8369" name="Picture 1026" descr="Charles Lyell 1797-1875 geologist"/>
          <p:cNvPicPr>
            <a:picLocks noChangeAspect="1" noChangeArrowheads="1"/>
          </p:cNvPicPr>
          <p:nvPr/>
        </p:nvPicPr>
        <p:blipFill>
          <a:blip r:embed="rId3" cstate="print"/>
          <a:srcRect/>
          <a:stretch>
            <a:fillRect/>
          </a:stretch>
        </p:blipFill>
        <p:spPr bwMode="auto">
          <a:xfrm>
            <a:off x="0" y="0"/>
            <a:ext cx="4884738" cy="6858000"/>
          </a:xfrm>
          <a:prstGeom prst="rect">
            <a:avLst/>
          </a:prstGeom>
          <a:noFill/>
          <a:ln w="9525">
            <a:noFill/>
            <a:miter lim="800000"/>
            <a:headEnd/>
            <a:tailEnd/>
          </a:ln>
        </p:spPr>
      </p:pic>
      <p:sp>
        <p:nvSpPr>
          <p:cNvPr id="58370" name="Text Box 1027"/>
          <p:cNvSpPr txBox="1">
            <a:spLocks noChangeArrowheads="1"/>
          </p:cNvSpPr>
          <p:nvPr/>
        </p:nvSpPr>
        <p:spPr bwMode="auto">
          <a:xfrm>
            <a:off x="5029200" y="533400"/>
            <a:ext cx="3962400" cy="4708981"/>
          </a:xfrm>
          <a:prstGeom prst="rect">
            <a:avLst/>
          </a:prstGeom>
          <a:noFill/>
          <a:ln w="9525">
            <a:noFill/>
            <a:miter lim="800000"/>
            <a:headEnd/>
            <a:tailEnd/>
          </a:ln>
        </p:spPr>
        <p:txBody>
          <a:bodyPr>
            <a:spAutoFit/>
          </a:bodyPr>
          <a:lstStyle/>
          <a:p>
            <a:r>
              <a:rPr lang="en-GB" sz="2000" b="1" dirty="0" smtClean="0">
                <a:latin typeface="Arial" pitchFamily="34" charset="0"/>
                <a:cs typeface="Arial" pitchFamily="34" charset="0"/>
              </a:rPr>
              <a:t>Sir Charles Lyell, 1st Baronet</a:t>
            </a:r>
            <a:r>
              <a:rPr lang="en-GB" sz="2000" dirty="0" smtClean="0">
                <a:latin typeface="Arial" pitchFamily="34" charset="0"/>
                <a:cs typeface="Arial" pitchFamily="34" charset="0"/>
              </a:rPr>
              <a:t>, FRS </a:t>
            </a:r>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(1797</a:t>
            </a:r>
            <a:r>
              <a:rPr lang="en-GB" sz="2000" dirty="0" smtClean="0">
                <a:latin typeface="Arial" pitchFamily="34" charset="0"/>
                <a:cs typeface="Arial" pitchFamily="34" charset="0"/>
              </a:rPr>
              <a:t> – </a:t>
            </a:r>
            <a:r>
              <a:rPr lang="en-GB" sz="2000" dirty="0" smtClean="0">
                <a:latin typeface="Arial" pitchFamily="34" charset="0"/>
                <a:cs typeface="Arial" pitchFamily="34" charset="0"/>
              </a:rPr>
              <a:t>1875)</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Scottish geologist who demonstrated the power of known natural causes in explaining Earth's history. He is best known as the author of </a:t>
            </a:r>
            <a:r>
              <a:rPr lang="en-GB" sz="2000" i="1" dirty="0" smtClean="0">
                <a:latin typeface="Arial" pitchFamily="34" charset="0"/>
                <a:cs typeface="Arial" pitchFamily="34" charset="0"/>
              </a:rPr>
              <a:t>Principles of Geology</a:t>
            </a:r>
            <a:r>
              <a:rPr lang="en-GB" sz="2000" dirty="0" smtClean="0">
                <a:latin typeface="Arial" pitchFamily="34" charset="0"/>
                <a:cs typeface="Arial" pitchFamily="34" charset="0"/>
              </a:rPr>
              <a:t> (1830–33), which presented </a:t>
            </a:r>
            <a:r>
              <a:rPr lang="en-GB" sz="2000" dirty="0" smtClean="0">
                <a:latin typeface="Arial" pitchFamily="34" charset="0"/>
                <a:cs typeface="Arial" pitchFamily="34" charset="0"/>
              </a:rPr>
              <a:t>the </a:t>
            </a:r>
            <a:r>
              <a:rPr lang="en-GB" sz="2000" dirty="0" smtClean="0">
                <a:latin typeface="Arial" pitchFamily="34" charset="0"/>
                <a:cs typeface="Arial" pitchFamily="34" charset="0"/>
              </a:rPr>
              <a:t>idea that </a:t>
            </a:r>
            <a:r>
              <a:rPr lang="en-GB" sz="2000" dirty="0" smtClean="0">
                <a:latin typeface="Arial" pitchFamily="34" charset="0"/>
                <a:cs typeface="Arial" pitchFamily="34" charset="0"/>
              </a:rPr>
              <a:t>the Earth </a:t>
            </a:r>
            <a:r>
              <a:rPr lang="en-GB" sz="2000" dirty="0" smtClean="0">
                <a:latin typeface="Arial" pitchFamily="34" charset="0"/>
                <a:cs typeface="Arial" pitchFamily="34" charset="0"/>
              </a:rPr>
              <a:t>was shaped by the same natural processes still in operation today, operating at similar intensities. </a:t>
            </a:r>
            <a:endParaRPr lang="en-GB"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In-1830-Charles-Lyell-effectively-Charles-Darwins-mentor-published-his-Principles-of.png"/>
          <p:cNvPicPr>
            <a:picLocks noChangeAspect="1"/>
          </p:cNvPicPr>
          <p:nvPr/>
        </p:nvPicPr>
        <p:blipFill>
          <a:blip r:embed="rId3" cstate="print"/>
          <a:stretch>
            <a:fillRect/>
          </a:stretch>
        </p:blipFill>
        <p:spPr>
          <a:xfrm>
            <a:off x="200086" y="404664"/>
            <a:ext cx="8743828" cy="6048672"/>
          </a:xfrm>
          <a:prstGeom prst="rect">
            <a:avLst/>
          </a:prstGeom>
        </p:spPr>
      </p:pic>
    </p:spTree>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1280px-Lyell_Principles_frontispiece.jpg"/>
          <p:cNvPicPr>
            <a:picLocks noChangeAspect="1"/>
          </p:cNvPicPr>
          <p:nvPr/>
        </p:nvPicPr>
        <p:blipFill>
          <a:blip r:embed="rId3" cstate="print"/>
          <a:stretch>
            <a:fillRect/>
          </a:stretch>
        </p:blipFill>
        <p:spPr>
          <a:xfrm>
            <a:off x="0" y="0"/>
            <a:ext cx="9144000" cy="5822156"/>
          </a:xfrm>
          <a:prstGeom prst="rect">
            <a:avLst/>
          </a:prstGeom>
        </p:spPr>
      </p:pic>
      <p:sp>
        <p:nvSpPr>
          <p:cNvPr id="4" name="TextBox 3"/>
          <p:cNvSpPr txBox="1"/>
          <p:nvPr/>
        </p:nvSpPr>
        <p:spPr>
          <a:xfrm>
            <a:off x="2123728" y="6309320"/>
            <a:ext cx="4421660" cy="400110"/>
          </a:xfrm>
          <a:prstGeom prst="rect">
            <a:avLst/>
          </a:prstGeom>
          <a:noFill/>
        </p:spPr>
        <p:txBody>
          <a:bodyPr wrap="none" rtlCol="0">
            <a:spAutoFit/>
          </a:bodyPr>
          <a:lstStyle/>
          <a:p>
            <a:r>
              <a:rPr lang="en-GB" sz="2000" b="1" dirty="0" smtClean="0">
                <a:latin typeface="Arial" pitchFamily="34" charset="0"/>
                <a:cs typeface="Arial" pitchFamily="34" charset="0"/>
              </a:rPr>
              <a:t>Lyell’s </a:t>
            </a:r>
            <a:r>
              <a:rPr lang="en-GB" sz="2000" b="1" i="1" dirty="0" smtClean="0">
                <a:latin typeface="Arial" pitchFamily="34" charset="0"/>
                <a:cs typeface="Arial" pitchFamily="34" charset="0"/>
              </a:rPr>
              <a:t>Principles</a:t>
            </a:r>
            <a:r>
              <a:rPr lang="en-GB" sz="2000" b="1" dirty="0" smtClean="0">
                <a:latin typeface="Arial" pitchFamily="34" charset="0"/>
                <a:cs typeface="Arial" pitchFamily="34" charset="0"/>
              </a:rPr>
              <a:t> 1833 frontispiece</a:t>
            </a:r>
            <a:endParaRPr lang="en-GB" sz="2000" b="1"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Charles Lyell.jpg"/>
          <p:cNvPicPr>
            <a:picLocks noChangeAspect="1"/>
          </p:cNvPicPr>
          <p:nvPr/>
        </p:nvPicPr>
        <p:blipFill>
          <a:blip r:embed="rId3" cstate="print"/>
          <a:stretch>
            <a:fillRect/>
          </a:stretch>
        </p:blipFill>
        <p:spPr>
          <a:xfrm>
            <a:off x="0" y="0"/>
            <a:ext cx="5486400" cy="6858000"/>
          </a:xfrm>
          <a:prstGeom prst="rect">
            <a:avLst/>
          </a:prstGeom>
        </p:spPr>
      </p:pic>
      <p:sp>
        <p:nvSpPr>
          <p:cNvPr id="3" name="TextBox 2"/>
          <p:cNvSpPr txBox="1"/>
          <p:nvPr/>
        </p:nvSpPr>
        <p:spPr>
          <a:xfrm>
            <a:off x="5652120" y="620688"/>
            <a:ext cx="3312368" cy="5016758"/>
          </a:xfrm>
          <a:prstGeom prst="rect">
            <a:avLst/>
          </a:prstGeom>
          <a:noFill/>
        </p:spPr>
        <p:txBody>
          <a:bodyPr wrap="square" rtlCol="0">
            <a:spAutoFit/>
          </a:bodyPr>
          <a:lstStyle/>
          <a:p>
            <a:r>
              <a:rPr lang="en-GB" sz="2000" dirty="0" smtClean="0">
                <a:latin typeface="Arial" pitchFamily="34" charset="0"/>
                <a:cs typeface="Arial" pitchFamily="34" charset="0"/>
              </a:rPr>
              <a:t>The </a:t>
            </a:r>
            <a:r>
              <a:rPr lang="en-GB" sz="2000" dirty="0" smtClean="0">
                <a:latin typeface="Arial" pitchFamily="34" charset="0"/>
                <a:cs typeface="Arial" pitchFamily="34" charset="0"/>
              </a:rPr>
              <a:t>philosopher William </a:t>
            </a:r>
            <a:r>
              <a:rPr lang="en-GB" sz="2000" dirty="0" err="1" smtClean="0">
                <a:latin typeface="Arial" pitchFamily="34" charset="0"/>
                <a:cs typeface="Arial" pitchFamily="34" charset="0"/>
              </a:rPr>
              <a:t>Whewell</a:t>
            </a:r>
            <a:r>
              <a:rPr lang="en-GB" sz="2000" dirty="0" smtClean="0">
                <a:latin typeface="Arial" pitchFamily="34" charset="0"/>
                <a:cs typeface="Arial" pitchFamily="34" charset="0"/>
              </a:rPr>
              <a:t> termed this </a:t>
            </a:r>
            <a:r>
              <a:rPr lang="en-GB" sz="2000" dirty="0" err="1" smtClean="0">
                <a:latin typeface="Arial" pitchFamily="34" charset="0"/>
                <a:cs typeface="Arial" pitchFamily="34" charset="0"/>
              </a:rPr>
              <a:t>gradualistic</a:t>
            </a:r>
            <a:r>
              <a:rPr lang="en-GB" sz="2000" dirty="0" smtClean="0">
                <a:latin typeface="Arial" pitchFamily="34" charset="0"/>
                <a:cs typeface="Arial" pitchFamily="34" charset="0"/>
              </a:rPr>
              <a:t> </a:t>
            </a:r>
            <a:r>
              <a:rPr lang="en-GB" sz="2000" dirty="0" smtClean="0">
                <a:latin typeface="Arial" pitchFamily="34" charset="0"/>
                <a:cs typeface="Arial" pitchFamily="34" charset="0"/>
              </a:rPr>
              <a:t>view ‘</a:t>
            </a:r>
            <a:r>
              <a:rPr lang="en-GB" sz="2000" dirty="0" err="1" smtClean="0">
                <a:latin typeface="Arial" pitchFamily="34" charset="0"/>
                <a:cs typeface="Arial" pitchFamily="34" charset="0"/>
              </a:rPr>
              <a:t>uniformitarianism</a:t>
            </a:r>
            <a:r>
              <a:rPr lang="en-GB" sz="2000" dirty="0" smtClean="0">
                <a:latin typeface="Arial" pitchFamily="34" charset="0"/>
                <a:cs typeface="Arial" pitchFamily="34" charset="0"/>
              </a:rPr>
              <a:t>’  and </a:t>
            </a:r>
            <a:r>
              <a:rPr lang="en-GB" sz="2000" dirty="0" smtClean="0">
                <a:latin typeface="Arial" pitchFamily="34" charset="0"/>
                <a:cs typeface="Arial" pitchFamily="34" charset="0"/>
              </a:rPr>
              <a:t>contrasted it </a:t>
            </a:r>
            <a:r>
              <a:rPr lang="en-GB" sz="2000" dirty="0" smtClean="0">
                <a:latin typeface="Arial" pitchFamily="34" charset="0"/>
                <a:cs typeface="Arial" pitchFamily="34" charset="0"/>
              </a:rPr>
              <a:t>with ‘</a:t>
            </a:r>
            <a:r>
              <a:rPr lang="en-GB" sz="2000" dirty="0" err="1" smtClean="0">
                <a:latin typeface="Arial" pitchFamily="34" charset="0"/>
                <a:cs typeface="Arial" pitchFamily="34" charset="0"/>
              </a:rPr>
              <a:t>catastrophism</a:t>
            </a:r>
            <a:r>
              <a:rPr lang="en-GB" sz="2000" dirty="0" smtClean="0">
                <a:latin typeface="Arial" pitchFamily="34" charset="0"/>
                <a:cs typeface="Arial" pitchFamily="34" charset="0"/>
              </a:rPr>
              <a:t>’</a:t>
            </a:r>
            <a:r>
              <a:rPr lang="en-GB" sz="2000" dirty="0" smtClean="0">
                <a:latin typeface="Arial" pitchFamily="34" charset="0"/>
                <a:cs typeface="Arial" pitchFamily="34" charset="0"/>
              </a:rPr>
              <a:t> </a:t>
            </a:r>
            <a:r>
              <a:rPr lang="en-GB" sz="2000" dirty="0" smtClean="0">
                <a:latin typeface="Arial" pitchFamily="34" charset="0"/>
                <a:cs typeface="Arial" pitchFamily="34" charset="0"/>
              </a:rPr>
              <a:t>which was </a:t>
            </a:r>
            <a:r>
              <a:rPr lang="en-GB" sz="2000" dirty="0" smtClean="0">
                <a:latin typeface="Arial" pitchFamily="34" charset="0"/>
                <a:cs typeface="Arial" pitchFamily="34" charset="0"/>
              </a:rPr>
              <a:t>better accepted in Europe</a:t>
            </a:r>
            <a:r>
              <a:rPr lang="en-GB" sz="2000" dirty="0" smtClean="0">
                <a:latin typeface="Arial" pitchFamily="34" charset="0"/>
                <a:cs typeface="Arial" pitchFamily="34" charset="0"/>
              </a:rPr>
              <a:t>.</a:t>
            </a:r>
            <a:r>
              <a:rPr lang="en-GB" sz="2000" dirty="0" smtClean="0">
                <a:latin typeface="Arial" pitchFamily="34" charset="0"/>
                <a:cs typeface="Arial" pitchFamily="34" charset="0"/>
              </a:rPr>
              <a:t> </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The </a:t>
            </a:r>
            <a:r>
              <a:rPr lang="en-GB" sz="2000" dirty="0" smtClean="0">
                <a:latin typeface="Arial" pitchFamily="34" charset="0"/>
                <a:cs typeface="Arial" pitchFamily="34" charset="0"/>
              </a:rPr>
              <a:t>combination of evidence and eloquence in </a:t>
            </a:r>
            <a:r>
              <a:rPr lang="en-GB" sz="2000" i="1" dirty="0" smtClean="0">
                <a:latin typeface="Arial" pitchFamily="34" charset="0"/>
                <a:cs typeface="Arial" pitchFamily="34" charset="0"/>
              </a:rPr>
              <a:t>Principles</a:t>
            </a:r>
            <a:r>
              <a:rPr lang="en-GB" sz="2000" dirty="0" smtClean="0">
                <a:latin typeface="Arial" pitchFamily="34" charset="0"/>
                <a:cs typeface="Arial" pitchFamily="34" charset="0"/>
              </a:rPr>
              <a:t> convinced a wide range of readers of the significance of "deep time" for understanding the Earth and environment</a:t>
            </a:r>
            <a:r>
              <a:rPr lang="en-GB" sz="2000" dirty="0" smtClean="0">
                <a:latin typeface="Arial" pitchFamily="34" charset="0"/>
                <a:cs typeface="Arial" pitchFamily="34" charset="0"/>
              </a:rPr>
              <a:t>.</a:t>
            </a:r>
            <a:endParaRPr lang="en-GB" sz="20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4283968" y="404664"/>
            <a:ext cx="4392488" cy="6247864"/>
          </a:xfrm>
          <a:prstGeom prst="rect">
            <a:avLst/>
          </a:prstGeom>
        </p:spPr>
        <p:txBody>
          <a:bodyPr wrap="square">
            <a:spAutoFit/>
          </a:bodyPr>
          <a:lstStyle/>
          <a:p>
            <a:r>
              <a:rPr lang="en-GB" sz="2000" dirty="0" smtClean="0">
                <a:latin typeface="Arial" pitchFamily="34" charset="0"/>
                <a:cs typeface="Arial" pitchFamily="34" charset="0"/>
              </a:rPr>
              <a:t>Rev Dr </a:t>
            </a:r>
            <a:r>
              <a:rPr lang="en-GB" sz="2000" b="1" dirty="0" smtClean="0">
                <a:latin typeface="Arial" pitchFamily="34" charset="0"/>
                <a:cs typeface="Arial" pitchFamily="34" charset="0"/>
              </a:rPr>
              <a:t>William </a:t>
            </a:r>
            <a:r>
              <a:rPr lang="en-GB" sz="2000" b="1" dirty="0" err="1" smtClean="0">
                <a:latin typeface="Arial" pitchFamily="34" charset="0"/>
                <a:cs typeface="Arial" pitchFamily="34" charset="0"/>
              </a:rPr>
              <a:t>Whewell</a:t>
            </a:r>
            <a:r>
              <a:rPr lang="en-GB" sz="2000" dirty="0" smtClean="0">
                <a:latin typeface="Arial" pitchFamily="34" charset="0"/>
                <a:cs typeface="Arial" pitchFamily="34" charset="0"/>
              </a:rPr>
              <a:t> </a:t>
            </a:r>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DD</a:t>
            </a:r>
            <a:r>
              <a:rPr lang="en-GB" sz="2000" dirty="0" smtClean="0">
                <a:latin typeface="Arial" pitchFamily="34" charset="0"/>
                <a:cs typeface="Arial" pitchFamily="34" charset="0"/>
              </a:rPr>
              <a:t> FRS FGS FRSE </a:t>
            </a:r>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a:t>
            </a:r>
            <a:r>
              <a:rPr lang="en-GB" sz="2000" dirty="0" smtClean="0">
                <a:latin typeface="Arial" pitchFamily="34" charset="0"/>
                <a:cs typeface="Arial" pitchFamily="34" charset="0"/>
              </a:rPr>
              <a:t>1794</a:t>
            </a:r>
            <a:r>
              <a:rPr lang="en-GB" sz="2000" dirty="0" smtClean="0">
                <a:latin typeface="Arial" pitchFamily="34" charset="0"/>
                <a:cs typeface="Arial" pitchFamily="34" charset="0"/>
              </a:rPr>
              <a:t> – </a:t>
            </a:r>
            <a:r>
              <a:rPr lang="en-GB" sz="2000" dirty="0" smtClean="0">
                <a:latin typeface="Arial" pitchFamily="34" charset="0"/>
                <a:cs typeface="Arial" pitchFamily="34" charset="0"/>
              </a:rPr>
              <a:t>1866</a:t>
            </a:r>
            <a:r>
              <a:rPr lang="en-GB" sz="2000" dirty="0" smtClean="0">
                <a:latin typeface="Arial" pitchFamily="34" charset="0"/>
                <a:cs typeface="Arial" pitchFamily="34" charset="0"/>
              </a:rPr>
              <a:t>) </a:t>
            </a:r>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English</a:t>
            </a:r>
            <a:r>
              <a:rPr lang="en-GB" sz="2000" dirty="0" smtClean="0">
                <a:latin typeface="Arial" pitchFamily="34" charset="0"/>
                <a:cs typeface="Arial" pitchFamily="34" charset="0"/>
              </a:rPr>
              <a:t> polymath, scientist, Anglican </a:t>
            </a:r>
            <a:r>
              <a:rPr lang="en-GB" sz="2000" dirty="0" smtClean="0">
                <a:latin typeface="Arial" pitchFamily="34" charset="0"/>
                <a:cs typeface="Arial" pitchFamily="34" charset="0"/>
              </a:rPr>
              <a:t>priest</a:t>
            </a:r>
            <a:r>
              <a:rPr lang="en-GB" sz="2000" dirty="0" smtClean="0">
                <a:latin typeface="Arial" pitchFamily="34" charset="0"/>
                <a:cs typeface="Arial" pitchFamily="34" charset="0"/>
              </a:rPr>
              <a:t>, philosopher, theologian, and historian of science. </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He </a:t>
            </a:r>
            <a:r>
              <a:rPr lang="en-GB" sz="2000" dirty="0" smtClean="0">
                <a:latin typeface="Arial" pitchFamily="34" charset="0"/>
                <a:cs typeface="Arial" pitchFamily="34" charset="0"/>
              </a:rPr>
              <a:t>published work in the disciplines of mechanics, physics, geology, astronomy, and economics, while also finding the time to compose poetry, author a Bridgewater Treatise, translate the works of Goethe, and write sermons and theological tracts. In mathematics, </a:t>
            </a:r>
            <a:r>
              <a:rPr lang="en-GB" sz="2000" dirty="0" err="1" smtClean="0">
                <a:latin typeface="Arial" pitchFamily="34" charset="0"/>
                <a:cs typeface="Arial" pitchFamily="34" charset="0"/>
              </a:rPr>
              <a:t>Whewell</a:t>
            </a:r>
            <a:r>
              <a:rPr lang="en-GB" sz="2000" dirty="0" smtClean="0">
                <a:latin typeface="Arial" pitchFamily="34" charset="0"/>
                <a:cs typeface="Arial" pitchFamily="34" charset="0"/>
              </a:rPr>
              <a:t> introduced what is now called the </a:t>
            </a:r>
            <a:r>
              <a:rPr lang="en-GB" sz="2000" dirty="0" err="1" smtClean="0">
                <a:latin typeface="Arial" pitchFamily="34" charset="0"/>
                <a:cs typeface="Arial" pitchFamily="34" charset="0"/>
              </a:rPr>
              <a:t>Whewell</a:t>
            </a:r>
            <a:r>
              <a:rPr lang="en-GB" sz="2000" dirty="0" smtClean="0">
                <a:latin typeface="Arial" pitchFamily="34" charset="0"/>
                <a:cs typeface="Arial" pitchFamily="34" charset="0"/>
              </a:rPr>
              <a:t> equation, an equation defining the shape of a curve without reference to an arbitrarily chosen coordinate system. </a:t>
            </a:r>
            <a:endParaRPr lang="en-GB" sz="2000" dirty="0">
              <a:latin typeface="Arial" pitchFamily="34" charset="0"/>
              <a:cs typeface="Arial" pitchFamily="34" charset="0"/>
            </a:endParaRPr>
          </a:p>
        </p:txBody>
      </p:sp>
      <p:pic>
        <p:nvPicPr>
          <p:cNvPr id="3" name="Picture 2" descr="Portrait_of_W._Whewell;_stipple_engraving_Wellcome_L0014766.jpg"/>
          <p:cNvPicPr>
            <a:picLocks noChangeAspect="1"/>
          </p:cNvPicPr>
          <p:nvPr/>
        </p:nvPicPr>
        <p:blipFill>
          <a:blip r:embed="rId3" cstate="print"/>
          <a:stretch>
            <a:fillRect/>
          </a:stretch>
        </p:blipFill>
        <p:spPr>
          <a:xfrm>
            <a:off x="0" y="836712"/>
            <a:ext cx="4067944" cy="5091577"/>
          </a:xfrm>
          <a:prstGeom prst="rect">
            <a:avLst/>
          </a:prstGeom>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Rectangle 1"/>
          <p:cNvSpPr/>
          <p:nvPr/>
        </p:nvSpPr>
        <p:spPr>
          <a:xfrm>
            <a:off x="4283968" y="404664"/>
            <a:ext cx="4608512" cy="5324535"/>
          </a:xfrm>
          <a:prstGeom prst="rect">
            <a:avLst/>
          </a:prstGeom>
        </p:spPr>
        <p:txBody>
          <a:bodyPr wrap="square">
            <a:spAutoFit/>
          </a:bodyPr>
          <a:lstStyle/>
          <a:p>
            <a:r>
              <a:rPr lang="en-GB" sz="2000" dirty="0" smtClean="0">
                <a:latin typeface="Arial" pitchFamily="34" charset="0"/>
                <a:cs typeface="Arial" pitchFamily="34" charset="0"/>
              </a:rPr>
              <a:t>Rev Dr </a:t>
            </a:r>
            <a:r>
              <a:rPr lang="en-GB" sz="2000" b="1" dirty="0" smtClean="0">
                <a:latin typeface="Arial" pitchFamily="34" charset="0"/>
                <a:cs typeface="Arial" pitchFamily="34" charset="0"/>
              </a:rPr>
              <a:t>William </a:t>
            </a:r>
            <a:r>
              <a:rPr lang="en-GB" sz="2000" b="1" dirty="0" err="1" smtClean="0">
                <a:latin typeface="Arial" pitchFamily="34" charset="0"/>
                <a:cs typeface="Arial" pitchFamily="34" charset="0"/>
              </a:rPr>
              <a:t>Whewell</a:t>
            </a:r>
            <a:r>
              <a:rPr lang="en-GB" sz="2000" dirty="0" smtClean="0">
                <a:latin typeface="Arial" pitchFamily="34" charset="0"/>
                <a:cs typeface="Arial" pitchFamily="34" charset="0"/>
              </a:rPr>
              <a:t> </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One </a:t>
            </a:r>
            <a:r>
              <a:rPr lang="en-GB" sz="2000" dirty="0" smtClean="0">
                <a:latin typeface="Arial" pitchFamily="34" charset="0"/>
                <a:cs typeface="Arial" pitchFamily="34" charset="0"/>
              </a:rPr>
              <a:t>of </a:t>
            </a:r>
            <a:r>
              <a:rPr lang="en-GB" sz="2000" dirty="0" err="1" smtClean="0">
                <a:latin typeface="Arial" pitchFamily="34" charset="0"/>
                <a:cs typeface="Arial" pitchFamily="34" charset="0"/>
              </a:rPr>
              <a:t>Whewell's</a:t>
            </a:r>
            <a:r>
              <a:rPr lang="en-GB" sz="2000" dirty="0" smtClean="0">
                <a:latin typeface="Arial" pitchFamily="34" charset="0"/>
                <a:cs typeface="Arial" pitchFamily="34" charset="0"/>
              </a:rPr>
              <a:t> greatest gifts to science was his </a:t>
            </a:r>
            <a:r>
              <a:rPr lang="en-GB" sz="2000" dirty="0" err="1" smtClean="0">
                <a:latin typeface="Arial" pitchFamily="34" charset="0"/>
                <a:cs typeface="Arial" pitchFamily="34" charset="0"/>
              </a:rPr>
              <a:t>wordsmithing</a:t>
            </a:r>
            <a:r>
              <a:rPr lang="en-GB" sz="2000" dirty="0" smtClean="0">
                <a:latin typeface="Arial" pitchFamily="34" charset="0"/>
                <a:cs typeface="Arial" pitchFamily="34" charset="0"/>
              </a:rPr>
              <a:t>. He often corresponded with many in his field and helped them come up with new terms for their discoveries. </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err="1" smtClean="0">
                <a:latin typeface="Arial" pitchFamily="34" charset="0"/>
                <a:cs typeface="Arial" pitchFamily="34" charset="0"/>
              </a:rPr>
              <a:t>Whewell</a:t>
            </a:r>
            <a:r>
              <a:rPr lang="en-GB" sz="2000" dirty="0" smtClean="0">
                <a:latin typeface="Arial" pitchFamily="34" charset="0"/>
                <a:cs typeface="Arial" pitchFamily="34" charset="0"/>
              </a:rPr>
              <a:t> </a:t>
            </a:r>
            <a:r>
              <a:rPr lang="en-GB" sz="2000" dirty="0" smtClean="0">
                <a:latin typeface="Arial" pitchFamily="34" charset="0"/>
                <a:cs typeface="Arial" pitchFamily="34" charset="0"/>
              </a:rPr>
              <a:t>coined the </a:t>
            </a:r>
            <a:r>
              <a:rPr lang="en-GB" sz="2000" dirty="0" smtClean="0">
                <a:latin typeface="Arial" pitchFamily="34" charset="0"/>
                <a:cs typeface="Arial" pitchFamily="34" charset="0"/>
              </a:rPr>
              <a:t>terms:</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 scientist</a:t>
            </a:r>
            <a:r>
              <a:rPr lang="en-GB" sz="2000" dirty="0" smtClean="0">
                <a:latin typeface="Arial" pitchFamily="34" charset="0"/>
                <a:cs typeface="Arial" pitchFamily="34" charset="0"/>
              </a:rPr>
              <a:t>,</a:t>
            </a:r>
            <a:r>
              <a:rPr lang="en-GB" sz="2000" dirty="0" smtClean="0">
                <a:latin typeface="Arial" pitchFamily="34" charset="0"/>
                <a:cs typeface="Arial" pitchFamily="34" charset="0"/>
              </a:rPr>
              <a:t> physicist, linguistics, </a:t>
            </a:r>
            <a:r>
              <a:rPr lang="en-GB" sz="2000" dirty="0" err="1" smtClean="0">
                <a:latin typeface="Arial" pitchFamily="34" charset="0"/>
                <a:cs typeface="Arial" pitchFamily="34" charset="0"/>
              </a:rPr>
              <a:t>consilience</a:t>
            </a:r>
            <a:r>
              <a:rPr lang="en-GB" sz="2000" dirty="0" smtClean="0">
                <a:latin typeface="Arial" pitchFamily="34" charset="0"/>
                <a:cs typeface="Arial" pitchFamily="34" charset="0"/>
              </a:rPr>
              <a:t>, </a:t>
            </a:r>
            <a:r>
              <a:rPr lang="en-GB" sz="2000" dirty="0" err="1" smtClean="0">
                <a:latin typeface="Arial" pitchFamily="34" charset="0"/>
                <a:cs typeface="Arial" pitchFamily="34" charset="0"/>
              </a:rPr>
              <a:t>catastrophism</a:t>
            </a:r>
            <a:r>
              <a:rPr lang="en-GB" sz="2000" dirty="0" smtClean="0">
                <a:latin typeface="Arial" pitchFamily="34" charset="0"/>
                <a:cs typeface="Arial" pitchFamily="34" charset="0"/>
              </a:rPr>
              <a:t>, </a:t>
            </a:r>
            <a:r>
              <a:rPr lang="en-GB" sz="2000" dirty="0" err="1" smtClean="0">
                <a:latin typeface="Arial" pitchFamily="34" charset="0"/>
                <a:cs typeface="Arial" pitchFamily="34" charset="0"/>
              </a:rPr>
              <a:t>uniformitarianism</a:t>
            </a:r>
            <a:r>
              <a:rPr lang="en-GB" sz="2000" dirty="0" smtClean="0">
                <a:latin typeface="Arial" pitchFamily="34" charset="0"/>
                <a:cs typeface="Arial" pitchFamily="34" charset="0"/>
              </a:rPr>
              <a:t>, and </a:t>
            </a:r>
            <a:r>
              <a:rPr lang="en-GB" sz="2000" dirty="0" smtClean="0">
                <a:latin typeface="Arial" pitchFamily="34" charset="0"/>
                <a:cs typeface="Arial" pitchFamily="34" charset="0"/>
              </a:rPr>
              <a:t>astigmatism</a:t>
            </a:r>
            <a:r>
              <a:rPr lang="en-GB" sz="2000" dirty="0" smtClean="0">
                <a:latin typeface="Arial" pitchFamily="34" charset="0"/>
                <a:cs typeface="Arial" pitchFamily="34" charset="0"/>
              </a:rPr>
              <a:t> amongst others; </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err="1" smtClean="0">
                <a:latin typeface="Arial" pitchFamily="34" charset="0"/>
                <a:cs typeface="Arial" pitchFamily="34" charset="0"/>
              </a:rPr>
              <a:t>Whewell</a:t>
            </a:r>
            <a:r>
              <a:rPr lang="en-GB" sz="2000" dirty="0" smtClean="0">
                <a:latin typeface="Arial" pitchFamily="34" charset="0"/>
                <a:cs typeface="Arial" pitchFamily="34" charset="0"/>
              </a:rPr>
              <a:t> </a:t>
            </a:r>
            <a:r>
              <a:rPr lang="en-GB" sz="2000" dirty="0" smtClean="0">
                <a:latin typeface="Arial" pitchFamily="34" charset="0"/>
                <a:cs typeface="Arial" pitchFamily="34" charset="0"/>
              </a:rPr>
              <a:t>suggested the terms electrode, ion, dielectric, anode, and cathode to Michael Faraday</a:t>
            </a:r>
            <a:endParaRPr lang="en-GB" sz="2000" dirty="0">
              <a:latin typeface="Arial" pitchFamily="34" charset="0"/>
              <a:cs typeface="Arial" pitchFamily="34" charset="0"/>
            </a:endParaRPr>
          </a:p>
        </p:txBody>
      </p:sp>
      <p:pic>
        <p:nvPicPr>
          <p:cNvPr id="3" name="Picture 2" descr="Portrait_of_W._Whewell;_stipple_engraving_Wellcome_L0014766.jpg"/>
          <p:cNvPicPr>
            <a:picLocks noChangeAspect="1"/>
          </p:cNvPicPr>
          <p:nvPr/>
        </p:nvPicPr>
        <p:blipFill>
          <a:blip r:embed="rId3" cstate="print"/>
          <a:stretch>
            <a:fillRect/>
          </a:stretch>
        </p:blipFill>
        <p:spPr>
          <a:xfrm>
            <a:off x="0" y="836712"/>
            <a:ext cx="4067944" cy="5091577"/>
          </a:xfrm>
          <a:prstGeom prst="rect">
            <a:avLst/>
          </a:prstGeom>
        </p:spPr>
      </p:pic>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charlesdarwin.jpg"/>
          <p:cNvPicPr>
            <a:picLocks noChangeAspect="1"/>
          </p:cNvPicPr>
          <p:nvPr/>
        </p:nvPicPr>
        <p:blipFill>
          <a:blip r:embed="rId3" cstate="print"/>
          <a:stretch>
            <a:fillRect/>
          </a:stretch>
        </p:blipFill>
        <p:spPr>
          <a:xfrm>
            <a:off x="0" y="0"/>
            <a:ext cx="9137432" cy="6858000"/>
          </a:xfrm>
          <a:prstGeom prst="rect">
            <a:avLst/>
          </a:prstGeom>
        </p:spPr>
      </p:pic>
      <p:sp>
        <p:nvSpPr>
          <p:cNvPr id="7" name="TextBox 6"/>
          <p:cNvSpPr txBox="1"/>
          <p:nvPr/>
        </p:nvSpPr>
        <p:spPr>
          <a:xfrm>
            <a:off x="251520" y="332656"/>
            <a:ext cx="5472608" cy="5981125"/>
          </a:xfrm>
          <a:prstGeom prst="rect">
            <a:avLst/>
          </a:prstGeom>
          <a:noFill/>
        </p:spPr>
        <p:txBody>
          <a:bodyPr wrap="square" rtlCol="0">
            <a:spAutoFit/>
          </a:bodyPr>
          <a:lstStyle/>
          <a:p>
            <a:r>
              <a:rPr lang="en-GB" sz="2400" b="1" dirty="0" smtClean="0">
                <a:solidFill>
                  <a:schemeClr val="bg1"/>
                </a:solidFill>
                <a:latin typeface="Arial" pitchFamily="34" charset="0"/>
                <a:cs typeface="Arial" pitchFamily="34" charset="0"/>
              </a:rPr>
              <a:t>Charles Robert Darwin</a:t>
            </a:r>
            <a:r>
              <a:rPr lang="en-GB" sz="2400" dirty="0" smtClean="0">
                <a:solidFill>
                  <a:schemeClr val="bg1"/>
                </a:solidFill>
                <a:latin typeface="Arial" pitchFamily="34" charset="0"/>
                <a:cs typeface="Arial" pitchFamily="34" charset="0"/>
              </a:rPr>
              <a:t> </a:t>
            </a:r>
            <a:endParaRPr lang="en-GB" sz="2400" dirty="0" smtClean="0">
              <a:solidFill>
                <a:schemeClr val="bg1"/>
              </a:solidFill>
              <a:latin typeface="Arial" pitchFamily="34" charset="0"/>
              <a:cs typeface="Arial" pitchFamily="34" charset="0"/>
            </a:endParaRPr>
          </a:p>
          <a:p>
            <a:r>
              <a:rPr lang="en-GB" sz="2400" dirty="0" smtClean="0">
                <a:solidFill>
                  <a:schemeClr val="bg1"/>
                </a:solidFill>
                <a:latin typeface="Arial" pitchFamily="34" charset="0"/>
                <a:cs typeface="Arial" pitchFamily="34" charset="0"/>
              </a:rPr>
              <a:t>FRS</a:t>
            </a:r>
            <a:r>
              <a:rPr lang="en-GB" sz="2400" dirty="0" smtClean="0">
                <a:solidFill>
                  <a:schemeClr val="bg1"/>
                </a:solidFill>
                <a:latin typeface="Arial" pitchFamily="34" charset="0"/>
                <a:cs typeface="Arial" pitchFamily="34" charset="0"/>
              </a:rPr>
              <a:t> FRGS FLS </a:t>
            </a:r>
            <a:r>
              <a:rPr lang="en-GB" sz="2400" dirty="0" smtClean="0">
                <a:solidFill>
                  <a:schemeClr val="bg1"/>
                </a:solidFill>
                <a:latin typeface="Arial" pitchFamily="34" charset="0"/>
                <a:cs typeface="Arial" pitchFamily="34" charset="0"/>
              </a:rPr>
              <a:t>FZS</a:t>
            </a:r>
            <a:r>
              <a:rPr lang="en-GB" sz="2400" dirty="0" smtClean="0">
                <a:solidFill>
                  <a:schemeClr val="bg1"/>
                </a:solidFill>
                <a:latin typeface="Arial" pitchFamily="34" charset="0"/>
                <a:cs typeface="Arial" pitchFamily="34" charset="0"/>
              </a:rPr>
              <a:t> </a:t>
            </a:r>
            <a:endParaRPr lang="en-GB" sz="2400" dirty="0" smtClean="0">
              <a:solidFill>
                <a:schemeClr val="bg1"/>
              </a:solidFill>
              <a:latin typeface="Arial" pitchFamily="34" charset="0"/>
              <a:cs typeface="Arial" pitchFamily="34" charset="0"/>
            </a:endParaRPr>
          </a:p>
          <a:p>
            <a:r>
              <a:rPr lang="en-GB" sz="2400" dirty="0" smtClean="0">
                <a:solidFill>
                  <a:schemeClr val="bg1"/>
                </a:solidFill>
                <a:latin typeface="Arial" pitchFamily="34" charset="0"/>
                <a:cs typeface="Arial" pitchFamily="34" charset="0"/>
              </a:rPr>
              <a:t>(1809 –1882</a:t>
            </a:r>
            <a:r>
              <a:rPr lang="en-GB" sz="2400" dirty="0" smtClean="0">
                <a:solidFill>
                  <a:schemeClr val="bg1"/>
                </a:solidFill>
                <a:latin typeface="Arial" pitchFamily="34" charset="0"/>
                <a:cs typeface="Arial" pitchFamily="34" charset="0"/>
              </a:rPr>
              <a:t>) </a:t>
            </a:r>
            <a:endParaRPr lang="en-GB" sz="2400" dirty="0" smtClean="0">
              <a:solidFill>
                <a:schemeClr val="bg1"/>
              </a:solidFill>
              <a:latin typeface="Arial" pitchFamily="34" charset="0"/>
              <a:cs typeface="Arial" pitchFamily="34" charset="0"/>
            </a:endParaRPr>
          </a:p>
          <a:p>
            <a:endParaRPr lang="en-GB" sz="2400" dirty="0" smtClean="0">
              <a:solidFill>
                <a:schemeClr val="bg1"/>
              </a:solidFill>
              <a:latin typeface="Arial" pitchFamily="34" charset="0"/>
              <a:cs typeface="Arial" pitchFamily="34" charset="0"/>
            </a:endParaRPr>
          </a:p>
          <a:p>
            <a:r>
              <a:rPr lang="en-GB" sz="2000" dirty="0" smtClean="0">
                <a:solidFill>
                  <a:schemeClr val="bg1"/>
                </a:solidFill>
                <a:latin typeface="Arial" pitchFamily="34" charset="0"/>
                <a:cs typeface="Arial" pitchFamily="34" charset="0"/>
              </a:rPr>
              <a:t>naturalist</a:t>
            </a:r>
            <a:r>
              <a:rPr lang="en-GB" sz="2000" dirty="0" smtClean="0">
                <a:solidFill>
                  <a:schemeClr val="bg1"/>
                </a:solidFill>
                <a:latin typeface="Arial" pitchFamily="34" charset="0"/>
                <a:cs typeface="Arial" pitchFamily="34" charset="0"/>
              </a:rPr>
              <a:t>, geologist and </a:t>
            </a:r>
            <a:r>
              <a:rPr lang="en-GB" sz="2000" dirty="0" smtClean="0">
                <a:solidFill>
                  <a:schemeClr val="bg1"/>
                </a:solidFill>
                <a:latin typeface="Arial" pitchFamily="34" charset="0"/>
                <a:cs typeface="Arial" pitchFamily="34" charset="0"/>
              </a:rPr>
              <a:t>biologist, best </a:t>
            </a:r>
            <a:r>
              <a:rPr lang="en-GB" sz="2000" dirty="0" smtClean="0">
                <a:solidFill>
                  <a:schemeClr val="bg1"/>
                </a:solidFill>
                <a:latin typeface="Arial" pitchFamily="34" charset="0"/>
                <a:cs typeface="Arial" pitchFamily="34" charset="0"/>
              </a:rPr>
              <a:t>known for his contributions to the science of </a:t>
            </a:r>
            <a:r>
              <a:rPr lang="en-GB" sz="2000" dirty="0" smtClean="0">
                <a:solidFill>
                  <a:schemeClr val="bg1"/>
                </a:solidFill>
                <a:latin typeface="Arial" pitchFamily="34" charset="0"/>
                <a:cs typeface="Arial" pitchFamily="34" charset="0"/>
              </a:rPr>
              <a:t>evolution.</a:t>
            </a:r>
            <a:r>
              <a:rPr lang="en-GB" sz="2000" baseline="30000" dirty="0" smtClean="0">
                <a:solidFill>
                  <a:schemeClr val="bg1"/>
                </a:solidFill>
                <a:latin typeface="Arial" pitchFamily="34" charset="0"/>
                <a:cs typeface="Arial" pitchFamily="34" charset="0"/>
              </a:rPr>
              <a:t> </a:t>
            </a:r>
            <a:endParaRPr lang="en-GB" sz="2000" baseline="30000" dirty="0" smtClean="0">
              <a:solidFill>
                <a:schemeClr val="bg1"/>
              </a:solidFill>
              <a:latin typeface="Arial" pitchFamily="34" charset="0"/>
              <a:cs typeface="Arial" pitchFamily="34" charset="0"/>
            </a:endParaRPr>
          </a:p>
          <a:p>
            <a:endParaRPr lang="en-GB" sz="2000" baseline="30000" dirty="0" smtClean="0">
              <a:solidFill>
                <a:schemeClr val="bg1"/>
              </a:solidFill>
              <a:latin typeface="Arial" pitchFamily="34" charset="0"/>
              <a:cs typeface="Arial" pitchFamily="34" charset="0"/>
            </a:endParaRPr>
          </a:p>
          <a:p>
            <a:r>
              <a:rPr lang="en-GB" sz="2000" dirty="0" smtClean="0">
                <a:solidFill>
                  <a:schemeClr val="bg1"/>
                </a:solidFill>
                <a:latin typeface="Arial" pitchFamily="34" charset="0"/>
                <a:cs typeface="Arial" pitchFamily="34" charset="0"/>
              </a:rPr>
              <a:t>His </a:t>
            </a:r>
            <a:r>
              <a:rPr lang="en-GB" sz="2000" dirty="0" smtClean="0">
                <a:solidFill>
                  <a:schemeClr val="bg1"/>
                </a:solidFill>
                <a:latin typeface="Arial" pitchFamily="34" charset="0"/>
                <a:cs typeface="Arial" pitchFamily="34" charset="0"/>
              </a:rPr>
              <a:t>proposition that all species of life have descended over time from common ancestors is now widely accepted, and considered a foundational concept in </a:t>
            </a:r>
            <a:r>
              <a:rPr lang="en-GB" sz="2000" dirty="0" smtClean="0">
                <a:solidFill>
                  <a:schemeClr val="bg1"/>
                </a:solidFill>
                <a:latin typeface="Arial" pitchFamily="34" charset="0"/>
                <a:cs typeface="Arial" pitchFamily="34" charset="0"/>
              </a:rPr>
              <a:t>science.</a:t>
            </a:r>
            <a:r>
              <a:rPr lang="en-GB" sz="2000" baseline="30000" dirty="0" smtClean="0">
                <a:solidFill>
                  <a:schemeClr val="bg1"/>
                </a:solidFill>
                <a:latin typeface="Arial" pitchFamily="34" charset="0"/>
                <a:cs typeface="Arial" pitchFamily="34" charset="0"/>
              </a:rPr>
              <a:t> </a:t>
            </a:r>
            <a:endParaRPr lang="en-GB" sz="2000" baseline="30000" dirty="0" smtClean="0">
              <a:solidFill>
                <a:schemeClr val="bg1"/>
              </a:solidFill>
              <a:latin typeface="Arial" pitchFamily="34" charset="0"/>
              <a:cs typeface="Arial" pitchFamily="34" charset="0"/>
            </a:endParaRPr>
          </a:p>
          <a:p>
            <a:endParaRPr lang="en-GB" sz="2000" baseline="30000" dirty="0" smtClean="0">
              <a:solidFill>
                <a:schemeClr val="bg1"/>
              </a:solidFill>
              <a:latin typeface="Arial" pitchFamily="34" charset="0"/>
              <a:cs typeface="Arial" pitchFamily="34" charset="0"/>
            </a:endParaRPr>
          </a:p>
          <a:p>
            <a:r>
              <a:rPr lang="en-GB" sz="2000" dirty="0" smtClean="0">
                <a:solidFill>
                  <a:schemeClr val="bg1"/>
                </a:solidFill>
                <a:latin typeface="Arial" pitchFamily="34" charset="0"/>
                <a:cs typeface="Arial" pitchFamily="34" charset="0"/>
              </a:rPr>
              <a:t>In </a:t>
            </a:r>
            <a:r>
              <a:rPr lang="en-GB" sz="2000" dirty="0" smtClean="0">
                <a:solidFill>
                  <a:schemeClr val="bg1"/>
                </a:solidFill>
                <a:latin typeface="Arial" pitchFamily="34" charset="0"/>
                <a:cs typeface="Arial" pitchFamily="34" charset="0"/>
              </a:rPr>
              <a:t>a joint publication with Alfred </a:t>
            </a:r>
            <a:r>
              <a:rPr lang="en-GB" sz="2000" dirty="0" err="1" smtClean="0">
                <a:solidFill>
                  <a:schemeClr val="bg1"/>
                </a:solidFill>
                <a:latin typeface="Arial" pitchFamily="34" charset="0"/>
                <a:cs typeface="Arial" pitchFamily="34" charset="0"/>
              </a:rPr>
              <a:t>Russel</a:t>
            </a:r>
            <a:r>
              <a:rPr lang="en-GB" sz="2000" dirty="0" smtClean="0">
                <a:solidFill>
                  <a:schemeClr val="bg1"/>
                </a:solidFill>
                <a:latin typeface="Arial" pitchFamily="34" charset="0"/>
                <a:cs typeface="Arial" pitchFamily="34" charset="0"/>
              </a:rPr>
              <a:t> Wallace, he introduced his scientific theory that this branching pattern of evolution resulted from a process that he called natural selection, in which the struggle for existence has a similar effect to the artificial selection involved in selective breeding.</a:t>
            </a:r>
            <a:endParaRPr lang="en-GB" sz="2000"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charlesdarwin.jpg"/>
          <p:cNvPicPr>
            <a:picLocks noChangeAspect="1"/>
          </p:cNvPicPr>
          <p:nvPr/>
        </p:nvPicPr>
        <p:blipFill>
          <a:blip r:embed="rId3" cstate="print"/>
          <a:stretch>
            <a:fillRect/>
          </a:stretch>
        </p:blipFill>
        <p:spPr>
          <a:xfrm>
            <a:off x="0" y="0"/>
            <a:ext cx="9137432" cy="6858000"/>
          </a:xfrm>
          <a:prstGeom prst="rect">
            <a:avLst/>
          </a:prstGeom>
        </p:spPr>
      </p:pic>
      <p:sp>
        <p:nvSpPr>
          <p:cNvPr id="7" name="TextBox 6"/>
          <p:cNvSpPr txBox="1"/>
          <p:nvPr/>
        </p:nvSpPr>
        <p:spPr>
          <a:xfrm>
            <a:off x="251520" y="332656"/>
            <a:ext cx="5472608" cy="5324535"/>
          </a:xfrm>
          <a:prstGeom prst="rect">
            <a:avLst/>
          </a:prstGeom>
          <a:noFill/>
        </p:spPr>
        <p:txBody>
          <a:bodyPr wrap="square" rtlCol="0">
            <a:spAutoFit/>
          </a:bodyPr>
          <a:lstStyle/>
          <a:p>
            <a:r>
              <a:rPr lang="en-GB" sz="2000" dirty="0" smtClean="0">
                <a:solidFill>
                  <a:schemeClr val="bg1"/>
                </a:solidFill>
                <a:latin typeface="Arial" pitchFamily="34" charset="0"/>
                <a:cs typeface="Arial" pitchFamily="34" charset="0"/>
              </a:rPr>
              <a:t>By </a:t>
            </a:r>
            <a:r>
              <a:rPr lang="en-GB" sz="2000" dirty="0" smtClean="0">
                <a:solidFill>
                  <a:schemeClr val="bg1"/>
                </a:solidFill>
                <a:latin typeface="Arial" pitchFamily="34" charset="0"/>
                <a:cs typeface="Arial" pitchFamily="34" charset="0"/>
              </a:rPr>
              <a:t>the time Darwin returned from the </a:t>
            </a:r>
            <a:r>
              <a:rPr lang="en-GB" sz="2000" i="1" dirty="0" smtClean="0">
                <a:solidFill>
                  <a:schemeClr val="bg1"/>
                </a:solidFill>
                <a:latin typeface="Arial" pitchFamily="34" charset="0"/>
                <a:cs typeface="Arial" pitchFamily="34" charset="0"/>
              </a:rPr>
              <a:t>Beagle</a:t>
            </a:r>
            <a:r>
              <a:rPr lang="en-GB" sz="2000" dirty="0" smtClean="0">
                <a:solidFill>
                  <a:schemeClr val="bg1"/>
                </a:solidFill>
                <a:latin typeface="Arial" pitchFamily="34" charset="0"/>
                <a:cs typeface="Arial" pitchFamily="34" charset="0"/>
              </a:rPr>
              <a:t> survey expedition in 1836, he had begun to doubt Lyell's ideas about the permanence of species. </a:t>
            </a:r>
            <a:endParaRPr lang="en-GB" sz="2000" dirty="0" smtClean="0">
              <a:solidFill>
                <a:schemeClr val="bg1"/>
              </a:solidFill>
              <a:latin typeface="Arial" pitchFamily="34" charset="0"/>
              <a:cs typeface="Arial" pitchFamily="34" charset="0"/>
            </a:endParaRPr>
          </a:p>
          <a:p>
            <a:endParaRPr lang="en-GB" sz="2000" dirty="0" smtClean="0">
              <a:solidFill>
                <a:schemeClr val="bg1"/>
              </a:solidFill>
              <a:latin typeface="Arial" pitchFamily="34" charset="0"/>
              <a:cs typeface="Arial" pitchFamily="34" charset="0"/>
            </a:endParaRPr>
          </a:p>
          <a:p>
            <a:r>
              <a:rPr lang="en-GB" sz="2000" dirty="0" smtClean="0">
                <a:solidFill>
                  <a:schemeClr val="bg1"/>
                </a:solidFill>
                <a:latin typeface="Arial" pitchFamily="34" charset="0"/>
                <a:cs typeface="Arial" pitchFamily="34" charset="0"/>
              </a:rPr>
              <a:t>He </a:t>
            </a:r>
            <a:r>
              <a:rPr lang="en-GB" sz="2000" dirty="0" smtClean="0">
                <a:solidFill>
                  <a:schemeClr val="bg1"/>
                </a:solidFill>
                <a:latin typeface="Arial" pitchFamily="34" charset="0"/>
                <a:cs typeface="Arial" pitchFamily="34" charset="0"/>
              </a:rPr>
              <a:t>continued to be a close personal friend, and Lyell was one of the first scientists to support </a:t>
            </a:r>
            <a:r>
              <a:rPr lang="en-GB" sz="2000" i="1" dirty="0" smtClean="0">
                <a:solidFill>
                  <a:schemeClr val="bg1"/>
                </a:solidFill>
                <a:latin typeface="Arial" pitchFamily="34" charset="0"/>
                <a:cs typeface="Arial" pitchFamily="34" charset="0"/>
              </a:rPr>
              <a:t>On the Origin of Species</a:t>
            </a:r>
            <a:r>
              <a:rPr lang="en-GB" sz="2000" dirty="0" smtClean="0">
                <a:solidFill>
                  <a:schemeClr val="bg1"/>
                </a:solidFill>
                <a:latin typeface="Arial" pitchFamily="34" charset="0"/>
                <a:cs typeface="Arial" pitchFamily="34" charset="0"/>
              </a:rPr>
              <a:t>, though he did not subscribe to all its contents. Lyell was also a friend of Darwin's closest colleagues, Hooker and Huxley, but unlike them he struggled </a:t>
            </a:r>
            <a:r>
              <a:rPr lang="en-GB" sz="2000" dirty="0" smtClean="0">
                <a:solidFill>
                  <a:schemeClr val="bg1"/>
                </a:solidFill>
                <a:latin typeface="Arial" pitchFamily="34" charset="0"/>
                <a:cs typeface="Arial" pitchFamily="34" charset="0"/>
              </a:rPr>
              <a:t> over his </a:t>
            </a:r>
            <a:r>
              <a:rPr lang="en-GB" sz="2000" dirty="0" smtClean="0">
                <a:solidFill>
                  <a:schemeClr val="bg1"/>
                </a:solidFill>
                <a:latin typeface="Arial" pitchFamily="34" charset="0"/>
                <a:cs typeface="Arial" pitchFamily="34" charset="0"/>
              </a:rPr>
              <a:t>religious beliefs with evolution. </a:t>
            </a:r>
            <a:endParaRPr lang="en-GB" sz="2000" dirty="0" smtClean="0">
              <a:solidFill>
                <a:schemeClr val="bg1"/>
              </a:solidFill>
              <a:latin typeface="Arial" pitchFamily="34" charset="0"/>
              <a:cs typeface="Arial" pitchFamily="34" charset="0"/>
            </a:endParaRPr>
          </a:p>
          <a:p>
            <a:endParaRPr lang="en-GB" sz="2000" dirty="0" smtClean="0">
              <a:solidFill>
                <a:schemeClr val="bg1"/>
              </a:solidFill>
              <a:latin typeface="Arial" pitchFamily="34" charset="0"/>
              <a:cs typeface="Arial" pitchFamily="34" charset="0"/>
            </a:endParaRPr>
          </a:p>
          <a:p>
            <a:r>
              <a:rPr lang="en-GB" sz="2000" dirty="0" smtClean="0">
                <a:solidFill>
                  <a:schemeClr val="bg1"/>
                </a:solidFill>
                <a:latin typeface="Arial" pitchFamily="34" charset="0"/>
                <a:cs typeface="Arial" pitchFamily="34" charset="0"/>
              </a:rPr>
              <a:t>He </a:t>
            </a:r>
            <a:r>
              <a:rPr lang="en-GB" sz="2000" dirty="0" smtClean="0">
                <a:solidFill>
                  <a:schemeClr val="bg1"/>
                </a:solidFill>
                <a:latin typeface="Arial" pitchFamily="34" charset="0"/>
                <a:cs typeface="Arial" pitchFamily="34" charset="0"/>
              </a:rPr>
              <a:t>had particular difficulty in believing in natural selection as the main motive force in evolution.</a:t>
            </a:r>
            <a:endParaRPr lang="en-GB" sz="2000"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418" name="Text Box 4"/>
          <p:cNvSpPr txBox="1">
            <a:spLocks noChangeArrowheads="1"/>
          </p:cNvSpPr>
          <p:nvPr/>
        </p:nvSpPr>
        <p:spPr bwMode="auto">
          <a:xfrm>
            <a:off x="5665203" y="5643563"/>
            <a:ext cx="3042821" cy="1200329"/>
          </a:xfrm>
          <a:prstGeom prst="rect">
            <a:avLst/>
          </a:prstGeom>
          <a:noFill/>
          <a:ln w="9525">
            <a:noFill/>
            <a:miter lim="800000"/>
            <a:headEnd/>
            <a:tailEnd/>
          </a:ln>
        </p:spPr>
        <p:txBody>
          <a:bodyPr wrap="none">
            <a:spAutoFit/>
          </a:bodyPr>
          <a:lstStyle/>
          <a:p>
            <a:pPr algn="ctr" eaLnBrk="0" hangingPunct="0"/>
            <a:r>
              <a:rPr lang="en-GB" sz="2400" b="1" dirty="0">
                <a:latin typeface="Arial" pitchFamily="34" charset="0"/>
                <a:cs typeface="Arial" pitchFamily="34" charset="0"/>
              </a:rPr>
              <a:t>Charles Darwin</a:t>
            </a:r>
          </a:p>
          <a:p>
            <a:pPr algn="ctr" eaLnBrk="0" hangingPunct="0"/>
            <a:r>
              <a:rPr lang="en-GB" sz="2400" i="1" dirty="0">
                <a:latin typeface="Arial" pitchFamily="34" charset="0"/>
                <a:cs typeface="Arial" pitchFamily="34" charset="0"/>
              </a:rPr>
              <a:t>Origin of the Species</a:t>
            </a:r>
            <a:endParaRPr lang="en-GB" sz="2400" b="1" i="1" dirty="0">
              <a:latin typeface="Arial" pitchFamily="34" charset="0"/>
              <a:cs typeface="Arial" pitchFamily="34" charset="0"/>
            </a:endParaRPr>
          </a:p>
          <a:p>
            <a:pPr algn="ctr" eaLnBrk="0" hangingPunct="0"/>
            <a:r>
              <a:rPr lang="en-GB" sz="2400" b="1" dirty="0">
                <a:latin typeface="Arial" pitchFamily="34" charset="0"/>
                <a:cs typeface="Arial" pitchFamily="34" charset="0"/>
              </a:rPr>
              <a:t>1859</a:t>
            </a:r>
          </a:p>
        </p:txBody>
      </p:sp>
      <p:pic>
        <p:nvPicPr>
          <p:cNvPr id="60419" name="Picture 5" descr="Charles Darwin 1809-82 01"/>
          <p:cNvPicPr>
            <a:picLocks noChangeAspect="1" noChangeArrowheads="1"/>
          </p:cNvPicPr>
          <p:nvPr/>
        </p:nvPicPr>
        <p:blipFill>
          <a:blip r:embed="rId3" cstate="print"/>
          <a:srcRect/>
          <a:stretch>
            <a:fillRect/>
          </a:stretch>
        </p:blipFill>
        <p:spPr bwMode="auto">
          <a:xfrm>
            <a:off x="0" y="0"/>
            <a:ext cx="4265613" cy="6858000"/>
          </a:xfrm>
          <a:prstGeom prst="rect">
            <a:avLst/>
          </a:prstGeom>
          <a:noFill/>
          <a:ln w="9525">
            <a:noFill/>
            <a:miter lim="800000"/>
            <a:headEnd/>
            <a:tailEnd/>
          </a:ln>
        </p:spPr>
      </p:pic>
      <p:sp>
        <p:nvSpPr>
          <p:cNvPr id="5" name="TextBox 4"/>
          <p:cNvSpPr txBox="1"/>
          <p:nvPr/>
        </p:nvSpPr>
        <p:spPr>
          <a:xfrm>
            <a:off x="4427984" y="548680"/>
            <a:ext cx="4464496" cy="5078313"/>
          </a:xfrm>
          <a:prstGeom prst="rect">
            <a:avLst/>
          </a:prstGeom>
          <a:noFill/>
        </p:spPr>
        <p:txBody>
          <a:bodyPr wrap="square" rtlCol="0">
            <a:spAutoFit/>
          </a:bodyPr>
          <a:lstStyle/>
          <a:p>
            <a:r>
              <a:rPr lang="en-GB" dirty="0" smtClean="0">
                <a:latin typeface="Arial" pitchFamily="34" charset="0"/>
                <a:cs typeface="Arial" pitchFamily="34" charset="0"/>
              </a:rPr>
              <a:t>Darwin’s genius was to recognize how “natural selection of </a:t>
            </a:r>
            <a:r>
              <a:rPr lang="en-GB" dirty="0" smtClean="0">
                <a:latin typeface="Arial" pitchFamily="34" charset="0"/>
                <a:cs typeface="Arial" pitchFamily="34" charset="0"/>
              </a:rPr>
              <a:t>favoured </a:t>
            </a:r>
            <a:r>
              <a:rPr lang="en-GB" dirty="0" smtClean="0">
                <a:latin typeface="Arial" pitchFamily="34" charset="0"/>
                <a:cs typeface="Arial" pitchFamily="34" charset="0"/>
              </a:rPr>
              <a:t>variations” could have transformed primordial life into the amazing varieties of creatures, now mainly extinct, that have crawled, swum or flown on Earth. But this </a:t>
            </a:r>
            <a:r>
              <a:rPr lang="en-GB" dirty="0" smtClean="0">
                <a:latin typeface="Arial" pitchFamily="34" charset="0"/>
                <a:cs typeface="Arial" pitchFamily="34" charset="0"/>
              </a:rPr>
              <a:t>emergence is </a:t>
            </a:r>
            <a:r>
              <a:rPr lang="en-GB" dirty="0" smtClean="0">
                <a:latin typeface="Arial" pitchFamily="34" charset="0"/>
                <a:cs typeface="Arial" pitchFamily="34" charset="0"/>
              </a:rPr>
              <a:t>inherently very slow. </a:t>
            </a:r>
            <a:endParaRPr lang="en-GB" dirty="0" smtClean="0">
              <a:latin typeface="Arial" pitchFamily="34" charset="0"/>
              <a:cs typeface="Arial" pitchFamily="34" charset="0"/>
            </a:endParaRPr>
          </a:p>
          <a:p>
            <a:endParaRPr lang="en-GB" dirty="0" smtClean="0">
              <a:latin typeface="Arial" pitchFamily="34" charset="0"/>
              <a:cs typeface="Arial" pitchFamily="34" charset="0"/>
            </a:endParaRPr>
          </a:p>
          <a:p>
            <a:r>
              <a:rPr lang="en-GB" dirty="0" smtClean="0">
                <a:latin typeface="Arial" pitchFamily="34" charset="0"/>
                <a:cs typeface="Arial" pitchFamily="34" charset="0"/>
              </a:rPr>
              <a:t>For Darwin evolution </a:t>
            </a:r>
            <a:r>
              <a:rPr lang="en-GB" dirty="0" smtClean="0">
                <a:latin typeface="Arial" pitchFamily="34" charset="0"/>
                <a:cs typeface="Arial" pitchFamily="34" charset="0"/>
              </a:rPr>
              <a:t>required not just millions but hundreds of millions of years. He was mindful of supporting evidence from geology. He estimated, by an argument that was actually flawed (and which he cut from later editions of his book) that to carve out the Weald of Kent took 300 million years. If he had seen the Grand Canyon he could have made a more convincing estimate.</a:t>
            </a:r>
            <a:endParaRPr lang="en-GB"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0417" name="Picture 3"/>
          <p:cNvPicPr>
            <a:picLocks noChangeAspect="1" noChangeArrowheads="1"/>
          </p:cNvPicPr>
          <p:nvPr/>
        </p:nvPicPr>
        <p:blipFill>
          <a:blip r:embed="rId3" cstate="print"/>
          <a:srcRect/>
          <a:stretch>
            <a:fillRect/>
          </a:stretch>
        </p:blipFill>
        <p:spPr bwMode="auto">
          <a:xfrm>
            <a:off x="4818063" y="0"/>
            <a:ext cx="4325937" cy="5562600"/>
          </a:xfrm>
          <a:prstGeom prst="rect">
            <a:avLst/>
          </a:prstGeom>
          <a:noFill/>
          <a:ln w="9525">
            <a:noFill/>
            <a:miter lim="800000"/>
            <a:headEnd/>
            <a:tailEnd/>
          </a:ln>
        </p:spPr>
      </p:pic>
      <p:sp>
        <p:nvSpPr>
          <p:cNvPr id="60418" name="Text Box 4"/>
          <p:cNvSpPr txBox="1">
            <a:spLocks noChangeArrowheads="1"/>
          </p:cNvSpPr>
          <p:nvPr/>
        </p:nvSpPr>
        <p:spPr bwMode="auto">
          <a:xfrm>
            <a:off x="5665203" y="5643563"/>
            <a:ext cx="3042821" cy="1200329"/>
          </a:xfrm>
          <a:prstGeom prst="rect">
            <a:avLst/>
          </a:prstGeom>
          <a:noFill/>
          <a:ln w="9525">
            <a:noFill/>
            <a:miter lim="800000"/>
            <a:headEnd/>
            <a:tailEnd/>
          </a:ln>
        </p:spPr>
        <p:txBody>
          <a:bodyPr wrap="none">
            <a:spAutoFit/>
          </a:bodyPr>
          <a:lstStyle/>
          <a:p>
            <a:pPr algn="ctr" eaLnBrk="0" hangingPunct="0"/>
            <a:r>
              <a:rPr lang="en-GB" sz="2400" b="1" dirty="0">
                <a:latin typeface="Arial" pitchFamily="34" charset="0"/>
                <a:cs typeface="Arial" pitchFamily="34" charset="0"/>
              </a:rPr>
              <a:t>Charles Darwin</a:t>
            </a:r>
          </a:p>
          <a:p>
            <a:pPr algn="ctr" eaLnBrk="0" hangingPunct="0"/>
            <a:r>
              <a:rPr lang="en-GB" sz="2400" i="1" dirty="0">
                <a:latin typeface="Arial" pitchFamily="34" charset="0"/>
                <a:cs typeface="Arial" pitchFamily="34" charset="0"/>
              </a:rPr>
              <a:t>Origin of the Species</a:t>
            </a:r>
            <a:endParaRPr lang="en-GB" sz="2400" b="1" i="1" dirty="0">
              <a:latin typeface="Arial" pitchFamily="34" charset="0"/>
              <a:cs typeface="Arial" pitchFamily="34" charset="0"/>
            </a:endParaRPr>
          </a:p>
          <a:p>
            <a:pPr algn="ctr" eaLnBrk="0" hangingPunct="0"/>
            <a:r>
              <a:rPr lang="en-GB" sz="2400" b="1" dirty="0">
                <a:latin typeface="Arial" pitchFamily="34" charset="0"/>
                <a:cs typeface="Arial" pitchFamily="34" charset="0"/>
              </a:rPr>
              <a:t>1859</a:t>
            </a:r>
          </a:p>
        </p:txBody>
      </p:sp>
      <p:pic>
        <p:nvPicPr>
          <p:cNvPr id="60419" name="Picture 5" descr="Charles Darwin 1809-82 01"/>
          <p:cNvPicPr>
            <a:picLocks noChangeAspect="1" noChangeArrowheads="1"/>
          </p:cNvPicPr>
          <p:nvPr/>
        </p:nvPicPr>
        <p:blipFill>
          <a:blip r:embed="rId4" cstate="print"/>
          <a:srcRect/>
          <a:stretch>
            <a:fillRect/>
          </a:stretch>
        </p:blipFill>
        <p:spPr bwMode="auto">
          <a:xfrm>
            <a:off x="0" y="0"/>
            <a:ext cx="4265613"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2465" name="Picture 2"/>
          <p:cNvPicPr>
            <a:picLocks noChangeAspect="1" noChangeArrowheads="1"/>
          </p:cNvPicPr>
          <p:nvPr/>
        </p:nvPicPr>
        <p:blipFill>
          <a:blip r:embed="rId3" cstate="print"/>
          <a:srcRect/>
          <a:stretch>
            <a:fillRect/>
          </a:stretch>
        </p:blipFill>
        <p:spPr bwMode="auto">
          <a:xfrm>
            <a:off x="228600" y="228600"/>
            <a:ext cx="4889500" cy="6400800"/>
          </a:xfrm>
          <a:prstGeom prst="rect">
            <a:avLst/>
          </a:prstGeom>
          <a:noFill/>
          <a:ln w="9525">
            <a:noFill/>
            <a:miter lim="800000"/>
            <a:headEnd/>
            <a:tailEnd/>
          </a:ln>
        </p:spPr>
      </p:pic>
      <p:sp>
        <p:nvSpPr>
          <p:cNvPr id="62466" name="Text Box 3"/>
          <p:cNvSpPr txBox="1">
            <a:spLocks noChangeArrowheads="1"/>
          </p:cNvSpPr>
          <p:nvPr/>
        </p:nvSpPr>
        <p:spPr bwMode="auto">
          <a:xfrm>
            <a:off x="5436096" y="404664"/>
            <a:ext cx="3417763" cy="3785652"/>
          </a:xfrm>
          <a:prstGeom prst="rect">
            <a:avLst/>
          </a:prstGeom>
          <a:noFill/>
          <a:ln w="9525">
            <a:noFill/>
            <a:miter lim="800000"/>
            <a:headEnd/>
            <a:tailEnd/>
          </a:ln>
        </p:spPr>
        <p:txBody>
          <a:bodyPr wrap="square">
            <a:spAutoFit/>
          </a:bodyPr>
          <a:lstStyle/>
          <a:p>
            <a:pPr eaLnBrk="0" hangingPunct="0"/>
            <a:r>
              <a:rPr lang="en-GB" sz="2400" b="1" dirty="0">
                <a:latin typeface="Arial" pitchFamily="34" charset="0"/>
                <a:cs typeface="Arial" pitchFamily="34" charset="0"/>
              </a:rPr>
              <a:t>Christian. J. Thomsen</a:t>
            </a:r>
          </a:p>
          <a:p>
            <a:pPr eaLnBrk="0" hangingPunct="0"/>
            <a:r>
              <a:rPr lang="en-GB" sz="2400" dirty="0">
                <a:latin typeface="Arial" pitchFamily="34" charset="0"/>
                <a:cs typeface="Arial" pitchFamily="34" charset="0"/>
              </a:rPr>
              <a:t>1788-1865</a:t>
            </a:r>
          </a:p>
          <a:p>
            <a:pPr eaLnBrk="0" hangingPunct="0"/>
            <a:endParaRPr lang="en-GB" sz="2400" b="1" dirty="0">
              <a:latin typeface="Arial" pitchFamily="34" charset="0"/>
              <a:cs typeface="Arial" pitchFamily="34" charset="0"/>
            </a:endParaRPr>
          </a:p>
          <a:p>
            <a:pPr eaLnBrk="0" hangingPunct="0"/>
            <a:r>
              <a:rPr lang="en-GB" sz="2400" dirty="0">
                <a:latin typeface="Arial" pitchFamily="34" charset="0"/>
                <a:cs typeface="Arial" pitchFamily="34" charset="0"/>
              </a:rPr>
              <a:t>Re-ordered the displays in</a:t>
            </a:r>
          </a:p>
          <a:p>
            <a:pPr eaLnBrk="0" hangingPunct="0"/>
            <a:r>
              <a:rPr lang="en-GB" sz="2400" dirty="0">
                <a:latin typeface="Arial" pitchFamily="34" charset="0"/>
                <a:cs typeface="Arial" pitchFamily="34" charset="0"/>
              </a:rPr>
              <a:t>the </a:t>
            </a:r>
            <a:r>
              <a:rPr lang="en-GB" sz="2400" dirty="0" err="1">
                <a:latin typeface="Arial" pitchFamily="34" charset="0"/>
                <a:cs typeface="Arial" pitchFamily="34" charset="0"/>
              </a:rPr>
              <a:t>Oldnordisk</a:t>
            </a:r>
            <a:r>
              <a:rPr lang="en-GB" sz="2400" dirty="0">
                <a:latin typeface="Arial" pitchFamily="34" charset="0"/>
                <a:cs typeface="Arial" pitchFamily="34" charset="0"/>
              </a:rPr>
              <a:t> </a:t>
            </a:r>
            <a:r>
              <a:rPr lang="en-GB" sz="2400" dirty="0" err="1">
                <a:latin typeface="Arial" pitchFamily="34" charset="0"/>
                <a:cs typeface="Arial" pitchFamily="34" charset="0"/>
              </a:rPr>
              <a:t>Musuem</a:t>
            </a:r>
            <a:r>
              <a:rPr lang="en-GB" sz="2400" dirty="0">
                <a:latin typeface="Arial" pitchFamily="34" charset="0"/>
                <a:cs typeface="Arial" pitchFamily="34" charset="0"/>
              </a:rPr>
              <a:t>, </a:t>
            </a:r>
          </a:p>
          <a:p>
            <a:pPr eaLnBrk="0" hangingPunct="0"/>
            <a:r>
              <a:rPr lang="en-GB" sz="2400" dirty="0">
                <a:latin typeface="Arial" pitchFamily="34" charset="0"/>
                <a:cs typeface="Arial" pitchFamily="34" charset="0"/>
              </a:rPr>
              <a:t>Copenhagen </a:t>
            </a:r>
            <a:r>
              <a:rPr lang="en-GB" sz="2400" dirty="0" smtClean="0">
                <a:latin typeface="Arial" pitchFamily="34" charset="0"/>
                <a:cs typeface="Arial" pitchFamily="34" charset="0"/>
              </a:rPr>
              <a:t>1836</a:t>
            </a:r>
          </a:p>
          <a:p>
            <a:pPr eaLnBrk="0" hangingPunct="0"/>
            <a:endParaRPr lang="en-GB" sz="2400" dirty="0" smtClean="0">
              <a:latin typeface="Arial" pitchFamily="34" charset="0"/>
              <a:cs typeface="Arial" pitchFamily="34" charset="0"/>
            </a:endParaRPr>
          </a:p>
          <a:p>
            <a:pPr eaLnBrk="0" hangingPunct="0"/>
            <a:r>
              <a:rPr lang="en-GB" sz="2400" dirty="0" smtClean="0">
                <a:latin typeface="Arial" pitchFamily="34" charset="0"/>
                <a:cs typeface="Arial" pitchFamily="34" charset="0"/>
              </a:rPr>
              <a:t>Stone / Bronze / Iron</a:t>
            </a:r>
          </a:p>
        </p:txBody>
      </p:sp>
      <p:pic>
        <p:nvPicPr>
          <p:cNvPr id="4" name="Picture 4"/>
          <p:cNvPicPr>
            <a:picLocks noChangeAspect="1" noChangeArrowheads="1"/>
          </p:cNvPicPr>
          <p:nvPr/>
        </p:nvPicPr>
        <p:blipFill>
          <a:blip r:embed="rId4" cstate="print"/>
          <a:srcRect/>
          <a:stretch>
            <a:fillRect/>
          </a:stretch>
        </p:blipFill>
        <p:spPr bwMode="auto">
          <a:xfrm>
            <a:off x="6012160" y="4419600"/>
            <a:ext cx="1963738" cy="24384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4513" name="Picture 2" descr="Montelius - Bronze Age typology"/>
          <p:cNvPicPr>
            <a:picLocks noChangeAspect="1" noChangeArrowheads="1"/>
          </p:cNvPicPr>
          <p:nvPr/>
        </p:nvPicPr>
        <p:blipFill>
          <a:blip r:embed="rId3" cstate="print"/>
          <a:srcRect/>
          <a:stretch>
            <a:fillRect/>
          </a:stretch>
        </p:blipFill>
        <p:spPr bwMode="auto">
          <a:xfrm>
            <a:off x="4724400" y="0"/>
            <a:ext cx="4419600" cy="6753225"/>
          </a:xfrm>
          <a:prstGeom prst="rect">
            <a:avLst/>
          </a:prstGeom>
          <a:noFill/>
          <a:ln w="9525">
            <a:noFill/>
            <a:miter lim="800000"/>
            <a:headEnd/>
            <a:tailEnd/>
          </a:ln>
        </p:spPr>
      </p:pic>
      <p:pic>
        <p:nvPicPr>
          <p:cNvPr id="64514" name="Picture 3" descr="Montelius, Oscar (r)1843-1921 in 1904 Oseberg Viking ship"/>
          <p:cNvPicPr>
            <a:picLocks noChangeAspect="1" noChangeArrowheads="1"/>
          </p:cNvPicPr>
          <p:nvPr/>
        </p:nvPicPr>
        <p:blipFill>
          <a:blip r:embed="rId4" cstate="print"/>
          <a:srcRect/>
          <a:stretch>
            <a:fillRect/>
          </a:stretch>
        </p:blipFill>
        <p:spPr bwMode="auto">
          <a:xfrm>
            <a:off x="0" y="0"/>
            <a:ext cx="4724400" cy="2879725"/>
          </a:xfrm>
          <a:prstGeom prst="rect">
            <a:avLst/>
          </a:prstGeom>
          <a:noFill/>
          <a:ln w="9525">
            <a:noFill/>
            <a:miter lim="800000"/>
            <a:headEnd/>
            <a:tailEnd/>
          </a:ln>
        </p:spPr>
      </p:pic>
      <p:pic>
        <p:nvPicPr>
          <p:cNvPr id="64515" name="Picture 4"/>
          <p:cNvPicPr>
            <a:picLocks noChangeAspect="1" noChangeArrowheads="1"/>
          </p:cNvPicPr>
          <p:nvPr/>
        </p:nvPicPr>
        <p:blipFill>
          <a:blip r:embed="rId5" cstate="print"/>
          <a:srcRect/>
          <a:stretch>
            <a:fillRect/>
          </a:stretch>
        </p:blipFill>
        <p:spPr bwMode="auto">
          <a:xfrm>
            <a:off x="2743200" y="4419600"/>
            <a:ext cx="1963738" cy="2438400"/>
          </a:xfrm>
          <a:prstGeom prst="rect">
            <a:avLst/>
          </a:prstGeom>
          <a:noFill/>
          <a:ln w="9525">
            <a:noFill/>
            <a:miter lim="800000"/>
            <a:headEnd/>
            <a:tailEnd/>
          </a:ln>
        </p:spPr>
      </p:pic>
      <p:sp>
        <p:nvSpPr>
          <p:cNvPr id="64516" name="Text Box 5"/>
          <p:cNvSpPr txBox="1">
            <a:spLocks noChangeArrowheads="1"/>
          </p:cNvSpPr>
          <p:nvPr/>
        </p:nvSpPr>
        <p:spPr bwMode="auto">
          <a:xfrm>
            <a:off x="152400" y="3124200"/>
            <a:ext cx="2577950" cy="830997"/>
          </a:xfrm>
          <a:prstGeom prst="rect">
            <a:avLst/>
          </a:prstGeom>
          <a:noFill/>
          <a:ln w="9525">
            <a:noFill/>
            <a:miter lim="800000"/>
            <a:headEnd/>
            <a:tailEnd/>
          </a:ln>
        </p:spPr>
        <p:txBody>
          <a:bodyPr wrap="none">
            <a:spAutoFit/>
          </a:bodyPr>
          <a:lstStyle/>
          <a:p>
            <a:pPr eaLnBrk="0" hangingPunct="0"/>
            <a:r>
              <a:rPr lang="en-GB" sz="2400" b="1" dirty="0">
                <a:latin typeface="Arial" pitchFamily="34" charset="0"/>
                <a:cs typeface="Arial" pitchFamily="34" charset="0"/>
              </a:rPr>
              <a:t>Oscar </a:t>
            </a:r>
            <a:r>
              <a:rPr lang="en-GB" sz="2400" b="1" dirty="0" err="1">
                <a:latin typeface="Arial" pitchFamily="34" charset="0"/>
                <a:cs typeface="Arial" pitchFamily="34" charset="0"/>
              </a:rPr>
              <a:t>Montelius</a:t>
            </a:r>
            <a:endParaRPr lang="en-GB" sz="2400" b="1" dirty="0">
              <a:latin typeface="Arial" pitchFamily="34" charset="0"/>
              <a:cs typeface="Arial" pitchFamily="34" charset="0"/>
            </a:endParaRPr>
          </a:p>
          <a:p>
            <a:pPr eaLnBrk="0" hangingPunct="0"/>
            <a:r>
              <a:rPr lang="en-GB" sz="2400" dirty="0" smtClean="0">
                <a:latin typeface="Arial" pitchFamily="34" charset="0"/>
                <a:cs typeface="Arial" pitchFamily="34" charset="0"/>
              </a:rPr>
              <a:t>(1843 – 1921)</a:t>
            </a:r>
            <a:endParaRPr lang="en-GB" sz="2400" dirty="0">
              <a:latin typeface="Arial" pitchFamily="34" charset="0"/>
              <a:cs typeface="Arial" pitchFamily="34" charset="0"/>
            </a:endParaRPr>
          </a:p>
        </p:txBody>
      </p:sp>
      <p:sp>
        <p:nvSpPr>
          <p:cNvPr id="64517" name="Text Box 6"/>
          <p:cNvSpPr txBox="1">
            <a:spLocks noChangeArrowheads="1"/>
          </p:cNvSpPr>
          <p:nvPr/>
        </p:nvSpPr>
        <p:spPr bwMode="auto">
          <a:xfrm>
            <a:off x="152400" y="4038600"/>
            <a:ext cx="2736647" cy="461665"/>
          </a:xfrm>
          <a:prstGeom prst="rect">
            <a:avLst/>
          </a:prstGeom>
          <a:noFill/>
          <a:ln w="9525">
            <a:noFill/>
            <a:miter lim="800000"/>
            <a:headEnd/>
            <a:tailEnd/>
          </a:ln>
        </p:spPr>
        <p:txBody>
          <a:bodyPr wrap="none">
            <a:spAutoFit/>
          </a:bodyPr>
          <a:lstStyle/>
          <a:p>
            <a:pPr eaLnBrk="0" hangingPunct="0"/>
            <a:r>
              <a:rPr lang="en-GB" sz="2400" dirty="0">
                <a:latin typeface="Arial" pitchFamily="34" charset="0"/>
                <a:cs typeface="Arial" pitchFamily="34" charset="0"/>
              </a:rPr>
              <a:t>Swedish </a:t>
            </a:r>
            <a:r>
              <a:rPr lang="en-GB" sz="2400" dirty="0" err="1">
                <a:latin typeface="Arial" pitchFamily="34" charset="0"/>
                <a:cs typeface="Arial" pitchFamily="34" charset="0"/>
              </a:rPr>
              <a:t>typologist</a:t>
            </a:r>
            <a:endParaRPr lang="en-GB" sz="2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6561" name="Picture 1026" descr="Sir John Lubbock - Lord Avebury 01"/>
          <p:cNvPicPr>
            <a:picLocks noChangeAspect="1" noChangeArrowheads="1"/>
          </p:cNvPicPr>
          <p:nvPr/>
        </p:nvPicPr>
        <p:blipFill>
          <a:blip r:embed="rId3" cstate="print"/>
          <a:srcRect/>
          <a:stretch>
            <a:fillRect/>
          </a:stretch>
        </p:blipFill>
        <p:spPr bwMode="auto">
          <a:xfrm>
            <a:off x="0" y="0"/>
            <a:ext cx="5043488" cy="6858000"/>
          </a:xfrm>
          <a:prstGeom prst="rect">
            <a:avLst/>
          </a:prstGeom>
          <a:noFill/>
          <a:ln w="9525">
            <a:noFill/>
            <a:miter lim="800000"/>
            <a:headEnd/>
            <a:tailEnd/>
          </a:ln>
        </p:spPr>
      </p:pic>
      <p:sp>
        <p:nvSpPr>
          <p:cNvPr id="66562" name="Text Box 1027"/>
          <p:cNvSpPr txBox="1">
            <a:spLocks noChangeArrowheads="1"/>
          </p:cNvSpPr>
          <p:nvPr/>
        </p:nvSpPr>
        <p:spPr bwMode="auto">
          <a:xfrm>
            <a:off x="5334000" y="609600"/>
            <a:ext cx="3657600" cy="2677656"/>
          </a:xfrm>
          <a:prstGeom prst="rect">
            <a:avLst/>
          </a:prstGeom>
          <a:noFill/>
          <a:ln w="9525">
            <a:noFill/>
            <a:miter lim="800000"/>
            <a:headEnd/>
            <a:tailEnd/>
          </a:ln>
        </p:spPr>
        <p:txBody>
          <a:bodyPr>
            <a:spAutoFit/>
          </a:bodyPr>
          <a:lstStyle/>
          <a:p>
            <a:pPr eaLnBrk="0" hangingPunct="0"/>
            <a:r>
              <a:rPr lang="en-GB" sz="2400" b="1" dirty="0">
                <a:latin typeface="Arial" pitchFamily="34" charset="0"/>
                <a:cs typeface="Arial" pitchFamily="34" charset="0"/>
              </a:rPr>
              <a:t>Sir John Lubbock</a:t>
            </a:r>
          </a:p>
          <a:p>
            <a:pPr eaLnBrk="0" hangingPunct="0"/>
            <a:r>
              <a:rPr lang="en-GB" sz="2400" b="1" dirty="0">
                <a:latin typeface="Arial" pitchFamily="34" charset="0"/>
                <a:cs typeface="Arial" pitchFamily="34" charset="0"/>
              </a:rPr>
              <a:t>Lord </a:t>
            </a:r>
            <a:r>
              <a:rPr lang="en-GB" sz="2400" b="1" dirty="0" err="1">
                <a:latin typeface="Arial" pitchFamily="34" charset="0"/>
                <a:cs typeface="Arial" pitchFamily="34" charset="0"/>
              </a:rPr>
              <a:t>Avebury</a:t>
            </a:r>
            <a:endParaRPr lang="en-GB" sz="2400" b="1" dirty="0">
              <a:latin typeface="Arial" pitchFamily="34" charset="0"/>
              <a:cs typeface="Arial" pitchFamily="34" charset="0"/>
            </a:endParaRPr>
          </a:p>
          <a:p>
            <a:pPr eaLnBrk="0" hangingPunct="0"/>
            <a:r>
              <a:rPr lang="en-GB" sz="2400" dirty="0">
                <a:latin typeface="Arial" pitchFamily="34" charset="0"/>
                <a:cs typeface="Arial" pitchFamily="34" charset="0"/>
              </a:rPr>
              <a:t>1834 – 1913</a:t>
            </a:r>
          </a:p>
          <a:p>
            <a:pPr eaLnBrk="0" hangingPunct="0"/>
            <a:endParaRPr lang="en-GB" sz="2400" dirty="0">
              <a:latin typeface="Arial" pitchFamily="34" charset="0"/>
              <a:cs typeface="Arial" pitchFamily="34" charset="0"/>
            </a:endParaRPr>
          </a:p>
          <a:p>
            <a:pPr eaLnBrk="0" hangingPunct="0"/>
            <a:r>
              <a:rPr lang="en-GB" sz="2400" dirty="0">
                <a:latin typeface="Arial" pitchFamily="34" charset="0"/>
                <a:cs typeface="Arial" pitchFamily="34" charset="0"/>
              </a:rPr>
              <a:t>Developed the terms</a:t>
            </a:r>
          </a:p>
          <a:p>
            <a:pPr eaLnBrk="0" hangingPunct="0"/>
            <a:r>
              <a:rPr lang="en-GB" sz="2400" i="1" dirty="0">
                <a:latin typeface="Arial" pitchFamily="34" charset="0"/>
                <a:cs typeface="Arial" pitchFamily="34" charset="0"/>
              </a:rPr>
              <a:t>Palaeolithic</a:t>
            </a:r>
            <a:r>
              <a:rPr lang="en-GB" sz="2400" dirty="0">
                <a:latin typeface="Arial" pitchFamily="34" charset="0"/>
                <a:cs typeface="Arial" pitchFamily="34" charset="0"/>
              </a:rPr>
              <a:t> and </a:t>
            </a:r>
            <a:r>
              <a:rPr lang="en-GB" sz="2400" i="1" dirty="0">
                <a:latin typeface="Arial" pitchFamily="34" charset="0"/>
                <a:cs typeface="Arial" pitchFamily="34" charset="0"/>
              </a:rPr>
              <a:t>Neolithic</a:t>
            </a:r>
          </a:p>
          <a:p>
            <a:pPr eaLnBrk="0" hangingPunct="0"/>
            <a:endParaRPr lang="en-GB" sz="2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0657" name="Picture 1026" descr="Pitt-Rivers 1827-1900"/>
          <p:cNvPicPr>
            <a:picLocks noChangeAspect="1" noChangeArrowheads="1"/>
          </p:cNvPicPr>
          <p:nvPr/>
        </p:nvPicPr>
        <p:blipFill>
          <a:blip r:embed="rId3" cstate="print"/>
          <a:srcRect/>
          <a:stretch>
            <a:fillRect/>
          </a:stretch>
        </p:blipFill>
        <p:spPr bwMode="auto">
          <a:xfrm>
            <a:off x="0" y="0"/>
            <a:ext cx="4589463" cy="6858000"/>
          </a:xfrm>
          <a:prstGeom prst="rect">
            <a:avLst/>
          </a:prstGeom>
          <a:noFill/>
          <a:ln w="9525">
            <a:noFill/>
            <a:miter lim="800000"/>
            <a:headEnd/>
            <a:tailEnd/>
          </a:ln>
        </p:spPr>
      </p:pic>
      <p:pic>
        <p:nvPicPr>
          <p:cNvPr id="70658" name="Picture 1027" descr="pitt-rivers Cissbury Ring 1875 01"/>
          <p:cNvPicPr>
            <a:picLocks noChangeAspect="1" noChangeArrowheads="1"/>
          </p:cNvPicPr>
          <p:nvPr/>
        </p:nvPicPr>
        <p:blipFill>
          <a:blip r:embed="rId4" cstate="print"/>
          <a:srcRect/>
          <a:stretch>
            <a:fillRect/>
          </a:stretch>
        </p:blipFill>
        <p:spPr bwMode="auto">
          <a:xfrm>
            <a:off x="4643438" y="0"/>
            <a:ext cx="4500562" cy="2820988"/>
          </a:xfrm>
          <a:prstGeom prst="rect">
            <a:avLst/>
          </a:prstGeom>
          <a:noFill/>
          <a:ln w="9525">
            <a:noFill/>
            <a:miter lim="800000"/>
            <a:headEnd/>
            <a:tailEnd/>
          </a:ln>
        </p:spPr>
      </p:pic>
      <p:pic>
        <p:nvPicPr>
          <p:cNvPr id="70659" name="Picture 1028" descr="Pitt-Rivers Wor Barrow"/>
          <p:cNvPicPr>
            <a:picLocks noChangeAspect="1" noChangeArrowheads="1"/>
          </p:cNvPicPr>
          <p:nvPr/>
        </p:nvPicPr>
        <p:blipFill>
          <a:blip r:embed="rId5" cstate="print"/>
          <a:srcRect/>
          <a:stretch>
            <a:fillRect/>
          </a:stretch>
        </p:blipFill>
        <p:spPr bwMode="auto">
          <a:xfrm>
            <a:off x="4648200" y="4424363"/>
            <a:ext cx="4495800" cy="2433637"/>
          </a:xfrm>
          <a:prstGeom prst="rect">
            <a:avLst/>
          </a:prstGeom>
          <a:noFill/>
          <a:ln w="9525">
            <a:noFill/>
            <a:miter lim="800000"/>
            <a:headEnd/>
            <a:tailEnd/>
          </a:ln>
        </p:spPr>
      </p:pic>
      <p:sp>
        <p:nvSpPr>
          <p:cNvPr id="70660" name="Text Box 1032"/>
          <p:cNvSpPr txBox="1">
            <a:spLocks noChangeArrowheads="1"/>
          </p:cNvSpPr>
          <p:nvPr/>
        </p:nvSpPr>
        <p:spPr bwMode="auto">
          <a:xfrm>
            <a:off x="4750962" y="3071813"/>
            <a:ext cx="4342663" cy="1200329"/>
          </a:xfrm>
          <a:prstGeom prst="rect">
            <a:avLst/>
          </a:prstGeom>
          <a:noFill/>
          <a:ln w="9525">
            <a:noFill/>
            <a:miter lim="800000"/>
            <a:headEnd/>
            <a:tailEnd/>
          </a:ln>
        </p:spPr>
        <p:txBody>
          <a:bodyPr wrap="none">
            <a:spAutoFit/>
          </a:bodyPr>
          <a:lstStyle/>
          <a:p>
            <a:pPr algn="ctr" eaLnBrk="0" hangingPunct="0"/>
            <a:r>
              <a:rPr lang="en-GB" sz="2400" b="1" dirty="0">
                <a:latin typeface="Arial" pitchFamily="34" charset="0"/>
                <a:cs typeface="Arial" pitchFamily="34" charset="0"/>
              </a:rPr>
              <a:t>General </a:t>
            </a:r>
            <a:r>
              <a:rPr lang="en-GB" sz="2400" b="1" dirty="0" smtClean="0">
                <a:latin typeface="Arial" pitchFamily="34" charset="0"/>
                <a:cs typeface="Arial" pitchFamily="34" charset="0"/>
              </a:rPr>
              <a:t>Augustus </a:t>
            </a:r>
            <a:r>
              <a:rPr lang="en-GB" sz="2400" b="1" dirty="0">
                <a:latin typeface="Arial" pitchFamily="34" charset="0"/>
                <a:cs typeface="Arial" pitchFamily="34" charset="0"/>
              </a:rPr>
              <a:t>Lane Fox </a:t>
            </a:r>
            <a:endParaRPr lang="en-GB" sz="2400" b="1" dirty="0" smtClean="0">
              <a:latin typeface="Arial" pitchFamily="34" charset="0"/>
              <a:cs typeface="Arial" pitchFamily="34" charset="0"/>
            </a:endParaRPr>
          </a:p>
          <a:p>
            <a:pPr algn="ctr" eaLnBrk="0" hangingPunct="0"/>
            <a:r>
              <a:rPr lang="en-GB" sz="2400" b="1" dirty="0" smtClean="0">
                <a:latin typeface="Arial" pitchFamily="34" charset="0"/>
                <a:cs typeface="Arial" pitchFamily="34" charset="0"/>
              </a:rPr>
              <a:t>Pitt-Rivers</a:t>
            </a:r>
            <a:endParaRPr lang="en-GB" sz="2400" b="1" dirty="0">
              <a:latin typeface="Arial" pitchFamily="34" charset="0"/>
              <a:cs typeface="Arial" pitchFamily="34" charset="0"/>
            </a:endParaRPr>
          </a:p>
          <a:p>
            <a:pPr algn="ctr" eaLnBrk="0" hangingPunct="0"/>
            <a:r>
              <a:rPr lang="en-GB" sz="2400" dirty="0">
                <a:latin typeface="Arial" pitchFamily="34" charset="0"/>
                <a:cs typeface="Arial" pitchFamily="34" charset="0"/>
              </a:rPr>
              <a:t>(1827 – 1900</a:t>
            </a:r>
            <a:r>
              <a:rPr lang="en-GB" sz="2400" dirty="0" smtClean="0">
                <a:latin typeface="Arial" pitchFamily="34" charset="0"/>
                <a:cs typeface="Arial" pitchFamily="34" charset="0"/>
              </a:rPr>
              <a:t>)</a:t>
            </a:r>
            <a:endParaRPr lang="en-GB" sz="2400" dirty="0">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2098" name="Picture 1026" descr="Heinrich Schliemann 01"/>
          <p:cNvPicPr>
            <a:picLocks noChangeAspect="1" noChangeArrowheads="1"/>
          </p:cNvPicPr>
          <p:nvPr/>
        </p:nvPicPr>
        <p:blipFill>
          <a:blip r:embed="rId3" cstate="print"/>
          <a:srcRect/>
          <a:stretch>
            <a:fillRect/>
          </a:stretch>
        </p:blipFill>
        <p:spPr bwMode="auto">
          <a:xfrm>
            <a:off x="0" y="0"/>
            <a:ext cx="2300288" cy="3505200"/>
          </a:xfrm>
          <a:prstGeom prst="rect">
            <a:avLst/>
          </a:prstGeom>
          <a:noFill/>
        </p:spPr>
      </p:pic>
      <p:pic>
        <p:nvPicPr>
          <p:cNvPr id="132099" name="Picture 1027" descr="Sophie Schliemann 01"/>
          <p:cNvPicPr>
            <a:picLocks noChangeAspect="1" noChangeArrowheads="1"/>
          </p:cNvPicPr>
          <p:nvPr/>
        </p:nvPicPr>
        <p:blipFill>
          <a:blip r:embed="rId4" cstate="print"/>
          <a:srcRect/>
          <a:stretch>
            <a:fillRect/>
          </a:stretch>
        </p:blipFill>
        <p:spPr bwMode="auto">
          <a:xfrm>
            <a:off x="0" y="2819400"/>
            <a:ext cx="2852738" cy="4038600"/>
          </a:xfrm>
          <a:prstGeom prst="rect">
            <a:avLst/>
          </a:prstGeom>
          <a:noFill/>
        </p:spPr>
      </p:pic>
      <p:pic>
        <p:nvPicPr>
          <p:cNvPr id="132100" name="Picture 1028" descr="Troy treasure"/>
          <p:cNvPicPr>
            <a:picLocks noChangeAspect="1" noChangeArrowheads="1"/>
          </p:cNvPicPr>
          <p:nvPr/>
        </p:nvPicPr>
        <p:blipFill>
          <a:blip r:embed="rId5" cstate="print"/>
          <a:srcRect/>
          <a:stretch>
            <a:fillRect/>
          </a:stretch>
        </p:blipFill>
        <p:spPr bwMode="auto">
          <a:xfrm>
            <a:off x="3030538" y="0"/>
            <a:ext cx="6113462" cy="6858000"/>
          </a:xfrm>
          <a:prstGeom prst="rect">
            <a:avLst/>
          </a:prstGeom>
          <a:noFill/>
        </p:spPr>
      </p:pic>
      <p:sp>
        <p:nvSpPr>
          <p:cNvPr id="132101" name="Text Box 1029"/>
          <p:cNvSpPr txBox="1">
            <a:spLocks noChangeArrowheads="1"/>
          </p:cNvSpPr>
          <p:nvPr/>
        </p:nvSpPr>
        <p:spPr bwMode="auto">
          <a:xfrm>
            <a:off x="5715000" y="5867400"/>
            <a:ext cx="3227165" cy="830997"/>
          </a:xfrm>
          <a:prstGeom prst="rect">
            <a:avLst/>
          </a:prstGeom>
          <a:noFill/>
          <a:ln w="9525">
            <a:noFill/>
            <a:miter lim="800000"/>
            <a:headEnd/>
            <a:tailEnd/>
          </a:ln>
          <a:effectLst/>
        </p:spPr>
        <p:txBody>
          <a:bodyPr wrap="none">
            <a:spAutoFit/>
          </a:bodyPr>
          <a:lstStyle/>
          <a:p>
            <a:r>
              <a:rPr lang="en-GB" sz="2400" b="1" dirty="0">
                <a:solidFill>
                  <a:schemeClr val="bg1"/>
                </a:solidFill>
                <a:latin typeface="Arial" pitchFamily="34" charset="0"/>
                <a:cs typeface="Arial" pitchFamily="34" charset="0"/>
              </a:rPr>
              <a:t>Heinrich Schliemann</a:t>
            </a:r>
          </a:p>
          <a:p>
            <a:r>
              <a:rPr lang="en-GB" sz="2400" b="1" dirty="0" smtClean="0">
                <a:solidFill>
                  <a:schemeClr val="bg1"/>
                </a:solidFill>
                <a:latin typeface="Arial" pitchFamily="34" charset="0"/>
                <a:cs typeface="Arial" pitchFamily="34" charset="0"/>
              </a:rPr>
              <a:t>(1822 – 1890)</a:t>
            </a:r>
            <a:endParaRPr lang="en-GB" sz="2400" b="1"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8306" name="Picture 2"/>
          <p:cNvPicPr>
            <a:picLocks noChangeAspect="1" noChangeArrowheads="1"/>
          </p:cNvPicPr>
          <p:nvPr/>
        </p:nvPicPr>
        <p:blipFill>
          <a:blip r:embed="rId3" cstate="print"/>
          <a:srcRect/>
          <a:stretch>
            <a:fillRect/>
          </a:stretch>
        </p:blipFill>
        <p:spPr bwMode="auto">
          <a:xfrm>
            <a:off x="0" y="0"/>
            <a:ext cx="4149725" cy="6858000"/>
          </a:xfrm>
          <a:prstGeom prst="rect">
            <a:avLst/>
          </a:prstGeom>
          <a:noFill/>
        </p:spPr>
      </p:pic>
      <p:sp>
        <p:nvSpPr>
          <p:cNvPr id="98307" name="Text Box 3"/>
          <p:cNvSpPr txBox="1">
            <a:spLocks noChangeArrowheads="1"/>
          </p:cNvSpPr>
          <p:nvPr/>
        </p:nvSpPr>
        <p:spPr bwMode="auto">
          <a:xfrm>
            <a:off x="5456378" y="228600"/>
            <a:ext cx="2728632" cy="830997"/>
          </a:xfrm>
          <a:prstGeom prst="rect">
            <a:avLst/>
          </a:prstGeom>
          <a:noFill/>
          <a:ln w="9525">
            <a:noFill/>
            <a:miter lim="800000"/>
            <a:headEnd/>
            <a:tailEnd/>
          </a:ln>
          <a:effectLst/>
        </p:spPr>
        <p:txBody>
          <a:bodyPr wrap="none">
            <a:spAutoFit/>
          </a:bodyPr>
          <a:lstStyle/>
          <a:p>
            <a:pPr algn="ctr"/>
            <a:r>
              <a:rPr lang="en-GB" sz="2400" b="1" dirty="0">
                <a:solidFill>
                  <a:schemeClr val="bg1"/>
                </a:solidFill>
                <a:latin typeface="Arial" pitchFamily="34" charset="0"/>
                <a:cs typeface="Arial" pitchFamily="34" charset="0"/>
              </a:rPr>
              <a:t>O. G. S. Crawford</a:t>
            </a:r>
          </a:p>
          <a:p>
            <a:pPr algn="ctr"/>
            <a:r>
              <a:rPr lang="en-GB" sz="2400" dirty="0">
                <a:solidFill>
                  <a:schemeClr val="bg1"/>
                </a:solidFill>
                <a:latin typeface="Arial" pitchFamily="34" charset="0"/>
                <a:cs typeface="Arial" pitchFamily="34" charset="0"/>
              </a:rPr>
              <a:t>1886 - 1957</a:t>
            </a:r>
            <a:endParaRPr lang="en-GB" sz="2400" b="1" dirty="0">
              <a:solidFill>
                <a:schemeClr val="bg1"/>
              </a:solidFill>
              <a:latin typeface="Arial" pitchFamily="34" charset="0"/>
              <a:cs typeface="Arial" pitchFamily="34" charset="0"/>
            </a:endParaRPr>
          </a:p>
        </p:txBody>
      </p:sp>
      <p:pic>
        <p:nvPicPr>
          <p:cNvPr id="98309" name="Picture 5" descr="Caerau, Aberpwll Pembs"/>
          <p:cNvPicPr>
            <a:picLocks noChangeAspect="1" noChangeArrowheads="1"/>
          </p:cNvPicPr>
          <p:nvPr/>
        </p:nvPicPr>
        <p:blipFill>
          <a:blip r:embed="rId4" cstate="print"/>
          <a:srcRect/>
          <a:stretch>
            <a:fillRect/>
          </a:stretch>
        </p:blipFill>
        <p:spPr bwMode="auto">
          <a:xfrm>
            <a:off x="4267200" y="2286000"/>
            <a:ext cx="4876800" cy="3305175"/>
          </a:xfrm>
          <a:prstGeom prst="rect">
            <a:avLst/>
          </a:prstGeom>
          <a:noFill/>
        </p:spPr>
      </p:pic>
      <p:sp>
        <p:nvSpPr>
          <p:cNvPr id="98310" name="Text Box 6"/>
          <p:cNvSpPr txBox="1">
            <a:spLocks noChangeArrowheads="1"/>
          </p:cNvSpPr>
          <p:nvPr/>
        </p:nvSpPr>
        <p:spPr bwMode="auto">
          <a:xfrm>
            <a:off x="4313238" y="5791200"/>
            <a:ext cx="4333366" cy="677108"/>
          </a:xfrm>
          <a:prstGeom prst="rect">
            <a:avLst/>
          </a:prstGeom>
          <a:noFill/>
          <a:ln w="9525">
            <a:noFill/>
            <a:miter lim="800000"/>
            <a:headEnd/>
            <a:tailEnd/>
          </a:ln>
          <a:effectLst/>
        </p:spPr>
        <p:txBody>
          <a:bodyPr wrap="none">
            <a:spAutoFit/>
          </a:bodyPr>
          <a:lstStyle/>
          <a:p>
            <a:pPr eaLnBrk="1" hangingPunct="1"/>
            <a:r>
              <a:rPr lang="en-GB" sz="2000" b="1" dirty="0" err="1">
                <a:solidFill>
                  <a:schemeClr val="bg1"/>
                </a:solidFill>
                <a:latin typeface="Arial" pitchFamily="34" charset="0"/>
                <a:cs typeface="Arial" pitchFamily="34" charset="0"/>
              </a:rPr>
              <a:t>Caerau</a:t>
            </a:r>
            <a:r>
              <a:rPr lang="en-GB" sz="2000" b="1" dirty="0">
                <a:solidFill>
                  <a:schemeClr val="bg1"/>
                </a:solidFill>
                <a:latin typeface="Arial" pitchFamily="34" charset="0"/>
                <a:cs typeface="Arial" pitchFamily="34" charset="0"/>
              </a:rPr>
              <a:t>, </a:t>
            </a:r>
            <a:r>
              <a:rPr lang="en-GB" sz="2000" b="1" dirty="0" err="1">
                <a:solidFill>
                  <a:schemeClr val="bg1"/>
                </a:solidFill>
                <a:latin typeface="Arial" pitchFamily="34" charset="0"/>
                <a:cs typeface="Arial" pitchFamily="34" charset="0"/>
              </a:rPr>
              <a:t>Aberpwll</a:t>
            </a:r>
            <a:r>
              <a:rPr lang="en-GB" sz="2000" b="1" dirty="0">
                <a:solidFill>
                  <a:schemeClr val="bg1"/>
                </a:solidFill>
                <a:latin typeface="Arial" pitchFamily="34" charset="0"/>
                <a:cs typeface="Arial" pitchFamily="34" charset="0"/>
              </a:rPr>
              <a:t>   Pembrokeshire</a:t>
            </a:r>
          </a:p>
          <a:p>
            <a:endParaRPr lang="en-GB" dirty="0">
              <a:solidFill>
                <a:schemeClr val="bg1"/>
              </a:solidFill>
            </a:endParaRPr>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4451" name="Picture 3"/>
          <p:cNvPicPr>
            <a:picLocks noChangeAspect="1" noChangeArrowheads="1"/>
          </p:cNvPicPr>
          <p:nvPr/>
        </p:nvPicPr>
        <p:blipFill>
          <a:blip r:embed="rId3" cstate="print"/>
          <a:srcRect/>
          <a:stretch>
            <a:fillRect/>
          </a:stretch>
        </p:blipFill>
        <p:spPr bwMode="auto">
          <a:xfrm>
            <a:off x="152400" y="152400"/>
            <a:ext cx="2619375" cy="3657600"/>
          </a:xfrm>
          <a:prstGeom prst="rect">
            <a:avLst/>
          </a:prstGeom>
          <a:noFill/>
        </p:spPr>
      </p:pic>
      <p:sp>
        <p:nvSpPr>
          <p:cNvPr id="104452" name="Text Box 4"/>
          <p:cNvSpPr txBox="1">
            <a:spLocks noChangeArrowheads="1"/>
          </p:cNvSpPr>
          <p:nvPr/>
        </p:nvSpPr>
        <p:spPr bwMode="auto">
          <a:xfrm>
            <a:off x="2651774" y="5715000"/>
            <a:ext cx="3280065" cy="830997"/>
          </a:xfrm>
          <a:prstGeom prst="rect">
            <a:avLst/>
          </a:prstGeom>
          <a:noFill/>
          <a:ln w="9525">
            <a:noFill/>
            <a:miter lim="800000"/>
            <a:headEnd/>
            <a:tailEnd/>
          </a:ln>
          <a:effectLst/>
        </p:spPr>
        <p:txBody>
          <a:bodyPr wrap="none">
            <a:spAutoFit/>
          </a:bodyPr>
          <a:lstStyle/>
          <a:p>
            <a:pPr algn="ctr"/>
            <a:r>
              <a:rPr lang="en-GB" sz="2400" b="1" dirty="0">
                <a:solidFill>
                  <a:schemeClr val="bg1"/>
                </a:solidFill>
                <a:latin typeface="Arial" pitchFamily="34" charset="0"/>
                <a:cs typeface="Arial" pitchFamily="34" charset="0"/>
              </a:rPr>
              <a:t>Sir Mortimer Wheeler</a:t>
            </a:r>
          </a:p>
          <a:p>
            <a:pPr algn="ctr"/>
            <a:r>
              <a:rPr lang="en-GB" sz="2400" b="1" dirty="0">
                <a:solidFill>
                  <a:schemeClr val="bg1"/>
                </a:solidFill>
                <a:latin typeface="Arial" pitchFamily="34" charset="0"/>
                <a:cs typeface="Arial" pitchFamily="34" charset="0"/>
              </a:rPr>
              <a:t>(1890 - 1976)</a:t>
            </a:r>
          </a:p>
        </p:txBody>
      </p:sp>
      <p:pic>
        <p:nvPicPr>
          <p:cNvPr id="104453" name="Picture 5" descr="Wheeler - Wye Downs - Kent 1954"/>
          <p:cNvPicPr>
            <a:picLocks noChangeAspect="1" noChangeArrowheads="1"/>
          </p:cNvPicPr>
          <p:nvPr/>
        </p:nvPicPr>
        <p:blipFill>
          <a:blip r:embed="rId4" cstate="print"/>
          <a:srcRect/>
          <a:stretch>
            <a:fillRect/>
          </a:stretch>
        </p:blipFill>
        <p:spPr bwMode="auto">
          <a:xfrm>
            <a:off x="2819400" y="152400"/>
            <a:ext cx="6324600" cy="4611688"/>
          </a:xfrm>
          <a:prstGeom prst="rect">
            <a:avLst/>
          </a:prstGeom>
          <a:noFill/>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9618" name="Picture 2" descr="Vere Gordon Childe"/>
          <p:cNvPicPr>
            <a:picLocks noChangeAspect="1" noChangeArrowheads="1"/>
          </p:cNvPicPr>
          <p:nvPr/>
        </p:nvPicPr>
        <p:blipFill>
          <a:blip r:embed="rId3" cstate="print"/>
          <a:srcRect/>
          <a:stretch>
            <a:fillRect/>
          </a:stretch>
        </p:blipFill>
        <p:spPr bwMode="auto">
          <a:xfrm>
            <a:off x="-1" y="0"/>
            <a:ext cx="5763269" cy="6858000"/>
          </a:xfrm>
          <a:prstGeom prst="rect">
            <a:avLst/>
          </a:prstGeom>
          <a:noFill/>
        </p:spPr>
      </p:pic>
      <p:sp>
        <p:nvSpPr>
          <p:cNvPr id="239619" name="Text Box 3"/>
          <p:cNvSpPr txBox="1">
            <a:spLocks noChangeArrowheads="1"/>
          </p:cNvSpPr>
          <p:nvPr/>
        </p:nvSpPr>
        <p:spPr bwMode="auto">
          <a:xfrm>
            <a:off x="6089318" y="764704"/>
            <a:ext cx="3054682" cy="830997"/>
          </a:xfrm>
          <a:prstGeom prst="rect">
            <a:avLst/>
          </a:prstGeom>
          <a:noFill/>
          <a:ln w="9525">
            <a:noFill/>
            <a:miter lim="800000"/>
            <a:headEnd/>
            <a:tailEnd/>
          </a:ln>
          <a:effectLst/>
        </p:spPr>
        <p:txBody>
          <a:bodyPr wrap="none">
            <a:spAutoFit/>
          </a:bodyPr>
          <a:lstStyle/>
          <a:p>
            <a:r>
              <a:rPr lang="en-GB" sz="2400" b="1" dirty="0" err="1">
                <a:solidFill>
                  <a:schemeClr val="bg1"/>
                </a:solidFill>
                <a:latin typeface="Arial" pitchFamily="34" charset="0"/>
                <a:cs typeface="Arial" pitchFamily="34" charset="0"/>
              </a:rPr>
              <a:t>Vere</a:t>
            </a:r>
            <a:r>
              <a:rPr lang="en-GB" sz="2400" b="1" dirty="0">
                <a:solidFill>
                  <a:schemeClr val="bg1"/>
                </a:solidFill>
                <a:latin typeface="Arial" pitchFamily="34" charset="0"/>
                <a:cs typeface="Arial" pitchFamily="34" charset="0"/>
              </a:rPr>
              <a:t> Gordon Childe</a:t>
            </a:r>
          </a:p>
          <a:p>
            <a:r>
              <a:rPr lang="en-GB" sz="2400" dirty="0" smtClean="0">
                <a:solidFill>
                  <a:schemeClr val="bg1"/>
                </a:solidFill>
                <a:latin typeface="Arial" pitchFamily="34" charset="0"/>
                <a:cs typeface="Arial" pitchFamily="34" charset="0"/>
              </a:rPr>
              <a:t>(1892-1957)</a:t>
            </a:r>
            <a:endParaRPr lang="en-GB" sz="2400" dirty="0">
              <a:solidFill>
                <a:schemeClr val="bg1"/>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6674" name="Picture 1026" descr="Willard Libby 1908-80 01"/>
          <p:cNvPicPr>
            <a:picLocks noChangeAspect="1" noChangeArrowheads="1"/>
          </p:cNvPicPr>
          <p:nvPr/>
        </p:nvPicPr>
        <p:blipFill>
          <a:blip r:embed="rId3" cstate="print"/>
          <a:srcRect/>
          <a:stretch>
            <a:fillRect/>
          </a:stretch>
        </p:blipFill>
        <p:spPr bwMode="auto">
          <a:xfrm>
            <a:off x="0" y="0"/>
            <a:ext cx="4733925" cy="6858000"/>
          </a:xfrm>
          <a:prstGeom prst="rect">
            <a:avLst/>
          </a:prstGeom>
          <a:noFill/>
        </p:spPr>
      </p:pic>
      <p:pic>
        <p:nvPicPr>
          <p:cNvPr id="156675" name="Picture 1027" descr="Willard Libby 1955 Time cover 01"/>
          <p:cNvPicPr>
            <a:picLocks noChangeAspect="1" noChangeArrowheads="1"/>
          </p:cNvPicPr>
          <p:nvPr/>
        </p:nvPicPr>
        <p:blipFill>
          <a:blip r:embed="rId4" cstate="print"/>
          <a:srcRect/>
          <a:stretch>
            <a:fillRect/>
          </a:stretch>
        </p:blipFill>
        <p:spPr bwMode="auto">
          <a:xfrm>
            <a:off x="5257800" y="228600"/>
            <a:ext cx="3351213" cy="4419600"/>
          </a:xfrm>
          <a:prstGeom prst="rect">
            <a:avLst/>
          </a:prstGeom>
          <a:noFill/>
        </p:spPr>
      </p:pic>
      <p:sp>
        <p:nvSpPr>
          <p:cNvPr id="156676" name="Text Box 1028"/>
          <p:cNvSpPr txBox="1">
            <a:spLocks noChangeArrowheads="1"/>
          </p:cNvSpPr>
          <p:nvPr/>
        </p:nvSpPr>
        <p:spPr bwMode="auto">
          <a:xfrm>
            <a:off x="4876800" y="4800600"/>
            <a:ext cx="4267200" cy="1938992"/>
          </a:xfrm>
          <a:prstGeom prst="rect">
            <a:avLst/>
          </a:prstGeom>
          <a:noFill/>
          <a:ln w="9525">
            <a:noFill/>
            <a:miter lim="800000"/>
            <a:headEnd/>
            <a:tailEnd/>
          </a:ln>
          <a:effectLst/>
        </p:spPr>
        <p:txBody>
          <a:bodyPr>
            <a:spAutoFit/>
          </a:bodyPr>
          <a:lstStyle/>
          <a:p>
            <a:pPr algn="ctr"/>
            <a:r>
              <a:rPr lang="en-GB" sz="2400" b="1" dirty="0">
                <a:solidFill>
                  <a:schemeClr val="bg1"/>
                </a:solidFill>
                <a:latin typeface="Arial" pitchFamily="34" charset="0"/>
                <a:cs typeface="Arial" pitchFamily="34" charset="0"/>
              </a:rPr>
              <a:t>Willard Libby</a:t>
            </a:r>
          </a:p>
          <a:p>
            <a:pPr algn="ctr"/>
            <a:r>
              <a:rPr lang="en-GB" sz="2400" dirty="0" smtClean="0">
                <a:solidFill>
                  <a:schemeClr val="bg1"/>
                </a:solidFill>
                <a:latin typeface="Arial" pitchFamily="34" charset="0"/>
                <a:cs typeface="Arial" pitchFamily="34" charset="0"/>
              </a:rPr>
              <a:t>(1908 </a:t>
            </a:r>
            <a:r>
              <a:rPr lang="en-GB" sz="2400" dirty="0">
                <a:solidFill>
                  <a:schemeClr val="bg1"/>
                </a:solidFill>
                <a:latin typeface="Arial" pitchFamily="34" charset="0"/>
                <a:cs typeface="Arial" pitchFamily="34" charset="0"/>
              </a:rPr>
              <a:t>– </a:t>
            </a:r>
            <a:r>
              <a:rPr lang="en-GB" sz="2400" dirty="0" smtClean="0">
                <a:solidFill>
                  <a:schemeClr val="bg1"/>
                </a:solidFill>
                <a:latin typeface="Arial" pitchFamily="34" charset="0"/>
                <a:cs typeface="Arial" pitchFamily="34" charset="0"/>
              </a:rPr>
              <a:t>1980)</a:t>
            </a:r>
            <a:endParaRPr lang="en-GB" sz="2400" dirty="0">
              <a:solidFill>
                <a:schemeClr val="bg1"/>
              </a:solidFill>
              <a:latin typeface="Arial" pitchFamily="34" charset="0"/>
              <a:cs typeface="Arial" pitchFamily="34" charset="0"/>
            </a:endParaRPr>
          </a:p>
          <a:p>
            <a:endParaRPr lang="en-GB" sz="2400" dirty="0">
              <a:solidFill>
                <a:schemeClr val="bg1"/>
              </a:solidFill>
              <a:latin typeface="Arial" pitchFamily="34" charset="0"/>
              <a:cs typeface="Arial" pitchFamily="34" charset="0"/>
            </a:endParaRPr>
          </a:p>
          <a:p>
            <a:r>
              <a:rPr lang="en-GB" sz="2400" dirty="0">
                <a:solidFill>
                  <a:schemeClr val="bg1"/>
                </a:solidFill>
                <a:latin typeface="Arial" pitchFamily="34" charset="0"/>
                <a:cs typeface="Arial" pitchFamily="34" charset="0"/>
              </a:rPr>
              <a:t>Publishes the first radiocarbon dates in 1949</a:t>
            </a:r>
          </a:p>
        </p:txBody>
      </p:sp>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5724128" y="188640"/>
            <a:ext cx="3240360" cy="7171194"/>
          </a:xfrm>
          <a:prstGeom prst="rect">
            <a:avLst/>
          </a:prstGeom>
          <a:noFill/>
        </p:spPr>
        <p:txBody>
          <a:bodyPr wrap="square" rtlCol="0">
            <a:spAutoFit/>
          </a:bodyPr>
          <a:lstStyle/>
          <a:p>
            <a:pPr fontAlgn="base"/>
            <a:r>
              <a:rPr lang="en-GB" sz="2000" b="1" dirty="0" smtClean="0">
                <a:latin typeface="Arial" pitchFamily="34" charset="0"/>
                <a:cs typeface="Arial" pitchFamily="34" charset="0"/>
              </a:rPr>
              <a:t>‘THE </a:t>
            </a:r>
            <a:r>
              <a:rPr lang="en-GB" sz="2000" b="1" dirty="0">
                <a:latin typeface="Arial" pitchFamily="34" charset="0"/>
                <a:cs typeface="Arial" pitchFamily="34" charset="0"/>
              </a:rPr>
              <a:t>MONKEY </a:t>
            </a:r>
            <a:r>
              <a:rPr lang="en-GB" sz="2000" b="1" dirty="0" smtClean="0">
                <a:latin typeface="Arial" pitchFamily="34" charset="0"/>
                <a:cs typeface="Arial" pitchFamily="34" charset="0"/>
              </a:rPr>
              <a:t>TRIAL’</a:t>
            </a:r>
          </a:p>
          <a:p>
            <a:pPr fontAlgn="base"/>
            <a:r>
              <a:rPr lang="en-GB" sz="2000" b="1" dirty="0" smtClean="0">
                <a:latin typeface="Arial" pitchFamily="34" charset="0"/>
                <a:cs typeface="Arial" pitchFamily="34" charset="0"/>
              </a:rPr>
              <a:t>25</a:t>
            </a:r>
            <a:r>
              <a:rPr lang="en-GB" sz="2000" b="1" baseline="30000" dirty="0" smtClean="0">
                <a:latin typeface="Arial" pitchFamily="34" charset="0"/>
                <a:cs typeface="Arial" pitchFamily="34" charset="0"/>
              </a:rPr>
              <a:t>th</a:t>
            </a:r>
            <a:r>
              <a:rPr lang="en-GB" sz="2000" b="1" dirty="0" smtClean="0">
                <a:latin typeface="Arial" pitchFamily="34" charset="0"/>
                <a:cs typeface="Arial" pitchFamily="34" charset="0"/>
              </a:rPr>
              <a:t> July1925</a:t>
            </a:r>
            <a:endParaRPr lang="en-GB" sz="2000" b="1" dirty="0" smtClean="0">
              <a:latin typeface="Arial" pitchFamily="34" charset="0"/>
              <a:cs typeface="Arial" pitchFamily="34" charset="0"/>
            </a:endParaRPr>
          </a:p>
          <a:p>
            <a:pPr fontAlgn="base"/>
            <a:endParaRPr lang="en-GB" sz="2000" dirty="0">
              <a:latin typeface="Arial" pitchFamily="34" charset="0"/>
              <a:cs typeface="Arial" pitchFamily="34" charset="0"/>
            </a:endParaRPr>
          </a:p>
          <a:p>
            <a:pPr fontAlgn="base"/>
            <a:r>
              <a:rPr lang="en-GB" sz="2000" dirty="0">
                <a:latin typeface="Arial" pitchFamily="34" charset="0"/>
                <a:cs typeface="Arial" pitchFamily="34" charset="0"/>
              </a:rPr>
              <a:t>In 1925, John Thomas Scopes was a 24-year-old physical education teacher at the secondary school in Dayton, Tennessee. </a:t>
            </a:r>
            <a:endParaRPr lang="en-GB" sz="2000" dirty="0" smtClean="0">
              <a:latin typeface="Arial" pitchFamily="34" charset="0"/>
              <a:cs typeface="Arial" pitchFamily="34" charset="0"/>
            </a:endParaRPr>
          </a:p>
          <a:p>
            <a:pPr fontAlgn="base"/>
            <a:endParaRPr lang="en-GB" sz="2000" dirty="0" smtClean="0">
              <a:latin typeface="Arial" pitchFamily="34" charset="0"/>
              <a:cs typeface="Arial" pitchFamily="34" charset="0"/>
            </a:endParaRPr>
          </a:p>
          <a:p>
            <a:pPr fontAlgn="base"/>
            <a:r>
              <a:rPr lang="en-GB" sz="2000" dirty="0" smtClean="0">
                <a:latin typeface="Arial" pitchFamily="34" charset="0"/>
                <a:cs typeface="Arial" pitchFamily="34" charset="0"/>
              </a:rPr>
              <a:t>He </a:t>
            </a:r>
            <a:r>
              <a:rPr lang="en-GB" sz="2000" dirty="0">
                <a:latin typeface="Arial" pitchFamily="34" charset="0"/>
                <a:cs typeface="Arial" pitchFamily="34" charset="0"/>
              </a:rPr>
              <a:t>was put on trial after confessing to teaching evolution while acting as a substitute biology teacher – something Tennessee had recently made illegal. </a:t>
            </a:r>
            <a:endParaRPr lang="en-GB" sz="2000" dirty="0" smtClean="0">
              <a:latin typeface="Arial" pitchFamily="34" charset="0"/>
              <a:cs typeface="Arial" pitchFamily="34" charset="0"/>
            </a:endParaRPr>
          </a:p>
          <a:p>
            <a:pPr fontAlgn="base"/>
            <a:endParaRPr lang="en-GB" sz="2000" dirty="0" smtClean="0">
              <a:latin typeface="Arial" pitchFamily="34" charset="0"/>
              <a:cs typeface="Arial" pitchFamily="34" charset="0"/>
            </a:endParaRPr>
          </a:p>
          <a:p>
            <a:pPr fontAlgn="base"/>
            <a:r>
              <a:rPr lang="en-GB" sz="2000" dirty="0" smtClean="0">
                <a:latin typeface="Arial" pitchFamily="34" charset="0"/>
                <a:cs typeface="Arial" pitchFamily="34" charset="0"/>
              </a:rPr>
              <a:t>The </a:t>
            </a:r>
            <a:r>
              <a:rPr lang="en-GB" sz="2000" dirty="0">
                <a:latin typeface="Arial" pitchFamily="34" charset="0"/>
                <a:cs typeface="Arial" pitchFamily="34" charset="0"/>
              </a:rPr>
              <a:t>so-called “monkey” trial became a media circus and struck a powerful chord in American society.</a:t>
            </a:r>
          </a:p>
          <a:p>
            <a:r>
              <a:rPr lang="en-GB" sz="2000" dirty="0">
                <a:latin typeface="Arial" pitchFamily="34" charset="0"/>
                <a:cs typeface="Arial" pitchFamily="34" charset="0"/>
              </a:rPr>
              <a:t/>
            </a:r>
            <a:br>
              <a:rPr lang="en-GB" sz="2000" dirty="0">
                <a:latin typeface="Arial" pitchFamily="34" charset="0"/>
                <a:cs typeface="Arial" pitchFamily="34" charset="0"/>
              </a:rPr>
            </a:br>
            <a:endParaRPr lang="en-GB" sz="2000" dirty="0">
              <a:latin typeface="Arial" pitchFamily="34" charset="0"/>
              <a:cs typeface="Arial" pitchFamily="34" charset="0"/>
            </a:endParaRPr>
          </a:p>
        </p:txBody>
      </p:sp>
      <p:pic>
        <p:nvPicPr>
          <p:cNvPr id="3" name="Picture 2" descr=", John Thomas Scopes.jpg"/>
          <p:cNvPicPr>
            <a:picLocks noChangeAspect="1"/>
          </p:cNvPicPr>
          <p:nvPr/>
        </p:nvPicPr>
        <p:blipFill>
          <a:blip r:embed="rId2" cstate="print"/>
          <a:stretch>
            <a:fillRect/>
          </a:stretch>
        </p:blipFill>
        <p:spPr>
          <a:xfrm>
            <a:off x="0" y="0"/>
            <a:ext cx="5404104" cy="6858000"/>
          </a:xfrm>
          <a:prstGeom prst="rect">
            <a:avLst/>
          </a:prstGeom>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4572000" y="260648"/>
            <a:ext cx="4392488" cy="6555641"/>
          </a:xfrm>
          <a:prstGeom prst="rect">
            <a:avLst/>
          </a:prstGeom>
          <a:noFill/>
        </p:spPr>
        <p:txBody>
          <a:bodyPr wrap="square" rtlCol="0">
            <a:spAutoFit/>
          </a:bodyPr>
          <a:lstStyle/>
          <a:p>
            <a:pPr fontAlgn="base"/>
            <a:r>
              <a:rPr lang="en-GB" sz="2000" dirty="0" smtClean="0">
                <a:latin typeface="Arial" pitchFamily="34" charset="0"/>
                <a:cs typeface="Arial" pitchFamily="34" charset="0"/>
              </a:rPr>
              <a:t>The </a:t>
            </a:r>
            <a:r>
              <a:rPr lang="en-GB" sz="2000" dirty="0">
                <a:latin typeface="Arial" pitchFamily="34" charset="0"/>
                <a:cs typeface="Arial" pitchFamily="34" charset="0"/>
              </a:rPr>
              <a:t>reasons are still with us. Natural selection provides an explanation for the origins of living things, including humans, that depends entirely on the workings of natural laws. It says nothing about the existence, or otherwise, of God</a:t>
            </a:r>
            <a:r>
              <a:rPr lang="en-GB" sz="2000" dirty="0" smtClean="0">
                <a:latin typeface="Arial" pitchFamily="34" charset="0"/>
                <a:cs typeface="Arial" pitchFamily="34" charset="0"/>
              </a:rPr>
              <a:t>.</a:t>
            </a:r>
          </a:p>
          <a:p>
            <a:pPr fontAlgn="base"/>
            <a:endParaRPr lang="en-GB" sz="2000" dirty="0">
              <a:latin typeface="Arial" pitchFamily="34" charset="0"/>
              <a:cs typeface="Arial" pitchFamily="34" charset="0"/>
            </a:endParaRPr>
          </a:p>
          <a:p>
            <a:pPr fontAlgn="base"/>
            <a:r>
              <a:rPr lang="en-GB" sz="2000" dirty="0">
                <a:latin typeface="Arial" pitchFamily="34" charset="0"/>
                <a:cs typeface="Arial" pitchFamily="34" charset="0"/>
              </a:rPr>
              <a:t>But to many believers in </a:t>
            </a:r>
            <a:r>
              <a:rPr lang="en-GB" sz="2000" dirty="0" smtClean="0">
                <a:latin typeface="Arial" pitchFamily="34" charset="0"/>
                <a:cs typeface="Arial" pitchFamily="34" charset="0"/>
              </a:rPr>
              <a:t>God</a:t>
            </a:r>
            <a:r>
              <a:rPr lang="en-GB" sz="2000" dirty="0">
                <a:latin typeface="Arial" pitchFamily="34" charset="0"/>
                <a:cs typeface="Arial" pitchFamily="34" charset="0"/>
              </a:rPr>
              <a:t>, if humans are just another product of nature with no special status, then there is no need for morality. </a:t>
            </a:r>
            <a:r>
              <a:rPr lang="en-GB" sz="2000" dirty="0" smtClean="0">
                <a:latin typeface="Arial" pitchFamily="34" charset="0"/>
                <a:cs typeface="Arial" pitchFamily="34" charset="0"/>
              </a:rPr>
              <a:t>Worse</a:t>
            </a:r>
            <a:r>
              <a:rPr lang="en-GB" sz="2000" dirty="0">
                <a:latin typeface="Arial" pitchFamily="34" charset="0"/>
                <a:cs typeface="Arial" pitchFamily="34" charset="0"/>
              </a:rPr>
              <a:t>, evolution with its dictum of survival of the fittest seems to encourage the unprincipled pursuit of selfishness. </a:t>
            </a:r>
            <a:endParaRPr lang="en-GB" sz="2000" dirty="0" smtClean="0">
              <a:latin typeface="Arial" pitchFamily="34" charset="0"/>
              <a:cs typeface="Arial" pitchFamily="34" charset="0"/>
            </a:endParaRPr>
          </a:p>
          <a:p>
            <a:pPr fontAlgn="base"/>
            <a:endParaRPr lang="en-GB" sz="2000" dirty="0" smtClean="0">
              <a:latin typeface="Arial" pitchFamily="34" charset="0"/>
              <a:cs typeface="Arial" pitchFamily="34" charset="0"/>
            </a:endParaRPr>
          </a:p>
          <a:p>
            <a:pPr fontAlgn="base"/>
            <a:r>
              <a:rPr lang="en-GB" sz="2000" dirty="0" smtClean="0">
                <a:latin typeface="Arial" pitchFamily="34" charset="0"/>
                <a:cs typeface="Arial" pitchFamily="34" charset="0"/>
              </a:rPr>
              <a:t>At </a:t>
            </a:r>
            <a:r>
              <a:rPr lang="en-GB" sz="2000" dirty="0">
                <a:latin typeface="Arial" pitchFamily="34" charset="0"/>
                <a:cs typeface="Arial" pitchFamily="34" charset="0"/>
              </a:rPr>
              <a:t>the time of the Scopes trial these were not merely academic concerns. The first world war had convinced many of the brutalising effects of modernity</a:t>
            </a:r>
            <a:r>
              <a:rPr lang="en-GB" sz="2000" dirty="0" smtClean="0">
                <a:latin typeface="Arial" pitchFamily="34" charset="0"/>
                <a:cs typeface="Arial" pitchFamily="34" charset="0"/>
              </a:rPr>
              <a:t>.</a:t>
            </a:r>
            <a:endParaRPr lang="en-GB" sz="2000" dirty="0">
              <a:latin typeface="Arial" pitchFamily="34" charset="0"/>
              <a:cs typeface="Arial" pitchFamily="34" charset="0"/>
            </a:endParaRPr>
          </a:p>
        </p:txBody>
      </p:sp>
      <p:pic>
        <p:nvPicPr>
          <p:cNvPr id="3" name="Picture 2" descr="images.jpg"/>
          <p:cNvPicPr>
            <a:picLocks noChangeAspect="1"/>
          </p:cNvPicPr>
          <p:nvPr/>
        </p:nvPicPr>
        <p:blipFill>
          <a:blip r:embed="rId2" cstate="print"/>
          <a:stretch>
            <a:fillRect/>
          </a:stretch>
        </p:blipFill>
        <p:spPr>
          <a:xfrm>
            <a:off x="0" y="404664"/>
            <a:ext cx="4222571" cy="6019410"/>
          </a:xfrm>
          <a:prstGeom prst="rect">
            <a:avLst/>
          </a:prstGeom>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5436096" y="487025"/>
            <a:ext cx="3528392" cy="5632311"/>
          </a:xfrm>
          <a:prstGeom prst="rect">
            <a:avLst/>
          </a:prstGeom>
          <a:noFill/>
        </p:spPr>
        <p:txBody>
          <a:bodyPr wrap="square" rtlCol="0">
            <a:spAutoFit/>
          </a:bodyPr>
          <a:lstStyle/>
          <a:p>
            <a:pPr fontAlgn="base"/>
            <a:r>
              <a:rPr lang="en-GB" sz="2400" dirty="0" smtClean="0">
                <a:latin typeface="Arial" pitchFamily="34" charset="0"/>
                <a:cs typeface="Arial" pitchFamily="34" charset="0"/>
              </a:rPr>
              <a:t>Scopes </a:t>
            </a:r>
            <a:r>
              <a:rPr lang="en-GB" sz="2400" dirty="0">
                <a:latin typeface="Arial" pitchFamily="34" charset="0"/>
                <a:cs typeface="Arial" pitchFamily="34" charset="0"/>
              </a:rPr>
              <a:t>lost. </a:t>
            </a:r>
            <a:endParaRPr lang="en-GB" sz="2400" dirty="0" smtClean="0">
              <a:latin typeface="Arial" pitchFamily="34" charset="0"/>
              <a:cs typeface="Arial" pitchFamily="34" charset="0"/>
            </a:endParaRPr>
          </a:p>
          <a:p>
            <a:pPr fontAlgn="base"/>
            <a:endParaRPr lang="en-GB" sz="2400" dirty="0" smtClean="0">
              <a:latin typeface="Arial" pitchFamily="34" charset="0"/>
              <a:cs typeface="Arial" pitchFamily="34" charset="0"/>
            </a:endParaRPr>
          </a:p>
          <a:p>
            <a:pPr fontAlgn="base"/>
            <a:r>
              <a:rPr lang="en-GB" sz="2400" dirty="0" smtClean="0">
                <a:latin typeface="Arial" pitchFamily="34" charset="0"/>
                <a:cs typeface="Arial" pitchFamily="34" charset="0"/>
              </a:rPr>
              <a:t>The </a:t>
            </a:r>
            <a:r>
              <a:rPr lang="en-GB" sz="2400" dirty="0">
                <a:latin typeface="Arial" pitchFamily="34" charset="0"/>
                <a:cs typeface="Arial" pitchFamily="34" charset="0"/>
              </a:rPr>
              <a:t>newborn American Civil Liberties Union paid his $100 fine and planned to appeal to the US Supreme Court, where they hoped laws like Tennessee’s would be declared illegal. </a:t>
            </a:r>
            <a:endParaRPr lang="en-GB" sz="2400" dirty="0" smtClean="0">
              <a:latin typeface="Arial" pitchFamily="34" charset="0"/>
              <a:cs typeface="Arial" pitchFamily="34" charset="0"/>
            </a:endParaRPr>
          </a:p>
          <a:p>
            <a:pPr fontAlgn="base"/>
            <a:endParaRPr lang="en-GB" sz="2400" dirty="0" smtClean="0">
              <a:latin typeface="Arial" pitchFamily="34" charset="0"/>
              <a:cs typeface="Arial" pitchFamily="34" charset="0"/>
            </a:endParaRPr>
          </a:p>
          <a:p>
            <a:pPr fontAlgn="base"/>
            <a:r>
              <a:rPr lang="en-GB" sz="2400" dirty="0" smtClean="0">
                <a:latin typeface="Arial" pitchFamily="34" charset="0"/>
                <a:cs typeface="Arial" pitchFamily="34" charset="0"/>
              </a:rPr>
              <a:t>They </a:t>
            </a:r>
            <a:r>
              <a:rPr lang="en-GB" sz="2400" dirty="0">
                <a:latin typeface="Arial" pitchFamily="34" charset="0"/>
                <a:cs typeface="Arial" pitchFamily="34" charset="0"/>
              </a:rPr>
              <a:t>were thwarted when the verdict was overturned on a technicality</a:t>
            </a:r>
            <a:r>
              <a:rPr lang="en-GB" sz="2400" dirty="0" smtClean="0">
                <a:latin typeface="Arial" pitchFamily="34" charset="0"/>
                <a:cs typeface="Arial" pitchFamily="34" charset="0"/>
              </a:rPr>
              <a:t>.</a:t>
            </a:r>
            <a:endParaRPr lang="en-GB" sz="2400" dirty="0">
              <a:latin typeface="Arial" pitchFamily="34" charset="0"/>
              <a:cs typeface="Arial" pitchFamily="34" charset="0"/>
            </a:endParaRPr>
          </a:p>
        </p:txBody>
      </p:sp>
      <p:pic>
        <p:nvPicPr>
          <p:cNvPr id="3" name="Picture 2" descr="hith-scopes-1696471.jpg"/>
          <p:cNvPicPr>
            <a:picLocks noChangeAspect="1"/>
          </p:cNvPicPr>
          <p:nvPr/>
        </p:nvPicPr>
        <p:blipFill>
          <a:blip r:embed="rId2" cstate="print"/>
          <a:stretch>
            <a:fillRect/>
          </a:stretch>
        </p:blipFill>
        <p:spPr>
          <a:xfrm>
            <a:off x="0" y="0"/>
            <a:ext cx="5226837" cy="3448561"/>
          </a:xfrm>
          <a:prstGeom prst="rect">
            <a:avLst/>
          </a:prstGeom>
        </p:spPr>
      </p:pic>
      <p:pic>
        <p:nvPicPr>
          <p:cNvPr id="4" name="Picture 3" descr="john-thomas-scopes-monkey-trial.jpg"/>
          <p:cNvPicPr>
            <a:picLocks noChangeAspect="1"/>
          </p:cNvPicPr>
          <p:nvPr/>
        </p:nvPicPr>
        <p:blipFill>
          <a:blip r:embed="rId3" cstate="print"/>
          <a:stretch>
            <a:fillRect/>
          </a:stretch>
        </p:blipFill>
        <p:spPr>
          <a:xfrm>
            <a:off x="683568" y="3573016"/>
            <a:ext cx="3779912" cy="3023929"/>
          </a:xfrm>
          <a:prstGeom prst="rect">
            <a:avLst/>
          </a:prstGeom>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251520" y="548680"/>
            <a:ext cx="8640960" cy="5632311"/>
          </a:xfrm>
          <a:prstGeom prst="rect">
            <a:avLst/>
          </a:prstGeom>
          <a:noFill/>
        </p:spPr>
        <p:txBody>
          <a:bodyPr wrap="square" rtlCol="0">
            <a:spAutoFit/>
          </a:bodyPr>
          <a:lstStyle/>
          <a:p>
            <a:pPr fontAlgn="base"/>
            <a:r>
              <a:rPr lang="en-GB" sz="2000" dirty="0" smtClean="0">
                <a:latin typeface="Arial" pitchFamily="34" charset="0"/>
                <a:cs typeface="Arial" pitchFamily="34" charset="0"/>
              </a:rPr>
              <a:t>In </a:t>
            </a:r>
            <a:r>
              <a:rPr lang="en-GB" sz="2000" dirty="0">
                <a:latin typeface="Arial" pitchFamily="34" charset="0"/>
                <a:cs typeface="Arial" pitchFamily="34" charset="0"/>
              </a:rPr>
              <a:t>Dayton, though, it appeared that Darwin had won. The anti-evolutionists and rural, religious society generally had been held up to nationwide ridicule by the urban press covering the trial. As a result there were few overt efforts to pursue such legal attacks on evolution for decades</a:t>
            </a:r>
            <a:r>
              <a:rPr lang="en-GB" sz="2000" dirty="0" smtClean="0">
                <a:latin typeface="Arial" pitchFamily="34" charset="0"/>
                <a:cs typeface="Arial" pitchFamily="34" charset="0"/>
              </a:rPr>
              <a:t>.</a:t>
            </a:r>
          </a:p>
          <a:p>
            <a:pPr fontAlgn="base"/>
            <a:endParaRPr lang="en-GB" sz="2000" dirty="0">
              <a:latin typeface="Arial" pitchFamily="34" charset="0"/>
              <a:cs typeface="Arial" pitchFamily="34" charset="0"/>
            </a:endParaRPr>
          </a:p>
          <a:p>
            <a:pPr fontAlgn="base"/>
            <a:r>
              <a:rPr lang="en-GB" sz="2000" dirty="0">
                <a:latin typeface="Arial" pitchFamily="34" charset="0"/>
                <a:cs typeface="Arial" pitchFamily="34" charset="0"/>
              </a:rPr>
              <a:t>But for some historians Scopes was no victory for Darwinism. </a:t>
            </a:r>
            <a:endParaRPr lang="en-GB" sz="2000" dirty="0" smtClean="0">
              <a:latin typeface="Arial" pitchFamily="34" charset="0"/>
              <a:cs typeface="Arial" pitchFamily="34" charset="0"/>
            </a:endParaRPr>
          </a:p>
          <a:p>
            <a:pPr fontAlgn="base"/>
            <a:endParaRPr lang="en-GB" sz="2000" dirty="0" smtClean="0">
              <a:latin typeface="Arial" pitchFamily="34" charset="0"/>
              <a:cs typeface="Arial" pitchFamily="34" charset="0"/>
            </a:endParaRPr>
          </a:p>
          <a:p>
            <a:pPr fontAlgn="base"/>
            <a:r>
              <a:rPr lang="en-GB" sz="2000" dirty="0" smtClean="0">
                <a:latin typeface="Arial" pitchFamily="34" charset="0"/>
                <a:cs typeface="Arial" pitchFamily="34" charset="0"/>
              </a:rPr>
              <a:t>The </a:t>
            </a:r>
            <a:r>
              <a:rPr lang="en-GB" sz="2000" dirty="0">
                <a:latin typeface="Arial" pitchFamily="34" charset="0"/>
                <a:cs typeface="Arial" pitchFamily="34" charset="0"/>
              </a:rPr>
              <a:t>prosecutor, populist politician William Jennings Bryan, was seen as speaking for the “common people”. Those people, repelled by an alien, arrogant, scientific world that seemed opposed to them and their values, developed a separate society increasingly bound to strict religious laws. </a:t>
            </a:r>
            <a:endParaRPr lang="en-GB" sz="2000" dirty="0" smtClean="0">
              <a:latin typeface="Arial" pitchFamily="34" charset="0"/>
              <a:cs typeface="Arial" pitchFamily="34" charset="0"/>
            </a:endParaRPr>
          </a:p>
          <a:p>
            <a:pPr fontAlgn="base"/>
            <a:endParaRPr lang="en-GB" sz="2000" dirty="0" smtClean="0">
              <a:latin typeface="Arial" pitchFamily="34" charset="0"/>
              <a:cs typeface="Arial" pitchFamily="34" charset="0"/>
            </a:endParaRPr>
          </a:p>
          <a:p>
            <a:pPr fontAlgn="base"/>
            <a:endParaRPr lang="en-GB" sz="2000" dirty="0" smtClean="0">
              <a:latin typeface="Arial" pitchFamily="34" charset="0"/>
              <a:cs typeface="Arial" pitchFamily="34" charset="0"/>
            </a:endParaRPr>
          </a:p>
          <a:p>
            <a:pPr fontAlgn="base"/>
            <a:r>
              <a:rPr lang="en-GB" sz="2000" dirty="0" smtClean="0">
                <a:latin typeface="Arial" pitchFamily="34" charset="0"/>
                <a:cs typeface="Arial" pitchFamily="34" charset="0"/>
              </a:rPr>
              <a:t>Before </a:t>
            </a:r>
            <a:r>
              <a:rPr lang="en-GB" sz="2000" dirty="0">
                <a:latin typeface="Arial" pitchFamily="34" charset="0"/>
                <a:cs typeface="Arial" pitchFamily="34" charset="0"/>
              </a:rPr>
              <a:t>the trial, evolution had not been an important issue for these people. Now it was. For many Americans, being in favour of evolution is still equated with being against God.</a:t>
            </a:r>
          </a:p>
          <a:p>
            <a:r>
              <a:rPr lang="en-GB" sz="2000" dirty="0">
                <a:latin typeface="Arial" pitchFamily="34" charset="0"/>
                <a:cs typeface="Arial" pitchFamily="34" charset="0"/>
              </a:rPr>
              <a:t/>
            </a:r>
            <a:br>
              <a:rPr lang="en-GB" sz="2000" dirty="0">
                <a:latin typeface="Arial" pitchFamily="34" charset="0"/>
                <a:cs typeface="Arial" pitchFamily="34" charset="0"/>
              </a:rPr>
            </a:br>
            <a:endParaRPr lang="en-GB" sz="2000" dirty="0">
              <a:latin typeface="Arial" pitchFamily="34" charset="0"/>
              <a:cs typeface="Arial" pitchFamily="34" charset="0"/>
            </a:endParaRP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5076056" y="1124744"/>
            <a:ext cx="4067944" cy="4524315"/>
          </a:xfrm>
          <a:prstGeom prst="rect">
            <a:avLst/>
          </a:prstGeom>
          <a:noFill/>
        </p:spPr>
        <p:txBody>
          <a:bodyPr wrap="square" rtlCol="0">
            <a:spAutoFit/>
          </a:bodyPr>
          <a:lstStyle/>
          <a:p>
            <a:pPr fontAlgn="base"/>
            <a:r>
              <a:rPr lang="en-GB" dirty="0" smtClean="0">
                <a:latin typeface="Arial" pitchFamily="34" charset="0"/>
                <a:cs typeface="Arial" pitchFamily="34" charset="0"/>
              </a:rPr>
              <a:t>Yet </a:t>
            </a:r>
            <a:r>
              <a:rPr lang="en-GB" dirty="0">
                <a:latin typeface="Arial" pitchFamily="34" charset="0"/>
                <a:cs typeface="Arial" pitchFamily="34" charset="0"/>
              </a:rPr>
              <a:t>80 years on, creationist ideas have a powerful hold in the US, and science is still under attack. </a:t>
            </a:r>
            <a:endParaRPr lang="en-GB" dirty="0" smtClean="0">
              <a:latin typeface="Arial" pitchFamily="34" charset="0"/>
              <a:cs typeface="Arial" pitchFamily="34" charset="0"/>
            </a:endParaRPr>
          </a:p>
          <a:p>
            <a:pPr fontAlgn="base"/>
            <a:endParaRPr lang="en-GB" dirty="0" smtClean="0">
              <a:latin typeface="Arial" pitchFamily="34" charset="0"/>
              <a:cs typeface="Arial" pitchFamily="34" charset="0"/>
            </a:endParaRPr>
          </a:p>
          <a:p>
            <a:pPr fontAlgn="base"/>
            <a:r>
              <a:rPr lang="en-GB" dirty="0" smtClean="0">
                <a:latin typeface="Arial" pitchFamily="34" charset="0"/>
                <a:cs typeface="Arial" pitchFamily="34" charset="0"/>
              </a:rPr>
              <a:t>US </a:t>
            </a:r>
            <a:r>
              <a:rPr lang="en-GB" dirty="0">
                <a:latin typeface="Arial" pitchFamily="34" charset="0"/>
                <a:cs typeface="Arial" pitchFamily="34" charset="0"/>
              </a:rPr>
              <a:t>Supreme Court decisions have made it impossible to teach divine creation as science in state-funded schools. But in response, creationists have invented “intelligent design”, which they say is a scientific alternative to </a:t>
            </a:r>
            <a:r>
              <a:rPr lang="en-GB" dirty="0" smtClean="0">
                <a:latin typeface="Arial" pitchFamily="34" charset="0"/>
                <a:cs typeface="Arial" pitchFamily="34" charset="0"/>
              </a:rPr>
              <a:t>Darwinism. </a:t>
            </a:r>
          </a:p>
          <a:p>
            <a:pPr fontAlgn="base"/>
            <a:endParaRPr lang="en-GB" dirty="0" smtClean="0">
              <a:latin typeface="Arial" pitchFamily="34" charset="0"/>
              <a:cs typeface="Arial" pitchFamily="34" charset="0"/>
            </a:endParaRPr>
          </a:p>
          <a:p>
            <a:pPr fontAlgn="base"/>
            <a:r>
              <a:rPr lang="en-GB" dirty="0" smtClean="0">
                <a:latin typeface="Arial" pitchFamily="34" charset="0"/>
                <a:cs typeface="Arial" pitchFamily="34" charset="0"/>
              </a:rPr>
              <a:t>ID </a:t>
            </a:r>
            <a:r>
              <a:rPr lang="en-GB" dirty="0">
                <a:latin typeface="Arial" pitchFamily="34" charset="0"/>
                <a:cs typeface="Arial" pitchFamily="34" charset="0"/>
              </a:rPr>
              <a:t>has already affected the way science is taught and perceived in schools, museums, zoos and national parks across the US</a:t>
            </a:r>
            <a:r>
              <a:rPr lang="en-GB" dirty="0" smtClean="0">
                <a:latin typeface="Arial" pitchFamily="34" charset="0"/>
                <a:cs typeface="Arial" pitchFamily="34" charset="0"/>
              </a:rPr>
              <a:t>.</a:t>
            </a:r>
            <a:endParaRPr lang="en-GB" dirty="0">
              <a:latin typeface="Arial" pitchFamily="34" charset="0"/>
              <a:cs typeface="Arial" pitchFamily="34" charset="0"/>
            </a:endParaRPr>
          </a:p>
        </p:txBody>
      </p:sp>
      <p:pic>
        <p:nvPicPr>
          <p:cNvPr id="3" name="Picture 2" descr="cartoonist_theory.gif"/>
          <p:cNvPicPr>
            <a:picLocks noChangeAspect="1"/>
          </p:cNvPicPr>
          <p:nvPr/>
        </p:nvPicPr>
        <p:blipFill>
          <a:blip r:embed="rId2" cstate="print"/>
          <a:stretch>
            <a:fillRect/>
          </a:stretch>
        </p:blipFill>
        <p:spPr>
          <a:xfrm>
            <a:off x="0" y="1196752"/>
            <a:ext cx="5004048" cy="4040769"/>
          </a:xfrm>
          <a:prstGeom prst="rect">
            <a:avLst/>
          </a:prstGeom>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79512" y="188640"/>
            <a:ext cx="8964488" cy="5539978"/>
          </a:xfrm>
          <a:prstGeom prst="rect">
            <a:avLst/>
          </a:prstGeom>
          <a:noFill/>
        </p:spPr>
        <p:txBody>
          <a:bodyPr wrap="square" rtlCol="0">
            <a:spAutoFit/>
          </a:bodyPr>
          <a:lstStyle/>
          <a:p>
            <a:pPr fontAlgn="base"/>
            <a:r>
              <a:rPr lang="en-GB" sz="2000" dirty="0" smtClean="0">
                <a:latin typeface="Arial" pitchFamily="34" charset="0"/>
                <a:cs typeface="Arial" pitchFamily="34" charset="0"/>
              </a:rPr>
              <a:t>In </a:t>
            </a:r>
            <a:r>
              <a:rPr lang="en-GB" sz="2000" dirty="0">
                <a:latin typeface="Arial" pitchFamily="34" charset="0"/>
                <a:cs typeface="Arial" pitchFamily="34" charset="0"/>
              </a:rPr>
              <a:t>the US, Kansas has long been a focus of creationist activity. In 1999 creationists on the Kansas school board had all mention of evolution deleted from its state school standards. Their decision was reversed after conservative Christian board members were defeated in elections in 2002. But more elections brought a conservative majority in November 2004, and the standards are under threat again</a:t>
            </a:r>
            <a:r>
              <a:rPr lang="en-GB" sz="2000" dirty="0" smtClean="0">
                <a:latin typeface="Arial" pitchFamily="34" charset="0"/>
                <a:cs typeface="Arial" pitchFamily="34" charset="0"/>
              </a:rPr>
              <a:t>.</a:t>
            </a:r>
          </a:p>
          <a:p>
            <a:pPr fontAlgn="base"/>
            <a:endParaRPr lang="en-GB" sz="2000" dirty="0">
              <a:latin typeface="Arial" pitchFamily="34" charset="0"/>
              <a:cs typeface="Arial" pitchFamily="34" charset="0"/>
            </a:endParaRPr>
          </a:p>
          <a:p>
            <a:pPr fontAlgn="base"/>
            <a:r>
              <a:rPr lang="en-GB" sz="2000" dirty="0">
                <a:latin typeface="Arial" pitchFamily="34" charset="0"/>
                <a:cs typeface="Arial" pitchFamily="34" charset="0"/>
              </a:rPr>
              <a:t>This time the creationists’ proposals are “far more radical and much more dangerous”, says Keith Miller of Kansas State University, a leading pro-evolution campaigner. “They redefine science itself to include non-natural or supernatural explanations for natural phenomena.” </a:t>
            </a:r>
            <a:endParaRPr lang="en-GB" sz="2000" dirty="0" smtClean="0">
              <a:latin typeface="Arial" pitchFamily="34" charset="0"/>
              <a:cs typeface="Arial" pitchFamily="34" charset="0"/>
            </a:endParaRPr>
          </a:p>
          <a:p>
            <a:pPr fontAlgn="base"/>
            <a:endParaRPr lang="en-GB" sz="2000" dirty="0" smtClean="0">
              <a:latin typeface="Arial" pitchFamily="34" charset="0"/>
              <a:cs typeface="Arial" pitchFamily="34" charset="0"/>
            </a:endParaRPr>
          </a:p>
          <a:p>
            <a:pPr fontAlgn="base"/>
            <a:r>
              <a:rPr lang="en-GB" sz="2000" dirty="0" smtClean="0">
                <a:latin typeface="Arial" pitchFamily="34" charset="0"/>
                <a:cs typeface="Arial" pitchFamily="34" charset="0"/>
              </a:rPr>
              <a:t>The </a:t>
            </a:r>
            <a:r>
              <a:rPr lang="en-GB" sz="2000" dirty="0">
                <a:latin typeface="Arial" pitchFamily="34" charset="0"/>
                <a:cs typeface="Arial" pitchFamily="34" charset="0"/>
              </a:rPr>
              <a:t>Kansas standards now state that science finds “natural” explanations for things. But conservatives on the board want that changed to “adequate”. They also want to define evolution as being based on an atheistic religious </a:t>
            </a:r>
            <a:r>
              <a:rPr lang="en-GB" sz="2000" dirty="0" smtClean="0">
                <a:latin typeface="Arial" pitchFamily="34" charset="0"/>
                <a:cs typeface="Arial" pitchFamily="34" charset="0"/>
              </a:rPr>
              <a:t>viewpoint and as Miller says:  </a:t>
            </a:r>
            <a:r>
              <a:rPr lang="en-GB" sz="2000" dirty="0">
                <a:latin typeface="Arial" pitchFamily="34" charset="0"/>
                <a:cs typeface="Arial" pitchFamily="34" charset="0"/>
              </a:rPr>
              <a:t>“Then they can argue that intelligent design must be included as ‘balance</a:t>
            </a:r>
            <a:r>
              <a:rPr lang="en-GB" sz="2000" dirty="0" smtClean="0">
                <a:latin typeface="Arial" pitchFamily="34" charset="0"/>
                <a:cs typeface="Arial" pitchFamily="34" charset="0"/>
              </a:rPr>
              <a:t>’.”</a:t>
            </a:r>
          </a:p>
          <a:p>
            <a:pPr fontAlgn="base"/>
            <a:endParaRPr lang="en-GB" sz="1400" dirty="0">
              <a:latin typeface="Arial" pitchFamily="34" charset="0"/>
              <a:cs typeface="Arial" pitchFamily="34" charset="0"/>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79512" y="188640"/>
            <a:ext cx="8964488" cy="3170099"/>
          </a:xfrm>
          <a:prstGeom prst="rect">
            <a:avLst/>
          </a:prstGeom>
          <a:noFill/>
        </p:spPr>
        <p:txBody>
          <a:bodyPr wrap="square" rtlCol="0">
            <a:spAutoFit/>
          </a:bodyPr>
          <a:lstStyle/>
          <a:p>
            <a:pPr fontAlgn="base"/>
            <a:r>
              <a:rPr lang="en-GB" sz="2000" dirty="0" smtClean="0">
                <a:latin typeface="Arial" pitchFamily="34" charset="0"/>
                <a:cs typeface="Arial" pitchFamily="34" charset="0"/>
              </a:rPr>
              <a:t>Dover</a:t>
            </a:r>
            <a:r>
              <a:rPr lang="en-GB" sz="2000" dirty="0">
                <a:latin typeface="Arial" pitchFamily="34" charset="0"/>
                <a:cs typeface="Arial" pitchFamily="34" charset="0"/>
              </a:rPr>
              <a:t>, Pennsylvania, 9th-grade biology students were read a statement from the school board that said state standards “require students to learn about Darwin’s theory of evolution. The theory is not a fact. Gaps in the theory exist for which there is no evidence”. Intelligent design, it went on, “is an explanation for the origin of life that differs from Darwin’s view”. Fifty donated copies of an ID textbook would be kept in each science classroom. Although ID was not formally taught, students were “encouraged to keep an open mind”.</a:t>
            </a:r>
          </a:p>
          <a:p>
            <a:pPr fontAlgn="base"/>
            <a:r>
              <a:rPr lang="en-GB" sz="2000" dirty="0">
                <a:latin typeface="Arial" pitchFamily="34" charset="0"/>
                <a:cs typeface="Arial" pitchFamily="34" charset="0"/>
              </a:rPr>
              <a:t>“Proposed school standards redefine science to include supernatural explanations for natural phenomena</a:t>
            </a:r>
            <a:r>
              <a:rPr lang="en-GB" sz="2000" dirty="0" smtClean="0">
                <a:latin typeface="Arial" pitchFamily="34" charset="0"/>
                <a:cs typeface="Arial" pitchFamily="34" charset="0"/>
              </a:rPr>
              <a:t>”</a:t>
            </a:r>
            <a:endParaRPr lang="en-GB" sz="2000" dirty="0">
              <a:latin typeface="Arial" pitchFamily="34" charset="0"/>
              <a:cs typeface="Arial" pitchFamily="34" charset="0"/>
            </a:endParaRPr>
          </a:p>
        </p:txBody>
      </p:sp>
      <p:pic>
        <p:nvPicPr>
          <p:cNvPr id="3" name="Picture 2" descr="bubbles.gif"/>
          <p:cNvPicPr>
            <a:picLocks noChangeAspect="1"/>
          </p:cNvPicPr>
          <p:nvPr/>
        </p:nvPicPr>
        <p:blipFill>
          <a:blip r:embed="rId2" cstate="print"/>
          <a:stretch>
            <a:fillRect/>
          </a:stretch>
        </p:blipFill>
        <p:spPr>
          <a:xfrm>
            <a:off x="683568" y="3533775"/>
            <a:ext cx="4191000" cy="3324225"/>
          </a:xfrm>
          <a:prstGeom prst="rect">
            <a:avLst/>
          </a:prstGeom>
        </p:spPr>
      </p:pic>
      <p:pic>
        <p:nvPicPr>
          <p:cNvPr id="4" name="Picture 3" descr="168946_477433586556_727651556_6500443_8206770_n.jpg"/>
          <p:cNvPicPr>
            <a:picLocks noChangeAspect="1"/>
          </p:cNvPicPr>
          <p:nvPr/>
        </p:nvPicPr>
        <p:blipFill>
          <a:blip r:embed="rId3" cstate="print"/>
          <a:stretch>
            <a:fillRect/>
          </a:stretch>
        </p:blipFill>
        <p:spPr>
          <a:xfrm>
            <a:off x="5868144" y="3435461"/>
            <a:ext cx="3275856" cy="3422539"/>
          </a:xfrm>
          <a:prstGeom prst="rect">
            <a:avLst/>
          </a:prstGeom>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79512" y="188640"/>
            <a:ext cx="8964488" cy="6555641"/>
          </a:xfrm>
          <a:prstGeom prst="rect">
            <a:avLst/>
          </a:prstGeom>
          <a:noFill/>
        </p:spPr>
        <p:txBody>
          <a:bodyPr wrap="square" rtlCol="0">
            <a:spAutoFit/>
          </a:bodyPr>
          <a:lstStyle/>
          <a:p>
            <a:pPr fontAlgn="base">
              <a:buFont typeface="Arial" pitchFamily="34" charset="0"/>
              <a:buChar char="•"/>
            </a:pPr>
            <a:r>
              <a:rPr lang="en-GB" sz="2000" dirty="0" smtClean="0">
                <a:latin typeface="Arial" pitchFamily="34" charset="0"/>
                <a:cs typeface="Arial" pitchFamily="34" charset="0"/>
              </a:rPr>
              <a:t> Smithsonian </a:t>
            </a:r>
            <a:r>
              <a:rPr lang="en-GB" sz="2000" dirty="0">
                <a:latin typeface="Arial" pitchFamily="34" charset="0"/>
                <a:cs typeface="Arial" pitchFamily="34" charset="0"/>
              </a:rPr>
              <a:t>Institution in Washington DC allowed the showing of an ID film on its premises and with its unwitting endorsement. After an outcry, the endorsement was withdrawn – officials insisted that it was all a mistake, although the screening did go </a:t>
            </a:r>
            <a:r>
              <a:rPr lang="en-GB" sz="2000" dirty="0" smtClean="0">
                <a:latin typeface="Arial" pitchFamily="34" charset="0"/>
                <a:cs typeface="Arial" pitchFamily="34" charset="0"/>
              </a:rPr>
              <a:t>ahead</a:t>
            </a:r>
          </a:p>
          <a:p>
            <a:pPr fontAlgn="base">
              <a:buFont typeface="Arial" pitchFamily="34" charset="0"/>
              <a:buChar char="•"/>
            </a:pPr>
            <a:endParaRPr lang="en-GB" sz="2000" dirty="0">
              <a:latin typeface="Arial" pitchFamily="34" charset="0"/>
              <a:cs typeface="Arial" pitchFamily="34" charset="0"/>
            </a:endParaRPr>
          </a:p>
          <a:p>
            <a:pPr fontAlgn="base">
              <a:buFont typeface="Arial" pitchFamily="34" charset="0"/>
              <a:buChar char="•"/>
            </a:pPr>
            <a:r>
              <a:rPr lang="en-GB" sz="2000" dirty="0" smtClean="0">
                <a:latin typeface="Arial" pitchFamily="34" charset="0"/>
                <a:cs typeface="Arial" pitchFamily="34" charset="0"/>
              </a:rPr>
              <a:t> publicly </a:t>
            </a:r>
            <a:r>
              <a:rPr lang="en-GB" sz="2000" dirty="0">
                <a:latin typeface="Arial" pitchFamily="34" charset="0"/>
                <a:cs typeface="Arial" pitchFamily="34" charset="0"/>
              </a:rPr>
              <a:t>funded zoo in Tulsa, Oklahoma, voted to install a display showing the six-day creation described in </a:t>
            </a:r>
            <a:r>
              <a:rPr lang="en-GB" sz="2000" i="1" dirty="0">
                <a:latin typeface="Arial" pitchFamily="34" charset="0"/>
                <a:cs typeface="Arial" pitchFamily="34" charset="0"/>
              </a:rPr>
              <a:t>Genesis</a:t>
            </a:r>
            <a:r>
              <a:rPr lang="en-GB" sz="2000" dirty="0">
                <a:latin typeface="Arial" pitchFamily="34" charset="0"/>
                <a:cs typeface="Arial" pitchFamily="34" charset="0"/>
              </a:rPr>
              <a:t>. </a:t>
            </a:r>
            <a:endParaRPr lang="en-GB" sz="2000" dirty="0" smtClean="0">
              <a:latin typeface="Arial" pitchFamily="34" charset="0"/>
              <a:cs typeface="Arial" pitchFamily="34" charset="0"/>
            </a:endParaRPr>
          </a:p>
          <a:p>
            <a:pPr fontAlgn="base">
              <a:buFont typeface="Arial" pitchFamily="34" charset="0"/>
              <a:buChar char="•"/>
            </a:pPr>
            <a:endParaRPr lang="en-GB" sz="2000" dirty="0" smtClean="0">
              <a:latin typeface="Arial" pitchFamily="34" charset="0"/>
              <a:cs typeface="Arial" pitchFamily="34" charset="0"/>
            </a:endParaRPr>
          </a:p>
          <a:p>
            <a:pPr fontAlgn="base">
              <a:buFont typeface="Arial" pitchFamily="34" charset="0"/>
              <a:buChar char="•"/>
            </a:pPr>
            <a:r>
              <a:rPr lang="en-GB" sz="2000" dirty="0" smtClean="0">
                <a:latin typeface="Arial" pitchFamily="34" charset="0"/>
                <a:cs typeface="Arial" pitchFamily="34" charset="0"/>
              </a:rPr>
              <a:t> The </a:t>
            </a:r>
            <a:r>
              <a:rPr lang="en-GB" sz="2000" dirty="0">
                <a:latin typeface="Arial" pitchFamily="34" charset="0"/>
                <a:cs typeface="Arial" pitchFamily="34" charset="0"/>
              </a:rPr>
              <a:t>science museum in Fort Worth, Texas, decided </a:t>
            </a:r>
            <a:r>
              <a:rPr lang="en-GB" sz="2000" dirty="0" smtClean="0">
                <a:latin typeface="Arial" pitchFamily="34" charset="0"/>
                <a:cs typeface="Arial" pitchFamily="34" charset="0"/>
              </a:rPr>
              <a:t>not </a:t>
            </a:r>
            <a:r>
              <a:rPr lang="en-GB" sz="2000" dirty="0">
                <a:latin typeface="Arial" pitchFamily="34" charset="0"/>
                <a:cs typeface="Arial" pitchFamily="34" charset="0"/>
              </a:rPr>
              <a:t>to show an IMAX film entitled </a:t>
            </a:r>
            <a:r>
              <a:rPr lang="en-GB" sz="2000" i="1" dirty="0">
                <a:latin typeface="Arial" pitchFamily="34" charset="0"/>
                <a:cs typeface="Arial" pitchFamily="34" charset="0"/>
              </a:rPr>
              <a:t>Volcanoes of the Deep Sea</a:t>
            </a:r>
            <a:r>
              <a:rPr lang="en-GB" sz="2000" dirty="0">
                <a:latin typeface="Arial" pitchFamily="34" charset="0"/>
                <a:cs typeface="Arial" pitchFamily="34" charset="0"/>
              </a:rPr>
              <a:t> after negative reaction to its acceptance of evolution from a trial audience. The museum changed its mind after press coverage evoked an outcry, but IMAX theatres elsewhere in the US have not screened science films with evolutionary content to avoid controversy. </a:t>
            </a:r>
            <a:endParaRPr lang="en-GB" sz="2000" dirty="0" smtClean="0">
              <a:latin typeface="Arial" pitchFamily="34" charset="0"/>
              <a:cs typeface="Arial" pitchFamily="34" charset="0"/>
            </a:endParaRPr>
          </a:p>
          <a:p>
            <a:pPr fontAlgn="base"/>
            <a:endParaRPr lang="en-GB" sz="2000" dirty="0" smtClean="0">
              <a:latin typeface="Arial" pitchFamily="34" charset="0"/>
              <a:cs typeface="Arial" pitchFamily="34" charset="0"/>
            </a:endParaRPr>
          </a:p>
          <a:p>
            <a:pPr fontAlgn="base">
              <a:buFont typeface="Arial" pitchFamily="34" charset="0"/>
              <a:buChar char="•"/>
            </a:pPr>
            <a:r>
              <a:rPr lang="en-GB" sz="2000" dirty="0" smtClean="0">
                <a:latin typeface="Arial" pitchFamily="34" charset="0"/>
                <a:cs typeface="Arial" pitchFamily="34" charset="0"/>
              </a:rPr>
              <a:t>Since </a:t>
            </a:r>
            <a:r>
              <a:rPr lang="en-GB" sz="2000" dirty="0">
                <a:latin typeface="Arial" pitchFamily="34" charset="0"/>
                <a:cs typeface="Arial" pitchFamily="34" charset="0"/>
              </a:rPr>
              <a:t>2003 the bookstores at the Grand Canyon, part of the US National Park Service, have sold a young-Earth creationist book about the canyon, </a:t>
            </a:r>
            <a:r>
              <a:rPr lang="en-GB" sz="2000" dirty="0" smtClean="0">
                <a:latin typeface="Arial" pitchFamily="34" charset="0"/>
                <a:cs typeface="Arial" pitchFamily="34" charset="0"/>
              </a:rPr>
              <a:t>stating that </a:t>
            </a:r>
            <a:r>
              <a:rPr lang="en-GB" sz="2000" dirty="0">
                <a:latin typeface="Arial" pitchFamily="34" charset="0"/>
                <a:cs typeface="Arial" pitchFamily="34" charset="0"/>
              </a:rPr>
              <a:t>it was formed by Noah’s flood</a:t>
            </a:r>
            <a:r>
              <a:rPr lang="en-GB" sz="2000" dirty="0" smtClean="0">
                <a:latin typeface="Arial" pitchFamily="34" charset="0"/>
                <a:cs typeface="Arial" pitchFamily="34" charset="0"/>
              </a:rPr>
              <a:t>.</a:t>
            </a:r>
          </a:p>
          <a:p>
            <a:pPr fontAlgn="base">
              <a:buFont typeface="Arial" pitchFamily="34" charset="0"/>
              <a:buChar char="•"/>
            </a:pPr>
            <a:endParaRPr lang="en-GB" sz="2000" dirty="0">
              <a:latin typeface="Arial" pitchFamily="34" charset="0"/>
              <a:cs typeface="Arial" pitchFamily="34" charset="0"/>
            </a:endParaRPr>
          </a:p>
          <a:p>
            <a:pPr fontAlgn="base"/>
            <a:r>
              <a:rPr lang="en-GB" sz="2000" dirty="0">
                <a:latin typeface="Arial" pitchFamily="34" charset="0"/>
                <a:cs typeface="Arial" pitchFamily="34" charset="0"/>
              </a:rPr>
              <a:t>“Creationists depict evolutionists as a cultural elite, out of touch with American society</a:t>
            </a:r>
            <a:r>
              <a:rPr lang="en-GB" sz="2000" dirty="0" smtClean="0">
                <a:latin typeface="Arial" pitchFamily="34" charset="0"/>
                <a:cs typeface="Arial" pitchFamily="34" charset="0"/>
              </a:rPr>
              <a:t>”</a:t>
            </a:r>
            <a:endParaRPr lang="en-GB" sz="2000" dirty="0">
              <a:latin typeface="Arial" pitchFamily="34" charset="0"/>
              <a:cs typeface="Arial" pitchFamily="34" charset="0"/>
            </a:endParaRP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79512" y="188640"/>
            <a:ext cx="8964488" cy="6247864"/>
          </a:xfrm>
          <a:prstGeom prst="rect">
            <a:avLst/>
          </a:prstGeom>
          <a:noFill/>
        </p:spPr>
        <p:txBody>
          <a:bodyPr wrap="square" rtlCol="0">
            <a:spAutoFit/>
          </a:bodyPr>
          <a:lstStyle/>
          <a:p>
            <a:pPr fontAlgn="base"/>
            <a:r>
              <a:rPr lang="en-GB" sz="2000" dirty="0" smtClean="0">
                <a:latin typeface="Arial" pitchFamily="34" charset="0"/>
                <a:cs typeface="Arial" pitchFamily="34" charset="0"/>
              </a:rPr>
              <a:t>Anti-Darwin </a:t>
            </a:r>
            <a:r>
              <a:rPr lang="en-GB" sz="2000" dirty="0">
                <a:latin typeface="Arial" pitchFamily="34" charset="0"/>
                <a:cs typeface="Arial" pitchFamily="34" charset="0"/>
              </a:rPr>
              <a:t>campaigners have not won everywhere. </a:t>
            </a:r>
            <a:endParaRPr lang="en-GB" sz="2000" dirty="0" smtClean="0">
              <a:latin typeface="Arial" pitchFamily="34" charset="0"/>
              <a:cs typeface="Arial" pitchFamily="34" charset="0"/>
            </a:endParaRPr>
          </a:p>
          <a:p>
            <a:pPr fontAlgn="base"/>
            <a:r>
              <a:rPr lang="en-GB" sz="2000" dirty="0" smtClean="0">
                <a:latin typeface="Arial" pitchFamily="34" charset="0"/>
                <a:cs typeface="Arial" pitchFamily="34" charset="0"/>
              </a:rPr>
              <a:t>A </a:t>
            </a:r>
            <a:r>
              <a:rPr lang="en-GB" sz="2000" dirty="0">
                <a:latin typeface="Arial" pitchFamily="34" charset="0"/>
                <a:cs typeface="Arial" pitchFamily="34" charset="0"/>
              </a:rPr>
              <a:t>Georgia court ruled that stickers describing evolution as “theory not fact” must be removed from textbooks. </a:t>
            </a:r>
            <a:endParaRPr lang="en-GB" sz="2000" dirty="0" smtClean="0">
              <a:latin typeface="Arial" pitchFamily="34" charset="0"/>
              <a:cs typeface="Arial" pitchFamily="34" charset="0"/>
            </a:endParaRPr>
          </a:p>
          <a:p>
            <a:pPr fontAlgn="base"/>
            <a:r>
              <a:rPr lang="en-GB" sz="2000" dirty="0" smtClean="0">
                <a:latin typeface="Arial" pitchFamily="34" charset="0"/>
                <a:cs typeface="Arial" pitchFamily="34" charset="0"/>
              </a:rPr>
              <a:t>A </a:t>
            </a:r>
            <a:r>
              <a:rPr lang="en-GB" sz="2000" dirty="0">
                <a:latin typeface="Arial" pitchFamily="34" charset="0"/>
                <a:cs typeface="Arial" pitchFamily="34" charset="0"/>
              </a:rPr>
              <a:t>bill in Florida that might have allowed students to sue teachers “biased” towards evolution died. </a:t>
            </a:r>
            <a:endParaRPr lang="en-GB" sz="2000" dirty="0" smtClean="0">
              <a:latin typeface="Arial" pitchFamily="34" charset="0"/>
              <a:cs typeface="Arial" pitchFamily="34" charset="0"/>
            </a:endParaRPr>
          </a:p>
          <a:p>
            <a:pPr fontAlgn="base"/>
            <a:r>
              <a:rPr lang="en-GB" sz="2000" dirty="0" smtClean="0">
                <a:latin typeface="Arial" pitchFamily="34" charset="0"/>
                <a:cs typeface="Arial" pitchFamily="34" charset="0"/>
              </a:rPr>
              <a:t>Alaska </a:t>
            </a:r>
            <a:r>
              <a:rPr lang="en-GB" sz="2000" dirty="0">
                <a:latin typeface="Arial" pitchFamily="34" charset="0"/>
                <a:cs typeface="Arial" pitchFamily="34" charset="0"/>
              </a:rPr>
              <a:t>rewrote its school science standards to emphasise evolution. </a:t>
            </a:r>
            <a:endParaRPr lang="en-GB" sz="2000" dirty="0" smtClean="0">
              <a:latin typeface="Arial" pitchFamily="34" charset="0"/>
              <a:cs typeface="Arial" pitchFamily="34" charset="0"/>
            </a:endParaRPr>
          </a:p>
          <a:p>
            <a:pPr fontAlgn="base"/>
            <a:r>
              <a:rPr lang="en-GB" sz="2000" dirty="0" smtClean="0">
                <a:latin typeface="Arial" pitchFamily="34" charset="0"/>
                <a:cs typeface="Arial" pitchFamily="34" charset="0"/>
              </a:rPr>
              <a:t>But </a:t>
            </a:r>
            <a:r>
              <a:rPr lang="en-GB" sz="2000" dirty="0">
                <a:latin typeface="Arial" pitchFamily="34" charset="0"/>
                <a:cs typeface="Arial" pitchFamily="34" charset="0"/>
              </a:rPr>
              <a:t>religious fundamentalists have succeeded in insinuating a general mistrust of evolution. “Creationists depict evolutionists as a cultural elite, out of touch with American society,” says Kenneth Miller of Brown University in Rhode Island.</a:t>
            </a:r>
          </a:p>
          <a:p>
            <a:pPr fontAlgn="base"/>
            <a:r>
              <a:rPr lang="en-GB" sz="2000" dirty="0">
                <a:latin typeface="Arial" pitchFamily="34" charset="0"/>
                <a:cs typeface="Arial" pitchFamily="34" charset="0"/>
              </a:rPr>
              <a:t>Creationism has had less cultural impact in Europe, but in the UK some state schools are incorporating it into science classes. The English education system allows private donors to invest in the refurbishment of state-funded schools in deprived areas, in return for controls over what is taught there. Emmanuel College at Gateshead in north-east England opened in 1990, financed by millionaire car dealer and Christian fundamentalist Peter Vardy. It teaches both evolution and creationism in science classes and, school officials say, lets children make up their own minds. Little notice was taken until 2002, when Vardy proposed opening more schools. A second opened </a:t>
            </a:r>
            <a:r>
              <a:rPr lang="en-GB" sz="2000" dirty="0" smtClean="0">
                <a:latin typeface="Arial" pitchFamily="34" charset="0"/>
                <a:cs typeface="Arial" pitchFamily="34" charset="0"/>
              </a:rPr>
              <a:t>in </a:t>
            </a:r>
            <a:r>
              <a:rPr lang="en-GB" sz="2000" dirty="0">
                <a:latin typeface="Arial" pitchFamily="34" charset="0"/>
                <a:cs typeface="Arial" pitchFamily="34" charset="0"/>
              </a:rPr>
              <a:t>Middlesbrough, and a third </a:t>
            </a:r>
            <a:r>
              <a:rPr lang="en-GB" sz="2000" dirty="0" smtClean="0">
                <a:latin typeface="Arial" pitchFamily="34" charset="0"/>
                <a:cs typeface="Arial" pitchFamily="34" charset="0"/>
              </a:rPr>
              <a:t>near Doncaster.</a:t>
            </a:r>
            <a:endParaRPr lang="en-GB" sz="2000" dirty="0">
              <a:latin typeface="Arial" pitchFamily="34" charset="0"/>
              <a:cs typeface="Arial" pitchFamily="34" charset="0"/>
            </a:endParaRPr>
          </a:p>
        </p:txBody>
      </p:sp>
    </p:spTree>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p:cNvSpPr txBox="1"/>
          <p:nvPr/>
        </p:nvSpPr>
        <p:spPr>
          <a:xfrm>
            <a:off x="179512" y="188640"/>
            <a:ext cx="8964488" cy="6463308"/>
          </a:xfrm>
          <a:prstGeom prst="rect">
            <a:avLst/>
          </a:prstGeom>
          <a:noFill/>
        </p:spPr>
        <p:txBody>
          <a:bodyPr wrap="square" rtlCol="0">
            <a:spAutoFit/>
          </a:bodyPr>
          <a:lstStyle/>
          <a:p>
            <a:pPr fontAlgn="base"/>
            <a:r>
              <a:rPr lang="en-GB" dirty="0" smtClean="0">
                <a:latin typeface="Arial" pitchFamily="34" charset="0"/>
                <a:cs typeface="Arial" pitchFamily="34" charset="0"/>
              </a:rPr>
              <a:t>Serbia </a:t>
            </a:r>
            <a:r>
              <a:rPr lang="en-GB" dirty="0">
                <a:latin typeface="Arial" pitchFamily="34" charset="0"/>
                <a:cs typeface="Arial" pitchFamily="34" charset="0"/>
              </a:rPr>
              <a:t>briefly banned the teaching of evolution in schools. It changed its mind days later after scientists and even Serbian Orthodox bishops spoke out. </a:t>
            </a:r>
            <a:endParaRPr lang="en-GB" dirty="0" smtClean="0">
              <a:latin typeface="Arial" pitchFamily="34" charset="0"/>
              <a:cs typeface="Arial" pitchFamily="34" charset="0"/>
            </a:endParaRPr>
          </a:p>
          <a:p>
            <a:pPr fontAlgn="base"/>
            <a:endParaRPr lang="en-GB" dirty="0" smtClean="0">
              <a:latin typeface="Arial" pitchFamily="34" charset="0"/>
              <a:cs typeface="Arial" pitchFamily="34" charset="0"/>
            </a:endParaRPr>
          </a:p>
          <a:p>
            <a:pPr fontAlgn="base"/>
            <a:r>
              <a:rPr lang="en-GB" dirty="0" smtClean="0">
                <a:latin typeface="Arial" pitchFamily="34" charset="0"/>
                <a:cs typeface="Arial" pitchFamily="34" charset="0"/>
              </a:rPr>
              <a:t>There </a:t>
            </a:r>
            <a:r>
              <a:rPr lang="en-GB" dirty="0">
                <a:latin typeface="Arial" pitchFamily="34" charset="0"/>
                <a:cs typeface="Arial" pitchFamily="34" charset="0"/>
              </a:rPr>
              <a:t>was also uproar over creationism in the Netherlands. The Dutch have several sects that teach creationism in their own schools. </a:t>
            </a:r>
            <a:r>
              <a:rPr lang="en-GB" dirty="0" err="1" smtClean="0">
                <a:latin typeface="Arial" pitchFamily="34" charset="0"/>
                <a:cs typeface="Arial" pitchFamily="34" charset="0"/>
              </a:rPr>
              <a:t>Cees</a:t>
            </a:r>
            <a:r>
              <a:rPr lang="en-GB" dirty="0" smtClean="0">
                <a:latin typeface="Arial" pitchFamily="34" charset="0"/>
                <a:cs typeface="Arial" pitchFamily="34" charset="0"/>
              </a:rPr>
              <a:t> </a:t>
            </a:r>
            <a:r>
              <a:rPr lang="en-GB" dirty="0">
                <a:latin typeface="Arial" pitchFamily="34" charset="0"/>
                <a:cs typeface="Arial" pitchFamily="34" charset="0"/>
              </a:rPr>
              <a:t>Dekker, a physicist at the Delft University of Technology published a book on ID, and persuaded education minister Maria van </a:t>
            </a:r>
            <a:r>
              <a:rPr lang="en-GB" dirty="0" err="1">
                <a:latin typeface="Arial" pitchFamily="34" charset="0"/>
                <a:cs typeface="Arial" pitchFamily="34" charset="0"/>
              </a:rPr>
              <a:t>der</a:t>
            </a:r>
            <a:r>
              <a:rPr lang="en-GB" dirty="0">
                <a:latin typeface="Arial" pitchFamily="34" charset="0"/>
                <a:cs typeface="Arial" pitchFamily="34" charset="0"/>
              </a:rPr>
              <a:t> </a:t>
            </a:r>
            <a:r>
              <a:rPr lang="en-GB" dirty="0" err="1">
                <a:latin typeface="Arial" pitchFamily="34" charset="0"/>
                <a:cs typeface="Arial" pitchFamily="34" charset="0"/>
              </a:rPr>
              <a:t>Hoeven</a:t>
            </a:r>
            <a:r>
              <a:rPr lang="en-GB" dirty="0">
                <a:latin typeface="Arial" pitchFamily="34" charset="0"/>
                <a:cs typeface="Arial" pitchFamily="34" charset="0"/>
              </a:rPr>
              <a:t> that discussion of ID might promote dialogue between religious groups. She proposed a </a:t>
            </a:r>
            <a:r>
              <a:rPr lang="en-GB" dirty="0" smtClean="0">
                <a:latin typeface="Arial" pitchFamily="34" charset="0"/>
                <a:cs typeface="Arial" pitchFamily="34" charset="0"/>
              </a:rPr>
              <a:t>conference, </a:t>
            </a:r>
            <a:r>
              <a:rPr lang="en-GB" dirty="0">
                <a:latin typeface="Arial" pitchFamily="34" charset="0"/>
                <a:cs typeface="Arial" pitchFamily="34" charset="0"/>
              </a:rPr>
              <a:t>but dropped the plan after an outcry from Dutch scientists.</a:t>
            </a:r>
          </a:p>
          <a:p>
            <a:pPr fontAlgn="base"/>
            <a:r>
              <a:rPr lang="en-GB" dirty="0">
                <a:latin typeface="Arial" pitchFamily="34" charset="0"/>
                <a:cs typeface="Arial" pitchFamily="34" charset="0"/>
              </a:rPr>
              <a:t>In Turkey there is a strong creationist movement, sparked initially by contact with US creationists. Since 1999, when Turkish professors who taught evolution were harassed and threatened, there is no longer public opposition to creationism, which is all that is presented in school texts. In another Muslim country, Pakistan, evolution is no longer taught in universities.</a:t>
            </a:r>
          </a:p>
          <a:p>
            <a:pPr fontAlgn="base"/>
            <a:r>
              <a:rPr lang="en-GB" dirty="0">
                <a:latin typeface="Arial" pitchFamily="34" charset="0"/>
                <a:cs typeface="Arial" pitchFamily="34" charset="0"/>
              </a:rPr>
              <a:t>“What is happening is a political effort to force a change in the nature of science itself”</a:t>
            </a:r>
          </a:p>
          <a:p>
            <a:pPr fontAlgn="base"/>
            <a:r>
              <a:rPr lang="en-GB" dirty="0">
                <a:latin typeface="Arial" pitchFamily="34" charset="0"/>
                <a:cs typeface="Arial" pitchFamily="34" charset="0"/>
              </a:rPr>
              <a:t>Fundamentalist Christianity is also sweeping Africa and Latin America. </a:t>
            </a:r>
            <a:r>
              <a:rPr lang="en-GB" dirty="0" smtClean="0">
                <a:latin typeface="Arial" pitchFamily="34" charset="0"/>
                <a:cs typeface="Arial" pitchFamily="34" charset="0"/>
              </a:rPr>
              <a:t>Brazilian </a:t>
            </a:r>
            <a:r>
              <a:rPr lang="en-GB" dirty="0">
                <a:latin typeface="Arial" pitchFamily="34" charset="0"/>
                <a:cs typeface="Arial" pitchFamily="34" charset="0"/>
              </a:rPr>
              <a:t>scientists protested when Rio de Janeiro’s education department started teaching creationism in religious education classes.</a:t>
            </a:r>
          </a:p>
          <a:p>
            <a:pPr fontAlgn="base"/>
            <a:r>
              <a:rPr lang="en-GB" dirty="0">
                <a:latin typeface="Arial" pitchFamily="34" charset="0"/>
                <a:cs typeface="Arial" pitchFamily="34" charset="0"/>
              </a:rPr>
              <a:t>The fear among creationism’s critics is that a pattern is emerging that will culminate in a new wave of creationist teaching. They are worried that this will undermine science education and science’s place in society. “The politicisation of science has increased at all </a:t>
            </a:r>
            <a:r>
              <a:rPr lang="en-GB" dirty="0" smtClean="0">
                <a:latin typeface="Arial" pitchFamily="34" charset="0"/>
                <a:cs typeface="Arial" pitchFamily="34" charset="0"/>
              </a:rPr>
              <a:t>levels. What </a:t>
            </a:r>
            <a:r>
              <a:rPr lang="en-GB" dirty="0">
                <a:latin typeface="Arial" pitchFamily="34" charset="0"/>
                <a:cs typeface="Arial" pitchFamily="34" charset="0"/>
              </a:rPr>
              <a:t>is happening is a political effort to force a change in the content and nature of science itself</a:t>
            </a:r>
            <a:r>
              <a:rPr lang="en-GB" dirty="0" smtClean="0">
                <a:latin typeface="Arial" pitchFamily="34" charset="0"/>
                <a:cs typeface="Arial" pitchFamily="34" charset="0"/>
              </a:rPr>
              <a:t>.” (Kenneth Miller)</a:t>
            </a:r>
            <a:endParaRPr lang="en-GB" dirty="0">
              <a:latin typeface="Arial" pitchFamily="34" charset="0"/>
              <a:cs typeface="Arial" pitchFamily="34" charset="0"/>
            </a:endParaRPr>
          </a:p>
        </p:txBody>
      </p:sp>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Jerry Falwell campaigned with Mr Trump in Davenport, Iowa, in January 2016.jpg"/>
          <p:cNvPicPr>
            <a:picLocks noChangeAspect="1"/>
          </p:cNvPicPr>
          <p:nvPr/>
        </p:nvPicPr>
        <p:blipFill>
          <a:blip r:embed="rId2" cstate="print"/>
          <a:stretch>
            <a:fillRect/>
          </a:stretch>
        </p:blipFill>
        <p:spPr>
          <a:xfrm>
            <a:off x="0" y="1"/>
            <a:ext cx="4709035" cy="3356991"/>
          </a:xfrm>
          <a:prstGeom prst="rect">
            <a:avLst/>
          </a:prstGeom>
        </p:spPr>
      </p:pic>
      <p:sp>
        <p:nvSpPr>
          <p:cNvPr id="5" name="TextBox 4"/>
          <p:cNvSpPr txBox="1"/>
          <p:nvPr/>
        </p:nvSpPr>
        <p:spPr>
          <a:xfrm>
            <a:off x="4932040" y="332656"/>
            <a:ext cx="3888432" cy="3139321"/>
          </a:xfrm>
          <a:prstGeom prst="rect">
            <a:avLst/>
          </a:prstGeom>
          <a:noFill/>
        </p:spPr>
        <p:txBody>
          <a:bodyPr wrap="square" rtlCol="0">
            <a:spAutoFit/>
          </a:bodyPr>
          <a:lstStyle/>
          <a:p>
            <a:r>
              <a:rPr lang="en-GB" sz="2000" dirty="0" smtClean="0">
                <a:latin typeface="Arial" pitchFamily="34" charset="0"/>
                <a:cs typeface="Arial" pitchFamily="34" charset="0"/>
              </a:rPr>
              <a:t>Jerry </a:t>
            </a:r>
            <a:r>
              <a:rPr lang="en-GB" sz="2000" dirty="0" err="1" smtClean="0">
                <a:latin typeface="Arial" pitchFamily="34" charset="0"/>
                <a:cs typeface="Arial" pitchFamily="34" charset="0"/>
              </a:rPr>
              <a:t>Falwell</a:t>
            </a:r>
            <a:r>
              <a:rPr lang="en-GB" sz="2000" dirty="0" smtClean="0">
                <a:latin typeface="Arial" pitchFamily="34" charset="0"/>
                <a:cs typeface="Arial" pitchFamily="34" charset="0"/>
              </a:rPr>
              <a:t> </a:t>
            </a:r>
            <a:r>
              <a:rPr lang="en-GB" sz="2000" dirty="0" smtClean="0">
                <a:latin typeface="Arial" pitchFamily="34" charset="0"/>
                <a:cs typeface="Arial" pitchFamily="34" charset="0"/>
              </a:rPr>
              <a:t>- Donald </a:t>
            </a:r>
            <a:r>
              <a:rPr lang="en-GB" sz="2000" dirty="0" smtClean="0">
                <a:latin typeface="Arial" pitchFamily="34" charset="0"/>
                <a:cs typeface="Arial" pitchFamily="34" charset="0"/>
              </a:rPr>
              <a:t>Trump </a:t>
            </a:r>
            <a:r>
              <a:rPr lang="en-GB" sz="2000" dirty="0" smtClean="0">
                <a:latin typeface="Arial" pitchFamily="34" charset="0"/>
                <a:cs typeface="Arial" pitchFamily="34" charset="0"/>
              </a:rPr>
              <a:t>appointed </a:t>
            </a:r>
            <a:r>
              <a:rPr lang="en-GB" sz="2000" dirty="0" smtClean="0">
                <a:latin typeface="Arial" pitchFamily="34" charset="0"/>
                <a:cs typeface="Arial" pitchFamily="34" charset="0"/>
              </a:rPr>
              <a:t>creationist college president </a:t>
            </a:r>
            <a:r>
              <a:rPr lang="en-GB" sz="2000" dirty="0" smtClean="0">
                <a:latin typeface="Arial" pitchFamily="34" charset="0"/>
                <a:cs typeface="Arial" pitchFamily="34" charset="0"/>
              </a:rPr>
              <a:t> (Liberty University) to </a:t>
            </a:r>
            <a:r>
              <a:rPr lang="en-GB" sz="2000" dirty="0" smtClean="0">
                <a:latin typeface="Arial" pitchFamily="34" charset="0"/>
                <a:cs typeface="Arial" pitchFamily="34" charset="0"/>
              </a:rPr>
              <a:t>lead higher education reform </a:t>
            </a:r>
            <a:r>
              <a:rPr lang="en-GB" sz="2000" dirty="0" smtClean="0">
                <a:latin typeface="Arial" pitchFamily="34" charset="0"/>
                <a:cs typeface="Arial" pitchFamily="34" charset="0"/>
              </a:rPr>
              <a:t>taskforce.</a:t>
            </a: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Jerry </a:t>
            </a:r>
            <a:r>
              <a:rPr lang="en-GB" sz="2000" dirty="0" err="1" smtClean="0">
                <a:latin typeface="Arial" pitchFamily="34" charset="0"/>
                <a:cs typeface="Arial" pitchFamily="34" charset="0"/>
              </a:rPr>
              <a:t>Falwell</a:t>
            </a:r>
            <a:r>
              <a:rPr lang="en-GB" sz="2000" dirty="0" smtClean="0">
                <a:latin typeface="Arial" pitchFamily="34" charset="0"/>
                <a:cs typeface="Arial" pitchFamily="34" charset="0"/>
              </a:rPr>
              <a:t> campaigned with Mr Trump in Davenport, Iowa, in January 2016</a:t>
            </a:r>
          </a:p>
          <a:p>
            <a:endParaRPr lang="en-GB" dirty="0"/>
          </a:p>
        </p:txBody>
      </p:sp>
      <p:pic>
        <p:nvPicPr>
          <p:cNvPr id="6" name="Picture 5" descr="Michael-Gove-008 Creationist groups win Michael Gove's approval to open free schools Juy 2012.jpg"/>
          <p:cNvPicPr>
            <a:picLocks noChangeAspect="1"/>
          </p:cNvPicPr>
          <p:nvPr/>
        </p:nvPicPr>
        <p:blipFill>
          <a:blip r:embed="rId3" cstate="print"/>
          <a:stretch>
            <a:fillRect/>
          </a:stretch>
        </p:blipFill>
        <p:spPr>
          <a:xfrm>
            <a:off x="-1" y="4005064"/>
            <a:ext cx="4754893" cy="2852936"/>
          </a:xfrm>
          <a:prstGeom prst="rect">
            <a:avLst/>
          </a:prstGeom>
        </p:spPr>
      </p:pic>
      <p:sp>
        <p:nvSpPr>
          <p:cNvPr id="7" name="TextBox 6"/>
          <p:cNvSpPr txBox="1"/>
          <p:nvPr/>
        </p:nvSpPr>
        <p:spPr>
          <a:xfrm>
            <a:off x="5148064" y="4437112"/>
            <a:ext cx="3672408" cy="2246769"/>
          </a:xfrm>
          <a:prstGeom prst="rect">
            <a:avLst/>
          </a:prstGeom>
          <a:noFill/>
        </p:spPr>
        <p:txBody>
          <a:bodyPr wrap="square" rtlCol="0">
            <a:spAutoFit/>
          </a:bodyPr>
          <a:lstStyle/>
          <a:p>
            <a:r>
              <a:rPr lang="en-GB" sz="2000" dirty="0" smtClean="0">
                <a:latin typeface="Arial" pitchFamily="34" charset="0"/>
                <a:cs typeface="Arial" pitchFamily="34" charset="0"/>
              </a:rPr>
              <a:t>Michael Gove, </a:t>
            </a:r>
          </a:p>
          <a:p>
            <a:r>
              <a:rPr lang="en-GB" sz="2000" dirty="0" smtClean="0">
                <a:latin typeface="Arial" pitchFamily="34" charset="0"/>
                <a:cs typeface="Arial" pitchFamily="34" charset="0"/>
              </a:rPr>
              <a:t>Secretary </a:t>
            </a:r>
            <a:r>
              <a:rPr lang="en-GB" sz="2000" dirty="0" smtClean="0">
                <a:latin typeface="Arial" pitchFamily="34" charset="0"/>
                <a:cs typeface="Arial" pitchFamily="34" charset="0"/>
              </a:rPr>
              <a:t>of State for </a:t>
            </a:r>
            <a:r>
              <a:rPr lang="en-GB" sz="2000" dirty="0" smtClean="0">
                <a:latin typeface="Arial" pitchFamily="34" charset="0"/>
                <a:cs typeface="Arial" pitchFamily="34" charset="0"/>
              </a:rPr>
              <a:t>Education (2010-2014)</a:t>
            </a:r>
            <a:endParaRPr lang="en-GB" sz="2000" dirty="0" smtClean="0">
              <a:latin typeface="Arial" pitchFamily="34" charset="0"/>
              <a:cs typeface="Arial" pitchFamily="34" charset="0"/>
            </a:endParaRPr>
          </a:p>
          <a:p>
            <a:endParaRPr lang="en-GB" sz="2000" dirty="0" smtClean="0">
              <a:latin typeface="Arial" pitchFamily="34" charset="0"/>
              <a:cs typeface="Arial" pitchFamily="34" charset="0"/>
            </a:endParaRPr>
          </a:p>
          <a:p>
            <a:r>
              <a:rPr lang="en-GB" sz="2000" dirty="0" smtClean="0">
                <a:latin typeface="Arial" pitchFamily="34" charset="0"/>
                <a:cs typeface="Arial" pitchFamily="34" charset="0"/>
              </a:rPr>
              <a:t> </a:t>
            </a:r>
            <a:r>
              <a:rPr lang="en-GB" sz="2000" dirty="0" smtClean="0">
                <a:latin typeface="Arial" pitchFamily="34" charset="0"/>
                <a:cs typeface="Arial" pitchFamily="34" charset="0"/>
              </a:rPr>
              <a:t>Creationist groups win </a:t>
            </a:r>
            <a:r>
              <a:rPr lang="en-GB" sz="2000" dirty="0" smtClean="0">
                <a:latin typeface="Arial" pitchFamily="34" charset="0"/>
                <a:cs typeface="Arial" pitchFamily="34" charset="0"/>
              </a:rPr>
              <a:t>Gove's </a:t>
            </a:r>
            <a:r>
              <a:rPr lang="en-GB" sz="2000" dirty="0" smtClean="0">
                <a:latin typeface="Arial" pitchFamily="34" charset="0"/>
                <a:cs typeface="Arial" pitchFamily="34" charset="0"/>
              </a:rPr>
              <a:t>approval to open free schools </a:t>
            </a:r>
            <a:r>
              <a:rPr lang="en-GB" sz="2000" dirty="0" err="1" smtClean="0">
                <a:latin typeface="Arial" pitchFamily="34" charset="0"/>
                <a:cs typeface="Arial" pitchFamily="34" charset="0"/>
              </a:rPr>
              <a:t>Juy</a:t>
            </a:r>
            <a:r>
              <a:rPr lang="en-GB" sz="2000" dirty="0" smtClean="0">
                <a:latin typeface="Arial" pitchFamily="34" charset="0"/>
                <a:cs typeface="Arial" pitchFamily="34" charset="0"/>
              </a:rPr>
              <a:t> 2012</a:t>
            </a:r>
            <a:endParaRPr lang="en-GB" sz="2000" dirty="0">
              <a:latin typeface="Arial" pitchFamily="34" charset="0"/>
              <a:cs typeface="Arial" pitchFamily="34" charset="0"/>
            </a:endParaRPr>
          </a:p>
        </p:txBody>
      </p:sp>
    </p:spTree>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ken-ham-creationism.jpg"/>
          <p:cNvPicPr>
            <a:picLocks noChangeAspect="1"/>
          </p:cNvPicPr>
          <p:nvPr/>
        </p:nvPicPr>
        <p:blipFill>
          <a:blip r:embed="rId2" cstate="print"/>
          <a:stretch>
            <a:fillRect/>
          </a:stretch>
        </p:blipFill>
        <p:spPr>
          <a:xfrm>
            <a:off x="0" y="0"/>
            <a:ext cx="9144000" cy="6858000"/>
          </a:xfrm>
          <a:prstGeom prst="rect">
            <a:avLst/>
          </a:prstGeom>
        </p:spPr>
      </p:pic>
      <p:sp>
        <p:nvSpPr>
          <p:cNvPr id="3" name="TextBox 2"/>
          <p:cNvSpPr txBox="1"/>
          <p:nvPr/>
        </p:nvSpPr>
        <p:spPr>
          <a:xfrm>
            <a:off x="5471592" y="0"/>
            <a:ext cx="3672408" cy="1015663"/>
          </a:xfrm>
          <a:prstGeom prst="rect">
            <a:avLst/>
          </a:prstGeom>
          <a:noFill/>
        </p:spPr>
        <p:txBody>
          <a:bodyPr wrap="square" rtlCol="0">
            <a:spAutoFit/>
          </a:bodyPr>
          <a:lstStyle/>
          <a:p>
            <a:r>
              <a:rPr lang="en-GB" sz="2000" b="1" dirty="0" smtClean="0">
                <a:solidFill>
                  <a:schemeClr val="bg1"/>
                </a:solidFill>
                <a:latin typeface="Arial" pitchFamily="34" charset="0"/>
                <a:cs typeface="Arial" pitchFamily="34" charset="0"/>
              </a:rPr>
              <a:t>Ken </a:t>
            </a:r>
            <a:r>
              <a:rPr lang="en-GB" sz="2000" b="1" dirty="0" smtClean="0">
                <a:solidFill>
                  <a:schemeClr val="bg1"/>
                </a:solidFill>
                <a:latin typeface="Arial" pitchFamily="34" charset="0"/>
                <a:cs typeface="Arial" pitchFamily="34" charset="0"/>
              </a:rPr>
              <a:t>Ham - founder </a:t>
            </a:r>
            <a:r>
              <a:rPr lang="en-GB" sz="2000" b="1" dirty="0" smtClean="0">
                <a:solidFill>
                  <a:schemeClr val="bg1"/>
                </a:solidFill>
                <a:latin typeface="Arial" pitchFamily="34" charset="0"/>
                <a:cs typeface="Arial" pitchFamily="34" charset="0"/>
              </a:rPr>
              <a:t>of the Creation </a:t>
            </a:r>
            <a:r>
              <a:rPr lang="en-GB" sz="2000" b="1" dirty="0" smtClean="0">
                <a:solidFill>
                  <a:schemeClr val="bg1"/>
                </a:solidFill>
                <a:latin typeface="Arial" pitchFamily="34" charset="0"/>
                <a:cs typeface="Arial" pitchFamily="34" charset="0"/>
              </a:rPr>
              <a:t>Museum </a:t>
            </a:r>
            <a:r>
              <a:rPr lang="en-GB" sz="2000" b="1" dirty="0" smtClean="0">
                <a:solidFill>
                  <a:schemeClr val="bg1"/>
                </a:solidFill>
                <a:latin typeface="Arial" pitchFamily="34" charset="0"/>
                <a:cs typeface="Arial" pitchFamily="34" charset="0"/>
              </a:rPr>
              <a:t>in Petersburg, Kentucky,</a:t>
            </a:r>
            <a:endParaRPr lang="en-GB" sz="2000" b="1" dirty="0">
              <a:solidFill>
                <a:schemeClr val="bg1"/>
              </a:solidFill>
              <a:latin typeface="Arial" pitchFamily="34" charset="0"/>
              <a:cs typeface="Arial" pitchFamily="34" charset="0"/>
            </a:endParaRPr>
          </a:p>
        </p:txBody>
      </p:sp>
    </p:spTree>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4v6j2rmz-1391598589.jpg"/>
          <p:cNvPicPr>
            <a:picLocks noChangeAspect="1"/>
          </p:cNvPicPr>
          <p:nvPr/>
        </p:nvPicPr>
        <p:blipFill>
          <a:blip r:embed="rId2" cstate="print"/>
          <a:stretch>
            <a:fillRect/>
          </a:stretch>
        </p:blipFill>
        <p:spPr>
          <a:xfrm>
            <a:off x="0" y="0"/>
            <a:ext cx="9144000" cy="6858000"/>
          </a:xfrm>
          <a:prstGeom prst="rect">
            <a:avLst/>
          </a:prstGeom>
        </p:spPr>
      </p:pic>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0962" name="Picture 2" descr="img_8747-635x476.jpg"/>
          <p:cNvPicPr>
            <a:picLocks noChangeAspect="1"/>
          </p:cNvPicPr>
          <p:nvPr/>
        </p:nvPicPr>
        <p:blipFill>
          <a:blip r:embed="rId2" cstate="print"/>
          <a:srcRect/>
          <a:stretch>
            <a:fillRect/>
          </a:stretch>
        </p:blipFill>
        <p:spPr bwMode="auto">
          <a:xfrm>
            <a:off x="0" y="0"/>
            <a:ext cx="9144000" cy="6858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CREATIONISM.jpg"/>
          <p:cNvPicPr>
            <a:picLocks noChangeAspect="1"/>
          </p:cNvPicPr>
          <p:nvPr/>
        </p:nvPicPr>
        <p:blipFill>
          <a:blip r:embed="rId2" cstate="print"/>
          <a:stretch>
            <a:fillRect/>
          </a:stretch>
        </p:blipFill>
        <p:spPr>
          <a:xfrm>
            <a:off x="0" y="402257"/>
            <a:ext cx="9144000" cy="6053485"/>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857</TotalTime>
  <Words>2932</Words>
  <Application>Microsoft Office PowerPoint</Application>
  <PresentationFormat>On-screen Show (4:3)</PresentationFormat>
  <Paragraphs>356</Paragraphs>
  <Slides>74</Slides>
  <Notes>48</Notes>
  <HiddenSlides>0</HiddenSlides>
  <MMClips>0</MMClips>
  <ScaleCrop>false</ScaleCrop>
  <HeadingPairs>
    <vt:vector size="4" baseType="variant">
      <vt:variant>
        <vt:lpstr>Theme</vt:lpstr>
      </vt:variant>
      <vt:variant>
        <vt:i4>1</vt:i4>
      </vt:variant>
      <vt:variant>
        <vt:lpstr>Slide Titles</vt:lpstr>
      </vt:variant>
      <vt:variant>
        <vt:i4>74</vt:i4>
      </vt:variant>
    </vt:vector>
  </HeadingPairs>
  <TitlesOfParts>
    <vt:vector size="75" baseType="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Quentin</dc:creator>
  <cp:lastModifiedBy>Quentin</cp:lastModifiedBy>
  <cp:revision>69</cp:revision>
  <dcterms:created xsi:type="dcterms:W3CDTF">2020-11-28T23:18:58Z</dcterms:created>
  <dcterms:modified xsi:type="dcterms:W3CDTF">2020-11-30T03:03:39Z</dcterms:modified>
</cp:coreProperties>
</file>