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6"/>
  </p:notesMasterIdLst>
  <p:handoutMasterIdLst>
    <p:handoutMasterId r:id="rId27"/>
  </p:handoutMasterIdLst>
  <p:sldIdLst>
    <p:sldId id="256" r:id="rId2"/>
    <p:sldId id="357" r:id="rId3"/>
    <p:sldId id="447" r:id="rId4"/>
    <p:sldId id="451" r:id="rId5"/>
    <p:sldId id="452" r:id="rId6"/>
    <p:sldId id="453" r:id="rId7"/>
    <p:sldId id="454" r:id="rId8"/>
    <p:sldId id="455" r:id="rId9"/>
    <p:sldId id="456" r:id="rId10"/>
    <p:sldId id="460" r:id="rId11"/>
    <p:sldId id="457" r:id="rId12"/>
    <p:sldId id="462" r:id="rId13"/>
    <p:sldId id="504" r:id="rId14"/>
    <p:sldId id="431" r:id="rId15"/>
    <p:sldId id="432" r:id="rId16"/>
    <p:sldId id="433" r:id="rId17"/>
    <p:sldId id="434" r:id="rId18"/>
    <p:sldId id="435" r:id="rId19"/>
    <p:sldId id="436" r:id="rId20"/>
    <p:sldId id="437" r:id="rId21"/>
    <p:sldId id="498" r:id="rId22"/>
    <p:sldId id="499" r:id="rId23"/>
    <p:sldId id="464" r:id="rId24"/>
    <p:sldId id="503" r:id="rId25"/>
  </p:sldIdLst>
  <p:sldSz cx="9144000" cy="6858000" type="screen4x3"/>
  <p:notesSz cx="6858000" cy="9144000"/>
  <p:defaultTextStyle>
    <a:defPPr>
      <a:defRPr lang="en-US"/>
    </a:defPPr>
    <a:lvl1pPr marL="0" lvl="0"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1pPr>
    <a:lvl2pPr marL="457200" lvl="1"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2pPr>
    <a:lvl3pPr marL="914400" lvl="2"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3pPr>
    <a:lvl4pPr marL="1371600" lvl="3"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4pPr>
    <a:lvl5pPr marL="1828800" lvl="4"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5pPr>
    <a:lvl6pPr marL="2286000" lvl="5"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6pPr>
    <a:lvl7pPr marL="2743200" lvl="6"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7pPr>
    <a:lvl8pPr marL="3200400" lvl="7"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8pPr>
    <a:lvl9pPr marL="3657600" lvl="8" indent="0" algn="l" defTabSz="914400" rtl="0" eaLnBrk="0" fontAlgn="base" latinLnBrk="0" hangingPunct="0">
      <a:lnSpc>
        <a:spcPct val="100000"/>
      </a:lnSpc>
      <a:spcBef>
        <a:spcPct val="0"/>
      </a:spcBef>
      <a:spcAft>
        <a:spcPct val="0"/>
      </a:spcAft>
      <a:buFont typeface="Arial" panose="020B0604020202020204" pitchFamily="34" charset="0"/>
      <a:buNone/>
      <a:defRPr b="0" i="0" u="none" kern="1200" baseline="0">
        <a:solidFill>
          <a:schemeClr val="tx1"/>
        </a:solidFill>
        <a:latin typeface="Myriad Pro"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riya Nair" initials="P"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75" autoAdjust="0"/>
    <p:restoredTop sz="94660"/>
  </p:normalViewPr>
  <p:slideViewPr>
    <p:cSldViewPr showGuides="1">
      <p:cViewPr varScale="1">
        <p:scale>
          <a:sx n="86" d="100"/>
          <a:sy n="86" d="100"/>
        </p:scale>
        <p:origin x="1291" y="72"/>
      </p:cViewPr>
      <p:guideLst>
        <p:guide orient="horz" pos="2160"/>
        <p:guide pos="2880"/>
      </p:guideLst>
    </p:cSldViewPr>
  </p:slideViewPr>
  <p:notesTextViewPr>
    <p:cViewPr>
      <p:scale>
        <a:sx n="1" d="1"/>
        <a:sy n="1" d="1"/>
      </p:scale>
      <p:origin x="0" y="0"/>
    </p:cViewPr>
  </p:notesTextViewPr>
  <p:gridSpacing cx="72005" cy="72005"/>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DC6C45-EB91-431A-96A9-6BF67697FD3F}" type="doc">
      <dgm:prSet loTypeId="urn:microsoft.com/office/officeart/2005/8/layout/venn1" loCatId="relationship" qsTypeId="urn:microsoft.com/office/officeart/2005/8/quickstyle/simple1" qsCatId="simple" csTypeId="urn:microsoft.com/office/officeart/2005/8/colors/accent1_2" csCatId="accent1"/>
      <dgm:spPr/>
    </dgm:pt>
    <dgm:pt modelId="{4F09C17F-1D03-404B-A43A-7EFD9675BC14}">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a:ln>
              <a:noFill/>
            </a:ln>
            <a:solidFill>
              <a:schemeClr val="tx1"/>
            </a:solidFill>
            <a:effectLst/>
            <a:latin typeface="Arial" charset="0"/>
          </a:endParaRPr>
        </a:p>
      </dgm:t>
    </dgm:pt>
    <dgm:pt modelId="{C82CAA19-1706-4F6A-A2C8-AC48E1222A56}" type="parTrans" cxnId="{AADEB408-B8C1-4818-97CE-26308CA4DF17}">
      <dgm:prSet/>
      <dgm:spPr/>
    </dgm:pt>
    <dgm:pt modelId="{B5CD0840-9A33-46C7-BEC6-D599A0D3E1AD}" type="sibTrans" cxnId="{AADEB408-B8C1-4818-97CE-26308CA4DF17}">
      <dgm:prSet/>
      <dgm:spPr/>
    </dgm:pt>
    <dgm:pt modelId="{67E6B6F3-B44D-4C5F-8342-BAD03306719E}">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a:ln>
              <a:noFill/>
            </a:ln>
            <a:solidFill>
              <a:schemeClr val="tx1"/>
            </a:solidFill>
            <a:effectLst/>
            <a:latin typeface="Arial" charset="0"/>
          </a:endParaRPr>
        </a:p>
      </dgm:t>
    </dgm:pt>
    <dgm:pt modelId="{61CDD35E-F26F-4E49-BFB5-A225950245C9}" type="parTrans" cxnId="{4680EBE5-099B-4509-8A28-1C4E49293518}">
      <dgm:prSet/>
      <dgm:spPr/>
    </dgm:pt>
    <dgm:pt modelId="{E4F5385E-D9A5-4F01-A586-BDA87043D799}" type="sibTrans" cxnId="{4680EBE5-099B-4509-8A28-1C4E49293518}">
      <dgm:prSet/>
      <dgm:spPr/>
    </dgm:pt>
    <dgm:pt modelId="{9E337FF3-0302-4E3E-AFDA-AA8857AF374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a:ln>
              <a:noFill/>
            </a:ln>
            <a:solidFill>
              <a:schemeClr val="tx1"/>
            </a:solidFill>
            <a:effectLst/>
            <a:latin typeface="Arial" charset="0"/>
          </a:endParaRPr>
        </a:p>
      </dgm:t>
    </dgm:pt>
    <dgm:pt modelId="{AFFE7FF9-4DE7-401B-A448-989A4FB11608}" type="parTrans" cxnId="{C12BD2C1-AD9D-4F2C-B40D-839819D6FA4B}">
      <dgm:prSet/>
      <dgm:spPr/>
    </dgm:pt>
    <dgm:pt modelId="{096088BE-2044-47A7-99DA-670DC6BF4D7B}" type="sibTrans" cxnId="{C12BD2C1-AD9D-4F2C-B40D-839819D6FA4B}">
      <dgm:prSet/>
      <dgm:spPr/>
    </dgm:pt>
    <dgm:pt modelId="{8A7591EA-F287-4932-8500-64F626C35702}">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a:ln>
              <a:noFill/>
            </a:ln>
            <a:solidFill>
              <a:schemeClr val="tx1"/>
            </a:solidFill>
            <a:effectLst/>
            <a:latin typeface="Arial" charset="0"/>
          </a:endParaRPr>
        </a:p>
      </dgm:t>
    </dgm:pt>
    <dgm:pt modelId="{E7C43F7D-99B8-4B8C-9014-0868CB8972F7}" type="parTrans" cxnId="{ADFC8CA0-5B1F-4E3D-8FD3-87B1F41EF2D9}">
      <dgm:prSet/>
      <dgm:spPr/>
    </dgm:pt>
    <dgm:pt modelId="{55A492DD-3EB4-48A4-BE58-94938EC52125}" type="sibTrans" cxnId="{ADFC8CA0-5B1F-4E3D-8FD3-87B1F41EF2D9}">
      <dgm:prSet/>
      <dgm:spPr/>
    </dgm:pt>
    <dgm:pt modelId="{602BB5A5-B456-4A52-B232-45FBC06749EB}">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a:ln>
              <a:noFill/>
            </a:ln>
            <a:solidFill>
              <a:schemeClr val="tx1"/>
            </a:solidFill>
            <a:effectLst/>
            <a:latin typeface="Arial" charset="0"/>
          </a:endParaRPr>
        </a:p>
      </dgm:t>
    </dgm:pt>
    <dgm:pt modelId="{E1316EEB-0FB4-4594-837B-463BF580EA5F}" type="parTrans" cxnId="{7C496C0E-6C4B-4CF7-B9BB-AA55CA9396CB}">
      <dgm:prSet/>
      <dgm:spPr/>
    </dgm:pt>
    <dgm:pt modelId="{0C719666-E868-4F11-979B-3C476E5FEFE4}" type="sibTrans" cxnId="{7C496C0E-6C4B-4CF7-B9BB-AA55CA9396CB}">
      <dgm:prSet/>
      <dgm:spPr/>
    </dgm:pt>
    <dgm:pt modelId="{A0C40036-8491-4A3C-B257-24401CD0BBD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b="0" i="0" u="none" strike="noStrike" cap="none" normalizeH="0" baseline="0">
            <a:ln>
              <a:noFill/>
            </a:ln>
            <a:solidFill>
              <a:schemeClr val="tx1"/>
            </a:solidFill>
            <a:effectLst/>
            <a:latin typeface="Arial" charset="0"/>
          </a:endParaRPr>
        </a:p>
      </dgm:t>
    </dgm:pt>
    <dgm:pt modelId="{9A1BAE7B-4E12-49CD-BF2E-08CE8B38BB6A}" type="parTrans" cxnId="{E2ADDD18-3F4E-4F8B-B1C3-BBBD380717A0}">
      <dgm:prSet/>
      <dgm:spPr/>
    </dgm:pt>
    <dgm:pt modelId="{A9C9A7E2-9D83-494A-A861-C55CD6ECAC85}" type="sibTrans" cxnId="{E2ADDD18-3F4E-4F8B-B1C3-BBBD380717A0}">
      <dgm:prSet/>
      <dgm:spPr/>
    </dgm:pt>
    <dgm:pt modelId="{852134BA-2AD7-48F3-B1C7-2D38C0989E3B}" type="pres">
      <dgm:prSet presAssocID="{E7DC6C45-EB91-431A-96A9-6BF67697FD3F}" presName="compositeShape" presStyleCnt="0">
        <dgm:presLayoutVars>
          <dgm:chMax val="7"/>
          <dgm:dir/>
          <dgm:resizeHandles val="exact"/>
        </dgm:presLayoutVars>
      </dgm:prSet>
      <dgm:spPr/>
    </dgm:pt>
    <dgm:pt modelId="{A0D3E6A9-4AD5-48AF-A181-9AB0F72018BA}" type="pres">
      <dgm:prSet presAssocID="{4F09C17F-1D03-404B-A43A-7EFD9675BC14}" presName="circ1" presStyleLbl="vennNode1" presStyleIdx="0" presStyleCnt="6"/>
      <dgm:spPr/>
    </dgm:pt>
    <dgm:pt modelId="{C49A7BFF-15AA-4091-85F2-1613D8063BDC}" type="pres">
      <dgm:prSet presAssocID="{4F09C17F-1D03-404B-A43A-7EFD9675BC14}" presName="circ1Tx" presStyleLbl="revTx" presStyleIdx="0" presStyleCnt="0">
        <dgm:presLayoutVars>
          <dgm:chMax val="0"/>
          <dgm:chPref val="0"/>
          <dgm:bulletEnabled val="1"/>
        </dgm:presLayoutVars>
      </dgm:prSet>
      <dgm:spPr/>
    </dgm:pt>
    <dgm:pt modelId="{453AAC95-17F1-4CB8-9A55-430288AC0A68}" type="pres">
      <dgm:prSet presAssocID="{67E6B6F3-B44D-4C5F-8342-BAD03306719E}" presName="circ2" presStyleLbl="vennNode1" presStyleIdx="1" presStyleCnt="6"/>
      <dgm:spPr/>
    </dgm:pt>
    <dgm:pt modelId="{45E57579-FF00-49B9-905B-706503332E2E}" type="pres">
      <dgm:prSet presAssocID="{67E6B6F3-B44D-4C5F-8342-BAD03306719E}" presName="circ2Tx" presStyleLbl="revTx" presStyleIdx="0" presStyleCnt="0">
        <dgm:presLayoutVars>
          <dgm:chMax val="0"/>
          <dgm:chPref val="0"/>
          <dgm:bulletEnabled val="1"/>
        </dgm:presLayoutVars>
      </dgm:prSet>
      <dgm:spPr/>
    </dgm:pt>
    <dgm:pt modelId="{6A9E001B-6A4A-405F-9FE6-F9E0935ED7E3}" type="pres">
      <dgm:prSet presAssocID="{9E337FF3-0302-4E3E-AFDA-AA8857AF3742}" presName="circ3" presStyleLbl="vennNode1" presStyleIdx="2" presStyleCnt="6"/>
      <dgm:spPr/>
    </dgm:pt>
    <dgm:pt modelId="{6D5EBDA6-A9C0-4A2D-AD99-CE486C5E52F3}" type="pres">
      <dgm:prSet presAssocID="{9E337FF3-0302-4E3E-AFDA-AA8857AF3742}" presName="circ3Tx" presStyleLbl="revTx" presStyleIdx="0" presStyleCnt="0">
        <dgm:presLayoutVars>
          <dgm:chMax val="0"/>
          <dgm:chPref val="0"/>
          <dgm:bulletEnabled val="1"/>
        </dgm:presLayoutVars>
      </dgm:prSet>
      <dgm:spPr/>
    </dgm:pt>
    <dgm:pt modelId="{9A547DE6-78A6-4309-86D3-4B9615D8A957}" type="pres">
      <dgm:prSet presAssocID="{8A7591EA-F287-4932-8500-64F626C35702}" presName="circ4" presStyleLbl="vennNode1" presStyleIdx="3" presStyleCnt="6"/>
      <dgm:spPr/>
    </dgm:pt>
    <dgm:pt modelId="{64BFBCD9-8218-4EBC-B3A9-776A2B099BA2}" type="pres">
      <dgm:prSet presAssocID="{8A7591EA-F287-4932-8500-64F626C35702}" presName="circ4Tx" presStyleLbl="revTx" presStyleIdx="0" presStyleCnt="0">
        <dgm:presLayoutVars>
          <dgm:chMax val="0"/>
          <dgm:chPref val="0"/>
          <dgm:bulletEnabled val="1"/>
        </dgm:presLayoutVars>
      </dgm:prSet>
      <dgm:spPr/>
    </dgm:pt>
    <dgm:pt modelId="{80935A49-F4A1-4DC6-8613-9A8FA85AE4A2}" type="pres">
      <dgm:prSet presAssocID="{602BB5A5-B456-4A52-B232-45FBC06749EB}" presName="circ5" presStyleLbl="vennNode1" presStyleIdx="4" presStyleCnt="6"/>
      <dgm:spPr/>
    </dgm:pt>
    <dgm:pt modelId="{21FC0E5F-9219-4D61-8C7F-78DEB88771AE}" type="pres">
      <dgm:prSet presAssocID="{602BB5A5-B456-4A52-B232-45FBC06749EB}" presName="circ5Tx" presStyleLbl="revTx" presStyleIdx="0" presStyleCnt="0">
        <dgm:presLayoutVars>
          <dgm:chMax val="0"/>
          <dgm:chPref val="0"/>
          <dgm:bulletEnabled val="1"/>
        </dgm:presLayoutVars>
      </dgm:prSet>
      <dgm:spPr/>
    </dgm:pt>
    <dgm:pt modelId="{14B406D7-7A7E-4178-86CF-7ABD373E2472}" type="pres">
      <dgm:prSet presAssocID="{A0C40036-8491-4A3C-B257-24401CD0BBDF}" presName="circ6" presStyleLbl="vennNode1" presStyleIdx="5" presStyleCnt="6"/>
      <dgm:spPr/>
    </dgm:pt>
    <dgm:pt modelId="{765C30CE-9773-4E12-86B3-716F4591C2D8}" type="pres">
      <dgm:prSet presAssocID="{A0C40036-8491-4A3C-B257-24401CD0BBDF}" presName="circ6Tx" presStyleLbl="revTx" presStyleIdx="0" presStyleCnt="0">
        <dgm:presLayoutVars>
          <dgm:chMax val="0"/>
          <dgm:chPref val="0"/>
          <dgm:bulletEnabled val="1"/>
        </dgm:presLayoutVars>
      </dgm:prSet>
      <dgm:spPr/>
    </dgm:pt>
  </dgm:ptLst>
  <dgm:cxnLst>
    <dgm:cxn modelId="{AADEB408-B8C1-4818-97CE-26308CA4DF17}" srcId="{E7DC6C45-EB91-431A-96A9-6BF67697FD3F}" destId="{4F09C17F-1D03-404B-A43A-7EFD9675BC14}" srcOrd="0" destOrd="0" parTransId="{C82CAA19-1706-4F6A-A2C8-AC48E1222A56}" sibTransId="{B5CD0840-9A33-46C7-BEC6-D599A0D3E1AD}"/>
    <dgm:cxn modelId="{48C8CF0A-3733-4E0E-90A4-A367A5FEFA1A}" type="presOf" srcId="{9E337FF3-0302-4E3E-AFDA-AA8857AF3742}" destId="{6D5EBDA6-A9C0-4A2D-AD99-CE486C5E52F3}" srcOrd="0" destOrd="0" presId="urn:microsoft.com/office/officeart/2005/8/layout/venn1"/>
    <dgm:cxn modelId="{7C496C0E-6C4B-4CF7-B9BB-AA55CA9396CB}" srcId="{E7DC6C45-EB91-431A-96A9-6BF67697FD3F}" destId="{602BB5A5-B456-4A52-B232-45FBC06749EB}" srcOrd="4" destOrd="0" parTransId="{E1316EEB-0FB4-4594-837B-463BF580EA5F}" sibTransId="{0C719666-E868-4F11-979B-3C476E5FEFE4}"/>
    <dgm:cxn modelId="{E2ADDD18-3F4E-4F8B-B1C3-BBBD380717A0}" srcId="{E7DC6C45-EB91-431A-96A9-6BF67697FD3F}" destId="{A0C40036-8491-4A3C-B257-24401CD0BBDF}" srcOrd="5" destOrd="0" parTransId="{9A1BAE7B-4E12-49CD-BF2E-08CE8B38BB6A}" sibTransId="{A9C9A7E2-9D83-494A-A861-C55CD6ECAC85}"/>
    <dgm:cxn modelId="{C90EDE2E-4110-4F69-9CA0-F602ADFCAB0F}" type="presOf" srcId="{E7DC6C45-EB91-431A-96A9-6BF67697FD3F}" destId="{852134BA-2AD7-48F3-B1C7-2D38C0989E3B}" srcOrd="0" destOrd="0" presId="urn:microsoft.com/office/officeart/2005/8/layout/venn1"/>
    <dgm:cxn modelId="{F6A17165-BCF4-4FBA-8435-597D735E33E6}" type="presOf" srcId="{4F09C17F-1D03-404B-A43A-7EFD9675BC14}" destId="{C49A7BFF-15AA-4091-85F2-1613D8063BDC}" srcOrd="0" destOrd="0" presId="urn:microsoft.com/office/officeart/2005/8/layout/venn1"/>
    <dgm:cxn modelId="{ADFC8CA0-5B1F-4E3D-8FD3-87B1F41EF2D9}" srcId="{E7DC6C45-EB91-431A-96A9-6BF67697FD3F}" destId="{8A7591EA-F287-4932-8500-64F626C35702}" srcOrd="3" destOrd="0" parTransId="{E7C43F7D-99B8-4B8C-9014-0868CB8972F7}" sibTransId="{55A492DD-3EB4-48A4-BE58-94938EC52125}"/>
    <dgm:cxn modelId="{CC9FCBBA-4F04-49FC-AEDA-5C069B59AB30}" type="presOf" srcId="{602BB5A5-B456-4A52-B232-45FBC06749EB}" destId="{21FC0E5F-9219-4D61-8C7F-78DEB88771AE}" srcOrd="0" destOrd="0" presId="urn:microsoft.com/office/officeart/2005/8/layout/venn1"/>
    <dgm:cxn modelId="{C12BD2C1-AD9D-4F2C-B40D-839819D6FA4B}" srcId="{E7DC6C45-EB91-431A-96A9-6BF67697FD3F}" destId="{9E337FF3-0302-4E3E-AFDA-AA8857AF3742}" srcOrd="2" destOrd="0" parTransId="{AFFE7FF9-4DE7-401B-A448-989A4FB11608}" sibTransId="{096088BE-2044-47A7-99DA-670DC6BF4D7B}"/>
    <dgm:cxn modelId="{337416C7-BB88-48CC-A5E8-41CFEDDBCD53}" type="presOf" srcId="{8A7591EA-F287-4932-8500-64F626C35702}" destId="{64BFBCD9-8218-4EBC-B3A9-776A2B099BA2}" srcOrd="0" destOrd="0" presId="urn:microsoft.com/office/officeart/2005/8/layout/venn1"/>
    <dgm:cxn modelId="{82A2E4CF-1C7A-4006-8974-BDBD3F4D6CC4}" type="presOf" srcId="{A0C40036-8491-4A3C-B257-24401CD0BBDF}" destId="{765C30CE-9773-4E12-86B3-716F4591C2D8}" srcOrd="0" destOrd="0" presId="urn:microsoft.com/office/officeart/2005/8/layout/venn1"/>
    <dgm:cxn modelId="{DC08EDE4-08EB-4565-8AA3-1C63F74DA3DD}" type="presOf" srcId="{67E6B6F3-B44D-4C5F-8342-BAD03306719E}" destId="{45E57579-FF00-49B9-905B-706503332E2E}" srcOrd="0" destOrd="0" presId="urn:microsoft.com/office/officeart/2005/8/layout/venn1"/>
    <dgm:cxn modelId="{4680EBE5-099B-4509-8A28-1C4E49293518}" srcId="{E7DC6C45-EB91-431A-96A9-6BF67697FD3F}" destId="{67E6B6F3-B44D-4C5F-8342-BAD03306719E}" srcOrd="1" destOrd="0" parTransId="{61CDD35E-F26F-4E49-BFB5-A225950245C9}" sibTransId="{E4F5385E-D9A5-4F01-A586-BDA87043D799}"/>
    <dgm:cxn modelId="{7B6005B6-9738-44EF-8365-51E95A7C0E7C}" type="presParOf" srcId="{852134BA-2AD7-48F3-B1C7-2D38C0989E3B}" destId="{A0D3E6A9-4AD5-48AF-A181-9AB0F72018BA}" srcOrd="0" destOrd="0" presId="urn:microsoft.com/office/officeart/2005/8/layout/venn1"/>
    <dgm:cxn modelId="{DD00EC50-16FF-44F2-B9F5-5F7A6E91EFA5}" type="presParOf" srcId="{852134BA-2AD7-48F3-B1C7-2D38C0989E3B}" destId="{C49A7BFF-15AA-4091-85F2-1613D8063BDC}" srcOrd="1" destOrd="0" presId="urn:microsoft.com/office/officeart/2005/8/layout/venn1"/>
    <dgm:cxn modelId="{8495506A-6515-43E8-8D66-1664618F8E49}" type="presParOf" srcId="{852134BA-2AD7-48F3-B1C7-2D38C0989E3B}" destId="{453AAC95-17F1-4CB8-9A55-430288AC0A68}" srcOrd="2" destOrd="0" presId="urn:microsoft.com/office/officeart/2005/8/layout/venn1"/>
    <dgm:cxn modelId="{F61AEA10-7B03-4301-8648-4B5F6AF6B160}" type="presParOf" srcId="{852134BA-2AD7-48F3-B1C7-2D38C0989E3B}" destId="{45E57579-FF00-49B9-905B-706503332E2E}" srcOrd="3" destOrd="0" presId="urn:microsoft.com/office/officeart/2005/8/layout/venn1"/>
    <dgm:cxn modelId="{B64DAB61-CC1F-4452-8538-063607602753}" type="presParOf" srcId="{852134BA-2AD7-48F3-B1C7-2D38C0989E3B}" destId="{6A9E001B-6A4A-405F-9FE6-F9E0935ED7E3}" srcOrd="4" destOrd="0" presId="urn:microsoft.com/office/officeart/2005/8/layout/venn1"/>
    <dgm:cxn modelId="{414A0B77-E24E-4D23-A5B3-7149B7788763}" type="presParOf" srcId="{852134BA-2AD7-48F3-B1C7-2D38C0989E3B}" destId="{6D5EBDA6-A9C0-4A2D-AD99-CE486C5E52F3}" srcOrd="5" destOrd="0" presId="urn:microsoft.com/office/officeart/2005/8/layout/venn1"/>
    <dgm:cxn modelId="{81997CF4-49AD-4BCC-9B20-C0A97018B54D}" type="presParOf" srcId="{852134BA-2AD7-48F3-B1C7-2D38C0989E3B}" destId="{9A547DE6-78A6-4309-86D3-4B9615D8A957}" srcOrd="6" destOrd="0" presId="urn:microsoft.com/office/officeart/2005/8/layout/venn1"/>
    <dgm:cxn modelId="{CBA126B1-E98F-4FAA-9C7A-4D24A0E8BF79}" type="presParOf" srcId="{852134BA-2AD7-48F3-B1C7-2D38C0989E3B}" destId="{64BFBCD9-8218-4EBC-B3A9-776A2B099BA2}" srcOrd="7" destOrd="0" presId="urn:microsoft.com/office/officeart/2005/8/layout/venn1"/>
    <dgm:cxn modelId="{9E20E315-61DC-46CB-8330-B62F7D4F5445}" type="presParOf" srcId="{852134BA-2AD7-48F3-B1C7-2D38C0989E3B}" destId="{80935A49-F4A1-4DC6-8613-9A8FA85AE4A2}" srcOrd="8" destOrd="0" presId="urn:microsoft.com/office/officeart/2005/8/layout/venn1"/>
    <dgm:cxn modelId="{644E54E5-83AA-42CC-BDF8-E89320E8F5E3}" type="presParOf" srcId="{852134BA-2AD7-48F3-B1C7-2D38C0989E3B}" destId="{21FC0E5F-9219-4D61-8C7F-78DEB88771AE}" srcOrd="9" destOrd="0" presId="urn:microsoft.com/office/officeart/2005/8/layout/venn1"/>
    <dgm:cxn modelId="{CCBF9856-6374-4617-A7D0-3EF9F24B3B46}" type="presParOf" srcId="{852134BA-2AD7-48F3-B1C7-2D38C0989E3B}" destId="{14B406D7-7A7E-4178-86CF-7ABD373E2472}" srcOrd="10" destOrd="0" presId="urn:microsoft.com/office/officeart/2005/8/layout/venn1"/>
    <dgm:cxn modelId="{457CCD5A-4E79-4C68-82E6-CE51C5340F30}" type="presParOf" srcId="{852134BA-2AD7-48F3-B1C7-2D38C0989E3B}" destId="{765C30CE-9773-4E12-86B3-716F4591C2D8}" srcOrd="11" destOrd="0" presId="urn:microsoft.com/office/officeart/2005/8/layout/venn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D3E6A9-4AD5-48AF-A181-9AB0F72018BA}">
      <dsp:nvSpPr>
        <dsp:cNvPr id="0" name=""/>
        <dsp:cNvSpPr/>
      </dsp:nvSpPr>
      <dsp:spPr>
        <a:xfrm>
          <a:off x="1888775" y="1018558"/>
          <a:ext cx="1192911" cy="119291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C49A7BFF-15AA-4091-85F2-1613D8063BDC}">
      <dsp:nvSpPr>
        <dsp:cNvPr id="0" name=""/>
        <dsp:cNvSpPr/>
      </dsp:nvSpPr>
      <dsp:spPr>
        <a:xfrm>
          <a:off x="1739662" y="128130"/>
          <a:ext cx="1491138" cy="81229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500" b="0" i="0" u="none" strike="noStrike" kern="1200" cap="none" normalizeH="0" baseline="0">
            <a:ln>
              <a:noFill/>
            </a:ln>
            <a:solidFill>
              <a:schemeClr val="tx1"/>
            </a:solidFill>
            <a:effectLst/>
            <a:latin typeface="Arial" charset="0"/>
          </a:endParaRPr>
        </a:p>
      </dsp:txBody>
      <dsp:txXfrm>
        <a:off x="1739662" y="128130"/>
        <a:ext cx="1491138" cy="812293"/>
      </dsp:txXfrm>
    </dsp:sp>
    <dsp:sp modelId="{453AAC95-17F1-4CB8-9A55-430288AC0A68}">
      <dsp:nvSpPr>
        <dsp:cNvPr id="0" name=""/>
        <dsp:cNvSpPr/>
      </dsp:nvSpPr>
      <dsp:spPr>
        <a:xfrm>
          <a:off x="2275975" y="1242132"/>
          <a:ext cx="1192911" cy="119291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5E57579-FF00-49B9-905B-706503332E2E}">
      <dsp:nvSpPr>
        <dsp:cNvPr id="0" name=""/>
        <dsp:cNvSpPr/>
      </dsp:nvSpPr>
      <dsp:spPr>
        <a:xfrm>
          <a:off x="3557360" y="901743"/>
          <a:ext cx="1413102" cy="889654"/>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6000" b="0" i="0" u="none" strike="noStrike" kern="1200" cap="none" normalizeH="0" baseline="0">
            <a:ln>
              <a:noFill/>
            </a:ln>
            <a:solidFill>
              <a:schemeClr val="tx1"/>
            </a:solidFill>
            <a:effectLst/>
            <a:latin typeface="Arial" charset="0"/>
          </a:endParaRPr>
        </a:p>
      </dsp:txBody>
      <dsp:txXfrm>
        <a:off x="3557360" y="901743"/>
        <a:ext cx="1413102" cy="889654"/>
      </dsp:txXfrm>
    </dsp:sp>
    <dsp:sp modelId="{6A9E001B-6A4A-405F-9FE6-F9E0935ED7E3}">
      <dsp:nvSpPr>
        <dsp:cNvPr id="0" name=""/>
        <dsp:cNvSpPr/>
      </dsp:nvSpPr>
      <dsp:spPr>
        <a:xfrm>
          <a:off x="2275975" y="1689281"/>
          <a:ext cx="1192911" cy="119291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D5EBDA6-A9C0-4A2D-AD99-CE486C5E52F3}">
      <dsp:nvSpPr>
        <dsp:cNvPr id="0" name=""/>
        <dsp:cNvSpPr/>
      </dsp:nvSpPr>
      <dsp:spPr>
        <a:xfrm>
          <a:off x="3557360" y="2228489"/>
          <a:ext cx="1413102" cy="99409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6500" b="0" i="0" u="none" strike="noStrike" kern="1200" cap="none" normalizeH="0" baseline="0">
            <a:ln>
              <a:noFill/>
            </a:ln>
            <a:solidFill>
              <a:schemeClr val="tx1"/>
            </a:solidFill>
            <a:effectLst/>
            <a:latin typeface="Arial" charset="0"/>
          </a:endParaRPr>
        </a:p>
      </dsp:txBody>
      <dsp:txXfrm>
        <a:off x="3557360" y="2228489"/>
        <a:ext cx="1413102" cy="994092"/>
      </dsp:txXfrm>
    </dsp:sp>
    <dsp:sp modelId="{9A547DE6-78A6-4309-86D3-4B9615D8A957}">
      <dsp:nvSpPr>
        <dsp:cNvPr id="0" name=""/>
        <dsp:cNvSpPr/>
      </dsp:nvSpPr>
      <dsp:spPr>
        <a:xfrm>
          <a:off x="1888775" y="1913242"/>
          <a:ext cx="1192911" cy="119291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64BFBCD9-8218-4EBC-B3A9-776A2B099BA2}">
      <dsp:nvSpPr>
        <dsp:cNvPr id="0" name=""/>
        <dsp:cNvSpPr/>
      </dsp:nvSpPr>
      <dsp:spPr>
        <a:xfrm>
          <a:off x="1739662" y="3183901"/>
          <a:ext cx="1491138" cy="81229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5500" b="0" i="0" u="none" strike="noStrike" kern="1200" cap="none" normalizeH="0" baseline="0">
            <a:ln>
              <a:noFill/>
            </a:ln>
            <a:solidFill>
              <a:schemeClr val="tx1"/>
            </a:solidFill>
            <a:effectLst/>
            <a:latin typeface="Arial" charset="0"/>
          </a:endParaRPr>
        </a:p>
      </dsp:txBody>
      <dsp:txXfrm>
        <a:off x="1739662" y="3183901"/>
        <a:ext cx="1491138" cy="812293"/>
      </dsp:txXfrm>
    </dsp:sp>
    <dsp:sp modelId="{80935A49-F4A1-4DC6-8613-9A8FA85AE4A2}">
      <dsp:nvSpPr>
        <dsp:cNvPr id="0" name=""/>
        <dsp:cNvSpPr/>
      </dsp:nvSpPr>
      <dsp:spPr>
        <a:xfrm>
          <a:off x="1501576" y="1689281"/>
          <a:ext cx="1192911" cy="119291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21FC0E5F-9219-4D61-8C7F-78DEB88771AE}">
      <dsp:nvSpPr>
        <dsp:cNvPr id="0" name=""/>
        <dsp:cNvSpPr/>
      </dsp:nvSpPr>
      <dsp:spPr>
        <a:xfrm>
          <a:off x="0" y="2228489"/>
          <a:ext cx="1413102" cy="99409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6500" b="0" i="0" u="none" strike="noStrike" kern="1200" cap="none" normalizeH="0" baseline="0">
            <a:ln>
              <a:noFill/>
            </a:ln>
            <a:solidFill>
              <a:schemeClr val="tx1"/>
            </a:solidFill>
            <a:effectLst/>
            <a:latin typeface="Arial" charset="0"/>
          </a:endParaRPr>
        </a:p>
      </dsp:txBody>
      <dsp:txXfrm>
        <a:off x="0" y="2228489"/>
        <a:ext cx="1413102" cy="994092"/>
      </dsp:txXfrm>
    </dsp:sp>
    <dsp:sp modelId="{14B406D7-7A7E-4178-86CF-7ABD373E2472}">
      <dsp:nvSpPr>
        <dsp:cNvPr id="0" name=""/>
        <dsp:cNvSpPr/>
      </dsp:nvSpPr>
      <dsp:spPr>
        <a:xfrm>
          <a:off x="1501576" y="1242132"/>
          <a:ext cx="1192911" cy="1192911"/>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65C30CE-9773-4E12-86B3-716F4591C2D8}">
      <dsp:nvSpPr>
        <dsp:cNvPr id="0" name=""/>
        <dsp:cNvSpPr/>
      </dsp:nvSpPr>
      <dsp:spPr>
        <a:xfrm>
          <a:off x="0" y="901743"/>
          <a:ext cx="1413102" cy="994092"/>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endParaRPr kumimoji="0" lang="en-GB" altLang="en-US" sz="6500" b="0" i="0" u="none" strike="noStrike" kern="1200" cap="none" normalizeH="0" baseline="0">
            <a:ln>
              <a:noFill/>
            </a:ln>
            <a:solidFill>
              <a:schemeClr val="tx1"/>
            </a:solidFill>
            <a:effectLst/>
            <a:latin typeface="Arial" charset="0"/>
          </a:endParaRPr>
        </a:p>
      </dsp:txBody>
      <dsp:txXfrm>
        <a:off x="0" y="901743"/>
        <a:ext cx="1413102" cy="994092"/>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lstStyle>
            <a:lvl1pPr>
              <a:defRPr sz="1200"/>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2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ctr"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DA80FCDE-8248-46C0-915C-E92EBDD5EF57}" type="datetime1">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wrap="square" lIns="91440" tIns="45720" rIns="91440" bIns="45720" numCol="1" anchor="b" anchorCtr="0" compatLnSpc="1"/>
          <a:lstStyle>
            <a:lvl1pPr>
              <a:defRPr sz="1200"/>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2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B54B01D1-A9CA-4891-B9D6-20BD9372562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lstStyle/>
          <a:p>
            <a:pPr lvl="0" eaLnBrk="1" hangingPunct="1"/>
            <a:endParaRPr lang="en-US" altLang="zh-CN" sz="1200" dirty="0">
              <a:ea typeface="SimSun" panose="02010600030101010101" pitchFamily="2" charset="-122"/>
            </a:endParaRPr>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lstStyle/>
          <a:p>
            <a:pPr lvl="0" algn="r" eaLnBrk="1" hangingPunct="1"/>
            <a:fld id="{BB962C8B-B14F-4D97-AF65-F5344CB8AC3E}" type="datetime1">
              <a:rPr lang="en-US" altLang="zh-CN" sz="1200" dirty="0">
                <a:latin typeface="Calibri" panose="020F0502020204030204" pitchFamily="34" charset="0"/>
                <a:ea typeface="SimSun" panose="02010600030101010101" pitchFamily="2" charset="-122"/>
              </a:rPr>
              <a:t>11/8/2020</a:t>
            </a:fld>
            <a:endParaRPr lang="en-US" altLang="zh-CN" sz="1200" dirty="0">
              <a:latin typeface="Calibri" panose="020F0502020204030204" pitchFamily="34" charset="0"/>
              <a:ea typeface="SimSun" panose="02010600030101010101" pitchFamily="2" charset="-122"/>
            </a:endParaRPr>
          </a:p>
        </p:txBody>
      </p:sp>
      <p:sp>
        <p:nvSpPr>
          <p:cNvPr id="4100" name="Slide Image Placeholder 3"/>
          <p:cNvSpPr>
            <a:spLocks noGrp="1" noRot="1" noChangeAspect="1"/>
          </p:cNvSpPr>
          <p:nvPr>
            <p:ph type="sldImg"/>
          </p:nvPr>
        </p:nvSpPr>
        <p:spPr>
          <a:xfrm>
            <a:off x="1143000" y="685800"/>
            <a:ext cx="4572000" cy="3429000"/>
          </a:xfrm>
          <a:prstGeom prst="rect">
            <a:avLst/>
          </a:prstGeom>
          <a:noFill/>
          <a:ln w="12700" cap="flat" cmpd="sng">
            <a:solidFill>
              <a:srgbClr val="000000"/>
            </a:solidFill>
            <a:prstDash val="solid"/>
            <a:round/>
            <a:headEnd type="none" w="med" len="med"/>
            <a:tailEnd type="none" w="med" len="med"/>
          </a:ln>
        </p:spPr>
      </p:sp>
      <p:sp>
        <p:nvSpPr>
          <p:cNvPr id="5125" name="Notes Placeholder 4"/>
          <p:cNvSpPr>
            <a:spLocks noGrp="1" noChangeArrowheads="1"/>
          </p:cNvSpPr>
          <p:nvPr>
            <p:ph type="body" sz="quarter" idx="4294967295"/>
          </p:nvPr>
        </p:nvSpPr>
        <p:spPr bwMode="auto">
          <a:xfrm>
            <a:off x="685800" y="4343400"/>
            <a:ext cx="5486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marL="0" marR="0" lvl="0"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Click to edit Master text styles</a:t>
            </a:r>
          </a:p>
          <a:p>
            <a:pPr marL="457200" marR="0" lvl="1"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Second level</a:t>
            </a:r>
          </a:p>
          <a:p>
            <a:pPr marL="914400" marR="0" lvl="2"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Third level</a:t>
            </a:r>
          </a:p>
          <a:p>
            <a:pPr marL="1371600" marR="0" lvl="3"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Fourth level</a:t>
            </a:r>
          </a:p>
          <a:p>
            <a:pPr marL="1828800" marR="0" lvl="4" indent="0" algn="l" defTabSz="457200" rtl="0" eaLnBrk="1" fontAlgn="base" latinLnBrk="0" hangingPunct="1">
              <a:lnSpc>
                <a:spcPct val="100000"/>
              </a:lnSpc>
              <a:spcBef>
                <a:spcPct val="0"/>
              </a:spcBef>
              <a:spcAft>
                <a:spcPct val="0"/>
              </a:spcAft>
              <a:buClrTx/>
              <a:buSzTx/>
              <a:buFontTx/>
              <a:buNone/>
              <a:defRPr/>
            </a:pPr>
            <a:r>
              <a:rPr kumimoji="0" lang="en-GB" altLang="en-US" sz="1200" b="0" i="0" u="none" strike="noStrike" kern="1200" cap="none" spc="0" normalizeH="0" baseline="0" noProof="0">
                <a:ln>
                  <a:noFill/>
                </a:ln>
                <a:solidFill>
                  <a:schemeClr val="tx1"/>
                </a:solidFill>
                <a:effectLst/>
                <a:uLnTx/>
                <a:uFillTx/>
                <a:latin typeface="+mn-lt"/>
                <a:ea typeface="+mn-ea"/>
                <a:cs typeface="+mn-cs"/>
              </a:rPr>
              <a:t>Fifth level</a:t>
            </a:r>
            <a:endParaRPr kumimoji="0" lang="en-US" altLang="zh-CN" sz="1200" b="0" i="0" u="none" strike="noStrike" kern="1200" cap="none" spc="0" normalizeH="0" baseline="0" noProof="0">
              <a:ln>
                <a:noFill/>
              </a:ln>
              <a:solidFill>
                <a:schemeClr val="tx1"/>
              </a:solidFill>
              <a:effectLst/>
              <a:uLnTx/>
              <a:uFillTx/>
              <a:latin typeface="+mn-lt"/>
              <a:ea typeface="+mn-ea"/>
              <a:cs typeface="+mn-cs"/>
            </a:endParaRPr>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lstStyle/>
          <a:p>
            <a:pPr lvl="0" eaLnBrk="1" hangingPunct="1"/>
            <a:endParaRPr lang="en-US" altLang="zh-CN" sz="1200" dirty="0">
              <a:ea typeface="SimSun" panose="02010600030101010101" pitchFamily="2" charset="-122"/>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lstStyle/>
          <a:p>
            <a:pPr lvl="0" algn="r" eaLnBrk="1" hangingPunct="1"/>
            <a:fld id="{9A0DB2DC-4C9A-4742-B13C-FB6460FD3503}" type="slidenum">
              <a:rPr lang="en-US" altLang="zh-CN" sz="1200" dirty="0">
                <a:latin typeface="Calibri" panose="020F0502020204030204" pitchFamily="34" charset="0"/>
                <a:ea typeface="SimSun" panose="02010600030101010101" pitchFamily="2" charset="-122"/>
              </a:rPr>
              <a:t>‹#›</a:t>
            </a:fld>
            <a:endParaRPr lang="en-US" altLang="zh-CN" sz="1200" dirty="0">
              <a:latin typeface="Calibri" panose="020F0502020204030204" pitchFamily="34" charset="0"/>
              <a:ea typeface="SimSun" panose="02010600030101010101" pitchFamily="2" charset="-122"/>
            </a:endParaRPr>
          </a:p>
        </p:txBody>
      </p:sp>
    </p:spTree>
  </p:cSld>
  <p:clrMap bg1="lt1" tx1="dk1" bg2="lt2" tx2="dk2" accent1="accent1" accent2="accent2" accent3="accent3" accent4="accent4" accent5="accent5" accent6="accent6" hlink="hlink" folHlink="folHlink"/>
  <p:hf sldNum="0" hdr="0" ftr="0" dt="0"/>
  <p:notesStyle>
    <a:lvl1pPr algn="l" defTabSz="457200" rtl="0" fontAlgn="base">
      <a:spcBef>
        <a:spcPct val="0"/>
      </a:spcBef>
      <a:spcAft>
        <a:spcPct val="0"/>
      </a:spcAft>
      <a:defRPr sz="1200" kern="1200">
        <a:solidFill>
          <a:schemeClr val="tx1"/>
        </a:solidFill>
        <a:latin typeface="+mn-lt"/>
        <a:ea typeface="+mn-ea"/>
        <a:cs typeface="+mn-cs"/>
      </a:defRPr>
    </a:lvl1pPr>
    <a:lvl2pPr marL="457200" algn="l" defTabSz="457200" rtl="0" fontAlgn="base">
      <a:spcBef>
        <a:spcPct val="0"/>
      </a:spcBef>
      <a:spcAft>
        <a:spcPct val="0"/>
      </a:spcAft>
      <a:defRPr sz="1200" kern="1200">
        <a:solidFill>
          <a:schemeClr val="tx1"/>
        </a:solidFill>
        <a:latin typeface="+mn-lt"/>
        <a:ea typeface="+mn-ea"/>
        <a:cs typeface="+mn-cs"/>
      </a:defRPr>
    </a:lvl2pPr>
    <a:lvl3pPr marL="914400" algn="l" defTabSz="457200" rtl="0" fontAlgn="base">
      <a:spcBef>
        <a:spcPct val="0"/>
      </a:spcBef>
      <a:spcAft>
        <a:spcPct val="0"/>
      </a:spcAft>
      <a:defRPr sz="1200" kern="1200">
        <a:solidFill>
          <a:schemeClr val="tx1"/>
        </a:solidFill>
        <a:latin typeface="+mn-lt"/>
        <a:ea typeface="+mn-ea"/>
        <a:cs typeface="+mn-cs"/>
      </a:defRPr>
    </a:lvl3pPr>
    <a:lvl4pPr marL="1371600" algn="l" defTabSz="457200" rtl="0" fontAlgn="base">
      <a:spcBef>
        <a:spcPct val="0"/>
      </a:spcBef>
      <a:spcAft>
        <a:spcPct val="0"/>
      </a:spcAft>
      <a:defRPr sz="1200" kern="1200">
        <a:solidFill>
          <a:schemeClr val="tx1"/>
        </a:solidFill>
        <a:latin typeface="+mn-lt"/>
        <a:ea typeface="+mn-ea"/>
        <a:cs typeface="+mn-cs"/>
      </a:defRPr>
    </a:lvl4pPr>
    <a:lvl5pPr marL="1828800" algn="l" defTabSz="457200" rtl="0" fontAlgn="base">
      <a:spcBef>
        <a:spcPct val="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pitchFamily="34" charset="0"/>
                <a:ea typeface="ＭＳ Ｐゴシック" pitchFamily="34" charset="-128"/>
              </a:defRPr>
            </a:lvl1pPr>
            <a:lvl2pPr marL="742950" indent="-285750" eaLnBrk="0" hangingPunct="0">
              <a:defRPr sz="2400">
                <a:solidFill>
                  <a:schemeClr val="tx1"/>
                </a:solidFill>
                <a:latin typeface="Arial" pitchFamily="34" charset="0"/>
                <a:ea typeface="ＭＳ Ｐゴシック" pitchFamily="34" charset="-128"/>
              </a:defRPr>
            </a:lvl2pPr>
            <a:lvl3pPr marL="1143000" indent="-228600" eaLnBrk="0" hangingPunct="0">
              <a:defRPr sz="2400">
                <a:solidFill>
                  <a:schemeClr val="tx1"/>
                </a:solidFill>
                <a:latin typeface="Arial" pitchFamily="34" charset="0"/>
                <a:ea typeface="ＭＳ Ｐゴシック" pitchFamily="34" charset="-128"/>
              </a:defRPr>
            </a:lvl3pPr>
            <a:lvl4pPr marL="1600200" indent="-228600" eaLnBrk="0" hangingPunct="0">
              <a:defRPr sz="2400">
                <a:solidFill>
                  <a:schemeClr val="tx1"/>
                </a:solidFill>
                <a:latin typeface="Arial" pitchFamily="34" charset="0"/>
                <a:ea typeface="ＭＳ Ｐゴシック" pitchFamily="34" charset="-128"/>
              </a:defRPr>
            </a:lvl4pPr>
            <a:lvl5pPr marL="2057400" indent="-228600" eaLnBrk="0" hangingPunct="0">
              <a:defRPr sz="2400">
                <a:solidFill>
                  <a:schemeClr val="tx1"/>
                </a:solidFill>
                <a:latin typeface="Arial" pitchFamily="34" charset="0"/>
                <a:ea typeface="ＭＳ Ｐゴシック" pitchFamily="34" charset="-128"/>
              </a:defRPr>
            </a:lvl5pPr>
            <a:lvl6pPr marL="25146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6pPr>
            <a:lvl7pPr marL="29718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7pPr>
            <a:lvl8pPr marL="34290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8pPr>
            <a:lvl9pPr marL="3886200" indent="-228600" rtl="1" eaLnBrk="0" fontAlgn="base" hangingPunct="0">
              <a:spcBef>
                <a:spcPct val="0"/>
              </a:spcBef>
              <a:spcAft>
                <a:spcPct val="0"/>
              </a:spcAft>
              <a:defRPr sz="2400">
                <a:solidFill>
                  <a:schemeClr val="tx1"/>
                </a:solidFill>
                <a:latin typeface="Arial" pitchFamily="34" charset="0"/>
                <a:ea typeface="ＭＳ Ｐゴシック" pitchFamily="34" charset="-128"/>
              </a:defRPr>
            </a:lvl9pPr>
          </a:lstStyle>
          <a:p>
            <a:pPr eaLnBrk="1" hangingPunct="1"/>
            <a:fld id="{2946239F-781E-40DD-91F3-6DB078AA92CB}" type="slidenum">
              <a:rPr lang="ar-SA" sz="1200"/>
              <a:pPr eaLnBrk="1" hangingPunct="1"/>
              <a:t>1</a:t>
            </a:fld>
            <a:endParaRPr lang="en-US" sz="1200"/>
          </a:p>
        </p:txBody>
      </p:sp>
      <p:sp>
        <p:nvSpPr>
          <p:cNvPr id="17410" name="Rectangle 2"/>
          <p:cNvSpPr>
            <a:spLocks noGrp="1" noRot="1" noChangeAspect="1" noChangeArrowheads="1" noTextEdit="1"/>
          </p:cNvSpPr>
          <p:nvPr>
            <p:ph type="sldImg"/>
          </p:nvPr>
        </p:nvSpPr>
        <p:spPr>
          <a:ln/>
        </p:spPr>
      </p:sp>
      <p:sp>
        <p:nvSpPr>
          <p:cNvPr id="174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sz="2800">
              <a:latin typeface="Arial" pitchFamily="34" charset="0"/>
              <a:ea typeface="ＭＳ Ｐゴシック"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B39833BB-1F8A-4C76-BFAD-2C49CF5BC18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39BE67E-C5FC-4019-9121-99EE74DF87D3}" type="slidenum">
              <a:rPr lang="en-US" altLang="en-US" smtClean="0"/>
              <a:pPr>
                <a:spcBef>
                  <a:spcPct val="0"/>
                </a:spcBef>
              </a:pPr>
              <a:t>2</a:t>
            </a:fld>
            <a:endParaRPr lang="en-US" altLang="en-US"/>
          </a:p>
        </p:txBody>
      </p:sp>
      <p:sp>
        <p:nvSpPr>
          <p:cNvPr id="92163" name="Rectangle 2">
            <a:extLst>
              <a:ext uri="{FF2B5EF4-FFF2-40B4-BE49-F238E27FC236}">
                <a16:creationId xmlns:a16="http://schemas.microsoft.com/office/drawing/2014/main" id="{43AC4D67-75FC-4CA1-B2CC-8855FE619E22}"/>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A527DA63-4261-4DBD-A129-2C12E341773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a:latin typeface="Arial" panose="020B0604020202020204" pitchFamily="34" charset="0"/>
                <a:cs typeface="Arial" panose="020B0604020202020204" pitchFamily="34" charset="0"/>
              </a:rPr>
              <a:t>Refer to Burn’s book chapter 3.</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Slide Image Placeholder 1">
            <a:extLst>
              <a:ext uri="{FF2B5EF4-FFF2-40B4-BE49-F238E27FC236}">
                <a16:creationId xmlns:a16="http://schemas.microsoft.com/office/drawing/2014/main" id="{09E2C118-2DC3-44F8-9599-B2A0A95778A6}"/>
              </a:ext>
            </a:extLst>
          </p:cNvPr>
          <p:cNvSpPr>
            <a:spLocks noGrp="1" noRot="1" noChangeAspect="1" noTextEdit="1"/>
          </p:cNvSpPr>
          <p:nvPr>
            <p:ph type="sldImg"/>
          </p:nvPr>
        </p:nvSpPr>
        <p:spPr>
          <a:ln/>
        </p:spPr>
      </p:sp>
      <p:sp>
        <p:nvSpPr>
          <p:cNvPr id="103427" name="Notes Placeholder 2">
            <a:extLst>
              <a:ext uri="{FF2B5EF4-FFF2-40B4-BE49-F238E27FC236}">
                <a16:creationId xmlns:a16="http://schemas.microsoft.com/office/drawing/2014/main" id="{F46879B9-164D-40F1-A520-5033236FC86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Edward de Bono (2008), a theorist of creativity, noted that the process of creativity does not just happen in a flash of inspiration. Individuals, entrepreneurs, teams and business don’t just sit waiting for the “lightbulb moment”; instead, he argues that they approach their problem systematically. </a:t>
            </a:r>
          </a:p>
        </p:txBody>
      </p:sp>
      <p:sp>
        <p:nvSpPr>
          <p:cNvPr id="103428" name="Slide Number Placeholder 3">
            <a:extLst>
              <a:ext uri="{FF2B5EF4-FFF2-40B4-BE49-F238E27FC236}">
                <a16:creationId xmlns:a16="http://schemas.microsoft.com/office/drawing/2014/main" id="{2AC735B6-3CE5-42AB-9FD4-BE3D10B129C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0433697-C384-493B-A1D3-9C6F40ECEB92}" type="slidenum">
              <a:rPr lang="en-US" altLang="en-US" smtClean="0"/>
              <a:pPr/>
              <a:t>4</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Slide Image Placeholder 1">
            <a:extLst>
              <a:ext uri="{FF2B5EF4-FFF2-40B4-BE49-F238E27FC236}">
                <a16:creationId xmlns:a16="http://schemas.microsoft.com/office/drawing/2014/main" id="{5F479AD6-137C-4B44-BFB8-343176663720}"/>
              </a:ext>
            </a:extLst>
          </p:cNvPr>
          <p:cNvSpPr>
            <a:spLocks noGrp="1" noRot="1" noChangeAspect="1" noTextEdit="1"/>
          </p:cNvSpPr>
          <p:nvPr>
            <p:ph type="sldImg"/>
          </p:nvPr>
        </p:nvSpPr>
        <p:spPr>
          <a:ln/>
        </p:spPr>
      </p:sp>
      <p:sp>
        <p:nvSpPr>
          <p:cNvPr id="107523" name="Notes Placeholder 2">
            <a:extLst>
              <a:ext uri="{FF2B5EF4-FFF2-40B4-BE49-F238E27FC236}">
                <a16:creationId xmlns:a16="http://schemas.microsoft.com/office/drawing/2014/main" id="{04CDA11D-C6D3-4813-8B07-65B2D0354BB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There are two opposing views of creativity, suggested by Feldman 1999. Is it nature versus nurture?</a:t>
            </a:r>
          </a:p>
        </p:txBody>
      </p:sp>
      <p:sp>
        <p:nvSpPr>
          <p:cNvPr id="107524" name="Slide Number Placeholder 3">
            <a:extLst>
              <a:ext uri="{FF2B5EF4-FFF2-40B4-BE49-F238E27FC236}">
                <a16:creationId xmlns:a16="http://schemas.microsoft.com/office/drawing/2014/main" id="{FB155E60-9884-4CC3-9D60-38A942AD804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EFFC856-30D3-47E7-AA2B-BB6A9C153486}" type="slidenum">
              <a:rPr lang="en-US" altLang="en-US" smtClean="0"/>
              <a:pPr/>
              <a:t>5</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Slide Image Placeholder 1">
            <a:extLst>
              <a:ext uri="{FF2B5EF4-FFF2-40B4-BE49-F238E27FC236}">
                <a16:creationId xmlns:a16="http://schemas.microsoft.com/office/drawing/2014/main" id="{EDE5E25C-A605-4516-A605-78486617B9A3}"/>
              </a:ext>
            </a:extLst>
          </p:cNvPr>
          <p:cNvSpPr>
            <a:spLocks noGrp="1" noRot="1" noChangeAspect="1" noTextEdit="1"/>
          </p:cNvSpPr>
          <p:nvPr>
            <p:ph type="sldImg"/>
          </p:nvPr>
        </p:nvSpPr>
        <p:spPr>
          <a:ln/>
        </p:spPr>
      </p:sp>
      <p:sp>
        <p:nvSpPr>
          <p:cNvPr id="109571" name="Notes Placeholder 2">
            <a:extLst>
              <a:ext uri="{FF2B5EF4-FFF2-40B4-BE49-F238E27FC236}">
                <a16:creationId xmlns:a16="http://schemas.microsoft.com/office/drawing/2014/main" id="{0C8AA813-6E82-4A4C-9F8F-053B15A1889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In this view creativity is born not made. In this view the act of being creative is to “unleash, harness, and empower potential from whatever source” (Landry, 2005, p. 53). The “artist is a channel for a superior power, creativity a gift from the gods, and the imagination a divine spark” (Throsby, 2001, p. 94).</a:t>
            </a:r>
          </a:p>
        </p:txBody>
      </p:sp>
      <p:sp>
        <p:nvSpPr>
          <p:cNvPr id="109572" name="Slide Number Placeholder 3">
            <a:extLst>
              <a:ext uri="{FF2B5EF4-FFF2-40B4-BE49-F238E27FC236}">
                <a16:creationId xmlns:a16="http://schemas.microsoft.com/office/drawing/2014/main" id="{8CD3B271-FD6D-4AF1-ABA9-3523E745FD7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9085083-D6A1-4FC3-8DCA-6F079B907D88}" type="slidenum">
              <a:rPr lang="en-US" altLang="en-US" smtClean="0"/>
              <a:pPr/>
              <a:t>6</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Slide Image Placeholder 1">
            <a:extLst>
              <a:ext uri="{FF2B5EF4-FFF2-40B4-BE49-F238E27FC236}">
                <a16:creationId xmlns:a16="http://schemas.microsoft.com/office/drawing/2014/main" id="{8584E1D6-831F-47DE-838F-174487E08350}"/>
              </a:ext>
            </a:extLst>
          </p:cNvPr>
          <p:cNvSpPr>
            <a:spLocks noGrp="1" noRot="1" noChangeAspect="1" noTextEdit="1"/>
          </p:cNvSpPr>
          <p:nvPr>
            <p:ph type="sldImg"/>
          </p:nvPr>
        </p:nvSpPr>
        <p:spPr>
          <a:ln/>
        </p:spPr>
      </p:sp>
      <p:sp>
        <p:nvSpPr>
          <p:cNvPr id="111619" name="Notes Placeholder 2">
            <a:extLst>
              <a:ext uri="{FF2B5EF4-FFF2-40B4-BE49-F238E27FC236}">
                <a16:creationId xmlns:a16="http://schemas.microsoft.com/office/drawing/2014/main" id="{7EC4B92E-6038-4B5D-BBED-0A4A8E247D3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Yet the opposing view is that creativity can be cultivated in us all. It is something within the scope of everyone and in every job. The ability to think creatively, solve problems, assess situations. In this view creativity is an enduring human attribute we all have and can hone, like the musician hones his craft. Through practice.</a:t>
            </a:r>
          </a:p>
        </p:txBody>
      </p:sp>
      <p:sp>
        <p:nvSpPr>
          <p:cNvPr id="111620" name="Slide Number Placeholder 3">
            <a:extLst>
              <a:ext uri="{FF2B5EF4-FFF2-40B4-BE49-F238E27FC236}">
                <a16:creationId xmlns:a16="http://schemas.microsoft.com/office/drawing/2014/main" id="{BE49250B-4344-4C47-86B2-9A35A7D4FD0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D1C2442-B265-4232-AEC0-3DDA617077B7}" type="slidenum">
              <a:rPr lang="en-US" altLang="en-US" smtClean="0"/>
              <a:pPr/>
              <a:t>7</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Slide Image Placeholder 1">
            <a:extLst>
              <a:ext uri="{FF2B5EF4-FFF2-40B4-BE49-F238E27FC236}">
                <a16:creationId xmlns:a16="http://schemas.microsoft.com/office/drawing/2014/main" id="{EAA8A301-49AF-4D7C-97C7-8C63126976DF}"/>
              </a:ext>
            </a:extLst>
          </p:cNvPr>
          <p:cNvSpPr>
            <a:spLocks noGrp="1" noRot="1" noChangeAspect="1" noTextEdit="1"/>
          </p:cNvSpPr>
          <p:nvPr>
            <p:ph type="sldImg"/>
          </p:nvPr>
        </p:nvSpPr>
        <p:spPr>
          <a:ln/>
        </p:spPr>
      </p:sp>
      <p:sp>
        <p:nvSpPr>
          <p:cNvPr id="113667" name="Notes Placeholder 2">
            <a:extLst>
              <a:ext uri="{FF2B5EF4-FFF2-40B4-BE49-F238E27FC236}">
                <a16:creationId xmlns:a16="http://schemas.microsoft.com/office/drawing/2014/main" id="{24859D4B-D505-4FD9-93B7-55B66E1E8B5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Think about it. What do you believe?</a:t>
            </a:r>
          </a:p>
        </p:txBody>
      </p:sp>
      <p:sp>
        <p:nvSpPr>
          <p:cNvPr id="113668" name="Slide Number Placeholder 3">
            <a:extLst>
              <a:ext uri="{FF2B5EF4-FFF2-40B4-BE49-F238E27FC236}">
                <a16:creationId xmlns:a16="http://schemas.microsoft.com/office/drawing/2014/main" id="{66209B35-4093-4ED2-913D-A864F2D59B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BC50A5-351D-4621-8C58-F2827DC8A6A0}" type="slidenum">
              <a:rPr lang="en-US" altLang="en-US" smtClean="0"/>
              <a:pPr/>
              <a:t>8</a:t>
            </a:fld>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Slide Image Placeholder 1">
            <a:extLst>
              <a:ext uri="{FF2B5EF4-FFF2-40B4-BE49-F238E27FC236}">
                <a16:creationId xmlns:a16="http://schemas.microsoft.com/office/drawing/2014/main" id="{E9977DDF-3AF8-4962-B22D-D6CDD9807700}"/>
              </a:ext>
            </a:extLst>
          </p:cNvPr>
          <p:cNvSpPr>
            <a:spLocks noGrp="1" noRot="1" noChangeAspect="1" noTextEdit="1"/>
          </p:cNvSpPr>
          <p:nvPr>
            <p:ph type="sldImg"/>
          </p:nvPr>
        </p:nvSpPr>
        <p:spPr>
          <a:ln/>
        </p:spPr>
      </p:sp>
      <p:sp>
        <p:nvSpPr>
          <p:cNvPr id="119811" name="Notes Placeholder 2">
            <a:extLst>
              <a:ext uri="{FF2B5EF4-FFF2-40B4-BE49-F238E27FC236}">
                <a16:creationId xmlns:a16="http://schemas.microsoft.com/office/drawing/2014/main" id="{DE4FC9EE-0D6D-4D0B-AAD5-97A97109A33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i="1">
                <a:latin typeface="Arial" panose="020B0604020202020204" pitchFamily="34" charset="0"/>
                <a:cs typeface="Arial" panose="020B0604020202020204" pitchFamily="34" charset="0"/>
              </a:rPr>
              <a:t>The Whole Brain Model (shown above), is a metaphor for how we think, providing a useful framework to diagnose and describe the different types of thinking involved in any organization. It divides thinking into four quadrants, two on the “left brain” side and two on the “right brain” side. All four of the different thinking modes are in use and available to all of us, but we tend to prefer certain types over others.</a:t>
            </a:r>
          </a:p>
          <a:p>
            <a:pPr eaLnBrk="1" hangingPunct="1"/>
            <a:r>
              <a:rPr lang="en-GB" altLang="en-US" i="1">
                <a:latin typeface="Arial" panose="020B0604020202020204" pitchFamily="34" charset="0"/>
                <a:cs typeface="Arial" panose="020B0604020202020204" pitchFamily="34" charset="0"/>
              </a:rPr>
              <a:t> In what kinds of situations can Whole Brain Thinking be used?</a:t>
            </a:r>
          </a:p>
          <a:p>
            <a:pPr eaLnBrk="1" hangingPunct="1"/>
            <a:endParaRPr lang="en-GB" altLang="en-US" i="1">
              <a:latin typeface="Arial" panose="020B0604020202020204" pitchFamily="34" charset="0"/>
              <a:cs typeface="Arial" panose="020B0604020202020204" pitchFamily="34" charset="0"/>
            </a:endParaRPr>
          </a:p>
          <a:p>
            <a:pPr eaLnBrk="1" hangingPunct="1"/>
            <a:r>
              <a:rPr lang="en-GB" altLang="en-US" i="1">
                <a:latin typeface="Arial" panose="020B0604020202020204" pitchFamily="34" charset="0"/>
                <a:cs typeface="Arial" panose="020B0604020202020204" pitchFamily="34" charset="0"/>
              </a:rPr>
              <a:t>Decision Making</a:t>
            </a:r>
          </a:p>
          <a:p>
            <a:pPr eaLnBrk="1" hangingPunct="1"/>
            <a:r>
              <a:rPr lang="en-GB" altLang="en-US" i="1">
                <a:latin typeface="Arial" panose="020B0604020202020204" pitchFamily="34" charset="0"/>
                <a:cs typeface="Arial" panose="020B0604020202020204" pitchFamily="34" charset="0"/>
              </a:rPr>
              <a:t>Most decisions benefit from a thought process that includes the review of multiple options and perspectives. A typical example is the purchase of a car. Quadrant A thinkers look at information on the actual performance of the vehicle. Quadrant B thinkers read a consumer report to gather research on the reliability and practical features (trunk size, safety records, etc.) of the vehicle. Quadrant C thinkers test drive the car to see if it “feels” right. And Quadrant D focuses on the aesthetics, color, styling and innovations of each model.</a:t>
            </a:r>
          </a:p>
          <a:p>
            <a:pPr eaLnBrk="1" hangingPunct="1"/>
            <a:r>
              <a:rPr lang="en-GB" altLang="en-US" i="1">
                <a:latin typeface="Arial" panose="020B0604020202020204" pitchFamily="34" charset="0"/>
                <a:cs typeface="Arial" panose="020B0604020202020204" pitchFamily="34" charset="0"/>
              </a:rPr>
              <a:t>Using Whole Brain Thinking—the thinking of all quadrants—contributes to a better choice and avoids unpleasant surprises. Overlooking even one quadrant can result in a less than ideal outcome.</a:t>
            </a:r>
          </a:p>
          <a:p>
            <a:pPr eaLnBrk="1" hangingPunct="1"/>
            <a:endParaRPr lang="en-GB" altLang="en-US" i="1">
              <a:latin typeface="Arial" panose="020B0604020202020204" pitchFamily="34" charset="0"/>
              <a:cs typeface="Arial" panose="020B0604020202020204" pitchFamily="34" charset="0"/>
            </a:endParaRPr>
          </a:p>
          <a:p>
            <a:pPr eaLnBrk="1" hangingPunct="1"/>
            <a:r>
              <a:rPr lang="en-GB" altLang="en-US" i="1">
                <a:latin typeface="Arial" panose="020B0604020202020204" pitchFamily="34" charset="0"/>
                <a:cs typeface="Arial" panose="020B0604020202020204" pitchFamily="34" charset="0"/>
              </a:rPr>
              <a:t>Problem Solving</a:t>
            </a:r>
          </a:p>
          <a:p>
            <a:pPr eaLnBrk="1" hangingPunct="1"/>
            <a:r>
              <a:rPr lang="en-GB" altLang="en-US" i="1">
                <a:latin typeface="Arial" panose="020B0604020202020204" pitchFamily="34" charset="0"/>
                <a:cs typeface="Arial" panose="020B0604020202020204" pitchFamily="34" charset="0"/>
              </a:rPr>
              <a:t>Every problem situation can benefit from a Quadrant A review of the data and facts, as well as an analysis of the real problem at hand; the Quadrant D “big-picture” context and possible creative ideas; Quadrant C viewpoint of the “customer” of the problem and how the problem affects others; and Quadrant B step-by-step process to solve the problem and implement the solution.</a:t>
            </a:r>
          </a:p>
          <a:p>
            <a:pPr eaLnBrk="1" hangingPunct="1"/>
            <a:endParaRPr lang="en-GB" altLang="en-US" i="1">
              <a:latin typeface="Arial" panose="020B0604020202020204" pitchFamily="34" charset="0"/>
              <a:cs typeface="Arial" panose="020B0604020202020204" pitchFamily="34" charset="0"/>
            </a:endParaRPr>
          </a:p>
          <a:p>
            <a:pPr eaLnBrk="1" hangingPunct="1"/>
            <a:r>
              <a:rPr lang="en-GB" altLang="en-US" i="1">
                <a:latin typeface="Arial" panose="020B0604020202020204" pitchFamily="34" charset="0"/>
                <a:cs typeface="Arial" panose="020B0604020202020204" pitchFamily="34" charset="0"/>
              </a:rPr>
              <a:t>Improving team interactions and performance</a:t>
            </a:r>
          </a:p>
          <a:p>
            <a:pPr eaLnBrk="1" hangingPunct="1"/>
            <a:r>
              <a:rPr lang="en-GB" altLang="en-US" i="1">
                <a:latin typeface="Arial" panose="020B0604020202020204" pitchFamily="34" charset="0"/>
                <a:cs typeface="Arial" panose="020B0604020202020204" pitchFamily="34" charset="0"/>
              </a:rPr>
              <a:t>Most teams are formed to make the most of the differences among team members. But very often those differences stand in the way of the team living up to its potential. Whole Brain® Thinking can help a team to acknowledge the differences among team members and then use those differences to make the most of the ideas of each team member. In addition, once a team knows its preferences it can use that knowledge to enhance its communication with other teams and work groups which may have thinking preferences that are quite different.</a:t>
            </a:r>
          </a:p>
          <a:p>
            <a:pPr eaLnBrk="1" hangingPunct="1"/>
            <a:endParaRPr lang="en-GB" altLang="en-US" i="1">
              <a:latin typeface="Arial" panose="020B0604020202020204" pitchFamily="34" charset="0"/>
              <a:cs typeface="Arial" panose="020B0604020202020204" pitchFamily="34" charset="0"/>
            </a:endParaRPr>
          </a:p>
          <a:p>
            <a:pPr eaLnBrk="1" hangingPunct="1"/>
            <a:r>
              <a:rPr lang="en-GB" altLang="en-US" i="1">
                <a:latin typeface="Arial" panose="020B0604020202020204" pitchFamily="34" charset="0"/>
                <a:cs typeface="Arial" panose="020B0604020202020204" pitchFamily="34" charset="0"/>
              </a:rPr>
              <a:t>Communication</a:t>
            </a:r>
          </a:p>
          <a:p>
            <a:pPr eaLnBrk="1" hangingPunct="1"/>
            <a:r>
              <a:rPr lang="en-GB" altLang="en-US" i="1">
                <a:latin typeface="Arial" panose="020B0604020202020204" pitchFamily="34" charset="0"/>
                <a:cs typeface="Arial" panose="020B0604020202020204" pitchFamily="34" charset="0"/>
              </a:rPr>
              <a:t>The objective of most communication is to convey an idea, transfer information or persuade someone. How many times have you experienced the frustration of delivering a message only to realize that the other person “just didn’t get it.” In order to communicate effectively, it's important to understand the “language” and mindset of the person(s) you are communicating with. A diagnosis of the thinking preferences of the audience can provide the critical planning information you need to tailor your language and presentation to the audience. When the audience's preferences are in doubt, taking a Whole Brain approach to communication ensures that you've covered all the “languages.” This reduces the possibility of miscommunication and improves the chance that your message will be successfully received by the audience.</a:t>
            </a:r>
          </a:p>
          <a:p>
            <a:pPr eaLnBrk="1" hangingPunct="1"/>
            <a:endParaRPr lang="en-GB" altLang="en-US" i="1">
              <a:latin typeface="Arial" panose="020B0604020202020204" pitchFamily="34" charset="0"/>
              <a:cs typeface="Arial" panose="020B0604020202020204" pitchFamily="34" charset="0"/>
            </a:endParaRPr>
          </a:p>
        </p:txBody>
      </p:sp>
      <p:sp>
        <p:nvSpPr>
          <p:cNvPr id="119812" name="Slide Number Placeholder 3">
            <a:extLst>
              <a:ext uri="{FF2B5EF4-FFF2-40B4-BE49-F238E27FC236}">
                <a16:creationId xmlns:a16="http://schemas.microsoft.com/office/drawing/2014/main" id="{7D672F01-7F58-46E2-8707-28B552A45C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700A9F8-8E4D-4C88-ABA7-899DFCE657EF}" type="slidenum">
              <a:rPr lang="en-GB" altLang="en-US" smtClean="0"/>
              <a:pPr>
                <a:spcBef>
                  <a:spcPct val="0"/>
                </a:spcBef>
              </a:pPr>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a:extLst>
              <a:ext uri="{FF2B5EF4-FFF2-40B4-BE49-F238E27FC236}">
                <a16:creationId xmlns:a16="http://schemas.microsoft.com/office/drawing/2014/main" id="{E606393D-9608-4F4C-B487-3219B11A15A5}"/>
              </a:ext>
            </a:extLst>
          </p:cNvPr>
          <p:cNvSpPr>
            <a:spLocks noGrp="1" noRot="1" noChangeAspect="1" noTextEdit="1"/>
          </p:cNvSpPr>
          <p:nvPr>
            <p:ph type="sldImg"/>
          </p:nvPr>
        </p:nvSpPr>
        <p:spPr>
          <a:ln/>
        </p:spPr>
      </p:sp>
      <p:sp>
        <p:nvSpPr>
          <p:cNvPr id="121859" name="Notes Placeholder 2">
            <a:extLst>
              <a:ext uri="{FF2B5EF4-FFF2-40B4-BE49-F238E27FC236}">
                <a16:creationId xmlns:a16="http://schemas.microsoft.com/office/drawing/2014/main" id="{BBE4C3E7-9B18-4AD1-8D8A-70BB43AC47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Others have suggested creative process require the correct skill set to exploit opportunity. Or a deep routed motivation for the creative process to take hold.</a:t>
            </a:r>
          </a:p>
        </p:txBody>
      </p:sp>
      <p:sp>
        <p:nvSpPr>
          <p:cNvPr id="121860" name="Slide Number Placeholder 3">
            <a:extLst>
              <a:ext uri="{FF2B5EF4-FFF2-40B4-BE49-F238E27FC236}">
                <a16:creationId xmlns:a16="http://schemas.microsoft.com/office/drawing/2014/main" id="{6837C739-71B9-4D52-88E9-781BD65F444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65BDBF5-8C16-4B34-B48A-B584B46612A9}" type="slidenum">
              <a:rPr lang="en-US" altLang="en-US" smtClean="0"/>
              <a:pPr/>
              <a:t>11</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Slide Image Placeholder 1">
            <a:extLst>
              <a:ext uri="{FF2B5EF4-FFF2-40B4-BE49-F238E27FC236}">
                <a16:creationId xmlns:a16="http://schemas.microsoft.com/office/drawing/2014/main" id="{0DE88E20-4293-4671-B8A3-A999B739BF58}"/>
              </a:ext>
            </a:extLst>
          </p:cNvPr>
          <p:cNvSpPr>
            <a:spLocks noGrp="1" noRot="1" noChangeAspect="1" noTextEdit="1"/>
          </p:cNvSpPr>
          <p:nvPr>
            <p:ph type="sldImg"/>
          </p:nvPr>
        </p:nvSpPr>
        <p:spPr>
          <a:ln/>
        </p:spPr>
      </p:sp>
      <p:sp>
        <p:nvSpPr>
          <p:cNvPr id="123907" name="Notes Placeholder 2">
            <a:extLst>
              <a:ext uri="{FF2B5EF4-FFF2-40B4-BE49-F238E27FC236}">
                <a16:creationId xmlns:a16="http://schemas.microsoft.com/office/drawing/2014/main" id="{3D838B74-4CE0-49C0-BFFF-687E2BEC8FB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But going back to De Bono’s statement. Creativity whether innate or cultivated is the most important of all human resources. He believed this so much so that he </a:t>
            </a:r>
            <a:r>
              <a:rPr lang="en-NZ" altLang="en-US">
                <a:latin typeface="Arial" panose="020B0604020202020204" pitchFamily="34" charset="0"/>
                <a:cs typeface="Arial" panose="020B0604020202020204" pitchFamily="34" charset="0"/>
              </a:rPr>
              <a:t>developed “The Six Thinking Hats” technique (1985, 1999) to aid this process. The basic premise is for an individual or project team to </a:t>
            </a:r>
            <a:r>
              <a:rPr lang="en-GB" altLang="en-US">
                <a:latin typeface="Arial" panose="020B0604020202020204" pitchFamily="34" charset="0"/>
                <a:cs typeface="Arial" panose="020B0604020202020204" pitchFamily="34" charset="0"/>
              </a:rPr>
              <a:t>learn how to separate thinking into six clear functions and roles by </a:t>
            </a:r>
            <a:r>
              <a:rPr lang="en-NZ" altLang="en-US">
                <a:latin typeface="Arial" panose="020B0604020202020204" pitchFamily="34" charset="0"/>
                <a:cs typeface="Arial" panose="020B0604020202020204" pitchFamily="34" charset="0"/>
              </a:rPr>
              <a:t>“wearing one hat at a time” when considering a problem. </a:t>
            </a:r>
            <a:r>
              <a:rPr lang="en-GB" altLang="en-US">
                <a:latin typeface="Arial" panose="020B0604020202020204" pitchFamily="34" charset="0"/>
                <a:cs typeface="Arial" panose="020B0604020202020204" pitchFamily="34" charset="0"/>
              </a:rPr>
              <a:t>Each role is identified with a symbolic "thinking hat" in a different colour. By mentally wearing and switching "hats," teams can easily focus or redirect their thoughts, conversation, or meeting. </a:t>
            </a:r>
            <a:r>
              <a:rPr lang="en-NZ" altLang="en-US">
                <a:latin typeface="Arial" panose="020B0604020202020204" pitchFamily="34" charset="0"/>
                <a:cs typeface="Arial" panose="020B0604020202020204" pitchFamily="34" charset="0"/>
              </a:rPr>
              <a:t>At any one time, everyone will wear the same colour of hat, or in other words, everyone will look at the problem at hand from only one perspective, which at any given time is the perspective indicated by the hat being worn (see Figure 1).</a:t>
            </a:r>
            <a:endParaRPr lang="en-GB" altLang="en-US">
              <a:latin typeface="Arial" panose="020B0604020202020204" pitchFamily="34" charset="0"/>
              <a:cs typeface="Arial" panose="020B0604020202020204" pitchFamily="34" charset="0"/>
            </a:endParaRPr>
          </a:p>
          <a:p>
            <a:endParaRPr lang="en-GB" altLang="en-US">
              <a:latin typeface="Arial" panose="020B0604020202020204" pitchFamily="34" charset="0"/>
              <a:cs typeface="Arial" panose="020B0604020202020204" pitchFamily="34" charset="0"/>
            </a:endParaRPr>
          </a:p>
          <a:p>
            <a:endParaRPr lang="en-GB" altLang="en-US">
              <a:latin typeface="Arial" panose="020B0604020202020204" pitchFamily="34" charset="0"/>
              <a:cs typeface="Arial" panose="020B0604020202020204" pitchFamily="34" charset="0"/>
            </a:endParaRPr>
          </a:p>
          <a:p>
            <a:r>
              <a:rPr lang="en-GB" altLang="en-US">
                <a:latin typeface="Arial" panose="020B0604020202020204" pitchFamily="34" charset="0"/>
                <a:cs typeface="Arial" panose="020B0604020202020204" pitchFamily="34" charset="0"/>
              </a:rPr>
              <a:t>De Bono’s “Six Thinking Hats” technique has had a wide range of applications in industry, from management training to new product development stages, and has become a highly regarded creative problem solving activity. It helps teams to generate knowledge and awareness of a certain problem area, and also encourages them to learn more about the problem as a team, as well as assisting them in researching possible solutions and incubating their ideas in moments of reflection by asking questions at each stage (see Figure 2). </a:t>
            </a:r>
          </a:p>
          <a:p>
            <a:r>
              <a:rPr lang="en-GB" altLang="en-US">
                <a:latin typeface="Arial" panose="020B0604020202020204" pitchFamily="34" charset="0"/>
                <a:cs typeface="Arial" panose="020B0604020202020204" pitchFamily="34" charset="0"/>
              </a:rPr>
              <a:t> </a:t>
            </a:r>
          </a:p>
          <a:p>
            <a:endParaRPr lang="en-GB" altLang="en-US">
              <a:latin typeface="Arial" panose="020B0604020202020204" pitchFamily="34" charset="0"/>
              <a:cs typeface="Arial" panose="020B0604020202020204" pitchFamily="34" charset="0"/>
            </a:endParaRPr>
          </a:p>
        </p:txBody>
      </p:sp>
      <p:sp>
        <p:nvSpPr>
          <p:cNvPr id="123908" name="Slide Number Placeholder 3">
            <a:extLst>
              <a:ext uri="{FF2B5EF4-FFF2-40B4-BE49-F238E27FC236}">
                <a16:creationId xmlns:a16="http://schemas.microsoft.com/office/drawing/2014/main" id="{B2A5DB6A-FADD-4C9D-A7C4-558E1E2F3E3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5894568-6E9F-449F-9437-9307518782FA}" type="slidenum">
              <a:rPr lang="en-US" altLang="en-US" smtClean="0"/>
              <a:pPr/>
              <a:t>12</a:t>
            </a:fld>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7">
            <a:extLst>
              <a:ext uri="{FF2B5EF4-FFF2-40B4-BE49-F238E27FC236}">
                <a16:creationId xmlns:a16="http://schemas.microsoft.com/office/drawing/2014/main" id="{0F94A33B-1B5D-474F-8458-0CB17633017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06990BC-0A1B-407D-9614-CE1EDBD670BE}" type="slidenum">
              <a:rPr lang="en-US" altLang="en-US" smtClean="0"/>
              <a:pPr>
                <a:spcBef>
                  <a:spcPct val="0"/>
                </a:spcBef>
              </a:pPr>
              <a:t>14</a:t>
            </a:fld>
            <a:endParaRPr lang="en-US" altLang="en-US"/>
          </a:p>
        </p:txBody>
      </p:sp>
      <p:sp>
        <p:nvSpPr>
          <p:cNvPr id="128003" name="Rectangle 2">
            <a:extLst>
              <a:ext uri="{FF2B5EF4-FFF2-40B4-BE49-F238E27FC236}">
                <a16:creationId xmlns:a16="http://schemas.microsoft.com/office/drawing/2014/main" id="{3F69BC90-6B22-4F7F-84AE-786CC94A917E}"/>
              </a:ext>
            </a:extLst>
          </p:cNvPr>
          <p:cNvSpPr>
            <a:spLocks noGrp="1" noRot="1" noChangeAspect="1" noChangeArrowheads="1" noTextEdit="1"/>
          </p:cNvSpPr>
          <p:nvPr>
            <p:ph type="sldImg"/>
          </p:nvPr>
        </p:nvSpPr>
        <p:spPr>
          <a:ln/>
        </p:spPr>
      </p:sp>
      <p:sp>
        <p:nvSpPr>
          <p:cNvPr id="128004" name="Rectangle 3">
            <a:extLst>
              <a:ext uri="{FF2B5EF4-FFF2-40B4-BE49-F238E27FC236}">
                <a16:creationId xmlns:a16="http://schemas.microsoft.com/office/drawing/2014/main" id="{A8C24B37-DC81-40EE-A024-EA4AF60BB90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NZ" altLang="en-US">
                <a:latin typeface="Arial" panose="020B0604020202020204" pitchFamily="34" charset="0"/>
                <a:cs typeface="Arial" panose="020B0604020202020204" pitchFamily="34" charset="0"/>
              </a:rPr>
              <a:t>As suggested above the basic premise is for an individual or project team to </a:t>
            </a:r>
            <a:r>
              <a:rPr lang="en-GB" altLang="en-US">
                <a:latin typeface="Arial" panose="020B0604020202020204" pitchFamily="34" charset="0"/>
                <a:cs typeface="Arial" panose="020B0604020202020204" pitchFamily="34" charset="0"/>
              </a:rPr>
              <a:t>learn how to separate thinking into six clear functions and roles by </a:t>
            </a:r>
            <a:r>
              <a:rPr lang="en-NZ" altLang="en-US">
                <a:latin typeface="Arial" panose="020B0604020202020204" pitchFamily="34" charset="0"/>
                <a:cs typeface="Arial" panose="020B0604020202020204" pitchFamily="34" charset="0"/>
              </a:rPr>
              <a:t>“wearing one hat at a time” when considering a problem. </a:t>
            </a:r>
          </a:p>
          <a:p>
            <a:pPr eaLnBrk="1" hangingPunct="1">
              <a:spcBef>
                <a:spcPct val="0"/>
              </a:spcBef>
            </a:pPr>
            <a:endParaRPr lang="en-NZ" altLang="en-US">
              <a:latin typeface="Arial" panose="020B0604020202020204" pitchFamily="34" charset="0"/>
              <a:cs typeface="Arial" panose="020B0604020202020204" pitchFamily="34" charset="0"/>
            </a:endParaRPr>
          </a:p>
          <a:p>
            <a:pPr eaLnBrk="1" hangingPunct="1">
              <a:spcBef>
                <a:spcPct val="0"/>
              </a:spcBef>
            </a:pPr>
            <a:r>
              <a:rPr lang="en-GB" altLang="en-US">
                <a:latin typeface="Arial" panose="020B0604020202020204" pitchFamily="34" charset="0"/>
                <a:cs typeface="Arial" panose="020B0604020202020204" pitchFamily="34" charset="0"/>
              </a:rPr>
              <a:t>Each role is identified with a symbolic "thinking hat" in a different colour. For example you can see in the slide each colour represents a different view point. From looking at new ways in the green hat to analysing data in the black hat.</a:t>
            </a:r>
          </a:p>
          <a:p>
            <a:pPr eaLnBrk="1" hangingPunct="1">
              <a:spcBef>
                <a:spcPct val="0"/>
              </a:spcBef>
            </a:pPr>
            <a:endParaRPr lang="en-GB" altLang="en-US">
              <a:latin typeface="Arial" panose="020B0604020202020204" pitchFamily="34" charset="0"/>
              <a:cs typeface="Arial" panose="020B0604020202020204" pitchFamily="34" charset="0"/>
            </a:endParaRPr>
          </a:p>
          <a:p>
            <a:pPr eaLnBrk="1" hangingPunct="1">
              <a:spcBef>
                <a:spcPct val="0"/>
              </a:spcBef>
            </a:pPr>
            <a:r>
              <a:rPr lang="en-GB" altLang="en-US">
                <a:latin typeface="Arial" panose="020B0604020202020204" pitchFamily="34" charset="0"/>
                <a:cs typeface="Arial" panose="020B0604020202020204" pitchFamily="34" charset="0"/>
              </a:rPr>
              <a:t> By mentally wearing and switching "hats," teams can easily focus or redirect their thoughts, conversation, or meeting. </a:t>
            </a:r>
            <a:r>
              <a:rPr lang="en-NZ" altLang="en-US">
                <a:latin typeface="Arial" panose="020B0604020202020204" pitchFamily="34" charset="0"/>
                <a:cs typeface="Arial" panose="020B0604020202020204" pitchFamily="34" charset="0"/>
              </a:rPr>
              <a:t>At any one time, everyone will wear the same colour of hat, or in other words, everyone will look at the problem at hand from only one perspective, which at any given time is the perspective indicated by the hat being worn.</a:t>
            </a:r>
            <a:endParaRPr lang="en-GB" altLang="en-US">
              <a:latin typeface="Arial" panose="020B0604020202020204" pitchFamily="34" charset="0"/>
              <a:cs typeface="Arial" panose="020B0604020202020204" pitchFamily="34" charset="0"/>
            </a:endParaRPr>
          </a:p>
          <a:p>
            <a:pPr eaLnBrk="1" hangingPunct="1">
              <a:spcBef>
                <a:spcPct val="0"/>
              </a:spcBef>
            </a:pPr>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Slide Image Placeholder 1">
            <a:extLst>
              <a:ext uri="{FF2B5EF4-FFF2-40B4-BE49-F238E27FC236}">
                <a16:creationId xmlns:a16="http://schemas.microsoft.com/office/drawing/2014/main" id="{FD044EC3-FD7C-4F2C-8B95-5CCB302007F8}"/>
              </a:ext>
            </a:extLst>
          </p:cNvPr>
          <p:cNvSpPr>
            <a:spLocks noGrp="1" noRot="1" noChangeAspect="1" noTextEdit="1"/>
          </p:cNvSpPr>
          <p:nvPr>
            <p:ph type="sldImg"/>
          </p:nvPr>
        </p:nvSpPr>
        <p:spPr>
          <a:ln/>
        </p:spPr>
      </p:sp>
      <p:sp>
        <p:nvSpPr>
          <p:cNvPr id="130051" name="Notes Placeholder 2">
            <a:extLst>
              <a:ext uri="{FF2B5EF4-FFF2-40B4-BE49-F238E27FC236}">
                <a16:creationId xmlns:a16="http://schemas.microsoft.com/office/drawing/2014/main" id="{122E0832-91BA-43DC-9194-7CC6392AB41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 white hat is the current focus.  Where are we now? Examination of all facts and figures. </a:t>
            </a:r>
          </a:p>
        </p:txBody>
      </p:sp>
      <p:sp>
        <p:nvSpPr>
          <p:cNvPr id="130052" name="Slide Number Placeholder 3">
            <a:extLst>
              <a:ext uri="{FF2B5EF4-FFF2-40B4-BE49-F238E27FC236}">
                <a16:creationId xmlns:a16="http://schemas.microsoft.com/office/drawing/2014/main" id="{A25F8E84-8B8D-4FA5-9F20-1F977D46B91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B2520C3-B07A-46CA-8743-2AD4571F2F1C}" type="slidenum">
              <a:rPr lang="en-US" altLang="en-US" smtClean="0"/>
              <a:pPr/>
              <a:t>15</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Slide Image Placeholder 1">
            <a:extLst>
              <a:ext uri="{FF2B5EF4-FFF2-40B4-BE49-F238E27FC236}">
                <a16:creationId xmlns:a16="http://schemas.microsoft.com/office/drawing/2014/main" id="{564A34FA-375C-4DD3-BAA3-B62CE294F774}"/>
              </a:ext>
            </a:extLst>
          </p:cNvPr>
          <p:cNvSpPr>
            <a:spLocks noGrp="1" noRot="1" noChangeAspect="1" noTextEdit="1"/>
          </p:cNvSpPr>
          <p:nvPr>
            <p:ph type="sldImg"/>
          </p:nvPr>
        </p:nvSpPr>
        <p:spPr>
          <a:ln/>
        </p:spPr>
      </p:sp>
      <p:sp>
        <p:nvSpPr>
          <p:cNvPr id="132099" name="Notes Placeholder 2">
            <a:extLst>
              <a:ext uri="{FF2B5EF4-FFF2-40B4-BE49-F238E27FC236}">
                <a16:creationId xmlns:a16="http://schemas.microsoft.com/office/drawing/2014/main" id="{97AB0122-191B-4332-B7B8-F951B9FFC21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This is the feelings hat. Where teams discuss how they feel about the position or idea.</a:t>
            </a:r>
          </a:p>
        </p:txBody>
      </p:sp>
      <p:sp>
        <p:nvSpPr>
          <p:cNvPr id="132100" name="Slide Number Placeholder 3">
            <a:extLst>
              <a:ext uri="{FF2B5EF4-FFF2-40B4-BE49-F238E27FC236}">
                <a16:creationId xmlns:a16="http://schemas.microsoft.com/office/drawing/2014/main" id="{F854CB81-ABE4-4EA3-8A4A-ED0AAD5198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23EC413-CD8F-4E89-8707-2D89A2AA3658}" type="slidenum">
              <a:rPr lang="en-US" altLang="en-US" smtClean="0"/>
              <a:pPr/>
              <a:t>16</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Image Placeholder 1">
            <a:extLst>
              <a:ext uri="{FF2B5EF4-FFF2-40B4-BE49-F238E27FC236}">
                <a16:creationId xmlns:a16="http://schemas.microsoft.com/office/drawing/2014/main" id="{D245B508-009E-4755-8FDD-9B6CF49420A6}"/>
              </a:ext>
            </a:extLst>
          </p:cNvPr>
          <p:cNvSpPr>
            <a:spLocks noGrp="1" noRot="1" noChangeAspect="1" noTextEdit="1"/>
          </p:cNvSpPr>
          <p:nvPr>
            <p:ph type="sldImg"/>
          </p:nvPr>
        </p:nvSpPr>
        <p:spPr>
          <a:ln/>
        </p:spPr>
      </p:sp>
      <p:sp>
        <p:nvSpPr>
          <p:cNvPr id="134147" name="Notes Placeholder 2">
            <a:extLst>
              <a:ext uri="{FF2B5EF4-FFF2-40B4-BE49-F238E27FC236}">
                <a16:creationId xmlns:a16="http://schemas.microsoft.com/office/drawing/2014/main" id="{49EFC0F7-E5DC-4B2F-8A88-7CBFD0B7D57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 black hat is logic. Is this the logical choice?</a:t>
            </a:r>
          </a:p>
        </p:txBody>
      </p:sp>
      <p:sp>
        <p:nvSpPr>
          <p:cNvPr id="134148" name="Slide Number Placeholder 3">
            <a:extLst>
              <a:ext uri="{FF2B5EF4-FFF2-40B4-BE49-F238E27FC236}">
                <a16:creationId xmlns:a16="http://schemas.microsoft.com/office/drawing/2014/main" id="{9EBC74F3-62D3-45C7-B310-8663FEED21A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825F5E-F929-4147-98A8-1B2EF59C4742}" type="slidenum">
              <a:rPr lang="en-US" altLang="en-US" smtClean="0"/>
              <a:pPr/>
              <a:t>17</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Slide Image Placeholder 1">
            <a:extLst>
              <a:ext uri="{FF2B5EF4-FFF2-40B4-BE49-F238E27FC236}">
                <a16:creationId xmlns:a16="http://schemas.microsoft.com/office/drawing/2014/main" id="{1232BE78-3905-41C0-A88B-D183C7CD7AB0}"/>
              </a:ext>
            </a:extLst>
          </p:cNvPr>
          <p:cNvSpPr>
            <a:spLocks noGrp="1" noRot="1" noChangeAspect="1" noTextEdit="1"/>
          </p:cNvSpPr>
          <p:nvPr>
            <p:ph type="sldImg"/>
          </p:nvPr>
        </p:nvSpPr>
        <p:spPr>
          <a:ln/>
        </p:spPr>
      </p:sp>
      <p:sp>
        <p:nvSpPr>
          <p:cNvPr id="136195" name="Notes Placeholder 2">
            <a:extLst>
              <a:ext uri="{FF2B5EF4-FFF2-40B4-BE49-F238E27FC236}">
                <a16:creationId xmlns:a16="http://schemas.microsoft.com/office/drawing/2014/main" id="{AA72F40D-68CE-4A40-93E4-2E3AE792DAA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 yellow hat is judgment. Is this idea feesible?</a:t>
            </a:r>
          </a:p>
        </p:txBody>
      </p:sp>
      <p:sp>
        <p:nvSpPr>
          <p:cNvPr id="136196" name="Slide Number Placeholder 3">
            <a:extLst>
              <a:ext uri="{FF2B5EF4-FFF2-40B4-BE49-F238E27FC236}">
                <a16:creationId xmlns:a16="http://schemas.microsoft.com/office/drawing/2014/main" id="{3B258829-32EE-4B82-9244-DE577E06959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400B67-8248-45C6-9CAD-1CB990F34B06}" type="slidenum">
              <a:rPr lang="en-US" altLang="en-US" smtClean="0"/>
              <a:pPr/>
              <a:t>18</a:t>
            </a:fld>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a:extLst>
              <a:ext uri="{FF2B5EF4-FFF2-40B4-BE49-F238E27FC236}">
                <a16:creationId xmlns:a16="http://schemas.microsoft.com/office/drawing/2014/main" id="{3CA6F618-BE76-42A2-8630-B7709370D176}"/>
              </a:ext>
            </a:extLst>
          </p:cNvPr>
          <p:cNvSpPr>
            <a:spLocks noGrp="1" noRot="1" noChangeAspect="1" noTextEdit="1"/>
          </p:cNvSpPr>
          <p:nvPr>
            <p:ph type="sldImg"/>
          </p:nvPr>
        </p:nvSpPr>
        <p:spPr>
          <a:ln/>
        </p:spPr>
      </p:sp>
      <p:sp>
        <p:nvSpPr>
          <p:cNvPr id="138243" name="Notes Placeholder 2">
            <a:extLst>
              <a:ext uri="{FF2B5EF4-FFF2-40B4-BE49-F238E27FC236}">
                <a16:creationId xmlns:a16="http://schemas.microsoft.com/office/drawing/2014/main" id="{DB04937F-B061-4213-9A27-F027B20473D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 green hat represents the possibilities. This is for new ideas or solutions.</a:t>
            </a:r>
          </a:p>
        </p:txBody>
      </p:sp>
      <p:sp>
        <p:nvSpPr>
          <p:cNvPr id="138244" name="Slide Number Placeholder 3">
            <a:extLst>
              <a:ext uri="{FF2B5EF4-FFF2-40B4-BE49-F238E27FC236}">
                <a16:creationId xmlns:a16="http://schemas.microsoft.com/office/drawing/2014/main" id="{5765AC05-5486-47EF-BFAF-B382CBA6913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90ABEFD-B459-4AD0-9FC4-04B2DC92370C}" type="slidenum">
              <a:rPr lang="en-US" altLang="en-US" smtClean="0"/>
              <a:pPr/>
              <a:t>19</a:t>
            </a:fld>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Slide Image Placeholder 1">
            <a:extLst>
              <a:ext uri="{FF2B5EF4-FFF2-40B4-BE49-F238E27FC236}">
                <a16:creationId xmlns:a16="http://schemas.microsoft.com/office/drawing/2014/main" id="{74C40FBD-D55E-47CC-81B0-870BE9C30F93}"/>
              </a:ext>
            </a:extLst>
          </p:cNvPr>
          <p:cNvSpPr>
            <a:spLocks noGrp="1" noRot="1" noChangeAspect="1" noTextEdit="1"/>
          </p:cNvSpPr>
          <p:nvPr>
            <p:ph type="sldImg"/>
          </p:nvPr>
        </p:nvSpPr>
        <p:spPr>
          <a:ln/>
        </p:spPr>
      </p:sp>
      <p:sp>
        <p:nvSpPr>
          <p:cNvPr id="140291" name="Notes Placeholder 2">
            <a:extLst>
              <a:ext uri="{FF2B5EF4-FFF2-40B4-BE49-F238E27FC236}">
                <a16:creationId xmlns:a16="http://schemas.microsoft.com/office/drawing/2014/main" id="{E6B269A4-893F-4A49-BE1F-39661162E1E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The blue hat is the most important and sets the direction of the discussion.</a:t>
            </a:r>
          </a:p>
        </p:txBody>
      </p:sp>
      <p:sp>
        <p:nvSpPr>
          <p:cNvPr id="140292" name="Slide Number Placeholder 3">
            <a:extLst>
              <a:ext uri="{FF2B5EF4-FFF2-40B4-BE49-F238E27FC236}">
                <a16:creationId xmlns:a16="http://schemas.microsoft.com/office/drawing/2014/main" id="{2870044A-AA88-43B1-8840-4FAD3EC8FEE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9805CB7-9A9B-419D-8A1B-4D9A436A6598}" type="slidenum">
              <a:rPr lang="en-US" altLang="en-US" smtClean="0"/>
              <a:pPr/>
              <a:t>20</a:t>
            </a:fld>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4" name="Slide Image Placeholder 1">
            <a:extLst>
              <a:ext uri="{FF2B5EF4-FFF2-40B4-BE49-F238E27FC236}">
                <a16:creationId xmlns:a16="http://schemas.microsoft.com/office/drawing/2014/main" id="{1B553029-C165-4911-B0B8-CF0AF6F139F1}"/>
              </a:ext>
            </a:extLst>
          </p:cNvPr>
          <p:cNvSpPr>
            <a:spLocks noGrp="1" noRot="1" noChangeAspect="1" noTextEdit="1"/>
          </p:cNvSpPr>
          <p:nvPr>
            <p:ph type="sldImg"/>
          </p:nvPr>
        </p:nvSpPr>
        <p:spPr>
          <a:ln/>
        </p:spPr>
      </p:sp>
      <p:sp>
        <p:nvSpPr>
          <p:cNvPr id="156675" name="Notes Placeholder 2">
            <a:extLst>
              <a:ext uri="{FF2B5EF4-FFF2-40B4-BE49-F238E27FC236}">
                <a16:creationId xmlns:a16="http://schemas.microsoft.com/office/drawing/2014/main" id="{DB94751F-4140-4566-99AA-F88232CE623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cs typeface="Arial" panose="020B0604020202020204" pitchFamily="34" charset="0"/>
              </a:rPr>
              <a:t>“Innovation is widely considered as the life blood of</a:t>
            </a:r>
          </a:p>
          <a:p>
            <a:pPr eaLnBrk="1" hangingPunct="1"/>
            <a:r>
              <a:rPr lang="en-GB" altLang="en-US">
                <a:latin typeface="Arial" panose="020B0604020202020204" pitchFamily="34" charset="0"/>
                <a:cs typeface="Arial" panose="020B0604020202020204" pitchFamily="34" charset="0"/>
              </a:rPr>
              <a:t>corporate survival and growth”. Innovation is recognised to play a central role in</a:t>
            </a:r>
          </a:p>
          <a:p>
            <a:pPr eaLnBrk="1" hangingPunct="1"/>
            <a:r>
              <a:rPr lang="en-GB" altLang="en-US">
                <a:latin typeface="Arial" panose="020B0604020202020204" pitchFamily="34" charset="0"/>
                <a:cs typeface="Arial" panose="020B0604020202020204" pitchFamily="34" charset="0"/>
              </a:rPr>
              <a:t>creating value and sustaining competitive advantage. Bessant et al. (2005, p. 1366) on</a:t>
            </a:r>
          </a:p>
          <a:p>
            <a:pPr eaLnBrk="1" hangingPunct="1"/>
            <a:r>
              <a:rPr lang="en-GB" altLang="en-US">
                <a:latin typeface="Arial" panose="020B0604020202020204" pitchFamily="34" charset="0"/>
                <a:cs typeface="Arial" panose="020B0604020202020204" pitchFamily="34" charset="0"/>
              </a:rPr>
              <a:t>the role of innovation in renewal and growth emphasise “Innovation represents the</a:t>
            </a:r>
          </a:p>
          <a:p>
            <a:pPr eaLnBrk="1" hangingPunct="1"/>
            <a:r>
              <a:rPr lang="en-GB" altLang="en-US">
                <a:latin typeface="Arial" panose="020B0604020202020204" pitchFamily="34" charset="0"/>
                <a:cs typeface="Arial" panose="020B0604020202020204" pitchFamily="34" charset="0"/>
              </a:rPr>
              <a:t>core renewal process in any organization. Unless it changes what it offers the world</a:t>
            </a:r>
          </a:p>
          <a:p>
            <a:pPr eaLnBrk="1" hangingPunct="1"/>
            <a:r>
              <a:rPr lang="en-GB" altLang="en-US">
                <a:latin typeface="Arial" panose="020B0604020202020204" pitchFamily="34" charset="0"/>
                <a:cs typeface="Arial" panose="020B0604020202020204" pitchFamily="34" charset="0"/>
              </a:rPr>
              <a:t>and the way in which it creates and delivers those offerings it risks its survival and</a:t>
            </a:r>
          </a:p>
          <a:p>
            <a:pPr eaLnBrk="1" hangingPunct="1"/>
            <a:r>
              <a:rPr lang="en-GB" altLang="en-US">
                <a:latin typeface="Arial" panose="020B0604020202020204" pitchFamily="34" charset="0"/>
                <a:cs typeface="Arial" panose="020B0604020202020204" pitchFamily="34" charset="0"/>
              </a:rPr>
              <a:t>growth prospects”.</a:t>
            </a:r>
          </a:p>
          <a:p>
            <a:pPr eaLnBrk="1" hangingPunct="1"/>
            <a:r>
              <a:rPr lang="en-GB" altLang="en-US">
                <a:latin typeface="Arial" panose="020B0604020202020204" pitchFamily="34" charset="0"/>
                <a:cs typeface="Arial" panose="020B0604020202020204" pitchFamily="34" charset="0"/>
              </a:rPr>
              <a:t>The significance of innovation is not restricted to business organizations. The US</a:t>
            </a:r>
          </a:p>
          <a:p>
            <a:pPr eaLnBrk="1" hangingPunct="1"/>
            <a:r>
              <a:rPr lang="en-GB" altLang="en-US">
                <a:latin typeface="Arial" panose="020B0604020202020204" pitchFamily="34" charset="0"/>
                <a:cs typeface="Arial" panose="020B0604020202020204" pitchFamily="34" charset="0"/>
              </a:rPr>
              <a:t>has a Department for Innovation (2008), and in the UK there has been widespread and</a:t>
            </a:r>
          </a:p>
          <a:p>
            <a:pPr eaLnBrk="1" hangingPunct="1"/>
            <a:r>
              <a:rPr lang="en-GB" altLang="en-US">
                <a:latin typeface="Arial" panose="020B0604020202020204" pitchFamily="34" charset="0"/>
                <a:cs typeface="Arial" panose="020B0604020202020204" pitchFamily="34" charset="0"/>
              </a:rPr>
              <a:t>ongoing acknowledgement of the importance of innovation. In 2003, the Department of</a:t>
            </a:r>
          </a:p>
          <a:p>
            <a:pPr eaLnBrk="1" hangingPunct="1"/>
            <a:r>
              <a:rPr lang="en-GB" altLang="en-US">
                <a:latin typeface="Arial" panose="020B0604020202020204" pitchFamily="34" charset="0"/>
                <a:cs typeface="Arial" panose="020B0604020202020204" pitchFamily="34" charset="0"/>
              </a:rPr>
              <a:t>Trade commented on the link between continuous innovation and jobs, profit and</a:t>
            </a:r>
          </a:p>
          <a:p>
            <a:pPr eaLnBrk="1" hangingPunct="1"/>
            <a:r>
              <a:rPr lang="en-GB" altLang="en-US">
                <a:latin typeface="Arial" panose="020B0604020202020204" pitchFamily="34" charset="0"/>
                <a:cs typeface="Arial" panose="020B0604020202020204" pitchFamily="34" charset="0"/>
              </a:rPr>
              <a:t>standard of living: “If UK-based companies fail to innovate, jobs and profits will suffer,</a:t>
            </a:r>
          </a:p>
          <a:p>
            <a:pPr eaLnBrk="1" hangingPunct="1"/>
            <a:r>
              <a:rPr lang="en-GB" altLang="en-US">
                <a:latin typeface="Arial" panose="020B0604020202020204" pitchFamily="34" charset="0"/>
                <a:cs typeface="Arial" panose="020B0604020202020204" pitchFamily="34" charset="0"/>
              </a:rPr>
              <a:t>and our standard of living will fall compared with other countries”. More recently, the</a:t>
            </a:r>
          </a:p>
          <a:p>
            <a:pPr eaLnBrk="1" hangingPunct="1"/>
            <a:r>
              <a:rPr lang="en-GB" altLang="en-US">
                <a:latin typeface="Arial" panose="020B0604020202020204" pitchFamily="34" charset="0"/>
                <a:cs typeface="Arial" panose="020B0604020202020204" pitchFamily="34" charset="0"/>
              </a:rPr>
              <a:t>UK’s Department for Innovation Universities and Skills (2008) commented on the wider</a:t>
            </a:r>
          </a:p>
          <a:p>
            <a:pPr eaLnBrk="1" hangingPunct="1"/>
            <a:r>
              <a:rPr lang="en-GB" altLang="en-US">
                <a:latin typeface="Arial" panose="020B0604020202020204" pitchFamily="34" charset="0"/>
                <a:cs typeface="Arial" panose="020B0604020202020204" pitchFamily="34" charset="0"/>
              </a:rPr>
              <a:t>implications of innovation in the face of globalisation and environmental challenges by</a:t>
            </a:r>
          </a:p>
          <a:p>
            <a:pPr eaLnBrk="1" hangingPunct="1"/>
            <a:r>
              <a:rPr lang="en-GB" altLang="en-US">
                <a:latin typeface="Arial" panose="020B0604020202020204" pitchFamily="34" charset="0"/>
                <a:cs typeface="Arial" panose="020B0604020202020204" pitchFamily="34" charset="0"/>
              </a:rPr>
              <a:t>highlighting the importance of all types of innovation in creating and maintaining</a:t>
            </a:r>
          </a:p>
          <a:p>
            <a:pPr eaLnBrk="1" hangingPunct="1"/>
            <a:r>
              <a:rPr lang="en-GB" altLang="en-US">
                <a:latin typeface="Arial" panose="020B0604020202020204" pitchFamily="34" charset="0"/>
                <a:cs typeface="Arial" panose="020B0604020202020204" pitchFamily="34" charset="0"/>
              </a:rPr>
              <a:t>competencies and responding to environmental and demographic restrictions. There is</a:t>
            </a:r>
          </a:p>
          <a:p>
            <a:pPr eaLnBrk="1" hangingPunct="1"/>
            <a:r>
              <a:rPr lang="en-GB" altLang="en-US">
                <a:latin typeface="Arial" panose="020B0604020202020204" pitchFamily="34" charset="0"/>
                <a:cs typeface="Arial" panose="020B0604020202020204" pitchFamily="34" charset="0"/>
              </a:rPr>
              <a:t>agreement that in order to both sustain their competitive position and to strengthen it,</a:t>
            </a:r>
          </a:p>
          <a:p>
            <a:pPr eaLnBrk="1" hangingPunct="1"/>
            <a:r>
              <a:rPr lang="en-GB" altLang="en-US">
                <a:latin typeface="Arial" panose="020B0604020202020204" pitchFamily="34" charset="0"/>
                <a:cs typeface="Arial" panose="020B0604020202020204" pitchFamily="34" charset="0"/>
              </a:rPr>
              <a:t>organizations and economies must innovate and promote innovation. Innovation is a</a:t>
            </a:r>
          </a:p>
          <a:p>
            <a:pPr eaLnBrk="1" hangingPunct="1"/>
            <a:r>
              <a:rPr lang="en-GB" altLang="en-US">
                <a:latin typeface="Arial" panose="020B0604020202020204" pitchFamily="34" charset="0"/>
                <a:cs typeface="Arial" panose="020B0604020202020204" pitchFamily="34" charset="0"/>
              </a:rPr>
              <a:t>key policy and strategic issue.</a:t>
            </a:r>
          </a:p>
          <a:p>
            <a:pPr eaLnBrk="1" hangingPunct="1"/>
            <a:r>
              <a:rPr lang="en-GB" altLang="en-US">
                <a:latin typeface="Arial" panose="020B0604020202020204" pitchFamily="34" charset="0"/>
                <a:cs typeface="Arial" panose="020B0604020202020204" pitchFamily="34" charset="0"/>
              </a:rPr>
              <a:t>Innovation is tightly coupled to change, as organizations use innovation as a tool in</a:t>
            </a:r>
          </a:p>
          <a:p>
            <a:pPr eaLnBrk="1" hangingPunct="1"/>
            <a:r>
              <a:rPr lang="en-GB" altLang="en-US">
                <a:latin typeface="Arial" panose="020B0604020202020204" pitchFamily="34" charset="0"/>
                <a:cs typeface="Arial" panose="020B0604020202020204" pitchFamily="34" charset="0"/>
              </a:rPr>
              <a:t>order to influence an environment or due to their changing environments (internal and</a:t>
            </a:r>
          </a:p>
          <a:p>
            <a:pPr eaLnBrk="1" hangingPunct="1"/>
            <a:r>
              <a:rPr lang="en-GB" altLang="en-US">
                <a:latin typeface="Arial" panose="020B0604020202020204" pitchFamily="34" charset="0"/>
                <a:cs typeface="Arial" panose="020B0604020202020204" pitchFamily="34" charset="0"/>
              </a:rPr>
              <a:t>external) (Damanpour, 1991). However, innovation may involve a wide range of</a:t>
            </a:r>
          </a:p>
          <a:p>
            <a:pPr eaLnBrk="1" hangingPunct="1"/>
            <a:r>
              <a:rPr lang="en-GB" altLang="en-US">
                <a:latin typeface="Arial" panose="020B0604020202020204" pitchFamily="34" charset="0"/>
                <a:cs typeface="Arial" panose="020B0604020202020204" pitchFamily="34" charset="0"/>
              </a:rPr>
              <a:t>different types of change depending on the organization’s resources, capabilities,</a:t>
            </a:r>
          </a:p>
          <a:p>
            <a:pPr eaLnBrk="1" hangingPunct="1"/>
            <a:r>
              <a:rPr lang="en-GB" altLang="en-US">
                <a:latin typeface="Arial" panose="020B0604020202020204" pitchFamily="34" charset="0"/>
                <a:cs typeface="Arial" panose="020B0604020202020204" pitchFamily="34" charset="0"/>
              </a:rPr>
              <a:t>strategies, and requirements. Common types of innovation relate to new products,</a:t>
            </a:r>
          </a:p>
          <a:p>
            <a:pPr eaLnBrk="1" hangingPunct="1"/>
            <a:r>
              <a:rPr lang="en-GB" altLang="en-US">
                <a:latin typeface="Arial" panose="020B0604020202020204" pitchFamily="34" charset="0"/>
                <a:cs typeface="Arial" panose="020B0604020202020204" pitchFamily="34" charset="0"/>
              </a:rPr>
              <a:t>materials, new processes, new services, and new organizational forms (Ettlie and Reza,</a:t>
            </a:r>
          </a:p>
          <a:p>
            <a:pPr eaLnBrk="1" hangingPunct="1"/>
            <a:r>
              <a:rPr lang="en-GB" altLang="en-US">
                <a:latin typeface="Arial" panose="020B0604020202020204" pitchFamily="34" charset="0"/>
                <a:cs typeface="Arial" panose="020B0604020202020204" pitchFamily="34" charset="0"/>
              </a:rPr>
              <a:t>1992). These different forms of innovation draw to varying extents on different teams,</a:t>
            </a:r>
          </a:p>
          <a:p>
            <a:pPr eaLnBrk="1" hangingPunct="1"/>
            <a:r>
              <a:rPr lang="en-GB" altLang="en-US">
                <a:latin typeface="Arial" panose="020B0604020202020204" pitchFamily="34" charset="0"/>
                <a:cs typeface="Arial" panose="020B0604020202020204" pitchFamily="34" charset="0"/>
              </a:rPr>
              <a:t>departments, and professional disciplines. Therefore, innovation is of interest to</a:t>
            </a:r>
          </a:p>
          <a:p>
            <a:pPr eaLnBrk="1" hangingPunct="1"/>
            <a:r>
              <a:rPr lang="en-GB" altLang="en-US">
                <a:latin typeface="Arial" panose="020B0604020202020204" pitchFamily="34" charset="0"/>
                <a:cs typeface="Arial" panose="020B0604020202020204" pitchFamily="34" charset="0"/>
              </a:rPr>
              <a:t>practitioners and researchers across a range of business and management disciplines,</a:t>
            </a:r>
          </a:p>
          <a:p>
            <a:pPr eaLnBrk="1" hangingPunct="1"/>
            <a:r>
              <a:rPr lang="en-GB" altLang="en-US">
                <a:latin typeface="Arial" panose="020B0604020202020204" pitchFamily="34" charset="0"/>
                <a:cs typeface="Arial" panose="020B0604020202020204" pitchFamily="34" charset="0"/>
              </a:rPr>
              <a:t>and has been discussed variously in, for example, the literature on human resource</a:t>
            </a:r>
          </a:p>
          <a:p>
            <a:pPr eaLnBrk="1" hangingPunct="1"/>
            <a:r>
              <a:rPr lang="en-GB" altLang="en-US">
                <a:latin typeface="Arial" panose="020B0604020202020204" pitchFamily="34" charset="0"/>
                <a:cs typeface="Arial" panose="020B0604020202020204" pitchFamily="34" charset="0"/>
              </a:rPr>
              <a:t>management, operations management, entrepreneurship, research and development,</a:t>
            </a:r>
          </a:p>
          <a:p>
            <a:pPr eaLnBrk="1" hangingPunct="1"/>
            <a:r>
              <a:rPr lang="en-GB" altLang="en-US">
                <a:latin typeface="Arial" panose="020B0604020202020204" pitchFamily="34" charset="0"/>
                <a:cs typeface="Arial" panose="020B0604020202020204" pitchFamily="34" charset="0"/>
              </a:rPr>
              <a:t>information technology, engineering and product design, and marketing and strategy.</a:t>
            </a:r>
          </a:p>
          <a:p>
            <a:pPr eaLnBrk="1" hangingPunct="1"/>
            <a:r>
              <a:rPr lang="en-GB" altLang="en-US">
                <a:latin typeface="Arial" panose="020B0604020202020204" pitchFamily="34" charset="0"/>
                <a:cs typeface="Arial" panose="020B0604020202020204" pitchFamily="34" charset="0"/>
              </a:rPr>
              <a:t>Each of these different disciplines proposes definitions for innovation that align with</a:t>
            </a:r>
          </a:p>
          <a:p>
            <a:pPr eaLnBrk="1" hangingPunct="1"/>
            <a:r>
              <a:rPr lang="en-GB" altLang="en-US">
                <a:latin typeface="Arial" panose="020B0604020202020204" pitchFamily="34" charset="0"/>
                <a:cs typeface="Arial" panose="020B0604020202020204" pitchFamily="34" charset="0"/>
              </a:rPr>
              <a:t>the dominant paradigm of the discipline. As Damanpour and Schneider (2006, p. 216)</a:t>
            </a:r>
          </a:p>
          <a:p>
            <a:pPr eaLnBrk="1" hangingPunct="1"/>
            <a:r>
              <a:rPr lang="en-GB" altLang="en-US">
                <a:latin typeface="Arial" panose="020B0604020202020204" pitchFamily="34" charset="0"/>
                <a:cs typeface="Arial" panose="020B0604020202020204" pitchFamily="34" charset="0"/>
              </a:rPr>
              <a:t>state: “Innovation is studied in many disciplines and has been defined from different</a:t>
            </a:r>
          </a:p>
          <a:p>
            <a:pPr eaLnBrk="1" hangingPunct="1"/>
            <a:r>
              <a:rPr lang="en-GB" altLang="en-US">
                <a:latin typeface="Arial" panose="020B0604020202020204" pitchFamily="34" charset="0"/>
                <a:cs typeface="Arial" panose="020B0604020202020204" pitchFamily="34" charset="0"/>
              </a:rPr>
              <a:t>perspectives”.</a:t>
            </a:r>
          </a:p>
        </p:txBody>
      </p:sp>
      <p:sp>
        <p:nvSpPr>
          <p:cNvPr id="156676" name="Slide Number Placeholder 3">
            <a:extLst>
              <a:ext uri="{FF2B5EF4-FFF2-40B4-BE49-F238E27FC236}">
                <a16:creationId xmlns:a16="http://schemas.microsoft.com/office/drawing/2014/main" id="{FD1EA6CF-94FD-4AE5-A2C5-C6B089525FB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10DA45F-D0C2-47FC-AD00-63A35A5C574F}" type="slidenum">
              <a:rPr lang="en-GB" altLang="en-US" smtClean="0"/>
              <a:pPr>
                <a:spcBef>
                  <a:spcPct val="0"/>
                </a:spcBef>
              </a:pPr>
              <a:t>23</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noProof="1"/>
              <a:t>Click to edit Master title style</a:t>
            </a:r>
            <a:endParaRPr lang="en-GB" noProof="1"/>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noProof="1"/>
              <a:t>Click to edit Master subtitle style</a:t>
            </a:r>
            <a:endParaRPr lang="en-GB" noProof="1"/>
          </a:p>
        </p:txBody>
      </p:sp>
      <p:sp>
        <p:nvSpPr>
          <p:cNvPr id="7" name="Date Placeholder 3"/>
          <p:cNvSpPr>
            <a:spLocks noGrp="1"/>
          </p:cNvSpPr>
          <p:nvPr>
            <p:ph type="dt" sz="half" idx="2"/>
          </p:nvPr>
        </p:nvSpPr>
        <p:spPr>
          <a:xfrm>
            <a:off x="395288" y="6524625"/>
            <a:ext cx="971550" cy="219075"/>
          </a:xfrm>
          <a:prstGeom prst="rect">
            <a:avLst/>
          </a:prstGeom>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A4371AA0-396C-4884-8996-36C726614590}"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8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E2E93998-326F-463F-A7A3-A781F17EFE30}"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rotWithShape="0">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idx="1"/>
          </p:nvPr>
        </p:nvSpPr>
        <p:spPr>
          <a:xfrm>
            <a:off x="457200" y="1600201"/>
            <a:ext cx="8229600" cy="3917032"/>
          </a:xfrm>
        </p:spPr>
        <p:txBody>
          <a:body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7"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5C8673F7-A796-4257-819F-AC27DCF51BC9}"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 typeface="Arial" panose="020B0604020202020204" pitchFamily="34" charset="0"/>
              <a:buNone/>
              <a:defRPr/>
            </a:pPr>
            <a:endParaRPr kumimoji="0" lang="en-GB" altLang="en-US" sz="1800" b="0" i="0" u="none" strike="noStrike" kern="1200" cap="none" spc="0" normalizeH="0" baseline="0" noProof="0">
              <a:ln>
                <a:noFill/>
              </a:ln>
              <a:solidFill>
                <a:schemeClr val="tx1"/>
              </a:solidFill>
              <a:effectLst/>
              <a:uLnTx/>
              <a:uFillTx/>
              <a:latin typeface="Myriad Pro" pitchFamily="34" charset="0"/>
              <a:ea typeface="+mn-ea"/>
              <a:cs typeface="+mn-cs"/>
            </a:endParaRPr>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291D9AAC-C651-4AD4-AD66-B9A43133E07C}"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noProof="1"/>
              <a:t>Click to edit Master title style</a:t>
            </a:r>
            <a:endParaRPr lang="en-GB" noProof="1"/>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1"/>
              <a:t>Click to edit Master text styles</a:t>
            </a:r>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noProof="1"/>
              <a:t>Click to edit Master title style</a:t>
            </a:r>
            <a:endParaRPr lang="en-GB" noProof="1"/>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1"/>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7" name="Date Placeholder 6"/>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8" name="Slide Number Placeholder 7"/>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Date Placeholder 2"/>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3" name="Slide Number Placeholder 2"/>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noProof="1"/>
              <a:t>Click to edit Master title style</a:t>
            </a:r>
            <a:endParaRPr lang="en-GB" noProof="1"/>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noProof="1"/>
              <a:t>Click to edit Master title style</a:t>
            </a:r>
            <a:endParaRPr lang="en-GB" noProof="1"/>
          </a:p>
        </p:txBody>
      </p:sp>
      <p:sp>
        <p:nvSpPr>
          <p:cNvPr id="3" name="Picture Placeholder 2"/>
          <p:cNvSpPr>
            <a:spLocks noGrp="1"/>
          </p:cNvSpPr>
          <p:nvPr>
            <p:ph type="pic" idx="1"/>
          </p:nvPr>
        </p:nvSpPr>
        <p:spPr>
          <a:xfrm>
            <a:off x="1792288" y="612775"/>
            <a:ext cx="5486400" cy="3824337"/>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defRPr/>
            </a:pPr>
            <a:r>
              <a:rPr kumimoji="0" lang="en-US" sz="3200" b="0" i="0" u="none" strike="noStrike" kern="1200" cap="none" spc="0" normalizeH="0" baseline="0" noProof="1">
                <a:ln>
                  <a:noFill/>
                </a:ln>
                <a:solidFill>
                  <a:schemeClr val="tx1"/>
                </a:solidFill>
                <a:effectLst/>
                <a:uLnTx/>
                <a:uFillTx/>
                <a:latin typeface="+mn-lt"/>
                <a:ea typeface="+mn-ea"/>
                <a:cs typeface="+mn-cs"/>
              </a:rPr>
              <a:t>Click icon to add picture</a:t>
            </a:r>
            <a:endParaRPr kumimoji="0" lang="en-GB" sz="3200" b="0" i="0" u="none" strike="noStrike" kern="1200" cap="none" spc="0" normalizeH="0" baseline="0" noProof="1">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1"/>
              <a:t>Click to edit Master text styles</a:t>
            </a:r>
          </a:p>
        </p:txBody>
      </p:sp>
      <p:sp>
        <p:nvSpPr>
          <p:cNvPr id="5" name="Date Placeholder 4"/>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1"/>
              <a:t>Click to edit Master title style</a:t>
            </a:r>
            <a:endParaRPr lang="en-GB" noProof="1"/>
          </a:p>
        </p:txBody>
      </p:sp>
      <p:sp>
        <p:nvSpPr>
          <p:cNvPr id="3" name="Vertical Text Placeholder 2"/>
          <p:cNvSpPr>
            <a:spLocks noGrp="1"/>
          </p:cNvSpPr>
          <p:nvPr>
            <p:ph type="body" orient="vert" idx="1"/>
          </p:nvPr>
        </p:nvSpPr>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noProof="1"/>
              <a:t>Click to edit Master title style</a:t>
            </a:r>
            <a:endParaRPr lang="en-GB" noProof="1"/>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noProof="1"/>
              <a:t>Click to edit Master text styles</a:t>
            </a:r>
          </a:p>
          <a:p>
            <a:pPr lvl="1"/>
            <a:r>
              <a:rPr lang="en-US" noProof="1"/>
              <a:t>Second level</a:t>
            </a:r>
          </a:p>
          <a:p>
            <a:pPr lvl="2"/>
            <a:r>
              <a:rPr lang="en-US" noProof="1"/>
              <a:t>Third level</a:t>
            </a:r>
          </a:p>
          <a:p>
            <a:pPr lvl="3"/>
            <a:r>
              <a:rPr lang="en-US" noProof="1"/>
              <a:t>Fourth level</a:t>
            </a:r>
          </a:p>
          <a:p>
            <a:pPr lvl="4"/>
            <a:r>
              <a:rPr lang="en-US" noProof="1"/>
              <a:t>Fifth level</a:t>
            </a:r>
            <a:endParaRPr lang="en-GB" noProof="1"/>
          </a:p>
        </p:txBody>
      </p:sp>
      <p:sp>
        <p:nvSpPr>
          <p:cNvPr id="4" name="Date Placeholder 3"/>
          <p:cNvSpPr>
            <a:spLocks noGrp="1"/>
          </p:cNvSpPr>
          <p:nvPr>
            <p:ph type="dt" sz="half" idx="10"/>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3"/>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a:xfrm>
            <a:off x="457200" y="274638"/>
            <a:ext cx="8229600" cy="1143000"/>
          </a:xfrm>
          <a:prstGeom prst="rect">
            <a:avLst/>
          </a:prstGeom>
          <a:noFill/>
          <a:ln w="9525">
            <a:noFill/>
          </a:ln>
        </p:spPr>
        <p:txBody>
          <a:bodyPr anchor="ctr"/>
          <a:lstStyle/>
          <a:p>
            <a:pPr lvl="0"/>
            <a:r>
              <a:rPr lang="en-US" altLang="zh-CN" dirty="0"/>
              <a:t>Click to edit Master title style</a:t>
            </a:r>
            <a:endParaRPr lang="en-GB" altLang="en-US" dirty="0"/>
          </a:p>
        </p:txBody>
      </p:sp>
      <p:sp>
        <p:nvSpPr>
          <p:cNvPr id="1027" name="Text Placeholder 2"/>
          <p:cNvSpPr>
            <a:spLocks noGrp="1"/>
          </p:cNvSpPr>
          <p:nvPr>
            <p:ph type="body"/>
          </p:nvPr>
        </p:nvSpPr>
        <p:spPr>
          <a:xfrm>
            <a:off x="457200" y="1600200"/>
            <a:ext cx="8229600" cy="3916363"/>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endParaRPr lang="en-GB" altLang="en-US" dirty="0"/>
          </a:p>
        </p:txBody>
      </p:sp>
      <p:sp>
        <p:nvSpPr>
          <p:cNvPr id="4" name="Date Placeholder 3"/>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lstStyle>
            <a:lvl1pPr algn="ctr">
              <a:defRPr sz="1000">
                <a:solidFill>
                  <a:srgbClr val="898989"/>
                </a:solidFill>
              </a:defRPr>
            </a:lvl1pPr>
          </a:lstStyle>
          <a:p>
            <a:pPr marL="0" marR="0" lvl="0" indent="0" algn="ctr" defTabSz="914400" rtl="0" eaLnBrk="1" fontAlgn="base" latinLnBrk="0" hangingPunct="1">
              <a:lnSpc>
                <a:spcPct val="100000"/>
              </a:lnSpc>
              <a:spcBef>
                <a:spcPct val="0"/>
              </a:spcBef>
              <a:spcAft>
                <a:spcPct val="0"/>
              </a:spcAft>
              <a:buClrTx/>
              <a:buSzTx/>
              <a:buFont typeface="Arial" panose="020B0604020202020204" pitchFamily="34" charset="0"/>
              <a:buNone/>
              <a:defRPr/>
            </a:pPr>
            <a:fld id="{B76D9F20-5755-4DD5-82D2-C88FB182B10F}" type="datetime1">
              <a:rPr kumimoji="0" lang="en-GB" altLang="en-US" sz="1000" b="0" i="0" u="none" strike="noStrike" kern="1200" cap="none" spc="0" normalizeH="0" baseline="0" noProof="0" smtClean="0">
                <a:ln>
                  <a:noFill/>
                </a:ln>
                <a:solidFill>
                  <a:srgbClr val="898989"/>
                </a:solidFill>
                <a:effectLst/>
                <a:uLnTx/>
                <a:uFillTx/>
                <a:latin typeface="Myriad Pro" pitchFamily="34" charset="0"/>
                <a:ea typeface="+mn-ea"/>
                <a:cs typeface="+mn-cs"/>
              </a:rPr>
              <a:t>08/11/2020</a:t>
            </a:fld>
            <a:endParaRPr kumimoji="0" lang="en-GB" altLang="en-US" sz="10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lstStyle>
            <a:lvl1pPr algn="r">
              <a:defRPr sz="1200">
                <a:solidFill>
                  <a:srgbClr val="898989"/>
                </a:solidFill>
              </a:defRPr>
            </a:lvl1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defRPr/>
            </a:pPr>
            <a:fld id="{95882D2C-EDD8-46C4-B18E-99E6CD3EDF04}" type="slidenum">
              <a:rPr kumimoji="0" lang="en-GB" altLang="en-US" sz="1200" b="0" i="0" u="none" strike="noStrike" kern="1200" cap="none" spc="0" normalizeH="0" baseline="0" noProof="0" smtClean="0">
                <a:ln>
                  <a:noFill/>
                </a:ln>
                <a:solidFill>
                  <a:srgbClr val="898989"/>
                </a:solidFill>
                <a:effectLst/>
                <a:uLnTx/>
                <a:uFillTx/>
                <a:latin typeface="Myriad Pro" pitchFamily="34" charset="0"/>
                <a:ea typeface="+mn-ea"/>
                <a:cs typeface="+mn-cs"/>
              </a:rPr>
              <a:t>‹#›</a:t>
            </a:fld>
            <a:endParaRPr kumimoji="0" lang="en-GB" altLang="en-US" sz="1200" b="0" i="0" u="none" strike="noStrike" kern="1200" cap="none" spc="0" normalizeH="0" baseline="0" noProof="0">
              <a:ln>
                <a:noFill/>
              </a:ln>
              <a:solidFill>
                <a:srgbClr val="898989"/>
              </a:solidFill>
              <a:effectLst/>
              <a:uLnTx/>
              <a:uFillTx/>
              <a:latin typeface="Myriad Pro" pitchFamily="34" charset="0"/>
              <a:ea typeface="+mn-ea"/>
              <a:cs typeface="+mn-cs"/>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pitchFamily="34" charset="0"/>
        </a:defRPr>
      </a:lvl2pPr>
      <a:lvl3pPr algn="ctr" rtl="0" fontAlgn="base">
        <a:spcBef>
          <a:spcPct val="0"/>
        </a:spcBef>
        <a:spcAft>
          <a:spcPct val="0"/>
        </a:spcAft>
        <a:defRPr sz="4400">
          <a:solidFill>
            <a:schemeClr val="tx1"/>
          </a:solidFill>
          <a:latin typeface="Myriad Pro" pitchFamily="34" charset="0"/>
        </a:defRPr>
      </a:lvl3pPr>
      <a:lvl4pPr algn="ctr" rtl="0" fontAlgn="base">
        <a:spcBef>
          <a:spcPct val="0"/>
        </a:spcBef>
        <a:spcAft>
          <a:spcPct val="0"/>
        </a:spcAft>
        <a:defRPr sz="4400">
          <a:solidFill>
            <a:schemeClr val="tx1"/>
          </a:solidFill>
          <a:latin typeface="Myriad Pro" pitchFamily="34" charset="0"/>
        </a:defRPr>
      </a:lvl4pPr>
      <a:lvl5pPr algn="ctr" rtl="0" fontAlgn="base">
        <a:spcBef>
          <a:spcPct val="0"/>
        </a:spcBef>
        <a:spcAft>
          <a:spcPct val="0"/>
        </a:spcAft>
        <a:defRPr sz="4400">
          <a:solidFill>
            <a:schemeClr val="tx1"/>
          </a:solidFill>
          <a:latin typeface="Myriad Pro" pitchFamily="34" charset="0"/>
        </a:defRPr>
      </a:lvl5pPr>
      <a:lvl6pPr marL="457200" algn="ctr" rtl="0" fontAlgn="base">
        <a:spcBef>
          <a:spcPct val="0"/>
        </a:spcBef>
        <a:spcAft>
          <a:spcPct val="0"/>
        </a:spcAft>
        <a:defRPr sz="4400">
          <a:solidFill>
            <a:schemeClr val="tx1"/>
          </a:solidFill>
          <a:latin typeface="Myriad Pro" pitchFamily="34" charset="0"/>
        </a:defRPr>
      </a:lvl6pPr>
      <a:lvl7pPr marL="914400" algn="ctr" rtl="0" fontAlgn="base">
        <a:spcBef>
          <a:spcPct val="0"/>
        </a:spcBef>
        <a:spcAft>
          <a:spcPct val="0"/>
        </a:spcAft>
        <a:defRPr sz="4400">
          <a:solidFill>
            <a:schemeClr val="tx1"/>
          </a:solidFill>
          <a:latin typeface="Myriad Pro" pitchFamily="34" charset="0"/>
        </a:defRPr>
      </a:lvl7pPr>
      <a:lvl8pPr marL="1371600" algn="ctr" rtl="0" fontAlgn="base">
        <a:spcBef>
          <a:spcPct val="0"/>
        </a:spcBef>
        <a:spcAft>
          <a:spcPct val="0"/>
        </a:spcAft>
        <a:defRPr sz="4400">
          <a:solidFill>
            <a:schemeClr val="tx1"/>
          </a:solidFill>
          <a:latin typeface="Myriad Pro" pitchFamily="34" charset="0"/>
        </a:defRPr>
      </a:lvl8pPr>
      <a:lvl9pPr marL="1828800" algn="ctr" rtl="0" fontAlgn="base">
        <a:spcBef>
          <a:spcPct val="0"/>
        </a:spcBef>
        <a:spcAft>
          <a:spcPct val="0"/>
        </a:spcAft>
        <a:defRPr sz="4400">
          <a:solidFill>
            <a:schemeClr val="tx1"/>
          </a:solidFill>
          <a:latin typeface="Myriad Pro" pitchFamily="34" charset="0"/>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www.google.co.uk/url?sa=i&amp;rct=j&amp;q=&amp;esrc=s&amp;frm=1&amp;source=images&amp;cd=&amp;cad=rja&amp;docid=J1M_IVDum7jSJM&amp;tbnid=2-Us4yPMXb2IdM:&amp;ved=0CAUQjRw&amp;url=http%3A%2F%2Fwww.floortime.ca%2Fdevelopmental-levels%2F&amp;ei=c9XPUruNDuKU0AWsn4DwCQ&amp;psig=AFQjCNEfBxp1dUwSaIH56hs4Mb4gvVVIEw&amp;ust=1389438625045231"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0tIWHAgszyACwM&amp;tbnid=DKlnPAY2GJB0MM:&amp;ved=0CAUQjRw&amp;url=http%3A%2F%2Fwww.fitco-consulting.com%2Fhbdi.php&amp;ei=sPDPUq_yKqyT0QXxnYCQCQ&amp;bvm=bv.59026428,d.ZGU&amp;psig=AFQjCNG0kADYcGFMPp-lWVG0-WBgMwLdkg&amp;ust=1389442234410009"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4.png"/><Relationship Id="rId13"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diagramColors" Target="../diagrams/colors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diagramQuickStyle" Target="../diagrams/quickStyle1.xml"/><Relationship Id="rId5" Type="http://schemas.openxmlformats.org/officeDocument/2006/relationships/image" Target="../media/image11.png"/><Relationship Id="rId10" Type="http://schemas.openxmlformats.org/officeDocument/2006/relationships/diagramLayout" Target="../diagrams/layout1.xml"/><Relationship Id="rId4" Type="http://schemas.openxmlformats.org/officeDocument/2006/relationships/image" Target="../media/image10.png"/><Relationship Id="rId9" Type="http://schemas.openxmlformats.org/officeDocument/2006/relationships/diagramData" Target="../diagrams/data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Grp="1" noChangeArrowheads="1"/>
          </p:cNvSpPr>
          <p:nvPr>
            <p:ph type="ctrTitle"/>
          </p:nvPr>
        </p:nvSpPr>
        <p:spPr>
          <a:xfrm>
            <a:off x="685800" y="908051"/>
            <a:ext cx="7918480" cy="1512879"/>
          </a:xfrm>
        </p:spPr>
        <p:txBody>
          <a:bodyPr/>
          <a:lstStyle/>
          <a:p>
            <a:pPr eaLnBrk="1" hangingPunct="1"/>
            <a:br>
              <a:rPr lang="en-US" sz="5400" b="1" dirty="0">
                <a:ea typeface="ＭＳ Ｐゴシック" pitchFamily="34" charset="-128"/>
              </a:rPr>
            </a:br>
            <a:br>
              <a:rPr lang="en-US" sz="5400" b="1" dirty="0">
                <a:ea typeface="ＭＳ Ｐゴシック" pitchFamily="34" charset="-128"/>
              </a:rPr>
            </a:br>
            <a:br>
              <a:rPr lang="en-US" sz="5400" b="1" dirty="0">
                <a:ea typeface="ＭＳ Ｐゴシック" pitchFamily="34" charset="-128"/>
              </a:rPr>
            </a:br>
            <a:r>
              <a:rPr lang="en-GB" altLang="en-US" sz="2800" dirty="0"/>
              <a:t>LCBB4002: Community Engagement</a:t>
            </a:r>
            <a:br>
              <a:rPr lang="en-US" sz="5400" b="1" dirty="0">
                <a:ea typeface="ＭＳ Ｐゴシック" pitchFamily="34" charset="-128"/>
              </a:rPr>
            </a:br>
            <a:br>
              <a:rPr lang="en-US" sz="5400" b="1" dirty="0">
                <a:ea typeface="ＭＳ Ｐゴシック" pitchFamily="34" charset="-128"/>
              </a:rPr>
            </a:br>
            <a:br>
              <a:rPr lang="en-US" sz="5400" b="1" dirty="0">
                <a:ea typeface="ＭＳ Ｐゴシック" pitchFamily="34" charset="-128"/>
              </a:rPr>
            </a:br>
            <a:r>
              <a:rPr lang="en-US" sz="5400" b="1" dirty="0">
                <a:ea typeface="ＭＳ Ｐゴシック" pitchFamily="34" charset="-128"/>
              </a:rPr>
              <a:t> </a:t>
            </a:r>
          </a:p>
        </p:txBody>
      </p:sp>
      <p:sp>
        <p:nvSpPr>
          <p:cNvPr id="16386" name="Rectangle 5"/>
          <p:cNvSpPr>
            <a:spLocks noGrp="1" noChangeArrowheads="1"/>
          </p:cNvSpPr>
          <p:nvPr>
            <p:ph type="subTitle" idx="1"/>
          </p:nvPr>
        </p:nvSpPr>
        <p:spPr>
          <a:xfrm>
            <a:off x="611725" y="2708950"/>
            <a:ext cx="7270213" cy="2934613"/>
          </a:xfrm>
        </p:spPr>
        <p:txBody>
          <a:bodyPr/>
          <a:lstStyle/>
          <a:p>
            <a:pPr eaLnBrk="1" hangingPunct="1"/>
            <a:endParaRPr lang="en-US" sz="4000" b="1" dirty="0">
              <a:solidFill>
                <a:schemeClr val="bg2">
                  <a:lumMod val="10000"/>
                </a:schemeClr>
              </a:solidFill>
              <a:ea typeface="ＭＳ Ｐゴシック" pitchFamily="34" charset="-128"/>
            </a:endParaRPr>
          </a:p>
          <a:p>
            <a:pPr eaLnBrk="1" hangingPunct="1"/>
            <a:r>
              <a:rPr lang="en-US" sz="4000" b="1" dirty="0">
                <a:solidFill>
                  <a:schemeClr val="bg2">
                    <a:lumMod val="10000"/>
                  </a:schemeClr>
                </a:solidFill>
                <a:ea typeface="ＭＳ Ｐゴシック" pitchFamily="34" charset="-128"/>
              </a:rPr>
              <a:t>Creative Problem Solving</a:t>
            </a:r>
            <a:endParaRPr lang="en-US" sz="4000" b="1" i="1" dirty="0">
              <a:solidFill>
                <a:schemeClr val="bg2">
                  <a:lumMod val="10000"/>
                </a:schemeClr>
              </a:solidFill>
              <a:ea typeface="ＭＳ Ｐゴシック" pitchFamily="34" charset="-128"/>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ext Box 4">
            <a:extLst>
              <a:ext uri="{FF2B5EF4-FFF2-40B4-BE49-F238E27FC236}">
                <a16:creationId xmlns:a16="http://schemas.microsoft.com/office/drawing/2014/main" id="{730054F1-50AA-4F39-9E97-87676B9A5C87}"/>
              </a:ext>
            </a:extLst>
          </p:cNvPr>
          <p:cNvSpPr txBox="1">
            <a:spLocks noChangeArrowheads="1"/>
          </p:cNvSpPr>
          <p:nvPr/>
        </p:nvSpPr>
        <p:spPr bwMode="auto">
          <a:xfrm>
            <a:off x="152400" y="1773238"/>
            <a:ext cx="859631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4000" b="1" dirty="0"/>
              <a:t>How do problem solving relates to Creativity, Innovation, and Entrepreneurship?</a:t>
            </a:r>
            <a:endParaRPr lang="en-US" altLang="en-US" sz="4000" b="1" dirty="0"/>
          </a:p>
        </p:txBody>
      </p:sp>
      <p:sp>
        <p:nvSpPr>
          <p:cNvPr id="91139" name="Rectangle 4">
            <a:extLst>
              <a:ext uri="{FF2B5EF4-FFF2-40B4-BE49-F238E27FC236}">
                <a16:creationId xmlns:a16="http://schemas.microsoft.com/office/drawing/2014/main" id="{7D7E1BE9-8FE1-4878-BC5E-16D4D4BDEEDF}"/>
              </a:ext>
            </a:extLst>
          </p:cNvPr>
          <p:cNvSpPr>
            <a:spLocks noChangeArrowheads="1"/>
          </p:cNvSpPr>
          <p:nvPr/>
        </p:nvSpPr>
        <p:spPr bwMode="auto">
          <a:xfrm>
            <a:off x="0" y="44450"/>
            <a:ext cx="265113" cy="368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rgbClr val="FFCC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20000"/>
              </a:spcBef>
              <a:buFontTx/>
              <a:buChar char="•"/>
            </a:pPr>
            <a:endParaRPr lang="en-GB" altLang="en-US"/>
          </a:p>
        </p:txBody>
      </p:sp>
      <p:sp>
        <p:nvSpPr>
          <p:cNvPr id="91140" name="Footer Placeholder 5">
            <a:extLst>
              <a:ext uri="{FF2B5EF4-FFF2-40B4-BE49-F238E27FC236}">
                <a16:creationId xmlns:a16="http://schemas.microsoft.com/office/drawing/2014/main" id="{97B17E7F-C6D6-4CCE-A540-1FEA0FA2B043}"/>
              </a:ext>
            </a:extLst>
          </p:cNvPr>
          <p:cNvSpPr txBox="1">
            <a:spLocks/>
          </p:cNvSpPr>
          <p:nvPr/>
        </p:nvSpPr>
        <p:spPr bwMode="auto">
          <a:xfrm>
            <a:off x="0" y="6245225"/>
            <a:ext cx="903605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US" altLang="en-US" sz="800"/>
              <a:t>Enterprise Concepts and Issues  </a:t>
            </a:r>
            <a:r>
              <a:rPr lang="en-GB" altLang="en-US" sz="800"/>
              <a:t>© Goodfellow Publishers 2016</a:t>
            </a:r>
            <a:endParaRPr lang="en-US" altLang="en-US" sz="80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a:extLst>
              <a:ext uri="{FF2B5EF4-FFF2-40B4-BE49-F238E27FC236}">
                <a16:creationId xmlns:a16="http://schemas.microsoft.com/office/drawing/2014/main" id="{2CAEAB15-B8AA-4977-A599-80BFB96ED632}"/>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Creativity: What is it???……</a:t>
            </a:r>
          </a:p>
        </p:txBody>
      </p:sp>
      <p:sp>
        <p:nvSpPr>
          <p:cNvPr id="3" name="Content Placeholder 2">
            <a:extLst>
              <a:ext uri="{FF2B5EF4-FFF2-40B4-BE49-F238E27FC236}">
                <a16:creationId xmlns:a16="http://schemas.microsoft.com/office/drawing/2014/main" id="{3B132EA4-2E6B-446D-B540-21214D256ABB}"/>
              </a:ext>
            </a:extLst>
          </p:cNvPr>
          <p:cNvSpPr>
            <a:spLocks noGrp="1"/>
          </p:cNvSpPr>
          <p:nvPr>
            <p:ph idx="1"/>
          </p:nvPr>
        </p:nvSpPr>
        <p:spPr>
          <a:xfrm>
            <a:off x="381000" y="1844890"/>
            <a:ext cx="8229600" cy="2362200"/>
          </a:xfrm>
        </p:spPr>
        <p:txBody>
          <a:bodyPr/>
          <a:lstStyle/>
          <a:p>
            <a:pPr marL="0" indent="0" algn="ctr">
              <a:spcBef>
                <a:spcPts val="0"/>
              </a:spcBef>
              <a:buFontTx/>
              <a:buNone/>
              <a:defRPr/>
            </a:pPr>
            <a:r>
              <a:rPr lang="en-GB" sz="2800" dirty="0"/>
              <a:t>“</a:t>
            </a:r>
            <a:r>
              <a:rPr lang="en-GB" sz="2800" i="1" dirty="0"/>
              <a:t>The ability to create and innovate has been observed throughout history and even though the fundamental tools may have changed the ability has been prevalent in every civilisation”</a:t>
            </a:r>
            <a:r>
              <a:rPr lang="en-GB" sz="2800" dirty="0"/>
              <a:t>                  (</a:t>
            </a:r>
            <a:r>
              <a:rPr lang="en-GB" sz="2800" dirty="0" err="1"/>
              <a:t>Hisrich</a:t>
            </a:r>
            <a:r>
              <a:rPr lang="en-GB" sz="2800" dirty="0"/>
              <a:t>, Peters and Shepherd, 2005, p. 8). </a:t>
            </a:r>
          </a:p>
          <a:p>
            <a:pPr algn="ctr">
              <a:spcBef>
                <a:spcPts val="0"/>
              </a:spcBef>
              <a:defRPr/>
            </a:pPr>
            <a:endParaRPr lang="en-GB" sz="2800" dirty="0"/>
          </a:p>
          <a:p>
            <a:pPr algn="ctr">
              <a:spcBef>
                <a:spcPts val="0"/>
              </a:spcBef>
              <a:defRPr/>
            </a:pPr>
            <a:endParaRPr lang="en-GB" sz="2800" dirty="0"/>
          </a:p>
          <a:p>
            <a:pPr>
              <a:spcBef>
                <a:spcPts val="0"/>
              </a:spcBef>
              <a:defRPr/>
            </a:pPr>
            <a:endParaRPr lang="en-GB" sz="2800" dirty="0"/>
          </a:p>
          <a:p>
            <a:pPr>
              <a:spcBef>
                <a:spcPts val="0"/>
              </a:spcBef>
              <a:defRPr/>
            </a:pPr>
            <a:endParaRPr lang="en-GB" sz="2800" dirty="0"/>
          </a:p>
        </p:txBody>
      </p:sp>
      <p:sp>
        <p:nvSpPr>
          <p:cNvPr id="4" name="Rectangle 3">
            <a:extLst>
              <a:ext uri="{FF2B5EF4-FFF2-40B4-BE49-F238E27FC236}">
                <a16:creationId xmlns:a16="http://schemas.microsoft.com/office/drawing/2014/main" id="{00ABB1BB-87D9-45A1-B705-2263DF6CA8D5}"/>
              </a:ext>
            </a:extLst>
          </p:cNvPr>
          <p:cNvSpPr>
            <a:spLocks noChangeArrowheads="1"/>
          </p:cNvSpPr>
          <p:nvPr/>
        </p:nvSpPr>
        <p:spPr bwMode="auto">
          <a:xfrm>
            <a:off x="469153" y="4293060"/>
            <a:ext cx="80772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US" altLang="en-US" sz="2800" dirty="0"/>
              <a:t>“May our species be resurrected and awakened by the Spirit of Creativity for this coming century”</a:t>
            </a:r>
          </a:p>
          <a:p>
            <a:pPr algn="ctr" eaLnBrk="1" hangingPunct="1"/>
            <a:r>
              <a:rPr lang="en-US" altLang="en-US" sz="2800" dirty="0"/>
              <a:t>(Fox, 2002).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6" presetClass="exit" presetSubtype="32" fill="hold" grpId="1" nodeType="clickEffect">
                                  <p:stCondLst>
                                    <p:cond delay="0"/>
                                  </p:stCondLst>
                                  <p:childTnLst>
                                    <p:animEffect transition="out" filter="circle(out)">
                                      <p:cBhvr>
                                        <p:cTn id="11" dur="2000"/>
                                        <p:tgtEl>
                                          <p:spTgt spid="3">
                                            <p:txEl>
                                              <p:pRg st="0" end="0"/>
                                            </p:txEl>
                                          </p:spTgt>
                                        </p:tgtEl>
                                      </p:cBhvr>
                                    </p:animEffect>
                                    <p:set>
                                      <p:cBhvr>
                                        <p:cTn id="12" dur="1" fill="hold">
                                          <p:stCondLst>
                                            <p:cond delay="1999"/>
                                          </p:stCondLst>
                                        </p:cTn>
                                        <p:tgtEl>
                                          <p:spTgt spid="3">
                                            <p:txEl>
                                              <p:pRg st="0" end="0"/>
                                            </p:txEl>
                                          </p:spTgt>
                                        </p:tgtEl>
                                        <p:attrNameLst>
                                          <p:attrName>style.visibility</p:attrName>
                                        </p:attrNameLst>
                                      </p:cBhvr>
                                      <p:to>
                                        <p:strVal val="hidden"/>
                                      </p:to>
                                    </p:set>
                                  </p:childTnLst>
                                </p:cTn>
                              </p:par>
                            </p:childTnLst>
                          </p:cTn>
                        </p:par>
                        <p:par>
                          <p:cTn id="13" fill="hold" nodeType="afterGroup">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a:extLst>
              <a:ext uri="{FF2B5EF4-FFF2-40B4-BE49-F238E27FC236}">
                <a16:creationId xmlns:a16="http://schemas.microsoft.com/office/drawing/2014/main" id="{B8544C4E-A0C0-4DD9-841B-AF19F65BEA3B}"/>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Creativity</a:t>
            </a:r>
          </a:p>
        </p:txBody>
      </p:sp>
      <p:sp>
        <p:nvSpPr>
          <p:cNvPr id="20483" name="Rectangle 3">
            <a:extLst>
              <a:ext uri="{FF2B5EF4-FFF2-40B4-BE49-F238E27FC236}">
                <a16:creationId xmlns:a16="http://schemas.microsoft.com/office/drawing/2014/main" id="{6227A9A2-0B00-4EEE-B6DD-8122BA83C43E}"/>
              </a:ext>
            </a:extLst>
          </p:cNvPr>
          <p:cNvSpPr>
            <a:spLocks noGrp="1" noChangeArrowheads="1"/>
          </p:cNvSpPr>
          <p:nvPr>
            <p:ph type="body" idx="1"/>
          </p:nvPr>
        </p:nvSpPr>
        <p:spPr/>
        <p:txBody>
          <a:bodyPr/>
          <a:lstStyle/>
          <a:p>
            <a:pPr>
              <a:defRPr/>
            </a:pPr>
            <a:endParaRPr lang="en-GB" altLang="en-US" dirty="0"/>
          </a:p>
          <a:p>
            <a:pPr marL="0" indent="0" algn="ctr">
              <a:buFontTx/>
              <a:buNone/>
              <a:defRPr/>
            </a:pPr>
            <a:r>
              <a:rPr lang="en-GB" altLang="en-US" i="1" dirty="0"/>
              <a:t>“There is no doubt that creativity is the most important human resource of all. Without creativity there would be no progress, and we would be forever repeating the same patterns” </a:t>
            </a:r>
          </a:p>
          <a:p>
            <a:pPr marL="0" indent="0" algn="ctr">
              <a:buFontTx/>
              <a:buNone/>
              <a:defRPr/>
            </a:pPr>
            <a:r>
              <a:rPr lang="en-GB" altLang="en-US" dirty="0"/>
              <a:t>(Edward de Bono).</a:t>
            </a:r>
          </a:p>
          <a:p>
            <a:pPr lvl="1" algn="r">
              <a:defRPr/>
            </a:pPr>
            <a:endParaRPr lang="en-GB" altLang="en-US" dirty="0"/>
          </a:p>
          <a:p>
            <a:pPr>
              <a:defRPr/>
            </a:pPr>
            <a:endParaRPr lang="en-GB" altLang="en-US" dirty="0"/>
          </a:p>
          <a:p>
            <a:pPr>
              <a:defRPr/>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a:extLst>
              <a:ext uri="{FF2B5EF4-FFF2-40B4-BE49-F238E27FC236}">
                <a16:creationId xmlns:a16="http://schemas.microsoft.com/office/drawing/2014/main" id="{BF6D8AD9-4E9B-4D4C-B4B2-49D8267B2D76}"/>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Two views of Creativity</a:t>
            </a:r>
          </a:p>
        </p:txBody>
      </p:sp>
      <p:sp>
        <p:nvSpPr>
          <p:cNvPr id="106499" name="Rectangle 3">
            <a:extLst>
              <a:ext uri="{FF2B5EF4-FFF2-40B4-BE49-F238E27FC236}">
                <a16:creationId xmlns:a16="http://schemas.microsoft.com/office/drawing/2014/main" id="{8A31AECE-1244-408C-B57E-2712A3C1CD9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ctr">
              <a:buFontTx/>
              <a:buNone/>
            </a:pPr>
            <a:endParaRPr lang="en-GB" altLang="en-US" sz="1000" dirty="0"/>
          </a:p>
          <a:p>
            <a:pPr marL="0" indent="0" algn="ctr">
              <a:buFontTx/>
              <a:buNone/>
            </a:pPr>
            <a:r>
              <a:rPr lang="en-GB" altLang="en-US" sz="6000" dirty="0"/>
              <a:t>The Elite View</a:t>
            </a:r>
          </a:p>
          <a:p>
            <a:pPr marL="0" indent="0" algn="ctr">
              <a:buFontTx/>
              <a:buNone/>
            </a:pPr>
            <a:r>
              <a:rPr lang="en-GB" altLang="en-US" sz="6000" dirty="0"/>
              <a:t>V’s</a:t>
            </a:r>
          </a:p>
          <a:p>
            <a:pPr marL="0" indent="0" algn="ctr">
              <a:buFontTx/>
              <a:buNone/>
            </a:pPr>
            <a:r>
              <a:rPr lang="en-GB" altLang="en-US" sz="5600" dirty="0"/>
              <a:t>The </a:t>
            </a:r>
            <a:r>
              <a:rPr lang="en-GB" altLang="en-US" sz="5600" dirty="0" err="1"/>
              <a:t>Developmentntal</a:t>
            </a:r>
            <a:r>
              <a:rPr lang="en-GB" altLang="en-US" sz="5600" dirty="0"/>
              <a:t> View</a:t>
            </a:r>
          </a:p>
        </p:txBody>
      </p:sp>
      <p:pic>
        <p:nvPicPr>
          <p:cNvPr id="106500" name="Picture 2" descr="https://encrypted-tbn0.gstatic.com/images?q=tbn:ANd9GcS-W7ccyLBhKs-nkIcFZAYMwVv3udvJDXK2IE9r8qo0FMarlUrH">
            <a:extLst>
              <a:ext uri="{FF2B5EF4-FFF2-40B4-BE49-F238E27FC236}">
                <a16:creationId xmlns:a16="http://schemas.microsoft.com/office/drawing/2014/main" id="{67AA4F84-EE0A-46ED-B456-05A476DA39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6700" y="2410170"/>
            <a:ext cx="2743200"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6501" name="Picture 4" descr="http://www.floortime.ca/wp-content/uploads/2013/05/Developmental-Levels.png">
            <a:hlinkClick r:id="rId4"/>
            <a:extLst>
              <a:ext uri="{FF2B5EF4-FFF2-40B4-BE49-F238E27FC236}">
                <a16:creationId xmlns:a16="http://schemas.microsoft.com/office/drawing/2014/main" id="{24138D92-C379-4A13-B64B-F5F6FAA72C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2600" y="3200400"/>
            <a:ext cx="3262313"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CE5DDDD3-B99A-4112-BEF9-4DF57FA050AA}"/>
              </a:ext>
            </a:extLst>
          </p:cNvPr>
          <p:cNvSpPr/>
          <p:nvPr/>
        </p:nvSpPr>
        <p:spPr>
          <a:xfrm>
            <a:off x="5638800" y="3886200"/>
            <a:ext cx="1219200" cy="1476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a:extLst>
              <a:ext uri="{FF2B5EF4-FFF2-40B4-BE49-F238E27FC236}">
                <a16:creationId xmlns:a16="http://schemas.microsoft.com/office/drawing/2014/main" id="{F71DE905-4010-4D57-B0E7-D3A41D3B6F31}"/>
              </a:ext>
            </a:extLst>
          </p:cNvPr>
          <p:cNvSpPr>
            <a:spLocks noGrp="1"/>
          </p:cNvSpPr>
          <p:nvPr>
            <p:ph type="title"/>
          </p:nvPr>
        </p:nvSpPr>
        <p:spPr bwMode="auto">
          <a:xfrm>
            <a:off x="457200" y="381000"/>
            <a:ext cx="8229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The Elitist View…</a:t>
            </a:r>
          </a:p>
        </p:txBody>
      </p:sp>
      <p:sp>
        <p:nvSpPr>
          <p:cNvPr id="108547" name="Rectangle 3">
            <a:extLst>
              <a:ext uri="{FF2B5EF4-FFF2-40B4-BE49-F238E27FC236}">
                <a16:creationId xmlns:a16="http://schemas.microsoft.com/office/drawing/2014/main" id="{3F5B819B-D743-4C80-8394-87236B49515E}"/>
              </a:ext>
            </a:extLst>
          </p:cNvPr>
          <p:cNvSpPr>
            <a:spLocks noGrp="1" noChangeArrowheads="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Getting New &amp; Valuable Ideas</a:t>
            </a:r>
          </a:p>
          <a:p>
            <a:r>
              <a:rPr lang="en-GB" altLang="en-US"/>
              <a:t>A Rare Talent</a:t>
            </a:r>
          </a:p>
          <a:p>
            <a:r>
              <a:rPr lang="en-GB" altLang="en-US"/>
              <a:t>Creating Great Works of Art or Scientific Discoveries</a:t>
            </a:r>
          </a:p>
          <a:p>
            <a:r>
              <a:rPr lang="en-GB" altLang="en-US"/>
              <a:t>Unable to be Taught</a:t>
            </a:r>
          </a:p>
          <a:p>
            <a:r>
              <a:rPr lang="en-GB" altLang="en-US"/>
              <a:t>Not Relevant in My Job/ Organisation</a:t>
            </a:r>
          </a:p>
          <a:p>
            <a:r>
              <a:rPr lang="en-GB" altLang="en-US"/>
              <a:t>A Lonely Individual Process</a:t>
            </a:r>
          </a:p>
          <a:p>
            <a:pPr lvl="2"/>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a:extLst>
              <a:ext uri="{FF2B5EF4-FFF2-40B4-BE49-F238E27FC236}">
                <a16:creationId xmlns:a16="http://schemas.microsoft.com/office/drawing/2014/main" id="{0D1A9D9D-CB40-4911-8BDE-500D5177F6E2}"/>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The Developmental View…</a:t>
            </a:r>
          </a:p>
        </p:txBody>
      </p:sp>
      <p:sp>
        <p:nvSpPr>
          <p:cNvPr id="110595" name="Rectangle 3">
            <a:extLst>
              <a:ext uri="{FF2B5EF4-FFF2-40B4-BE49-F238E27FC236}">
                <a16:creationId xmlns:a16="http://schemas.microsoft.com/office/drawing/2014/main" id="{E3EF0332-15C2-4C3D-BDE8-EBFC72536CD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nSpc>
                <a:spcPct val="80000"/>
              </a:lnSpc>
            </a:pPr>
            <a:r>
              <a:rPr lang="en-GB" altLang="en-US" sz="3000"/>
              <a:t>Available to Everyone</a:t>
            </a:r>
          </a:p>
          <a:p>
            <a:pPr>
              <a:lnSpc>
                <a:spcPct val="80000"/>
              </a:lnSpc>
            </a:pPr>
            <a:r>
              <a:rPr lang="en-GB" altLang="en-US" sz="3000"/>
              <a:t>Evident in Personal &amp; Modest Insights</a:t>
            </a:r>
          </a:p>
          <a:p>
            <a:pPr>
              <a:lnSpc>
                <a:spcPct val="80000"/>
              </a:lnSpc>
            </a:pPr>
            <a:r>
              <a:rPr lang="en-GB" altLang="en-US" sz="3000"/>
              <a:t>Released Through Training &amp; Development of Personal Potential </a:t>
            </a:r>
          </a:p>
          <a:p>
            <a:pPr>
              <a:lnSpc>
                <a:spcPct val="80000"/>
              </a:lnSpc>
            </a:pPr>
            <a:r>
              <a:rPr lang="en-GB" altLang="en-US" sz="3000"/>
              <a:t>Within the Scope of All Jobs</a:t>
            </a:r>
          </a:p>
          <a:p>
            <a:pPr>
              <a:lnSpc>
                <a:spcPct val="80000"/>
              </a:lnSpc>
            </a:pPr>
            <a:r>
              <a:rPr lang="en-GB" altLang="en-US" sz="3000"/>
              <a:t>Encouraged or Discouraged Within Groups According to their Climate</a:t>
            </a:r>
          </a:p>
          <a:p>
            <a:pPr>
              <a:lnSpc>
                <a:spcPct val="80000"/>
              </a:lnSpc>
            </a:pPr>
            <a:r>
              <a:rPr lang="en-GB" altLang="en-US" sz="3000"/>
              <a:t>Escape from ‘Personal Stuckness’ &amp; Reveals Itself in Results Which are Original &amp; Potentially Valuable</a:t>
            </a:r>
          </a:p>
          <a:p>
            <a:pPr lvl="1">
              <a:lnSpc>
                <a:spcPct val="80000"/>
              </a:lnSpc>
            </a:pPr>
            <a:endParaRPr lang="en-GB" altLang="en-US" sz="3000"/>
          </a:p>
          <a:p>
            <a:pPr>
              <a:lnSpc>
                <a:spcPct val="80000"/>
              </a:lnSpc>
            </a:pPr>
            <a:endParaRPr lang="en-GB" altLang="en-US" sz="3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a:extLst>
              <a:ext uri="{FF2B5EF4-FFF2-40B4-BE49-F238E27FC236}">
                <a16:creationId xmlns:a16="http://schemas.microsoft.com/office/drawing/2014/main" id="{E020DC35-C8D5-477D-A64E-F9431824D673}"/>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ltLang="en-US"/>
          </a:p>
        </p:txBody>
      </p:sp>
      <p:sp>
        <p:nvSpPr>
          <p:cNvPr id="112643" name="Content Placeholder 2">
            <a:extLst>
              <a:ext uri="{FF2B5EF4-FFF2-40B4-BE49-F238E27FC236}">
                <a16:creationId xmlns:a16="http://schemas.microsoft.com/office/drawing/2014/main" id="{520267C5-2772-4DC3-AFA9-EEE5356755CC}"/>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indent="0" algn="ctr">
              <a:buFontTx/>
              <a:buNone/>
            </a:pPr>
            <a:r>
              <a:rPr lang="en-GB" altLang="en-US" sz="6000"/>
              <a:t>Which View Do You Agree With?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itle 1">
            <a:extLst>
              <a:ext uri="{FF2B5EF4-FFF2-40B4-BE49-F238E27FC236}">
                <a16:creationId xmlns:a16="http://schemas.microsoft.com/office/drawing/2014/main" id="{8C587F6A-7387-4685-A42C-38BF0A8EDE80}"/>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The Reality…..</a:t>
            </a:r>
          </a:p>
        </p:txBody>
      </p:sp>
      <p:sp>
        <p:nvSpPr>
          <p:cNvPr id="114691" name="Content Placeholder 2">
            <a:extLst>
              <a:ext uri="{FF2B5EF4-FFF2-40B4-BE49-F238E27FC236}">
                <a16:creationId xmlns:a16="http://schemas.microsoft.com/office/drawing/2014/main" id="{FD78EB73-7776-40C1-B9F8-4E98A39023EC}"/>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lnSpc>
                <a:spcPct val="90000"/>
              </a:lnSpc>
            </a:pPr>
            <a:r>
              <a:rPr lang="en-GB" altLang="en-US"/>
              <a:t>Creativity Is </a:t>
            </a:r>
            <a:r>
              <a:rPr lang="en-GB" altLang="en-US" b="1" u="sng">
                <a:solidFill>
                  <a:srgbClr val="FF0000"/>
                </a:solidFill>
              </a:rPr>
              <a:t>Not</a:t>
            </a:r>
            <a:r>
              <a:rPr lang="en-GB" altLang="en-US"/>
              <a:t> Exclusively for ‘Elite’ People</a:t>
            </a:r>
          </a:p>
          <a:p>
            <a:pPr eaLnBrk="1" hangingPunct="1">
              <a:lnSpc>
                <a:spcPct val="90000"/>
              </a:lnSpc>
            </a:pPr>
            <a:r>
              <a:rPr lang="en-GB" altLang="en-US"/>
              <a:t>It Can be Developed in </a:t>
            </a:r>
            <a:r>
              <a:rPr lang="en-GB" altLang="en-US" b="1" u="sng">
                <a:solidFill>
                  <a:srgbClr val="FF0000"/>
                </a:solidFill>
              </a:rPr>
              <a:t>All</a:t>
            </a:r>
            <a:r>
              <a:rPr lang="en-GB" altLang="en-US"/>
              <a:t> Persons</a:t>
            </a:r>
          </a:p>
          <a:p>
            <a:pPr eaLnBrk="1" hangingPunct="1">
              <a:lnSpc>
                <a:spcPct val="90000"/>
              </a:lnSpc>
            </a:pPr>
            <a:r>
              <a:rPr lang="en-GB" altLang="en-US"/>
              <a:t>Creativity is a Personal Problem-solving Process of a Non-routine Kind</a:t>
            </a:r>
          </a:p>
          <a:p>
            <a:pPr eaLnBrk="1" hangingPunct="1">
              <a:lnSpc>
                <a:spcPct val="90000"/>
              </a:lnSpc>
            </a:pPr>
            <a:r>
              <a:rPr lang="en-GB" altLang="en-US"/>
              <a:t>It Can be Learned, Practiced &amp; Successfully Applied by all – in </a:t>
            </a:r>
            <a:r>
              <a:rPr lang="en-GB" altLang="en-US" b="1" u="sng">
                <a:solidFill>
                  <a:srgbClr val="FF0000"/>
                </a:solidFill>
              </a:rPr>
              <a:t>Every</a:t>
            </a:r>
            <a:r>
              <a:rPr lang="en-GB" altLang="en-US"/>
              <a:t> Walk of Life</a:t>
            </a:r>
          </a:p>
          <a:p>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a:extLst>
              <a:ext uri="{FF2B5EF4-FFF2-40B4-BE49-F238E27FC236}">
                <a16:creationId xmlns:a16="http://schemas.microsoft.com/office/drawing/2014/main" id="{56918332-9C73-4EFA-BE56-B62BE2B0FF9E}"/>
              </a:ext>
            </a:extLst>
          </p:cNvPr>
          <p:cNvSpPr>
            <a:spLocks noGrp="1"/>
          </p:cNvSpPr>
          <p:nvPr>
            <p:ph type="title"/>
          </p:nvPr>
        </p:nvSpPr>
        <p:spPr bwMode="auto">
          <a:xfrm>
            <a:off x="457200" y="274638"/>
            <a:ext cx="83820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200"/>
              <a:t>The Whole Brain: Universal Thinking Styles</a:t>
            </a:r>
          </a:p>
        </p:txBody>
      </p:sp>
      <p:pic>
        <p:nvPicPr>
          <p:cNvPr id="118787" name="Picture 2" descr="http://www.fitco-consulting.com/images/hbdichart3.png">
            <a:hlinkClick r:id="rId3"/>
            <a:extLst>
              <a:ext uri="{FF2B5EF4-FFF2-40B4-BE49-F238E27FC236}">
                <a16:creationId xmlns:a16="http://schemas.microsoft.com/office/drawing/2014/main" id="{0D0D02B8-86D9-46FB-BCDA-E9C9ED01FF4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1440" b="3918"/>
          <a:stretch>
            <a:fillRect/>
          </a:stretch>
        </p:blipFill>
        <p:spPr bwMode="auto">
          <a:xfrm>
            <a:off x="474663" y="1524000"/>
            <a:ext cx="82296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Title 1">
            <a:extLst>
              <a:ext uri="{FF2B5EF4-FFF2-40B4-BE49-F238E27FC236}">
                <a16:creationId xmlns:a16="http://schemas.microsoft.com/office/drawing/2014/main" id="{B6335F97-B349-4A1D-98DE-454FFC6D395F}"/>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Three Components of Creativity</a:t>
            </a:r>
          </a:p>
        </p:txBody>
      </p:sp>
      <p:sp>
        <p:nvSpPr>
          <p:cNvPr id="120835" name="Content Placeholder 2">
            <a:extLst>
              <a:ext uri="{FF2B5EF4-FFF2-40B4-BE49-F238E27FC236}">
                <a16:creationId xmlns:a16="http://schemas.microsoft.com/office/drawing/2014/main" id="{DA2161CA-EC0C-4DA6-B4F8-3FD7A1E351A2}"/>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ltLang="en-US" sz="1200"/>
          </a:p>
          <a:p>
            <a:r>
              <a:rPr lang="en-GB" altLang="en-US"/>
              <a:t>Domain Relevant Skills</a:t>
            </a:r>
          </a:p>
          <a:p>
            <a:endParaRPr lang="en-GB" altLang="en-US"/>
          </a:p>
          <a:p>
            <a:r>
              <a:rPr lang="en-GB" altLang="en-US"/>
              <a:t>Creative Processes</a:t>
            </a:r>
          </a:p>
          <a:p>
            <a:endParaRPr lang="en-GB" altLang="en-US"/>
          </a:p>
          <a:p>
            <a:r>
              <a:rPr lang="en-GB" altLang="en-US"/>
              <a:t>Intrinsic Task Motivation</a:t>
            </a:r>
          </a:p>
        </p:txBody>
      </p:sp>
      <p:sp>
        <p:nvSpPr>
          <p:cNvPr id="120836" name="Title 1">
            <a:extLst>
              <a:ext uri="{FF2B5EF4-FFF2-40B4-BE49-F238E27FC236}">
                <a16:creationId xmlns:a16="http://schemas.microsoft.com/office/drawing/2014/main" id="{C4EA09D8-6B6F-4289-8C80-4AB8F71393C7}"/>
              </a:ext>
            </a:extLst>
          </p:cNvPr>
          <p:cNvSpPr txBox="1">
            <a:spLocks/>
          </p:cNvSpPr>
          <p:nvPr/>
        </p:nvSpPr>
        <p:spPr bwMode="auto">
          <a:xfrm>
            <a:off x="304800" y="6248400"/>
            <a:ext cx="8229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600">
                <a:solidFill>
                  <a:srgbClr val="FF0000"/>
                </a:solidFill>
              </a:rPr>
              <a:t>See; Amabile, Philips &amp; Collins, </a:t>
            </a:r>
          </a:p>
        </p:txBody>
      </p:sp>
      <p:pic>
        <p:nvPicPr>
          <p:cNvPr id="120837" name="Picture 6" descr="https://encrypted-tbn3.gstatic.com/images?q=tbn:ANd9GcRCmEETHWkYyvXFWMPeoqcrTHdNO1YQiKFUZAglA_43jP7chQ82iw">
            <a:extLst>
              <a:ext uri="{FF2B5EF4-FFF2-40B4-BE49-F238E27FC236}">
                <a16:creationId xmlns:a16="http://schemas.microsoft.com/office/drawing/2014/main" id="{4932C0F4-DEE8-419E-90B5-6CDA2BFED7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5263" y="1724025"/>
            <a:ext cx="1638300"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0838" name="Picture 8" descr="https://encrypted-tbn2.gstatic.com/images?q=tbn:ANd9GcT0b5uYV5WhHJGnR-VlrbeCzch0UZA85J7Ti6-QVS-RIiqZQpyQNw">
            <a:extLst>
              <a:ext uri="{FF2B5EF4-FFF2-40B4-BE49-F238E27FC236}">
                <a16:creationId xmlns:a16="http://schemas.microsoft.com/office/drawing/2014/main" id="{CCAE7360-C3F3-44F6-AD21-3DAD2C4492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45263" y="3248025"/>
            <a:ext cx="163830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0839" name="AutoShape 10" descr="data:image/jpeg;base64,/9j/4AAQSkZJRgABAQAAAQABAAD/2wCEAAkGBxQTEhUUExQWFhUXGB0aGBgYGRwXFxoYHxgcGhoYHRwcHCggGB0lHBcYITEhJSkrLi4uFx8zODMsNygtLisBCgoKDg0OFBAQFCwcHRwtLCwsLCwsLDcsLC8tLC0sLS0sLCwsLCwsLCwsLCssLCwsLCwsLCwsLCwsLCwsLCwsLP/AABEIALkBEAMBIgACEQEDEQH/xAAcAAACAgMBAQAAAAAAAAAAAAAFBgMEAAIHAQj/xABKEAACAQIEAwQGBQkFBwQDAAABAhEAAwQSITEFQVEGImFxEzKBkaGxQlLB0fAUFiNUYpOz0uE0cnSi8QckQ4KSo7IVM1PCY3OD/8QAGgEBAQADAQEAAAAAAAAAAAAAAAECAwQFBv/EACQRAQACAgICAgEFAAAAAAAAAAABAgMREiEEMUFRMhMiYXGh/9oADAMBAAIRAxEAPwBA7RcdxQxeJAxWIAF+6ABeuAAC4wAADaCIod+cGL/W8T+/ufzV72l/tmK/xF7+K1DaqCP5wYv9bxP7+5/NWfnBi/1vE/v7n81DqygI/nBi/wBbxP7+5/NWfnBi/wBbxP7+5/NQ6soCP5wYv9bxP7+5/NWfnBi/1vE/v7n81DqK8J4O10zEDrQSYTimNuGFxWJ/fXP5qcOEYfECGu4rEE9DfuEf+VQ4exbsgBRrzNVcZxXlNA68PxoY5fSXD53H1/zUM7T+lWcl68o/Zu3B8mpLscaZHVhyNPa4tcVZzDprQc/bjGJV4OKxEHTW/c56T61OnZ/E3Xsj9Jee7+T7G7cJL5hrBaJ8elJPFsPFwD9qPjT92fvIiRGUG2SY1JEHQn3GPuoCXH7rYchpvOS8QlxiFUwQSM2gA30PhG9RPYuhMRN65nKsyHO/djvAKJMd0GouNBPydL1zQgJkHOVOWSPILvp57Vb4deZjbuBe66qSDqNe6w06Zm91VJKeD7R3S+Uu5I3PpLgPqtyzQDtuKOcMRxYe96a82hJD3bhy/Rgd76wke3yqhh8Sq3GGKAK27hVlU7iSoClicupHkJosPRNZuGwddAbVzRsvpJIUro6wzQSBqBO5NRVTCveN8L6W6VDMrTdeNDue9VPtN2he3dKI9xQNNHafnRLH23soXHrOQSN4SdffA91KfbhQMTP10DeOvzoJbPaa7/8ANd9rsftq3b7RXD/xbn/Ww+2lEL+PxtUqNQP+C4yW0L3P3j/zVtjLTuO7fvjyvXB8mpNwl2KNYPiBFQUOI4PGrOTF4mOhv3P5qBYniGPT1sRifP01w/8A2p+XiCncVjYZbnKqOb/nBi/1vE/v7n81Z+cGL/W8T+/ufzU18Y7MAgkCDSXjcG1pob30Fn84MX+t4n9/c/mrPzgxf63if39z+ah1ZQEfzgxf63if39z+as/ODF/reJ/f3P5qHVlAR/ODF/reJ/f3P5qI9neO4o4vDA4rEEG/aBBvXCCDcUEEFoIil2iXZr+2YX/EWf4q0VnaX+2Yr/EXv4rUNol2l/tmK/xF7+K1DaIysrKygypLNhmMKJohwvhDXT0FNeEw9qyNBJoBnCOzcd65Ra/iFUZV0AqPE44tQy+56GoMxeLNCr1yasXFJqBrdWBXiaLdn+Lmxcj6DET/AEqgllmIVAST050dwPZRiJYFj9UGAPM8/Ie+qLfHsFndCgnMwj3ij/DrK272V93d1VeoWy8L4jUnziteF4O6qBWtlCuqExBEEcmO3QmpbKOMXaK+kLBbhfKqkz6JtQJkA6bVBYxuDz4ab4ylzGSRmAKNod8vx61rwTGlrFs2pKIxUyPXIAYxOpG+piZmo7PolNrDuzB7lpiCUM51h2zAzqCGG/0iKl4Zh1trdtW2cqrrcDOCO68rA0AAGQg+W9VJC+O3UtX3FxGgGdQpkGGBB0IO1W+AcSRypVSMzMAWgxBmD75mqfaTiCC8pNkPntKQ0ajKSgBnQer5wa94biQLTFFVe45WPo6HM3w+XSpALcRuM51ViCZUxoVkQfKCaD9sMGpe2WA/9pQSSQdzGon4it+GXGukJJK5ViSdBkXWeUzRvHgFwCocECNCSANtdR/rQILcJ0m20+BI+Y098VTeyQYIIPT8bV0P/wBPM+sE8JB09gFbP2dNyAQrjrJDL5GNR4UNuf2E1ph4VwVrmsEDqdqZ8F2XsWtWJc+PqjyH31dfEKBCxRVHB8HtoO8JNXlVBsooZjsQwBI+6hScaIPeqhlvopG0UqdoeCrcUwJq4e042yg1vY4hac6yh/ZMj3GoOS4zDm25U8qhrsmN4LYvjvAH9oD5jlSpxbsIRrZb2UCNWVcx/DLlk99SPGqdBlEuzX9swv8AiLP8VaG0S7Nf2zC/4iz/ABVoM7S/2zFf4i9/FahtEu0v9sxX+IvfxWobQZTF2f7Pm5DNtQfhlnPdQROtdewWGFtVTL3yJA5x1oIcDwJQADoPnRW3wmyv0AfOtvTW7Yl2GbnrJoPj+NqfVagL3MLY2NtPdVG92dsN6sr5aj40Ew+Jdmk0R/8AUgnjQUsb2Mb6DA+Gxqna7KsNboIHQaz7ppnwXEnbb8eNWMX2g9EuZtpgaalug60FHhPCFA1K2k6xNxvd6o+NbXrdgGczsq7QojyykifbUD9rbbtla2CdtOvnUo45hpIEqRoSpj3EVdoIcTxtpltIFuKbYBBd1VTKie6AeusRrQjh+CBxAcuywhnQaTbYTuD7hV58dYcT6ZoESG769AYOw03FRXMILkQyuOg39hPyM1BLiuCXjbFy01q7kaRKkuMy5WIBWVOg1FXuDWdL1pnQnKSoM+GrCNQNNeRFLuLs5QVQOjkdxlJUyCGUaHmRHtFXeAcQuNisl1s4dGYZhFxRkfZ/Z9KfZQlT7a4QFrCNcFtsj6QNe/JKkkAjUbV7wfBWQEDMzZrLjQQIOddTpzFHe0Nq2y2ph1COSNMyjNvpqCNe8D51T4TwxcqFGJRMy6jX1g5U8j9ISI9hoQi4TgkVFABXMonrPowANTyGlEPQkSXIVTzPrEfYKxrrd8qCAhIdtJ5mOQBJ0pH4jfd2l7tvWdAxga8jEfGinG9xfD2lBAmDE76xNB+JdsXRoygdNxI5Hypc4veC27agEgSzMNVLNykaGAoHnNDcNfy6GLifUJI9qn6J+HUUD7gePLfy7o5MbiGbePOIIHPWrmKsN3iF7yCTGxHJvvrnz2gFL2+8h9dDuB4+A+typz7D9pV/9lpL/wDCLmc+utpmjTwPIjxNUaWOK7pcU+z8a1Bi8HZbUMR4bH3GjPGRbKi4igBiZkd5CPWDQZ0PMA760v4zDdxiO8RrvJ8wRvpUAu/hkB7pNQhGB0NRuTz91ZbxAOmxqAnguJNbO599NGBxy3FjSfn9xrnd5yDVvhnECjDpVDpxPBq65bolTselc67Sdm2sEsmqV0rh+LW8mVv6+dVL9ic1p/YftoOPUS7Nf2zC/wCIs/xVrXjnDjYuleXKtuzX9swv+Is/xVoM7S/2zFf4i9/FateDcHu4l8ltfNjsB1NHLfAjiuI4oHS2uIvF2/8A6tpT/wAOwqIBbsqFQak8z50FLs92etYQd3vXI1uMJyjqBy+ZqTGY4wwtAn6zHdj1Jqvx7iUDIp05nqeppfsXz3mnQfOgkvXZOvePPpW9i7B3A8qFXcTBrSznuE5dqgb1xgC91c3nWW7AuGXUqfD8aUJweJGHSbjBidgNTRDsrfbF38zdy2hEDlzOY9YAn3VQ88J4fbsWHuXDBIhZERpPXoCfZXKOO8U9LfJBJC6IDso+085601f7TOOTFi3oIiOizrP7TMNfBB1pF4ZbHpEnaRm6hZGY+GkmqLeIi0oTXOyjP1E65fDSCfOo7mHARWZvRqdxu2/IeXWiHaBGTEX1QHN6Ru8dDBMiOggjzFDXQBcrsZGsDqd/bUE1ziwtkC0sQB3mOZjprIIK69IiiWdLrZg5tOO9HIdGAJ05bH2Cg72WLHJaY6gAwSTyFEsTwy8CVu22QoDuBBhZEHY7jaam9GjOboa2Hk3J7rqBCq8akDdMwhhqdz0rLN/9NaZEC+lDK5jUsqbT4yD76o/7PReuG7bZSqXVAR47ougNlHjOZvhR/spZFvPbvxNq7ntnq8EE+KwdvAVrvlis9t2PBN46bPYe36G5JHrQu2ujBmj+9sN+emhP8Ns5ouBYtXFIuD6Kspju9NZIHKqfCOGtiWY3GItqxYkb6x84o7fuiAqjKi91QOQ0EVoyZ4msfboxePal5je4Kf8AtPtOmFAAC27l4MSoHeJRpLdSWANcqcZyApJJMKIkkzAAA3NfQGI4TbxWGfDXJysND9JG5MCdiDXDlBwuKUehKtYvDNmJYgo+rCCByzDSNq3YbcqufPWa3mJZhOFXxr3lBkeAIMEMD6p0I1qs9vUm4un1k0PgOk+ynezcuemt32UZO+bszBLABkyz3yzqYHtoVxXgq27txLZYqyh1G+jE5QIB8tddKyrfc9pbHqNwBYMPab0i95V3MaRsQw6EGOlZxTA+jvMqEiGBXXUSMy+0Aj2ijGEwgRhcclEESRs0/wDDXqTt0GtUcZc9O124BEmWH1SNBA3ywN62NRiw+J/K7Es2S8pGYjQg65LwjXnlYc5qscI4K94C4DuNFInVfb8z7lrAcTNi6rxmGoZT9JToy+0fKul9m2tYlcqSwhip01bbK4PqsNp2O+tAi+icm4rzIEqfEHb3Gg2IEGRpTtbwguXmBJRxMTs45T467+FDuNdnXW07kDun4UCkMXGhra3dk1Uub1vhaoa+DYkrTDir85TzpQ4PfB+VFMViCoHhUGvbXAi5ZzgarSV2ZP8AvmF/xFn+KtdMuqLlg85Fc44Fay4/Dr0xNof91aDp9+0tr0oXQ3L1x2POTcY/gVPi7os2o+kw+FV0TPinnZXc+30jUN7S42SaABjL+d96ixeLVUyLvzqvb1NUcUP0hoPLjTRvs0Zzjw+ygp3Apr7M8MbKznQAb/CqShuYL0joI2Ub7SZj4/KmrB2fyVIGUNzgfH4T/wApqnwXDocQikks0AfM+zbTf7APajtDm/RJMbE7T1jnrGvgI6zBUx18XbrOdWY8/wAdKrvAGWI+seo5L9vuqrw1jnmY3+Rq2pmW3MwvnuSfIRQGExa3VtpiDkde6jiSSg2S7vtybfrXtzDXdSAir9ZTIjrmGvvoVZxABCxmPXczW15XtOT6Q251lSSfcv2xQevggzA+kJk9ZptwbpfSPSMpE8zJ0OaY5AkkGNPhSzgceGbvFrniyKT7xB+NT4S1cuP6WzZulLbS2VM4B3gj0kgFZE7Vhau4Z0tqTrxjg1/01l7bN6LKi2wWAVGEbKSC0nXMASZor2swozJdB0YldNgRPzPzoImOKlbbBptiUkxKSXVGXn3SwHObSgaxUtzGL+SOUafR4jvofWTOiyp66gkGuW8zNXdhrrJr7OGBi1gx1YnXyqot/OhCxmnrVe5fLYC0UPUCfBqBcPusgIuOMxee7rpG09ZmuSzvxYpmbRr5nv8Ap0PgFghZYa1zntb2SxuIx997NmLbMIdmVVMW1BOpzbg8uVdKwjRYVvCvOHY7OSprrx34ah5WWlrza3059cRMPayYhWf0SIItz37hWHPuUjNoY8TS3ju1ThiFT0YMZViMqgALPNjt0Hhzpy7VYNcRdu2JhgFZOhcQAD4HNE8pFc9OCvDQkAsYCXDqx2ChTJ8JgDXcVsw6mJ2eRExNYr9Qp3L+d8zE3OqNpH908iP9ap3rgRhqeoO0jnP2itWXTMuhGpXp4r1HUbjxr26QQRJAMExr3o0f4wY610uRRxqwT5/1rzA4t7bSjMjjmpKn3irl/DGMrbiDPUR8dAffVUYfNbzj1kgOOq7ZvZoD4EGqOicbQsyXbfrDWBsdi6+JBkjwar/DMaHAR9V1H2H2UtcM4npkeCAQpPMHKpRx00MHworAYEj1hqQNCY306+PPSohG7S4H0OIdOQOniDsfcRVLB2pBnQAzJ28vOnXjfCxiUFwE500bnmUayPET7j4UqcQcBR9FeS8z4nwNFWOGIOXWpcbe0g0Hw2Py7CvbuMLb00HDsri8yFTypcuYfJxXD9DiLJ/7q1v2cx2S6J2NF+M4L/fcFdG35RZB/erQMDXQLt4//kce3O1LfE2kmivG7uS4/jcc+3O1C7i5qgBMrBhAkVpxIQwOxii9xglb47ArfAZCJHKqAvC7ee4BXTMcgt4cKo0C+/SlThXAntale8SN9fJPboSegpjx7s8W01mZ89vcDQe8BsD0npToLcD26Zj/APX39K5xxtYvuOjH5yPga6Hib3orDCdWfKP7gyqPiSfMVzzix/St7J88omkCbg1jM6j60j2ZSSfYBU7zoiAmdgPjXnDothbh6GPPQfIGifocpYru47nhbOpYdZEL/wBVJFWzhTlItn++2xJ8CfofE8+lTNZXIAdWGxOvyrTIzaKYCiTJgAdSfs3qvetmYtsddJ+k38o8PfNQTLYuBu81tAOrTEzuFkj20e7G8GxP5QbttnVSCqX7bKbfpDslxT3nQzBCiRMyNwKwmAZQM1wqN4nn7I+dO/YC7nvei9KWyI7W1J2JZQ/idDsaxv1WWVNbjan29Lp6NxLT3WMQ4E++DBIJ19tbcPxOIujG2riyO69psurLmMCd2hXSJ8adOKWrThrSoSUQy5nLOburtqSymI5HxoLwTGI4dTlVkVl3JJSAwynbQ6R0iNq456jWno0nlaLRPpUtYgWuH5bhYNnaFOh1PwHPWllbdwlSpkST7JGnwNFsfbFy4tsbFtv2p03ojxLA+gCIAZAA23PzOtYW1WOo7ehhpytqZ6k78OxI/I1LchBqhgMbbDDKdZ2+dD8biGSwtme/u3976vs++heAkOGbnoa12tO42mLxImt7TPUzOlzi2BAxZb0gU3DlzGIWYcTP/KQajxHD8Ml64xJa5ZX0jrbI9LfITMEeRmK+r6p12aZol2nw1s4Z7z2y6gKZUw4juk66GBHTzpfwCI9+27Q4ZAbdzKcxULleTuCugIMwD01rorXjO3nZbzeOO/RGxc3rrPMOzlpAAAJJMeQmKp46wGl10UGGXkp2BHUEg+VMPErLDL3g4cdy6uzdLbePQiefjAvDkuwJNscjndVBXmGkyPd767KzuHnzGpVrElG2MQYMzExA9+ntoalz0dzTUfAg7g+BmKIcTupZQJbuelLtna4BCBBIW2k6sc0lm0EqAKH43vgOBuYPn/rrWSL9xMgzLJUglT1ysSUPjkeP+WaLcOxRK5lJMRB9x+6qfZh0uTZuGAYKk7B40+ZHkavcIwZsO6OCMrBvZs3yHuNATwmIy3NDoTPlOooF274RkIvp6tzQjofDw6dDRzHlGIZDqY08qs9oQPyMMwkDfyoOSPpUi7US4pw8AZk1U6j7vHmZ8KGWulBLYuQafuCsLy2SdSl60fddU1z0029icT+kRerp/wCa0kWu11yLp/8A2P8A+bUPsYmRV7tyIuE/tsf87Us4a/pQT8VE1JwG2Vm4Wy9J2H7RHPwHWtrKekOuw3qHHX+8LS+qN/E9KBh4Vjmcs5JgDKoJkydSx8Y+dWuHMWdgp8SfMgR8z7Ko4WwVsgxvJ+MfZV/gaMII+kw8gBp7+8fdQbdoWKqqHUgn4Egf5m+FInEHm45/aP3U+cZtsz5iNB9is3zb4Vzu4TOtIB21azW7S6DMYnpEkn2CT7KL4C4uIJtplV0P6PNoHtz6hOwcE5hMTmI6UOs2/wDd1bmCy+8D7CahfuIihZL95j4T3R7BJ8zSQcY5ibV22bWU6FwcwbqxgAnxqvczIYAEdRGvt2+NR2cfiNFV2UfRlj7/ACr1sQT/AMQk6fpDO/PKDsJ51BXdWnvuqk8pzN7FGtNX+z2+Ua7HozcVVyuqt6TvXAoVwVllnmIgAyDvS1dsZk1uanUZRE9Z11pp7F4MWLFy6IzFwGM6hVy7/vSY8KwyfjLZh/ODpxjEqvp2w5CX2gSy5hmEEEAiT67RuJ5UIs4cPmcWwrgAErIBDKC2jCVIbMINJIxhYAlmK5pm42YnlJ1EgdNtIiujcLsxbulrkvkBYkCQQByXSRoNNJ0rntTUOvx7xz6BeEtOJZ8ub0SzkOk3NlWes6k0x8X4vaZoSA4+kdgeeXxHWljszBuXWjRT3Z8zr5nc1Lxy2gclQJB3jmaw5RL0f0Zm8TPwGcXv5d3nnIO5qqmMLAMGM/Go8cO8c23y0iqV4ZNJ5H76xjTtnlG/iHSuB4r8oti00BwpCsRmBUkZ0I5qwEHnSVjsPettetjbOzWw0FrN0JLWdIHetnuuND3esVrwTiTIQQdjTrims3UXExLjKHyxJyzl3jWSQDPMVvrP+PH8vBqeVfUuN4g+lAVW73SYDePTN41rdlzDqVurvyzR9ID62mo57jnRnivArasf0igkyo9XMD6pAOxgQfGRUFu2G3c519U9YOxkaHxrpidw8uY1IXaW3GR2OXcGNEMaH+6SNQK8wuGbJdQ6NExvykVNikEliuk96Ds3OOgPT+lXODQbndGqgn+8ugg+IbLr0PhVRW7P2wMSUOsQD7QD8zT7xbDqRmB7wTXrmUCJ6hlAnxWue27wt4wltFLZSegMQfiPjTzju6082XL9hHt+6gE27QJDLz/BHmDRLtPiAmA73M5fHWdvGKqYKxBjxn2zrW3bpSbNlAoaWJIPSI6+PxoFPhuoyTmQ7HoekcjzoPjbBt3CDRrC4YqZVSp56yCKscbwHpkDpoy7g/fzFAsOaM9kLsYqz43UH/cWgt20w0IiKMdjknF2fC4h91xaoL9vLk3GHRm/82pUw5pk7bn9M/8Aff8A82oDwi1mcCoChcWrPiaEYdpdaL9pOSjlQ3DWspB5zp4n7hQdFt4WcKgG+WKt4DCKioCdhJ9v9flUfZ5s+HImSpj+tV8QSEdidQQAPx50B+/hlKuSARliPPf4CK43xbD5Ljr9ViPcSK6jhcc7hlcQYPyGs/8ANXPO1AnEXTEfpG+dIBHAWZsxOhIbw0kH4AH2GqV5WkEEnkBzA5CrfDLhFtMv1SIPMjWPd8zWz4YlfSWwTrGXmh5+JGog0kQyfUBJ6nkT08hUi2j9Ij8eW9eWVb1QPP8AHSrKZF37x+H9fM1BNhsE9yGnKg57A+XX2TRPg/E8PhSy3Lkrc9dQpMHYGZ8SD4HqBQbiGMOVYPPz8/hVWzwv0jd64ltQuZnYzABAhV+kxkQKkxEx2sTqejHhuG2pfEG4SiMcqNCxB7jEmQRBEeMTGxOdm8VJvupVg1vlqYVgfWnYekbzkncmkfiWKR0RUnIu0nVo0zN1bn4TpRrsTj/R3bSH1LjOhBnXMoyxrp3gB7awmu4nbdjtxvXX2N9kNi2wNxgfYT9x99TcRuS5Y7Gf6V7wswriP+K2nPcwPbNDuJ38oPUnQefKuG38Po/G63NlHFrIg6R0G4qjjHHckaRqef4iiN2I135UOxSk908+UR76V9unLXdEeBSMxB7sA04dn+I5QUaCrREdOfjzpNwmKK5gRpzkzz9n4NEsLcBhg+o2np0rdHUuG1eWPTbiItvcu2HjRiFZ4kdGJkAEgifrCD6w1XLtpvVAJY7GdDGkTz30PhRztrcg2bjL3biEZhurqen0gQw037pjpQAPPcflqCNvYeh+dddfW3z+avG8x9NUtk6vctINjmJOZeYyqCTU1m9bRgLJZgGDNcYZS4M5Qo3VAZkHUnXQCKG4oAmQO8Nx18fE9fOp8GRlMxpqPtH21k1I+PkG8x+sfkIPypo4XjvT2lDHvL3W9mx9oj2zSTj7s5T+NzRfs+5BBH+tA+4SxLihPba36bug+p6pBjXn7OVMHB1yqznc7fKaX8Xayko20n3H8fCg5/ZxbI0GfGmbgnEhmyvqraa0H47g4OeOcN58j7fnNVMPfiCNxQMnE+HKGIAkHbxH3iq3Z/ChMVZI/wDlt+70i0WscQDKpIkH3hv617hrdlb9kjNmN23HSfSLUA3t2v6V/wC+5/ztQPgS6s3SnLtHgxiFuMhlrd26p9l1qWksi1ZiO81UU1c3XJOtT2bXezHQLtNS4OzkSTUHGHhVXmdT91A3dhMR38gMhhGuknqB08fGr3aDDEBl+sRpSr2ZxZS5m5jKPeRPwBrpPE7QuGeY18+tABDFSpO2WPb+IpN7W3FN9yvOJ84E04cYuFEMez2VzjibGTNAa4RcmyIPeRsw8RzH+Ue+tfTvaYkGI1U+dV+zuIjQ7ag+R1rfiakMF3jn1HKgtLxdrmhCk8yQD9mprZ9pYwPdFUrCBFnnUWJv91tZ2AEQAJn21BfxzFvV6aToPKqC23uaAqW+rOvsPqz7Z1qTUkF5ylRHUHwPKrOIYACN+ZH0uhPjVGx4ZcVULIZ1gRpG8k7R5mpxhhlR7rFQskRu0HdR0kbxy9tCWxLDNBjMIPTfptOlXcRwxzZW+z5iFIgmWPekD/MNKDqFkejN1SVLCHBA3LDQkbA6zvStxW5nMsPdRfAXM+IxIMh1Oo2UrAQAg+ABB5R41W4pgm9ZdZ1jmNP61yTjmHteN5Nb9TOpCWxBA1gxsRv7udVcQ5cAxBB5fdzra/nUmJg/j21TVmDgFe6RuJkeMVq09Gcm+vcLGGuEsAdzoD48p022mquHtMHhmObpt86IKvdzDvEAEA7kg7TyqraEPBYaGROpjePtkVa29scmPXH5GcfcD4Bwwn0VxSJ6ElT5esPdSneKlAoIEa/08qY8aZw2JC7MojlrmHuNI5M114p/a8Lza6yL3ojmkGCOfhUNwxp1+VRLfPd91X0tqsMxDONVQagftMeYG+Ub1scalibBLBY1A1+7404dmOEwMzbVS4LgAWzNvv8A0ptuMVQBRBbQeC82oL4ugKANvxp7aGcUs5hO8fEcvuqA4wCE8N+h5Vfwz5l8fxNUJ3E0Uz9VhB8vvB19ppUv2yjlTT/xPBBSem4+740qcXw0rI3X/wAaDbgt+c1vrqPOjXD+/dsE7i9a+FxaUcLeKkMORpo4W/8AvFk8nu2yP3i1B52exbf+pYu1Mq2IvEjoPStJqTi1tfSmBoDpRThPDhZu4y+R3nv3oPh6VoAoK9zM5NBBetywXx18t6DY5vSXjGw28hRu68B36DTzpcttGvM1Qf7NW5ZPG5PsRZ++ug4G6SyeHP2a/GaSezVqMp5BGP8A1ZvsA99OXBbgLZfqj5j+tIGcZwWcEAa6j7/9K5vx7hzKdq6heMOZ9VgJ8DsG94+PhQ7iGDVtHGvX8fOoOX8PESOe4ojZuK/dYweR6eFFeI8HFtpHXQ0D4jhSpkCPsNBPibTKTpIgAVV9KIgjWa3s8QYCGE1qbgJmKC5bcMgGxHuP3Vo7xoNTyFWkym1IHekAfbVRQV8W/HSoITgnJlhA366ctpirOIxZ9CoDlgJAUQCGHqaa7GDJ6VtZsX2YBVHSHhgR0K8h7BTFg8BbtKQ7WrUiTAgBhGomCdNJINUNXADORrja3MPauFfEIqnyEzWvErZur3dSlxNOcMuh85SK94T6ANbAZmufk6wTOokEaQF6cvlRm9wy04ulGdG9Gmu57lxmMDnsQYPOqFW1bulu+srJUlhqDy15Dfekm/2iP07KT1RiFnz1B99OVyy/5UqM8qXBGpjeCQCNYDeYrmOLtNauOobQMRodDBIgj2aisJrE/DdXyMlfVpNeA7T2CAty1cUcypVvbBAq/ev4d9UxSERoLisjg+0R7ZpDtsp5QegHd9g5fjaiVgKvrGPMVjOKrdXzs0e52L8YxwW16JHDM5BbKcwAXbXqTHuoQMLm1Aiau2Ldsa8qJWMXYXqayrGo058mScltyEWOCsdADTBwrs5l1asTtDbXRQKvcPxxusOQrJrE8HglBmIA1rbF3Mqu53iPIch7dzW+MxYVdNh8TQ3HybOv0tT9gqhTu8R7xk7mmrgmLkD41zTi+I7+nI029l8eCBrvUDhxDDZl05UmcQtZG8PsNPWHeRS12kwJBMbUCJjLORyOR1FH+zP6RrInW3iLR/5fSLQ7G2s1vbvJ8q27I4jLirI5Pctj/uLFCD1x67kVhtme4f8AuNSvggNTRHtNic1y4OSu4/ztNC8J6tBDxVot5frGfZQFTLHoNqLcfvRp0EUP4VYzOB1NA6cHtFVjnkA+U0U4bMsw53IHs/0odg7oFzwBI9ylifl7qL4Be7b8ZY+38GiCuLvAOhOxkH2xH48ahCL6h0A26r4eVV8eJ0O2/wBlR45WyBx6y7/tCgjv4SDDDT4edV8Rwi246VZwXEluLDcvfVPiTxqp2oBt/s6BUKcFHOAKhu8ZddG1FVn4qdWB9VSfadB8TRRLEYZLaNzgigd3iZnKkDyE1Zss9xicpZbgG2sc5PhrWvBsAUvd9ZIBZZ0WAfWPtjTzoM9M1pZJLXG2GsDqNNIGk9dB1Na8HtXDddiQzlGPe1MxoY67e6itrGWyG9KiHvnIFJRjGjLmmF+juNYq3wvidlJKWhbg6y2c5didRBiTuDQMfZ6wyDDm+V9IbOW3tKxnmNdV0A08I3NMuGVWuDNM66zupZTl26XDSnwO8ty3hLrsykO9rO0uZ9I6gEjUAyYkHz01ZcJal1IhmiJG0+jnvfVk29/CgCpbNu8kqbqhxkKkb5xuDqT5dedKt/skpvXO+AGZ2W3c7rsSzSVI21nwPM6GnBsKtu+jgwxuZiBspDnkPWlQSeWlI/am4trEvndmYXGZUBOZpMq11jsAIAXeJgAUFK5wjJPpCLaj6I7rN+zP/E9hNBMWRplUrbmFnYNuT4zuT40cxVxbwS/caByVUy5GBGYB5gISdV30kUFxTFyZgRoANlHIDwqj2xdOUg6Eb1XKkmvbQnzjX5VtMGoLOCta60yYHE5RA50t2r1HeDpmYUDLbtZ8gPWtuPkLabyq3hyJ0pd7eY/Jayjcig5lirmZifGiXZ3G5HyzoaEVtafKQelB2bhOJlQaJY2wLifKk/svjwyDWmnCYuNDtVgJ/EsHkaY0OhoDw/D5Mbhhy/KLJHl6ZK6BxbChp5g0uWcGBiMOG+jftFT5XV0qCvx7EL6a/wB4f+9cG/8A+RqiwN1dO8sb7iu03fXb+8fnWjVB8+cSxqvcIzDfqKM8HyWxnLLJIA1H4/BrtlZV2OU4C4uScw1XeRux+6mjCOgK95dFH0hTYK8NDRJ4lj1zquZYM8xV3AY1TbEsumm4pqWvDTZpz7GWES5nRxB3EjQ1Qx2Jymcw94rqIr2g4rxG4kSGXKfEaeFVLGQSsqXYTBIgQQdfdXdOfsr07UHEhxAZZ9JFu0ZbWM/1fZM6cga34Fx1lNxi6mQRqdi8ga7712qvTRXHcBxq3fnNpcA1XuuGiJIzRqBvryq/h+IYS4cgNkptAi3cH7QI5kxudq6k1Y2xoA3ZrCYe1YRmK5PTEgFl1lu63QwXOnxNFbPGrVu4lvOp7+UxlUEhipO5kd/4VqPpe2txtTaFbi3FhbxMhVK+kBz5gSsbwTosAk/b0Vv9oFi3+XXHZwQyqyrIVrhygyDOm+556V1NK9XnQcVxgVrNzKy6EOtuVBVSO8F11A7p5E9JobhWQhdRJGuvLWD8PhXfOle02rgBAUyCPHUV7cK/WX3iu/V7QfP9p1n1h7xTFwzFKn0h7xXXq8oFLht1cgJZfeKTf9od0ROYb6aiuumtkptNPmH0g6j31npB1Hvr6eNZRXz32c4sLbQWAB8ae7HEkYDvr7xXShXlE0QcFxFWlWYe8Vj2EN2ycyki9bO4/wDkWn41th/XX+8PnUNP/9k=">
            <a:extLst>
              <a:ext uri="{FF2B5EF4-FFF2-40B4-BE49-F238E27FC236}">
                <a16:creationId xmlns:a16="http://schemas.microsoft.com/office/drawing/2014/main" id="{1C0CBBCC-C0A1-44FC-9976-486192448FAB}"/>
              </a:ext>
            </a:extLst>
          </p:cNvPr>
          <p:cNvSpPr>
            <a:spLocks noChangeAspect="1" noChangeArrowheads="1"/>
          </p:cNvSpPr>
          <p:nvPr/>
        </p:nvSpPr>
        <p:spPr bwMode="auto">
          <a:xfrm>
            <a:off x="63500"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pic>
        <p:nvPicPr>
          <p:cNvPr id="120840" name="Picture 11">
            <a:extLst>
              <a:ext uri="{FF2B5EF4-FFF2-40B4-BE49-F238E27FC236}">
                <a16:creationId xmlns:a16="http://schemas.microsoft.com/office/drawing/2014/main" id="{D59108B8-0199-4868-9AB1-81A40A1987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45263" y="4572000"/>
            <a:ext cx="1674812"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a:extLst>
              <a:ext uri="{FF2B5EF4-FFF2-40B4-BE49-F238E27FC236}">
                <a16:creationId xmlns:a16="http://schemas.microsoft.com/office/drawing/2014/main" id="{BF9BE1D0-A7DF-4CC8-B925-35C163F49E3B}"/>
              </a:ext>
            </a:extLst>
          </p:cNvPr>
          <p:cNvSpPr>
            <a:spLocks noGrp="1" noChangeArrowheads="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Creativity</a:t>
            </a:r>
          </a:p>
        </p:txBody>
      </p:sp>
      <p:sp>
        <p:nvSpPr>
          <p:cNvPr id="20483" name="Rectangle 3">
            <a:extLst>
              <a:ext uri="{FF2B5EF4-FFF2-40B4-BE49-F238E27FC236}">
                <a16:creationId xmlns:a16="http://schemas.microsoft.com/office/drawing/2014/main" id="{A5D1A9AF-431D-4F33-848D-A642F797A5E1}"/>
              </a:ext>
            </a:extLst>
          </p:cNvPr>
          <p:cNvSpPr>
            <a:spLocks noGrp="1" noChangeArrowheads="1"/>
          </p:cNvSpPr>
          <p:nvPr>
            <p:ph type="body" idx="1"/>
          </p:nvPr>
        </p:nvSpPr>
        <p:spPr/>
        <p:txBody>
          <a:bodyPr/>
          <a:lstStyle/>
          <a:p>
            <a:pPr>
              <a:defRPr/>
            </a:pPr>
            <a:endParaRPr lang="en-GB" altLang="en-US" dirty="0"/>
          </a:p>
          <a:p>
            <a:pPr marL="0" indent="0" algn="ctr">
              <a:buFontTx/>
              <a:buNone/>
              <a:defRPr/>
            </a:pPr>
            <a:r>
              <a:rPr lang="en-GB" altLang="en-US" i="1" dirty="0"/>
              <a:t>“There is no doubt that creativity is the most important human resource of all. Without creativity there would be no progress, and we would be forever repeating the same patterns” </a:t>
            </a:r>
          </a:p>
          <a:p>
            <a:pPr marL="0" indent="0" algn="ctr">
              <a:buFontTx/>
              <a:buNone/>
              <a:defRPr/>
            </a:pPr>
            <a:r>
              <a:rPr lang="en-GB" altLang="en-US" dirty="0"/>
              <a:t>(Edward de Bono).</a:t>
            </a:r>
          </a:p>
          <a:p>
            <a:pPr lvl="1" algn="r">
              <a:defRPr/>
            </a:pPr>
            <a:endParaRPr lang="en-GB" altLang="en-US" dirty="0"/>
          </a:p>
          <a:p>
            <a:pPr>
              <a:defRPr/>
            </a:pPr>
            <a:endParaRPr lang="en-GB" altLang="en-US" dirty="0"/>
          </a:p>
          <a:p>
            <a:pPr>
              <a:defRPr/>
            </a:pPr>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4DBFE-7A78-4329-A1F0-E1283D3A33D8}"/>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715573B-C02F-470F-9A39-21694CFC3445}"/>
              </a:ext>
            </a:extLst>
          </p:cNvPr>
          <p:cNvSpPr>
            <a:spLocks noGrp="1"/>
          </p:cNvSpPr>
          <p:nvPr>
            <p:ph idx="1"/>
          </p:nvPr>
        </p:nvSpPr>
        <p:spPr/>
        <p:txBody>
          <a:bodyPr/>
          <a:lstStyle/>
          <a:p>
            <a:r>
              <a:rPr lang="en-GB" dirty="0"/>
              <a:t>Watch the </a:t>
            </a:r>
            <a:r>
              <a:rPr lang="en-GB" dirty="0" err="1"/>
              <a:t>Youtube</a:t>
            </a:r>
            <a:r>
              <a:rPr lang="en-GB" dirty="0"/>
              <a:t> video on Six Thinking Hats:</a:t>
            </a:r>
          </a:p>
          <a:p>
            <a:endParaRPr lang="en-GB" dirty="0"/>
          </a:p>
          <a:p>
            <a:r>
              <a:rPr lang="en-GB" dirty="0"/>
              <a:t>https://www.youtube.com/watch?v=oHiwpz7r4wY</a:t>
            </a:r>
          </a:p>
        </p:txBody>
      </p:sp>
    </p:spTree>
    <p:extLst>
      <p:ext uri="{BB962C8B-B14F-4D97-AF65-F5344CB8AC3E}">
        <p14:creationId xmlns:p14="http://schemas.microsoft.com/office/powerpoint/2010/main" val="5929139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9">
            <a:extLst>
              <a:ext uri="{FF2B5EF4-FFF2-40B4-BE49-F238E27FC236}">
                <a16:creationId xmlns:a16="http://schemas.microsoft.com/office/drawing/2014/main" id="{224D4566-8560-4646-BEDB-774449056E51}"/>
              </a:ext>
            </a:extLst>
          </p:cNvPr>
          <p:cNvPicPr>
            <a:picLocks noChangeAspect="1" noChangeArrowheads="1"/>
          </p:cNvPicPr>
          <p:nvPr/>
        </p:nvPicPr>
        <p:blipFill>
          <a:blip r:embed="rId3"/>
          <a:srcRect/>
          <a:stretch>
            <a:fillRect/>
          </a:stretch>
        </p:blipFill>
        <p:spPr bwMode="auto">
          <a:xfrm>
            <a:off x="468313" y="1536700"/>
            <a:ext cx="754062" cy="681038"/>
          </a:xfrm>
          <a:prstGeom prst="rect">
            <a:avLst/>
          </a:prstGeom>
          <a:noFill/>
          <a:ln w="57150" cap="rnd">
            <a:solidFill>
              <a:schemeClr val="accent3">
                <a:lumMod val="20000"/>
                <a:lumOff val="80000"/>
              </a:schemeClr>
            </a:solidFill>
            <a:prstDash val="sysDot"/>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79" name="AutoShape 11">
            <a:extLst>
              <a:ext uri="{FF2B5EF4-FFF2-40B4-BE49-F238E27FC236}">
                <a16:creationId xmlns:a16="http://schemas.microsoft.com/office/drawing/2014/main" id="{636C7A55-30ED-461A-B245-A614D60F973A}"/>
              </a:ext>
            </a:extLst>
          </p:cNvPr>
          <p:cNvSpPr>
            <a:spLocks noChangeArrowheads="1"/>
          </p:cNvSpPr>
          <p:nvPr/>
        </p:nvSpPr>
        <p:spPr bwMode="auto">
          <a:xfrm>
            <a:off x="1435100" y="1633538"/>
            <a:ext cx="792163" cy="328612"/>
          </a:xfrm>
          <a:prstGeom prst="rightArrow">
            <a:avLst>
              <a:gd name="adj1" fmla="val 50000"/>
              <a:gd name="adj2" fmla="val 60266"/>
            </a:avLst>
          </a:prstGeom>
          <a:gradFill rotWithShape="1">
            <a:gsLst>
              <a:gs pos="0">
                <a:srgbClr val="000000"/>
              </a:gs>
              <a:gs pos="50000">
                <a:srgbClr val="990099"/>
              </a:gs>
              <a:gs pos="100000">
                <a:srgbClr val="000000"/>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45068" name="Text Box 12">
            <a:extLst>
              <a:ext uri="{FF2B5EF4-FFF2-40B4-BE49-F238E27FC236}">
                <a16:creationId xmlns:a16="http://schemas.microsoft.com/office/drawing/2014/main" id="{840BB939-7550-41AC-808A-3BB3745A042B}"/>
              </a:ext>
            </a:extLst>
          </p:cNvPr>
          <p:cNvSpPr txBox="1">
            <a:spLocks noChangeArrowheads="1"/>
          </p:cNvSpPr>
          <p:nvPr/>
        </p:nvSpPr>
        <p:spPr bwMode="auto">
          <a:xfrm>
            <a:off x="2368550" y="1560513"/>
            <a:ext cx="5832475"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buFontTx/>
              <a:buChar char="•"/>
              <a:defRPr/>
            </a:pPr>
            <a:r>
              <a:rPr lang="en-GB" sz="1500">
                <a:latin typeface="+mj-lt"/>
              </a:rPr>
              <a:t>Archives, Reports, Media, Articles, Books, Biographies, Images, Audio &amp; Digital Media</a:t>
            </a:r>
            <a:endParaRPr lang="en-US" sz="1500">
              <a:latin typeface="+mj-lt"/>
            </a:endParaRPr>
          </a:p>
        </p:txBody>
      </p:sp>
      <p:pic>
        <p:nvPicPr>
          <p:cNvPr id="126981" name="Picture 13">
            <a:extLst>
              <a:ext uri="{FF2B5EF4-FFF2-40B4-BE49-F238E27FC236}">
                <a16:creationId xmlns:a16="http://schemas.microsoft.com/office/drawing/2014/main" id="{0D79EF18-069B-4EA2-B4A6-83AC588A21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2495550"/>
            <a:ext cx="754062" cy="681038"/>
          </a:xfrm>
          <a:prstGeom prst="rect">
            <a:avLst/>
          </a:prstGeom>
          <a:noFill/>
          <a:ln w="57150" cap="rnd">
            <a:solidFill>
              <a:srgbClr val="CC0000"/>
            </a:solidFill>
            <a:prstDash val="sysDot"/>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82" name="AutoShape 14">
            <a:extLst>
              <a:ext uri="{FF2B5EF4-FFF2-40B4-BE49-F238E27FC236}">
                <a16:creationId xmlns:a16="http://schemas.microsoft.com/office/drawing/2014/main" id="{4CC8562A-D12D-42F7-8C7A-4FA944C4502B}"/>
              </a:ext>
            </a:extLst>
          </p:cNvPr>
          <p:cNvSpPr>
            <a:spLocks noChangeArrowheads="1"/>
          </p:cNvSpPr>
          <p:nvPr/>
        </p:nvSpPr>
        <p:spPr bwMode="auto">
          <a:xfrm>
            <a:off x="1435100" y="2570163"/>
            <a:ext cx="792163" cy="328612"/>
          </a:xfrm>
          <a:prstGeom prst="rightArrow">
            <a:avLst>
              <a:gd name="adj1" fmla="val 50000"/>
              <a:gd name="adj2" fmla="val 60266"/>
            </a:avLst>
          </a:prstGeom>
          <a:gradFill rotWithShape="1">
            <a:gsLst>
              <a:gs pos="0">
                <a:srgbClr val="000000"/>
              </a:gs>
              <a:gs pos="50000">
                <a:srgbClr val="990099"/>
              </a:gs>
              <a:gs pos="100000">
                <a:srgbClr val="000000"/>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45071" name="Text Box 15">
            <a:extLst>
              <a:ext uri="{FF2B5EF4-FFF2-40B4-BE49-F238E27FC236}">
                <a16:creationId xmlns:a16="http://schemas.microsoft.com/office/drawing/2014/main" id="{55D72107-CF2D-453A-BA61-CD3BA11FD7EE}"/>
              </a:ext>
            </a:extLst>
          </p:cNvPr>
          <p:cNvSpPr txBox="1">
            <a:spLocks noChangeArrowheads="1"/>
          </p:cNvSpPr>
          <p:nvPr/>
        </p:nvSpPr>
        <p:spPr bwMode="auto">
          <a:xfrm>
            <a:off x="2297113" y="2430463"/>
            <a:ext cx="5400675"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buFontTx/>
              <a:buChar char="•"/>
              <a:defRPr/>
            </a:pPr>
            <a:r>
              <a:rPr lang="en-GB" sz="1500" dirty="0">
                <a:latin typeface="+mj-lt"/>
              </a:rPr>
              <a:t>Does my Direction Feel Right? Could I be Looking in the Wrong Place? Asking the Wrong Questions?</a:t>
            </a:r>
            <a:endParaRPr lang="en-US" sz="1500" dirty="0">
              <a:latin typeface="+mj-lt"/>
            </a:endParaRPr>
          </a:p>
        </p:txBody>
      </p:sp>
      <p:pic>
        <p:nvPicPr>
          <p:cNvPr id="126984" name="Picture 16">
            <a:extLst>
              <a:ext uri="{FF2B5EF4-FFF2-40B4-BE49-F238E27FC236}">
                <a16:creationId xmlns:a16="http://schemas.microsoft.com/office/drawing/2014/main" id="{4C6DCD10-588C-45B6-A73D-A947F4795CB8}"/>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8313" y="3503613"/>
            <a:ext cx="755650" cy="579437"/>
          </a:xfrm>
          <a:prstGeom prst="rect">
            <a:avLst/>
          </a:prstGeom>
          <a:noFill/>
          <a:ln w="57150" cap="rnd">
            <a:solidFill>
              <a:srgbClr val="000000"/>
            </a:solidFill>
            <a:prstDash val="sysDot"/>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85" name="AutoShape 17">
            <a:extLst>
              <a:ext uri="{FF2B5EF4-FFF2-40B4-BE49-F238E27FC236}">
                <a16:creationId xmlns:a16="http://schemas.microsoft.com/office/drawing/2014/main" id="{D893D5C0-2099-4DE8-9E6B-009649D0A295}"/>
              </a:ext>
            </a:extLst>
          </p:cNvPr>
          <p:cNvSpPr>
            <a:spLocks noChangeArrowheads="1"/>
          </p:cNvSpPr>
          <p:nvPr/>
        </p:nvSpPr>
        <p:spPr bwMode="auto">
          <a:xfrm>
            <a:off x="1435100" y="3505200"/>
            <a:ext cx="792163" cy="328613"/>
          </a:xfrm>
          <a:prstGeom prst="rightArrow">
            <a:avLst>
              <a:gd name="adj1" fmla="val 50000"/>
              <a:gd name="adj2" fmla="val 60266"/>
            </a:avLst>
          </a:prstGeom>
          <a:gradFill rotWithShape="1">
            <a:gsLst>
              <a:gs pos="0">
                <a:srgbClr val="000000"/>
              </a:gs>
              <a:gs pos="50000">
                <a:srgbClr val="990099"/>
              </a:gs>
              <a:gs pos="100000">
                <a:srgbClr val="000000"/>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45075" name="Text Box 19">
            <a:extLst>
              <a:ext uri="{FF2B5EF4-FFF2-40B4-BE49-F238E27FC236}">
                <a16:creationId xmlns:a16="http://schemas.microsoft.com/office/drawing/2014/main" id="{0538BB49-2614-4281-B587-3C8F6C010658}"/>
              </a:ext>
            </a:extLst>
          </p:cNvPr>
          <p:cNvSpPr txBox="1">
            <a:spLocks noChangeArrowheads="1"/>
          </p:cNvSpPr>
          <p:nvPr/>
        </p:nvSpPr>
        <p:spPr bwMode="auto">
          <a:xfrm>
            <a:off x="2297113" y="3360738"/>
            <a:ext cx="489585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buFontTx/>
              <a:buChar char="•"/>
              <a:defRPr/>
            </a:pPr>
            <a:r>
              <a:rPr lang="en-GB" sz="1500" dirty="0">
                <a:latin typeface="+mj-lt"/>
              </a:rPr>
              <a:t>What Can I do Different? Is there Anything More to Look at? What are the Weaknesses? </a:t>
            </a:r>
            <a:endParaRPr lang="en-US" sz="1500" dirty="0">
              <a:latin typeface="+mj-lt"/>
            </a:endParaRPr>
          </a:p>
        </p:txBody>
      </p:sp>
      <p:pic>
        <p:nvPicPr>
          <p:cNvPr id="126987" name="Picture 20">
            <a:extLst>
              <a:ext uri="{FF2B5EF4-FFF2-40B4-BE49-F238E27FC236}">
                <a16:creationId xmlns:a16="http://schemas.microsoft.com/office/drawing/2014/main" id="{43873CBE-C045-4E40-9CD8-6C897FE469E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8313" y="4368800"/>
            <a:ext cx="760412" cy="652463"/>
          </a:xfrm>
          <a:prstGeom prst="rect">
            <a:avLst/>
          </a:prstGeom>
          <a:noFill/>
          <a:ln w="57150" cap="rnd">
            <a:solidFill>
              <a:srgbClr val="FFFF00"/>
            </a:solidFill>
            <a:prstDash val="sysDot"/>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88" name="AutoShape 21">
            <a:extLst>
              <a:ext uri="{FF2B5EF4-FFF2-40B4-BE49-F238E27FC236}">
                <a16:creationId xmlns:a16="http://schemas.microsoft.com/office/drawing/2014/main" id="{715435DD-59A9-4ACD-9FC7-662CDF023949}"/>
              </a:ext>
            </a:extLst>
          </p:cNvPr>
          <p:cNvSpPr>
            <a:spLocks noChangeArrowheads="1"/>
          </p:cNvSpPr>
          <p:nvPr/>
        </p:nvSpPr>
        <p:spPr bwMode="auto">
          <a:xfrm>
            <a:off x="1435100" y="4441825"/>
            <a:ext cx="792163" cy="328613"/>
          </a:xfrm>
          <a:prstGeom prst="rightArrow">
            <a:avLst>
              <a:gd name="adj1" fmla="val 50000"/>
              <a:gd name="adj2" fmla="val 60266"/>
            </a:avLst>
          </a:prstGeom>
          <a:gradFill rotWithShape="1">
            <a:gsLst>
              <a:gs pos="0">
                <a:srgbClr val="000000"/>
              </a:gs>
              <a:gs pos="50000">
                <a:srgbClr val="990099"/>
              </a:gs>
              <a:gs pos="100000">
                <a:srgbClr val="000000"/>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45078" name="Text Box 22">
            <a:extLst>
              <a:ext uri="{FF2B5EF4-FFF2-40B4-BE49-F238E27FC236}">
                <a16:creationId xmlns:a16="http://schemas.microsoft.com/office/drawing/2014/main" id="{7185B72A-8169-433C-8052-3E2871A4AB3F}"/>
              </a:ext>
            </a:extLst>
          </p:cNvPr>
          <p:cNvSpPr txBox="1">
            <a:spLocks noChangeArrowheads="1"/>
          </p:cNvSpPr>
          <p:nvPr/>
        </p:nvSpPr>
        <p:spPr bwMode="auto">
          <a:xfrm>
            <a:off x="2297113" y="4322763"/>
            <a:ext cx="4248150" cy="554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buFontTx/>
              <a:buChar char="•"/>
              <a:defRPr/>
            </a:pPr>
            <a:r>
              <a:rPr lang="en-GB" sz="1500" dirty="0">
                <a:latin typeface="+mj-lt"/>
              </a:rPr>
              <a:t>Why is it Worth it? For Whom is it of Interest? Why Can   it Be Done? Because it Can…… </a:t>
            </a:r>
            <a:endParaRPr lang="en-US" sz="1500" dirty="0">
              <a:latin typeface="+mj-lt"/>
            </a:endParaRPr>
          </a:p>
        </p:txBody>
      </p:sp>
      <p:pic>
        <p:nvPicPr>
          <p:cNvPr id="126990" name="Picture 23">
            <a:extLst>
              <a:ext uri="{FF2B5EF4-FFF2-40B4-BE49-F238E27FC236}">
                <a16:creationId xmlns:a16="http://schemas.microsoft.com/office/drawing/2014/main" id="{8EF1D21C-824A-4BB2-8C95-20C3FA67BE5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8313" y="5303838"/>
            <a:ext cx="760412" cy="569912"/>
          </a:xfrm>
          <a:prstGeom prst="rect">
            <a:avLst/>
          </a:prstGeom>
          <a:noFill/>
          <a:ln w="57150" cap="rnd">
            <a:solidFill>
              <a:srgbClr val="00FF00"/>
            </a:solidFill>
            <a:prstDash val="sysDot"/>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91" name="AutoShape 24">
            <a:extLst>
              <a:ext uri="{FF2B5EF4-FFF2-40B4-BE49-F238E27FC236}">
                <a16:creationId xmlns:a16="http://schemas.microsoft.com/office/drawing/2014/main" id="{772D37A6-386C-452B-A31F-8171BAE752B5}"/>
              </a:ext>
            </a:extLst>
          </p:cNvPr>
          <p:cNvSpPr>
            <a:spLocks noChangeArrowheads="1"/>
          </p:cNvSpPr>
          <p:nvPr/>
        </p:nvSpPr>
        <p:spPr bwMode="auto">
          <a:xfrm>
            <a:off x="1435100" y="5305425"/>
            <a:ext cx="792163" cy="328613"/>
          </a:xfrm>
          <a:prstGeom prst="rightArrow">
            <a:avLst>
              <a:gd name="adj1" fmla="val 50000"/>
              <a:gd name="adj2" fmla="val 60266"/>
            </a:avLst>
          </a:prstGeom>
          <a:gradFill rotWithShape="1">
            <a:gsLst>
              <a:gs pos="0">
                <a:srgbClr val="000000"/>
              </a:gs>
              <a:gs pos="50000">
                <a:srgbClr val="990099"/>
              </a:gs>
              <a:gs pos="100000">
                <a:srgbClr val="000000"/>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45081" name="Text Box 25">
            <a:extLst>
              <a:ext uri="{FF2B5EF4-FFF2-40B4-BE49-F238E27FC236}">
                <a16:creationId xmlns:a16="http://schemas.microsoft.com/office/drawing/2014/main" id="{AD58EB9F-EEAA-49D1-B5DF-9E8BA753358D}"/>
              </a:ext>
            </a:extLst>
          </p:cNvPr>
          <p:cNvSpPr txBox="1">
            <a:spLocks noChangeArrowheads="1"/>
          </p:cNvSpPr>
          <p:nvPr/>
        </p:nvSpPr>
        <p:spPr bwMode="auto">
          <a:xfrm>
            <a:off x="2368550" y="5192713"/>
            <a:ext cx="3671888" cy="777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buFontTx/>
              <a:buChar char="•"/>
              <a:defRPr/>
            </a:pPr>
            <a:r>
              <a:rPr lang="en-GB" sz="1500" dirty="0">
                <a:latin typeface="+mj-lt"/>
              </a:rPr>
              <a:t>Alternative Ways? New Methods or Tools? New Stance? New View of Your Original Stance? </a:t>
            </a:r>
            <a:endParaRPr lang="en-US" sz="1500" dirty="0">
              <a:latin typeface="+mj-lt"/>
            </a:endParaRPr>
          </a:p>
        </p:txBody>
      </p:sp>
      <p:pic>
        <p:nvPicPr>
          <p:cNvPr id="126993" name="Picture 26">
            <a:extLst>
              <a:ext uri="{FF2B5EF4-FFF2-40B4-BE49-F238E27FC236}">
                <a16:creationId xmlns:a16="http://schemas.microsoft.com/office/drawing/2014/main" id="{966EAD66-207F-4D05-BC83-3AAC9C812F4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8313" y="6194425"/>
            <a:ext cx="760412" cy="552450"/>
          </a:xfrm>
          <a:prstGeom prst="rect">
            <a:avLst/>
          </a:prstGeom>
          <a:noFill/>
          <a:ln w="57150" cap="rnd">
            <a:solidFill>
              <a:srgbClr val="00FFFF"/>
            </a:solidFill>
            <a:prstDash val="sysDot"/>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6994" name="AutoShape 27">
            <a:extLst>
              <a:ext uri="{FF2B5EF4-FFF2-40B4-BE49-F238E27FC236}">
                <a16:creationId xmlns:a16="http://schemas.microsoft.com/office/drawing/2014/main" id="{B0E46B17-787F-4F5C-A376-ADE7B68C122F}"/>
              </a:ext>
            </a:extLst>
          </p:cNvPr>
          <p:cNvSpPr>
            <a:spLocks noChangeArrowheads="1"/>
          </p:cNvSpPr>
          <p:nvPr/>
        </p:nvSpPr>
        <p:spPr bwMode="auto">
          <a:xfrm>
            <a:off x="1435100" y="6242050"/>
            <a:ext cx="792163" cy="328613"/>
          </a:xfrm>
          <a:prstGeom prst="rightArrow">
            <a:avLst>
              <a:gd name="adj1" fmla="val 50000"/>
              <a:gd name="adj2" fmla="val 60266"/>
            </a:avLst>
          </a:prstGeom>
          <a:gradFill rotWithShape="1">
            <a:gsLst>
              <a:gs pos="0">
                <a:srgbClr val="000000"/>
              </a:gs>
              <a:gs pos="50000">
                <a:srgbClr val="990099"/>
              </a:gs>
              <a:gs pos="100000">
                <a:srgbClr val="000000"/>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
        <p:nvSpPr>
          <p:cNvPr id="45084" name="Text Box 28">
            <a:extLst>
              <a:ext uri="{FF2B5EF4-FFF2-40B4-BE49-F238E27FC236}">
                <a16:creationId xmlns:a16="http://schemas.microsoft.com/office/drawing/2014/main" id="{E804B818-AEA7-47F0-9245-05C83E612790}"/>
              </a:ext>
            </a:extLst>
          </p:cNvPr>
          <p:cNvSpPr txBox="1">
            <a:spLocks noChangeArrowheads="1"/>
          </p:cNvSpPr>
          <p:nvPr/>
        </p:nvSpPr>
        <p:spPr bwMode="auto">
          <a:xfrm>
            <a:off x="2368550" y="6080125"/>
            <a:ext cx="3284538"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buFontTx/>
              <a:buChar char="•"/>
              <a:defRPr/>
            </a:pPr>
            <a:r>
              <a:rPr lang="en-GB" sz="1500" dirty="0">
                <a:latin typeface="+mj-lt"/>
              </a:rPr>
              <a:t>What Has Been Done? What is Still to do? How to Proceed?</a:t>
            </a:r>
            <a:endParaRPr lang="en-US" sz="1500" dirty="0">
              <a:latin typeface="+mj-lt"/>
            </a:endParaRPr>
          </a:p>
        </p:txBody>
      </p:sp>
      <p:sp>
        <p:nvSpPr>
          <p:cNvPr id="126996" name="WordArt 30">
            <a:extLst>
              <a:ext uri="{FF2B5EF4-FFF2-40B4-BE49-F238E27FC236}">
                <a16:creationId xmlns:a16="http://schemas.microsoft.com/office/drawing/2014/main" id="{590D5482-D5E5-467A-820D-528F66CB6AF8}"/>
              </a:ext>
            </a:extLst>
          </p:cNvPr>
          <p:cNvSpPr>
            <a:spLocks noChangeArrowheads="1" noChangeShapeType="1" noTextEdit="1"/>
          </p:cNvSpPr>
          <p:nvPr/>
        </p:nvSpPr>
        <p:spPr bwMode="auto">
          <a:xfrm>
            <a:off x="503238" y="381000"/>
            <a:ext cx="8207375" cy="1008063"/>
          </a:xfrm>
          <a:prstGeom prst="rect">
            <a:avLst/>
          </a:prstGeom>
        </p:spPr>
        <p:txBody>
          <a:bodyPr wrap="none" fromWordArt="1">
            <a:prstTxWarp prst="textPlain">
              <a:avLst>
                <a:gd name="adj" fmla="val 50000"/>
              </a:avLst>
            </a:prstTxWarp>
            <a:scene3d>
              <a:camera prst="legacyPerspectiveTopLeft"/>
              <a:lightRig rig="legacyNormal3" dir="r"/>
            </a:scene3d>
            <a:sp3d extrusionH="201600" prstMaterial="legacyMetal">
              <a:extrusionClr>
                <a:srgbClr val="FFFFFF"/>
              </a:extrusionClr>
              <a:contourClr>
                <a:srgbClr val="000000"/>
              </a:contourClr>
            </a:sp3d>
          </a:bodyPr>
          <a:lstStyle/>
          <a:p>
            <a:pPr algn="ctr"/>
            <a:endParaRPr lang="en-GB" sz="2800" kern="10">
              <a:ln w="9525">
                <a:round/>
                <a:headEnd/>
                <a:tailEnd/>
              </a:ln>
              <a:gradFill rotWithShape="1">
                <a:gsLst>
                  <a:gs pos="0">
                    <a:srgbClr val="000000"/>
                  </a:gs>
                  <a:gs pos="50000">
                    <a:srgbClr val="FF9900"/>
                  </a:gs>
                  <a:gs pos="100000">
                    <a:srgbClr val="000000"/>
                  </a:gs>
                </a:gsLst>
                <a:lin ang="5400000" scaled="1"/>
              </a:gradFill>
              <a:latin typeface="Bradley Hand ITC" panose="03070402050302030203" pitchFamily="66" charset="0"/>
            </a:endParaRPr>
          </a:p>
        </p:txBody>
      </p:sp>
      <p:graphicFrame>
        <p:nvGraphicFramePr>
          <p:cNvPr id="2" name="Diagram 1">
            <a:extLst>
              <a:ext uri="{FF2B5EF4-FFF2-40B4-BE49-F238E27FC236}">
                <a16:creationId xmlns:a16="http://schemas.microsoft.com/office/drawing/2014/main" id="{E9FF4686-0649-4089-A748-D8280968F3E9}"/>
              </a:ext>
            </a:extLst>
          </p:cNvPr>
          <p:cNvGraphicFramePr/>
          <p:nvPr/>
        </p:nvGraphicFramePr>
        <p:xfrm>
          <a:off x="5299075" y="2814638"/>
          <a:ext cx="4970463" cy="412432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26998" name="Rectangle 1">
            <a:extLst>
              <a:ext uri="{FF2B5EF4-FFF2-40B4-BE49-F238E27FC236}">
                <a16:creationId xmlns:a16="http://schemas.microsoft.com/office/drawing/2014/main" id="{9642B3D0-4A89-48A0-9ACA-3FEBC56D3852}"/>
              </a:ext>
            </a:extLst>
          </p:cNvPr>
          <p:cNvSpPr>
            <a:spLocks noChangeArrowheads="1"/>
          </p:cNvSpPr>
          <p:nvPr/>
        </p:nvSpPr>
        <p:spPr bwMode="auto">
          <a:xfrm>
            <a:off x="468313" y="90519"/>
            <a:ext cx="8010525"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3000" dirty="0"/>
              <a:t>Edward De Bono: ‘Six’ Thinking Hats (1985)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a:extLst>
              <a:ext uri="{FF2B5EF4-FFF2-40B4-BE49-F238E27FC236}">
                <a16:creationId xmlns:a16="http://schemas.microsoft.com/office/drawing/2014/main" id="{08AA83D6-E588-46C0-B108-0300111F87DB}"/>
              </a:ext>
            </a:extLst>
          </p:cNvPr>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bwMode="auto">
          <a:xfrm>
            <a:off x="457200" y="1600200"/>
            <a:ext cx="8305800" cy="4648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1074" name="Picture 2">
            <a:extLst>
              <a:ext uri="{FF2B5EF4-FFF2-40B4-BE49-F238E27FC236}">
                <a16:creationId xmlns:a16="http://schemas.microsoft.com/office/drawing/2014/main" id="{9F0E4104-4FE9-4FBB-A6C1-09FE32D384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524000"/>
            <a:ext cx="8218488" cy="4791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a:extLst>
              <a:ext uri="{FF2B5EF4-FFF2-40B4-BE49-F238E27FC236}">
                <a16:creationId xmlns:a16="http://schemas.microsoft.com/office/drawing/2014/main" id="{8DCE221B-625F-4F36-A78A-7461EF1C052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 y="1524000"/>
            <a:ext cx="8277225" cy="47783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170" name="Picture 2">
            <a:extLst>
              <a:ext uri="{FF2B5EF4-FFF2-40B4-BE49-F238E27FC236}">
                <a16:creationId xmlns:a16="http://schemas.microsoft.com/office/drawing/2014/main" id="{491F4F32-D773-433C-BDBF-69ECEADAF198}"/>
              </a:ext>
            </a:extLst>
          </p:cNvPr>
          <p:cNvPicPr>
            <a:picLocks noGrp="1" noChangeAspect="1" noChangeArrowheads="1"/>
          </p:cNvPicPr>
          <p:nvPr>
            <p:ph idx="4294967295"/>
          </p:nvPr>
        </p:nvPicPr>
        <p:blipFill>
          <a:blip r:embed="rId3">
            <a:extLst>
              <a:ext uri="{28A0092B-C50C-407E-A947-70E740481C1C}">
                <a14:useLocalDpi xmlns:a14="http://schemas.microsoft.com/office/drawing/2010/main" val="0"/>
              </a:ext>
            </a:extLst>
          </a:blip>
          <a:srcRect/>
          <a:stretch>
            <a:fillRect/>
          </a:stretch>
        </p:blipFill>
        <p:spPr bwMode="auto">
          <a:xfrm>
            <a:off x="533400" y="1524000"/>
            <a:ext cx="8229600" cy="48482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7218" name="Picture 2">
            <a:extLst>
              <a:ext uri="{FF2B5EF4-FFF2-40B4-BE49-F238E27FC236}">
                <a16:creationId xmlns:a16="http://schemas.microsoft.com/office/drawing/2014/main" id="{18F1D837-E72B-4DF5-A35B-62810CFEB3AB}"/>
              </a:ext>
            </a:extLst>
          </p:cNvPr>
          <p:cNvPicPr>
            <a:picLocks noGrp="1" noChangeAspect="1" noChangeArrowheads="1"/>
          </p:cNvPicPr>
          <p:nvPr>
            <p:ph type="body" idx="4294967295"/>
          </p:nvPr>
        </p:nvPicPr>
        <p:blipFill>
          <a:blip r:embed="rId3">
            <a:extLst>
              <a:ext uri="{28A0092B-C50C-407E-A947-70E740481C1C}">
                <a14:useLocalDpi xmlns:a14="http://schemas.microsoft.com/office/drawing/2010/main" val="0"/>
              </a:ext>
            </a:extLst>
          </a:blip>
          <a:srcRect/>
          <a:stretch>
            <a:fillRect/>
          </a:stretch>
        </p:blipFill>
        <p:spPr bwMode="auto">
          <a:xfrm>
            <a:off x="539750" y="1524000"/>
            <a:ext cx="8070850" cy="47053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266" name="Picture 2">
            <a:extLst>
              <a:ext uri="{FF2B5EF4-FFF2-40B4-BE49-F238E27FC236}">
                <a16:creationId xmlns:a16="http://schemas.microsoft.com/office/drawing/2014/main" id="{2CDA7688-70EA-42C3-9C7C-32D161C157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524000"/>
            <a:ext cx="8147050" cy="4778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2578" name="Title 1">
            <a:extLst>
              <a:ext uri="{FF2B5EF4-FFF2-40B4-BE49-F238E27FC236}">
                <a16:creationId xmlns:a16="http://schemas.microsoft.com/office/drawing/2014/main" id="{E5664943-C0F3-4060-B727-7916A2CF3F4D}"/>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sz="3400"/>
              <a:t>Ideas Can Start with Solving Problems</a:t>
            </a:r>
          </a:p>
        </p:txBody>
      </p:sp>
      <p:sp>
        <p:nvSpPr>
          <p:cNvPr id="152579" name="Content Placeholder 2">
            <a:extLst>
              <a:ext uri="{FF2B5EF4-FFF2-40B4-BE49-F238E27FC236}">
                <a16:creationId xmlns:a16="http://schemas.microsoft.com/office/drawing/2014/main" id="{27CEBA49-7396-4C75-B769-C5A6B966DD29}"/>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dirty="0"/>
              <a:t>Solving “ Consumer Problem ”:</a:t>
            </a:r>
          </a:p>
          <a:p>
            <a:pPr lvl="1"/>
            <a:endParaRPr lang="en-GB" altLang="en-US" dirty="0"/>
          </a:p>
          <a:p>
            <a:pPr lvl="1"/>
            <a:r>
              <a:rPr lang="en-GB" altLang="en-US" dirty="0"/>
              <a:t>To Notice Inefficiency, Inconveniences, &amp; Other Forms of “Consumer problem” &amp; Use these to Build New Business Opportunities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Title 1">
            <a:extLst>
              <a:ext uri="{FF2B5EF4-FFF2-40B4-BE49-F238E27FC236}">
                <a16:creationId xmlns:a16="http://schemas.microsoft.com/office/drawing/2014/main" id="{8DE7836A-EA9A-4A64-9C50-18DB1FE9BC5E}"/>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Idea Generation</a:t>
            </a:r>
          </a:p>
        </p:txBody>
      </p:sp>
      <p:sp>
        <p:nvSpPr>
          <p:cNvPr id="154627" name="Content Placeholder 2">
            <a:extLst>
              <a:ext uri="{FF2B5EF4-FFF2-40B4-BE49-F238E27FC236}">
                <a16:creationId xmlns:a16="http://schemas.microsoft.com/office/drawing/2014/main" id="{C86424F7-3CEA-4561-B643-ED25A7BB30EC}"/>
              </a:ext>
            </a:extLst>
          </p:cNvPr>
          <p:cNvSpPr>
            <a:spLocks noGrp="1"/>
          </p:cNvSpPr>
          <p:nvPr>
            <p:ph idx="1"/>
          </p:nvPr>
        </p:nvSpPr>
        <p:spPr bwMode="auto">
          <a:xfrm>
            <a:off x="472988" y="1124840"/>
            <a:ext cx="8229600" cy="391703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u="sng" dirty="0">
                <a:solidFill>
                  <a:srgbClr val="FF0000"/>
                </a:solidFill>
              </a:rPr>
              <a:t>Your Task</a:t>
            </a:r>
            <a:r>
              <a:rPr lang="en-GB" altLang="en-US" dirty="0"/>
              <a:t>: Generate as many ideas for a new product or service to improve student experience at UWTSD as you can in 5 minutes </a:t>
            </a:r>
          </a:p>
        </p:txBody>
      </p:sp>
      <p:pic>
        <p:nvPicPr>
          <p:cNvPr id="154628" name="Picture 2">
            <a:extLst>
              <a:ext uri="{FF2B5EF4-FFF2-40B4-BE49-F238E27FC236}">
                <a16:creationId xmlns:a16="http://schemas.microsoft.com/office/drawing/2014/main" id="{C0A72EE2-2C0F-4E8D-97E7-DDF08A86BB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0600" y="3352800"/>
            <a:ext cx="7162800" cy="2971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Title 1">
            <a:extLst>
              <a:ext uri="{FF2B5EF4-FFF2-40B4-BE49-F238E27FC236}">
                <a16:creationId xmlns:a16="http://schemas.microsoft.com/office/drawing/2014/main" id="{4C76E14D-ABB6-49D0-81D2-4EF7DA090629}"/>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ltLang="en-US"/>
          </a:p>
        </p:txBody>
      </p:sp>
      <p:sp>
        <p:nvSpPr>
          <p:cNvPr id="155651" name="Content Placeholder 2">
            <a:extLst>
              <a:ext uri="{FF2B5EF4-FFF2-40B4-BE49-F238E27FC236}">
                <a16:creationId xmlns:a16="http://schemas.microsoft.com/office/drawing/2014/main" id="{5E55E81D-5D52-4D8E-A8AD-867C91C5CC71}"/>
              </a:ext>
            </a:extLst>
          </p:cNvPr>
          <p:cNvSpPr>
            <a:spLocks noGrp="1"/>
          </p:cNvSpPr>
          <p:nvPr>
            <p:ph idx="1"/>
          </p:nvPr>
        </p:nvSpPr>
        <p:spPr bwMode="auto">
          <a:xfrm>
            <a:off x="457200" y="1052513"/>
            <a:ext cx="8229600" cy="45259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algn="ctr"/>
            <a:endParaRPr lang="en-GB" altLang="en-US" sz="5200"/>
          </a:p>
          <a:p>
            <a:pPr algn="ctr"/>
            <a:r>
              <a:rPr lang="en-GB" altLang="en-US" sz="5200"/>
              <a:t>So… If Creativity is Solving Problems… What Is An Innovation?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0" name="Title 1">
            <a:extLst>
              <a:ext uri="{FF2B5EF4-FFF2-40B4-BE49-F238E27FC236}">
                <a16:creationId xmlns:a16="http://schemas.microsoft.com/office/drawing/2014/main" id="{5396C951-2350-4653-8E95-C7AEC0B1AD86}"/>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Readings</a:t>
            </a:r>
          </a:p>
        </p:txBody>
      </p:sp>
      <p:sp>
        <p:nvSpPr>
          <p:cNvPr id="217091" name="Content Placeholder 2">
            <a:extLst>
              <a:ext uri="{FF2B5EF4-FFF2-40B4-BE49-F238E27FC236}">
                <a16:creationId xmlns:a16="http://schemas.microsoft.com/office/drawing/2014/main" id="{F58913D8-2769-4538-8540-A6FE4FB61566}"/>
              </a:ext>
            </a:extLst>
          </p:cNvPr>
          <p:cNvSpPr>
            <a:spLocks noGrp="1"/>
          </p:cNvSpPr>
          <p:nvPr>
            <p:ph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spcBef>
                <a:spcPct val="0"/>
              </a:spcBef>
              <a:buFontTx/>
              <a:buNone/>
            </a:pPr>
            <a:r>
              <a:rPr lang="en-US" altLang="en-US" sz="2200"/>
              <a:t>Chesbrough, H. (2003) </a:t>
            </a:r>
            <a:r>
              <a:rPr lang="en-US" altLang="en-US" sz="2200" i="1"/>
              <a:t>Open Innovation</a:t>
            </a:r>
            <a:r>
              <a:rPr lang="en-US" altLang="en-US" sz="2200"/>
              <a:t>, Harvard University Press: Cambridge, MA.</a:t>
            </a:r>
          </a:p>
          <a:p>
            <a:pPr eaLnBrk="1" hangingPunct="1">
              <a:spcBef>
                <a:spcPct val="0"/>
              </a:spcBef>
              <a:buFontTx/>
              <a:buNone/>
            </a:pPr>
            <a:endParaRPr lang="en-US" altLang="en-US" sz="2200"/>
          </a:p>
          <a:p>
            <a:pPr eaLnBrk="1" hangingPunct="1">
              <a:spcBef>
                <a:spcPct val="0"/>
              </a:spcBef>
              <a:buFontTx/>
              <a:buNone/>
            </a:pPr>
            <a:r>
              <a:rPr lang="en-US" altLang="en-US" sz="2200"/>
              <a:t>Fagerberg, Jan, Fosaas, Morten, &amp; Sapprasert, Koson. (2012). Innovation: Exploring the knowledge base. </a:t>
            </a:r>
            <a:r>
              <a:rPr lang="en-US" altLang="en-US" sz="2200" i="1"/>
              <a:t>Research Policy, 41</a:t>
            </a:r>
            <a:r>
              <a:rPr lang="en-US" altLang="en-US" sz="2200"/>
              <a:t>(7), 1132-1153.</a:t>
            </a:r>
          </a:p>
          <a:p>
            <a:pPr eaLnBrk="1" hangingPunct="1">
              <a:spcBef>
                <a:spcPct val="0"/>
              </a:spcBef>
              <a:buFontTx/>
              <a:buNone/>
            </a:pPr>
            <a:endParaRPr lang="en-US" altLang="en-US" sz="2200"/>
          </a:p>
          <a:p>
            <a:pPr eaLnBrk="1" hangingPunct="1">
              <a:spcBef>
                <a:spcPct val="0"/>
              </a:spcBef>
              <a:buFontTx/>
              <a:buNone/>
            </a:pPr>
            <a:r>
              <a:rPr lang="en-GB" altLang="en-US" sz="2200"/>
              <a:t>Fillis, I. (2002) An Andalusian Dog or a Rising Star? Creativity and the Marketing/Entreprenseurship Interface. </a:t>
            </a:r>
            <a:r>
              <a:rPr lang="en-GB" altLang="en-US" sz="2200" i="1"/>
              <a:t>Journal of Marketing Research</a:t>
            </a:r>
            <a:r>
              <a:rPr lang="en-GB" altLang="en-US" sz="2200"/>
              <a:t>, </a:t>
            </a:r>
            <a:r>
              <a:rPr lang="en-GB" altLang="en-US" sz="2200" i="1"/>
              <a:t>18</a:t>
            </a:r>
            <a:r>
              <a:rPr lang="en-GB" altLang="en-US" sz="2200"/>
              <a:t>(1), 379-395. </a:t>
            </a:r>
            <a:endParaRPr lang="en-US" altLang="en-US" sz="2200"/>
          </a:p>
          <a:p>
            <a:pPr eaLnBrk="1" hangingPunct="1">
              <a:spcBef>
                <a:spcPct val="0"/>
              </a:spcBef>
              <a:buFontTx/>
              <a:buNone/>
            </a:pPr>
            <a:endParaRPr lang="en-US" altLang="en-US" sz="2200" b="1"/>
          </a:p>
          <a:p>
            <a:pPr eaLnBrk="1" hangingPunct="1">
              <a:spcBef>
                <a:spcPct val="0"/>
              </a:spcBef>
              <a:buFontTx/>
              <a:buNone/>
            </a:pPr>
            <a:r>
              <a:rPr lang="en-US" altLang="en-US" sz="2200"/>
              <a:t>Rothwell, R. (1994). Towards the fifth generation innovation process. </a:t>
            </a:r>
            <a:r>
              <a:rPr lang="en-US" altLang="en-US" sz="2200" i="1"/>
              <a:t>International Marketing Review</a:t>
            </a:r>
            <a:r>
              <a:rPr lang="en-US" altLang="en-US" sz="2200"/>
              <a:t>, 11 (7-31).</a:t>
            </a:r>
            <a:endParaRPr lang="en-GB" altLang="en-US" sz="2200"/>
          </a:p>
          <a:p>
            <a:endParaRPr lang="en-GB" altLang="en-US" sz="220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1597</TotalTime>
  <Words>2033</Words>
  <Application>Microsoft Office PowerPoint</Application>
  <PresentationFormat>On-screen Show (4:3)</PresentationFormat>
  <Paragraphs>174</Paragraphs>
  <Slides>24</Slides>
  <Notes>18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ＭＳ Ｐゴシック</vt:lpstr>
      <vt:lpstr>SimSun</vt:lpstr>
      <vt:lpstr>SimSun</vt:lpstr>
      <vt:lpstr>Arial</vt:lpstr>
      <vt:lpstr>Bradley Hand ITC</vt:lpstr>
      <vt:lpstr>Calibri</vt:lpstr>
      <vt:lpstr>Myriad Pro</vt:lpstr>
      <vt:lpstr>20140311PresentationUWTSDTemplate</vt:lpstr>
      <vt:lpstr>   LCBB4002: Community Engagement    </vt:lpstr>
      <vt:lpstr>PowerPoint Presentation</vt:lpstr>
      <vt:lpstr>Creativity: What is it???……</vt:lpstr>
      <vt:lpstr>Creativity</vt:lpstr>
      <vt:lpstr>Two views of Creativity</vt:lpstr>
      <vt:lpstr>The Elitist View…</vt:lpstr>
      <vt:lpstr>The Developmental View…</vt:lpstr>
      <vt:lpstr>PowerPoint Presentation</vt:lpstr>
      <vt:lpstr>The Reality…..</vt:lpstr>
      <vt:lpstr>The Whole Brain: Universal Thinking Styles</vt:lpstr>
      <vt:lpstr>Three Components of Creativity</vt:lpstr>
      <vt:lpstr>Creativity</vt:lpstr>
      <vt:lpstr>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Ideas Can Start with Solving Problems</vt:lpstr>
      <vt:lpstr>Idea Generation</vt:lpstr>
      <vt:lpstr>PowerPoint Presentation</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Dale Clarke</cp:lastModifiedBy>
  <cp:revision>158</cp:revision>
  <dcterms:created xsi:type="dcterms:W3CDTF">2015-04-14T15:21:00Z</dcterms:created>
  <dcterms:modified xsi:type="dcterms:W3CDTF">2020-11-08T01:36:17Z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1033-11.2.0.9327</vt:lpwstr>
  </property>
</Properties>
</file>