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23"/>
  </p:notesMasterIdLst>
  <p:handoutMasterIdLst>
    <p:handoutMasterId r:id="rId24"/>
  </p:handoutMasterIdLst>
  <p:sldIdLst>
    <p:sldId id="257" r:id="rId5"/>
    <p:sldId id="389" r:id="rId6"/>
    <p:sldId id="384" r:id="rId7"/>
    <p:sldId id="390" r:id="rId8"/>
    <p:sldId id="395" r:id="rId9"/>
    <p:sldId id="392" r:id="rId10"/>
    <p:sldId id="393" r:id="rId11"/>
    <p:sldId id="398" r:id="rId12"/>
    <p:sldId id="399" r:id="rId13"/>
    <p:sldId id="405" r:id="rId14"/>
    <p:sldId id="401" r:id="rId15"/>
    <p:sldId id="402" r:id="rId16"/>
    <p:sldId id="403" r:id="rId17"/>
    <p:sldId id="406" r:id="rId18"/>
    <p:sldId id="407" r:id="rId19"/>
    <p:sldId id="396" r:id="rId20"/>
    <p:sldId id="394" r:id="rId21"/>
    <p:sldId id="391"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C2D75F-B589-F825-7D0E-F82BFD81B951}" v="20" dt="2024-04-20T12:46:57.144"/>
    <p1510:client id="{634079A1-58B7-4027-BDC2-5C124B252195}" v="5" dt="2024-04-19T14:04:15.544"/>
    <p1510:client id="{70A66198-E1E9-4590-82A9-FD7C68EBA7A6}" v="3" dt="2024-04-20T12:54:35.5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725" autoAdjust="0"/>
  </p:normalViewPr>
  <p:slideViewPr>
    <p:cSldViewPr snapToGrid="0">
      <p:cViewPr varScale="1">
        <p:scale>
          <a:sx n="107" d="100"/>
          <a:sy n="107" d="100"/>
        </p:scale>
        <p:origin x="696" y="102"/>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BE77BE8-C92C-4478-BEC0-BA685856F54D}" type="datetime1">
              <a:rPr lang="en-GB" smtClean="0"/>
              <a:t>28/05/2024</a:t>
            </a:fld>
            <a:endParaRPr lang="en-GB"/>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GB" smtClean="0"/>
              <a:t>‹#›</a:t>
            </a:fld>
            <a:endParaRPr lang="en-GB"/>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F695629-D1D6-472E-AD8D-B841B09640C4}" type="datetime1">
              <a:rPr lang="en-GB" smtClean="0"/>
              <a:t>28/05/2024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GB" smtClean="0"/>
              <a:t>‹#›</a:t>
            </a:fld>
            <a:endParaRPr lang="en-GB"/>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a:t>
            </a:fld>
            <a:endParaRPr lang="en-GB"/>
          </a:p>
        </p:txBody>
      </p:sp>
      <p:sp>
        <p:nvSpPr>
          <p:cNvPr id="5" name="Date Placeholder 4">
            <a:extLst>
              <a:ext uri="{FF2B5EF4-FFF2-40B4-BE49-F238E27FC236}">
                <a16:creationId xmlns:a16="http://schemas.microsoft.com/office/drawing/2014/main" id="{7B638BEA-13B4-4493-97CD-5DE130591975}"/>
              </a:ext>
            </a:extLst>
          </p:cNvPr>
          <p:cNvSpPr>
            <a:spLocks noGrp="1"/>
          </p:cNvSpPr>
          <p:nvPr>
            <p:ph type="dt" idx="1"/>
          </p:nvPr>
        </p:nvSpPr>
        <p:spPr/>
        <p:txBody>
          <a:bodyPr/>
          <a:lstStyle/>
          <a:p>
            <a:pPr rtl="0"/>
            <a:fld id="{1A5657D3-E8CC-402E-9DD0-BFC4FEBDA829}" type="datetime1">
              <a:rPr lang="en-GB" smtClean="0"/>
              <a:t>28/05/2024</a:t>
            </a:fld>
            <a:endParaRPr lang="en-GB"/>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3</a:t>
            </a:fld>
            <a:endParaRPr lang="en-GB"/>
          </a:p>
        </p:txBody>
      </p:sp>
      <p:sp>
        <p:nvSpPr>
          <p:cNvPr id="5" name="Date Placeholder 4">
            <a:extLst>
              <a:ext uri="{FF2B5EF4-FFF2-40B4-BE49-F238E27FC236}">
                <a16:creationId xmlns:a16="http://schemas.microsoft.com/office/drawing/2014/main" id="{16636479-B33C-4E9E-958F-BBF3C03504C3}"/>
              </a:ext>
            </a:extLst>
          </p:cNvPr>
          <p:cNvSpPr>
            <a:spLocks noGrp="1"/>
          </p:cNvSpPr>
          <p:nvPr>
            <p:ph type="dt" idx="1"/>
          </p:nvPr>
        </p:nvSpPr>
        <p:spPr/>
        <p:txBody>
          <a:bodyPr/>
          <a:lstStyle/>
          <a:p>
            <a:pPr rtl="0"/>
            <a:fld id="{B51B7869-5591-4607-903C-BC169E9BB981}" type="datetime1">
              <a:rPr lang="en-GB" smtClean="0"/>
              <a:t>28/05/2024</a:t>
            </a:fld>
            <a:endParaRPr lang="en-GB"/>
          </a:p>
        </p:txBody>
      </p:sp>
    </p:spTree>
    <p:extLst>
      <p:ext uri="{BB962C8B-B14F-4D97-AF65-F5344CB8AC3E}">
        <p14:creationId xmlns:p14="http://schemas.microsoft.com/office/powerpoint/2010/main" val="2100331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r>
              <a:rPr lang="en-US"/>
              <a:t>Click icon to add picture</a:t>
            </a:r>
            <a:endParaRPr lang="en-GB"/>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US"/>
              <a:t>Click to edit Master text styles</a:t>
            </a:r>
          </a:p>
        </p:txBody>
      </p:sp>
    </p:spTree>
    <p:extLst>
      <p:ext uri="{BB962C8B-B14F-4D97-AF65-F5344CB8AC3E}">
        <p14:creationId xmlns:p14="http://schemas.microsoft.com/office/powerpoint/2010/main" val="6009488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Tree>
    <p:extLst>
      <p:ext uri="{BB962C8B-B14F-4D97-AF65-F5344CB8AC3E}">
        <p14:creationId xmlns:p14="http://schemas.microsoft.com/office/powerpoint/2010/main" val="42841202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r>
              <a:rPr lang="en-US"/>
              <a:t>Click to edit Master title style</a:t>
            </a:r>
            <a:endParaRPr lang="en-GB"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r>
              <a:rPr lang="en-US"/>
              <a:t>Click icon to add picture</a:t>
            </a:r>
            <a:endParaRPr lang="en-GB"/>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r>
              <a:rPr lang="en-US"/>
              <a:t>Click icon to add picture</a:t>
            </a:r>
            <a:endParaRPr lang="en-GB"/>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r>
              <a:rPr lang="en-US"/>
              <a:t>Click icon to add picture</a:t>
            </a:r>
            <a:endParaRPr lang="en-GB"/>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Tree>
    <p:extLst>
      <p:ext uri="{BB962C8B-B14F-4D97-AF65-F5344CB8AC3E}">
        <p14:creationId xmlns:p14="http://schemas.microsoft.com/office/powerpoint/2010/main" val="25702607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r>
              <a:rPr lang="en-US"/>
              <a:t>Click icon to add picture</a:t>
            </a:r>
            <a:endParaRPr lang="en-GB"/>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rtlCol="0"/>
          <a:lstStyle/>
          <a:p>
            <a:pPr rtl="0"/>
            <a:r>
              <a:rPr lang="en-GB"/>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rtlCol="0"/>
          <a:lstStyle/>
          <a:p>
            <a:pPr rtl="0"/>
            <a:fld id="{DBA1B0FB-D917-4C8C-928F-313BD683BF39}" type="slidenum">
              <a:rPr lang="en-GB" smtClean="0"/>
              <a:t>‹#›</a:t>
            </a:fld>
            <a:endParaRPr lang="en-GB"/>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r>
              <a:rPr lang="en-US"/>
              <a:t>Click to edit Master title style</a:t>
            </a:r>
            <a:endParaRPr lang="en-GB"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r>
              <a:rPr lang="en-US"/>
              <a:t>Click icon to add picture</a:t>
            </a:r>
            <a:endParaRPr lang="en-GB"/>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r>
              <a:rPr lang="en-US"/>
              <a:t>Click to edit Master title style</a:t>
            </a:r>
            <a:endParaRPr lang="en-GB"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GB" dirty="0"/>
            </a:lvl1pPr>
          </a:lstStyle>
          <a:p>
            <a:pPr lvl="0" rtl="0">
              <a:lnSpc>
                <a:spcPct val="100000"/>
              </a:lnSpc>
            </a:pPr>
            <a:r>
              <a:rPr lang="en-US"/>
              <a:t>Click to edit Master title style</a:t>
            </a:r>
            <a:endParaRPr lang="en-GB"/>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60711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r>
              <a:rPr lang="en-US"/>
              <a:t>Click to edit Master title style</a:t>
            </a:r>
            <a:endParaRPr lang="en-GB"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0630871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r>
              <a:rPr lang="en-US"/>
              <a:t>Click icon to add picture</a:t>
            </a:r>
            <a:endParaRPr lang="en-GB"/>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r>
              <a:rPr lang="en-US"/>
              <a:t>Click icon to add picture</a:t>
            </a:r>
            <a:endParaRPr lang="en-GB"/>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r>
              <a:rPr lang="en-US"/>
              <a:t>Click icon to add picture</a:t>
            </a:r>
            <a:endParaRPr lang="en-GB"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r>
              <a:rPr lang="en-US"/>
              <a:t>Click icon to add picture</a:t>
            </a:r>
            <a:endParaRPr lang="en-GB"/>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7157769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US"/>
              <a:t>Click to edit Master title style</a:t>
            </a:r>
            <a:endParaRPr lang="en-GB"/>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GB" sz="1400" b="0" cap="all" spc="200" baseline="0" dirty="0">
                <a:solidFill>
                  <a:schemeClr val="tx1"/>
                </a:solidFill>
              </a:defRPr>
            </a:lvl1pPr>
          </a:lstStyle>
          <a:p>
            <a:pPr marL="228600" lvl="0" indent="-228600" rtl="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6703923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US"/>
              <a:t>Click to edit Master title style</a:t>
            </a:r>
            <a:endParaRPr lang="en-GB"/>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228520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r>
              <a:rPr lang="en-US"/>
              <a:t>Click to edit Master title style</a:t>
            </a:r>
            <a:endParaRPr lang="en-GB"/>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r>
              <a:rPr lang="en-US"/>
              <a:t>Click icon to add picture</a:t>
            </a:r>
            <a:endParaRPr lang="en-GB"/>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14254770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r>
              <a:rPr lang="en-US"/>
              <a:t>Click to edit Master title style</a:t>
            </a:r>
            <a:endParaRPr lang="en-GB"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r>
              <a:rPr lang="en-US"/>
              <a:t>Click icon to add picture</a:t>
            </a:r>
            <a:endParaRPr lang="en-GB"/>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7273191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Tree>
    <p:extLst>
      <p:ext uri="{BB962C8B-B14F-4D97-AF65-F5344CB8AC3E}">
        <p14:creationId xmlns:p14="http://schemas.microsoft.com/office/powerpoint/2010/main" val="34123629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71650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8583325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9835628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US"/>
              <a:t>Click to edit Master title style</a:t>
            </a:r>
            <a:endParaRPr lang="en-GB"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GB"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GB" smtClean="0"/>
              <a:pPr/>
              <a:t>‹#›</a:t>
            </a:fld>
            <a:endParaRPr lang="en-GB"/>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hdr="0"/>
  <p:txStyles>
    <p:titleStyle>
      <a:lvl1pPr algn="l" defTabSz="914400" rtl="0" eaLnBrk="1" latinLnBrk="0" hangingPunct="1">
        <a:lnSpc>
          <a:spcPct val="90000"/>
        </a:lnSpc>
        <a:spcBef>
          <a:spcPct val="0"/>
        </a:spcBef>
        <a:buNone/>
        <a:defRPr lang="en-GB"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youtu.be/4lMFxJ4PDXY" TargetMode="Externa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fZAVuNyRQ54"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_xpI0JosYUk"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1051551"/>
            <a:ext cx="3565524" cy="2384898"/>
          </a:xfrm>
        </p:spPr>
        <p:txBody>
          <a:bodyPr rtlCol="0" anchor="b" anchorCtr="0">
            <a:normAutofit/>
          </a:bodyPr>
          <a:lstStyle/>
          <a:p>
            <a:pPr rtl="0"/>
            <a:r>
              <a:rPr lang="en-GB" dirty="0"/>
              <a:t>Extended Reality</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568700"/>
            <a:ext cx="3565524" cy="1731963"/>
          </a:xfrm>
        </p:spPr>
        <p:txBody>
          <a:bodyPr rtlCol="0">
            <a:normAutofit/>
          </a:bodyPr>
          <a:lstStyle/>
          <a:p>
            <a:pPr algn="ctr" rtl="0"/>
            <a:r>
              <a:rPr lang="en-GB" dirty="0"/>
              <a:t>Natasha Olckers </a:t>
            </a:r>
            <a:r>
              <a:rPr lang="en-GB" sz="1200" dirty="0"/>
              <a:t>2325604</a:t>
            </a:r>
            <a:r>
              <a:rPr lang="en-GB" dirty="0"/>
              <a:t> &amp; </a:t>
            </a:r>
            <a:r>
              <a:rPr lang="en-GB" dirty="0" err="1"/>
              <a:t>Teofil</a:t>
            </a:r>
            <a:r>
              <a:rPr lang="en-GB" dirty="0"/>
              <a:t> </a:t>
            </a:r>
            <a:r>
              <a:rPr lang="en-GB" dirty="0" err="1"/>
              <a:t>Rista</a:t>
            </a:r>
            <a:r>
              <a:rPr lang="en-GB" dirty="0"/>
              <a:t> </a:t>
            </a:r>
            <a:r>
              <a:rPr lang="en-GB" sz="1200" dirty="0"/>
              <a:t>2028182</a:t>
            </a:r>
            <a:endParaRPr lang="en-GB" dirty="0"/>
          </a:p>
        </p:txBody>
      </p:sp>
    </p:spTree>
    <p:extLst>
      <p:ext uri="{BB962C8B-B14F-4D97-AF65-F5344CB8AC3E}">
        <p14:creationId xmlns:p14="http://schemas.microsoft.com/office/powerpoint/2010/main" val="7528142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4" y="549275"/>
            <a:ext cx="3565524" cy="1997855"/>
          </a:xfrm>
        </p:spPr>
        <p:txBody>
          <a:bodyPr rtlCol="0"/>
          <a:lstStyle/>
          <a:p>
            <a:endParaRPr lang="en-GB" dirty="0"/>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2677306"/>
            <a:ext cx="3565525" cy="3415519"/>
          </a:xfrm>
        </p:spPr>
        <p:txBody>
          <a:bodyPr rtlCol="0"/>
          <a:lstStyle/>
          <a:p>
            <a:pPr rtl="0"/>
            <a:r>
              <a:rPr lang="en-GB" dirty="0"/>
              <a:t>What is Extended Reality?</a:t>
            </a:r>
          </a:p>
          <a:p>
            <a:pPr rtl="0"/>
            <a:r>
              <a:rPr lang="en-GB" dirty="0"/>
              <a:t>Augmented Reality (AR)</a:t>
            </a:r>
          </a:p>
          <a:p>
            <a:pPr rtl="0"/>
            <a:r>
              <a:rPr lang="en-GB" dirty="0"/>
              <a:t>Virtual Reality (VR)</a:t>
            </a:r>
          </a:p>
          <a:p>
            <a:pPr rtl="0"/>
            <a:r>
              <a:rPr lang="en-GB" dirty="0"/>
              <a:t>Mixed Reality (MR)</a:t>
            </a:r>
          </a:p>
          <a:p>
            <a:pPr rtl="0"/>
            <a:r>
              <a:rPr lang="en-GB" dirty="0"/>
              <a:t>Benefits</a:t>
            </a:r>
          </a:p>
          <a:p>
            <a:pPr rtl="0"/>
            <a:r>
              <a:rPr lang="en-GB" dirty="0"/>
              <a:t>Risks </a:t>
            </a:r>
          </a:p>
          <a:p>
            <a:pPr rtl="0"/>
            <a:r>
              <a:rPr lang="en-GB" dirty="0"/>
              <a:t>References/Bibliography</a:t>
            </a:r>
          </a:p>
          <a:p>
            <a:pPr rtl="0"/>
            <a:endParaRPr lang="en-GB"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208928" y="159677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8918575" y="596392"/>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091612" y="3324733"/>
            <a:ext cx="2936876" cy="2936876"/>
          </a:xfrm>
        </p:spPr>
      </p:pic>
    </p:spTree>
    <p:extLst>
      <p:ext uri="{BB962C8B-B14F-4D97-AF65-F5344CB8AC3E}">
        <p14:creationId xmlns:p14="http://schemas.microsoft.com/office/powerpoint/2010/main" val="23132348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3" y="4507200"/>
            <a:ext cx="4500562" cy="1562959"/>
          </a:xfrm>
        </p:spPr>
        <p:txBody>
          <a:bodyPr rtlCol="0"/>
          <a:lstStyle/>
          <a:p>
            <a:pPr rtl="0"/>
            <a:r>
              <a:rPr lang="en-GB" dirty="0"/>
              <a:t>What is Extended Reality?</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3</a:t>
            </a:fld>
            <a:endParaRPr lang="en-GB"/>
          </a:p>
        </p:txBody>
      </p:sp>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62563" y="4508500"/>
            <a:ext cx="6221412" cy="1563688"/>
          </a:xfrm>
          <a:noFill/>
        </p:spPr>
        <p:txBody>
          <a:bodyPr rtlCol="0">
            <a:normAutofit/>
          </a:bodyPr>
          <a:lstStyle/>
          <a:p>
            <a:pPr rtl="0"/>
            <a:endParaRPr lang="en-GB" dirty="0"/>
          </a:p>
        </p:txBody>
      </p:sp>
      <p:sp>
        <p:nvSpPr>
          <p:cNvPr id="13" name="Picture Placeholder 12">
            <a:extLst>
              <a:ext uri="{FF2B5EF4-FFF2-40B4-BE49-F238E27FC236}">
                <a16:creationId xmlns:a16="http://schemas.microsoft.com/office/drawing/2014/main" id="{1FFA28AE-DE30-0459-24FB-8A845D9CA0F1}"/>
              </a:ext>
            </a:extLst>
          </p:cNvPr>
          <p:cNvSpPr>
            <a:spLocks noGrp="1"/>
          </p:cNvSpPr>
          <p:nvPr>
            <p:ph type="pic" sz="quarter" idx="13"/>
          </p:nvPr>
        </p:nvSpPr>
        <p:spPr/>
        <p:txBody>
          <a:bodyPr/>
          <a:lstStyle/>
          <a:p>
            <a:endParaRPr lang="en-GB"/>
          </a:p>
        </p:txBody>
      </p:sp>
      <p:sp>
        <p:nvSpPr>
          <p:cNvPr id="15" name="Picture Placeholder 14">
            <a:extLst>
              <a:ext uri="{FF2B5EF4-FFF2-40B4-BE49-F238E27FC236}">
                <a16:creationId xmlns:a16="http://schemas.microsoft.com/office/drawing/2014/main" id="{B7EBF4D3-16C1-6A06-1283-922CCF77FB97}"/>
              </a:ext>
            </a:extLst>
          </p:cNvPr>
          <p:cNvSpPr>
            <a:spLocks noGrp="1"/>
          </p:cNvSpPr>
          <p:nvPr>
            <p:ph type="pic" sz="quarter" idx="14"/>
          </p:nvPr>
        </p:nvSpPr>
        <p:spPr/>
        <p:txBody>
          <a:bodyPr/>
          <a:lstStyle/>
          <a:p>
            <a:endParaRPr lang="en-GB"/>
          </a:p>
        </p:txBody>
      </p:sp>
      <p:sp>
        <p:nvSpPr>
          <p:cNvPr id="17" name="Picture Placeholder 16">
            <a:extLst>
              <a:ext uri="{FF2B5EF4-FFF2-40B4-BE49-F238E27FC236}">
                <a16:creationId xmlns:a16="http://schemas.microsoft.com/office/drawing/2014/main" id="{2230F4B1-B3BB-6A32-8D92-558D9D9C61A3}"/>
              </a:ext>
            </a:extLst>
          </p:cNvPr>
          <p:cNvSpPr>
            <a:spLocks noGrp="1"/>
          </p:cNvSpPr>
          <p:nvPr>
            <p:ph type="pic" sz="quarter" idx="15"/>
          </p:nvPr>
        </p:nvSpPr>
        <p:spPr/>
        <p:txBody>
          <a:bodyPr/>
          <a:lstStyle/>
          <a:p>
            <a:endParaRPr lang="en-GB"/>
          </a:p>
        </p:txBody>
      </p:sp>
      <p:sp>
        <p:nvSpPr>
          <p:cNvPr id="21" name="Picture Placeholder 20">
            <a:extLst>
              <a:ext uri="{FF2B5EF4-FFF2-40B4-BE49-F238E27FC236}">
                <a16:creationId xmlns:a16="http://schemas.microsoft.com/office/drawing/2014/main" id="{F4FFAD0A-A1FB-4652-194F-E78FF004B4DA}"/>
              </a:ext>
            </a:extLst>
          </p:cNvPr>
          <p:cNvSpPr>
            <a:spLocks noGrp="1"/>
          </p:cNvSpPr>
          <p:nvPr>
            <p:ph type="pic" sz="quarter" idx="16"/>
          </p:nvPr>
        </p:nvSpPr>
        <p:spPr/>
        <p:txBody>
          <a:bodyPr/>
          <a:lstStyle/>
          <a:p>
            <a:endParaRPr lang="en-GB"/>
          </a:p>
        </p:txBody>
      </p:sp>
      <p:pic>
        <p:nvPicPr>
          <p:cNvPr id="22" name="Picture 2" descr="Video: Extended Reality (XR) - Why Now?">
            <a:extLst>
              <a:ext uri="{FF2B5EF4-FFF2-40B4-BE49-F238E27FC236}">
                <a16:creationId xmlns:a16="http://schemas.microsoft.com/office/drawing/2014/main" id="{6BEC5585-76B5-A056-7ED4-317FA1D388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6113" y="0"/>
            <a:ext cx="6705601" cy="3771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8865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B2659-AF52-C1CC-095A-8397AFF65511}"/>
              </a:ext>
            </a:extLst>
          </p:cNvPr>
          <p:cNvSpPr>
            <a:spLocks noGrp="1"/>
          </p:cNvSpPr>
          <p:nvPr>
            <p:ph type="title"/>
          </p:nvPr>
        </p:nvSpPr>
        <p:spPr/>
        <p:txBody>
          <a:bodyPr/>
          <a:lstStyle/>
          <a:p>
            <a:r>
              <a:rPr lang="en-GB" dirty="0"/>
              <a:t>Extended Reality XR</a:t>
            </a:r>
          </a:p>
        </p:txBody>
      </p:sp>
      <p:sp>
        <p:nvSpPr>
          <p:cNvPr id="3" name="Content Placeholder 2">
            <a:extLst>
              <a:ext uri="{FF2B5EF4-FFF2-40B4-BE49-F238E27FC236}">
                <a16:creationId xmlns:a16="http://schemas.microsoft.com/office/drawing/2014/main" id="{6BD9F235-6C9A-725F-8CDD-A18D2591BF13}"/>
              </a:ext>
            </a:extLst>
          </p:cNvPr>
          <p:cNvSpPr>
            <a:spLocks noGrp="1"/>
          </p:cNvSpPr>
          <p:nvPr>
            <p:ph idx="1"/>
          </p:nvPr>
        </p:nvSpPr>
        <p:spPr/>
        <p:txBody>
          <a:bodyPr/>
          <a:lstStyle/>
          <a:p>
            <a:r>
              <a:rPr lang="en-GB" dirty="0"/>
              <a:t>Extended Reality is an umbrella term for immersive technologies. It covers Augmented Reality (AR), Virtual Reality (VR) and Mixed Reality (MR), as well as any new ones that have not been created yet. </a:t>
            </a:r>
          </a:p>
          <a:p>
            <a:endParaRPr lang="en-GB" dirty="0"/>
          </a:p>
          <a:p>
            <a:r>
              <a:rPr lang="en-GB" dirty="0"/>
              <a:t>These immersive technologies extend our reality by creating a fully immersive experience it by combining the virtual and real world together.  [1] </a:t>
            </a:r>
          </a:p>
        </p:txBody>
      </p:sp>
    </p:spTree>
    <p:extLst>
      <p:ext uri="{BB962C8B-B14F-4D97-AF65-F5344CB8AC3E}">
        <p14:creationId xmlns:p14="http://schemas.microsoft.com/office/powerpoint/2010/main" val="3032063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Augmented reality in marketing: 8 current examples">
            <a:extLst>
              <a:ext uri="{FF2B5EF4-FFF2-40B4-BE49-F238E27FC236}">
                <a16:creationId xmlns:a16="http://schemas.microsoft.com/office/drawing/2014/main" id="{3BD7E726-DDAC-C924-CB72-BDA7C7E6023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0"/>
            <a:ext cx="12192000" cy="6858000"/>
          </a:xfrm>
          <a:prstGeom prst="rect">
            <a:avLst/>
          </a:prstGeom>
          <a:solidFill>
            <a:srgbClr val="FFFFFF"/>
          </a:solidFill>
        </p:spPr>
      </p:pic>
      <p:sp>
        <p:nvSpPr>
          <p:cNvPr id="6" name="Title 5">
            <a:extLst>
              <a:ext uri="{FF2B5EF4-FFF2-40B4-BE49-F238E27FC236}">
                <a16:creationId xmlns:a16="http://schemas.microsoft.com/office/drawing/2014/main" id="{A695E8B1-608C-F76B-DD30-A8DBD7BA44E9}"/>
              </a:ext>
            </a:extLst>
          </p:cNvPr>
          <p:cNvSpPr>
            <a:spLocks noGrp="1"/>
          </p:cNvSpPr>
          <p:nvPr>
            <p:ph type="ctrTitle"/>
          </p:nvPr>
        </p:nvSpPr>
        <p:spPr>
          <a:xfrm>
            <a:off x="550863" y="549275"/>
            <a:ext cx="5437187" cy="2986234"/>
          </a:xfrm>
        </p:spPr>
        <p:txBody>
          <a:bodyPr wrap="square" anchor="b">
            <a:normAutofit/>
          </a:bodyPr>
          <a:lstStyle/>
          <a:p>
            <a:r>
              <a:rPr lang="en-GB" dirty="0"/>
              <a:t>Augmented Reality </a:t>
            </a:r>
          </a:p>
        </p:txBody>
      </p:sp>
      <p:sp>
        <p:nvSpPr>
          <p:cNvPr id="6151" name="Subtitle 6">
            <a:extLst>
              <a:ext uri="{FF2B5EF4-FFF2-40B4-BE49-F238E27FC236}">
                <a16:creationId xmlns:a16="http://schemas.microsoft.com/office/drawing/2014/main" id="{50AF312C-7C41-F6E4-C9D5-82B81D7883EB}"/>
              </a:ext>
            </a:extLst>
          </p:cNvPr>
          <p:cNvSpPr>
            <a:spLocks noGrp="1"/>
          </p:cNvSpPr>
          <p:nvPr>
            <p:ph type="subTitle" idx="1"/>
          </p:nvPr>
        </p:nvSpPr>
        <p:spPr>
          <a:xfrm>
            <a:off x="550863" y="3816724"/>
            <a:ext cx="5437187" cy="2265216"/>
          </a:xfrm>
        </p:spPr>
        <p:txBody>
          <a:bodyPr/>
          <a:lstStyle/>
          <a:p>
            <a:endParaRPr lang="en-US"/>
          </a:p>
        </p:txBody>
      </p:sp>
    </p:spTree>
    <p:extLst>
      <p:ext uri="{BB962C8B-B14F-4D97-AF65-F5344CB8AC3E}">
        <p14:creationId xmlns:p14="http://schemas.microsoft.com/office/powerpoint/2010/main" val="17932443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67BD9-E15C-17B5-C52A-71F81F471A0F}"/>
              </a:ext>
            </a:extLst>
          </p:cNvPr>
          <p:cNvSpPr>
            <a:spLocks noGrp="1"/>
          </p:cNvSpPr>
          <p:nvPr>
            <p:ph type="title"/>
          </p:nvPr>
        </p:nvSpPr>
        <p:spPr/>
        <p:txBody>
          <a:bodyPr/>
          <a:lstStyle/>
          <a:p>
            <a:r>
              <a:rPr lang="en-GB" dirty="0"/>
              <a:t>Augmented Reality (AR) </a:t>
            </a:r>
          </a:p>
        </p:txBody>
      </p:sp>
      <p:sp>
        <p:nvSpPr>
          <p:cNvPr id="3" name="Content Placeholder 2">
            <a:extLst>
              <a:ext uri="{FF2B5EF4-FFF2-40B4-BE49-F238E27FC236}">
                <a16:creationId xmlns:a16="http://schemas.microsoft.com/office/drawing/2014/main" id="{EB51B559-4731-300D-652A-689BC44A6588}"/>
              </a:ext>
            </a:extLst>
          </p:cNvPr>
          <p:cNvSpPr>
            <a:spLocks noGrp="1"/>
          </p:cNvSpPr>
          <p:nvPr>
            <p:ph idx="1"/>
          </p:nvPr>
        </p:nvSpPr>
        <p:spPr/>
        <p:txBody>
          <a:bodyPr/>
          <a:lstStyle/>
          <a:p>
            <a:r>
              <a:rPr lang="en-GB" dirty="0"/>
              <a:t>Augmented Reality is an enhanced version of the real world.  It is achieved using computer-generated digital information.  This can include visual, sound and other sensory elements.  [2]</a:t>
            </a:r>
          </a:p>
          <a:p>
            <a:endParaRPr lang="en-GB" dirty="0"/>
          </a:p>
          <a:p>
            <a:r>
              <a:rPr lang="en-GB" dirty="0"/>
              <a:t>The use of AR can be done using apps, screens, consoles and projections.  </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8592202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53714-E6AE-875A-5005-98F33F2D4ECA}"/>
              </a:ext>
            </a:extLst>
          </p:cNvPr>
          <p:cNvSpPr>
            <a:spLocks noGrp="1"/>
          </p:cNvSpPr>
          <p:nvPr>
            <p:ph type="title"/>
          </p:nvPr>
        </p:nvSpPr>
        <p:spPr>
          <a:xfrm>
            <a:off x="550863" y="549275"/>
            <a:ext cx="11090274" cy="1332000"/>
          </a:xfrm>
        </p:spPr>
        <p:txBody>
          <a:bodyPr wrap="square" anchor="t">
            <a:normAutofit/>
          </a:bodyPr>
          <a:lstStyle/>
          <a:p>
            <a:r>
              <a:rPr lang="en-GB" dirty="0"/>
              <a:t>How AR can be used?</a:t>
            </a:r>
          </a:p>
        </p:txBody>
      </p:sp>
      <p:sp>
        <p:nvSpPr>
          <p:cNvPr id="3" name="Content Placeholder 2">
            <a:extLst>
              <a:ext uri="{FF2B5EF4-FFF2-40B4-BE49-F238E27FC236}">
                <a16:creationId xmlns:a16="http://schemas.microsoft.com/office/drawing/2014/main" id="{D141BF7C-B5DC-0839-11D5-9A6052733B04}"/>
              </a:ext>
            </a:extLst>
          </p:cNvPr>
          <p:cNvSpPr>
            <a:spLocks noGrp="1"/>
          </p:cNvSpPr>
          <p:nvPr>
            <p:ph sz="half" idx="1"/>
          </p:nvPr>
        </p:nvSpPr>
        <p:spPr>
          <a:xfrm>
            <a:off x="550862" y="2097175"/>
            <a:ext cx="5435600" cy="3995650"/>
          </a:xfrm>
        </p:spPr>
        <p:txBody>
          <a:bodyPr wrap="square">
            <a:normAutofit/>
          </a:bodyPr>
          <a:lstStyle/>
          <a:p>
            <a:r>
              <a:rPr lang="en-GB" dirty="0"/>
              <a:t>AR can be used in the retail sector to help enhance the shopping experience for the customer.  An example of this is instore catalogue apps that enable the customer to view how a certain product would look in different environments such as bedroom or living room.  For example, Dulux offer a visualiser app that enables you to “help make the right colour choice together”  [3]</a:t>
            </a:r>
          </a:p>
          <a:p>
            <a:pPr marL="0" indent="0">
              <a:buNone/>
            </a:pPr>
            <a:r>
              <a:rPr lang="en-GB" dirty="0">
                <a:hlinkClick r:id="rId2"/>
              </a:rPr>
              <a:t>https://youtu.be/4lMFxJ4PDXY</a:t>
            </a:r>
            <a:r>
              <a:rPr lang="en-GB" dirty="0"/>
              <a:t> </a:t>
            </a:r>
          </a:p>
        </p:txBody>
      </p:sp>
      <p:pic>
        <p:nvPicPr>
          <p:cNvPr id="5124" name="Picture 4" descr="A person holding a phone&#10;&#10;Description automatically generated">
            <a:extLst>
              <a:ext uri="{FF2B5EF4-FFF2-40B4-BE49-F238E27FC236}">
                <a16:creationId xmlns:a16="http://schemas.microsoft.com/office/drawing/2014/main" id="{930ED79D-8196-1088-D261-F6D82E467E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53" r="5980" b="-2"/>
          <a:stretch/>
        </p:blipFill>
        <p:spPr bwMode="auto">
          <a:xfrm>
            <a:off x="6205538" y="2097175"/>
            <a:ext cx="5435600" cy="3995650"/>
          </a:xfrm>
          <a:prstGeom prst="rect">
            <a:avLst/>
          </a:prstGeom>
          <a:solidFill>
            <a:srgbClr val="FFFFFF"/>
          </a:solidFill>
        </p:spPr>
      </p:pic>
    </p:spTree>
    <p:extLst>
      <p:ext uri="{BB962C8B-B14F-4D97-AF65-F5344CB8AC3E}">
        <p14:creationId xmlns:p14="http://schemas.microsoft.com/office/powerpoint/2010/main" val="13234531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The future of Virtual Reality and Augmented Reality in Data | Adatis">
            <a:extLst>
              <a:ext uri="{FF2B5EF4-FFF2-40B4-BE49-F238E27FC236}">
                <a16:creationId xmlns:a16="http://schemas.microsoft.com/office/drawing/2014/main" id="{FC9F2E52-B8A3-322E-4A88-728986E2587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0"/>
            <a:ext cx="12192000" cy="6858000"/>
          </a:xfrm>
          <a:prstGeom prst="rect">
            <a:avLst/>
          </a:prstGeom>
          <a:solidFill>
            <a:srgbClr val="FFFFFF"/>
          </a:solidFill>
        </p:spPr>
      </p:pic>
      <p:sp>
        <p:nvSpPr>
          <p:cNvPr id="9223" name="Title 5">
            <a:extLst>
              <a:ext uri="{FF2B5EF4-FFF2-40B4-BE49-F238E27FC236}">
                <a16:creationId xmlns:a16="http://schemas.microsoft.com/office/drawing/2014/main" id="{2299E176-DA9B-7616-E5E0-8848A9CB9395}"/>
              </a:ext>
            </a:extLst>
          </p:cNvPr>
          <p:cNvSpPr>
            <a:spLocks noGrp="1"/>
          </p:cNvSpPr>
          <p:nvPr>
            <p:ph type="ctrTitle"/>
          </p:nvPr>
        </p:nvSpPr>
        <p:spPr>
          <a:xfrm>
            <a:off x="550863" y="549275"/>
            <a:ext cx="5437187" cy="2986234"/>
          </a:xfrm>
        </p:spPr>
        <p:txBody>
          <a:bodyPr/>
          <a:lstStyle/>
          <a:p>
            <a:r>
              <a:rPr lang="en-US" dirty="0"/>
              <a:t>Virtual Reality </a:t>
            </a:r>
          </a:p>
        </p:txBody>
      </p:sp>
      <p:sp>
        <p:nvSpPr>
          <p:cNvPr id="9225" name="Subtitle 6">
            <a:extLst>
              <a:ext uri="{FF2B5EF4-FFF2-40B4-BE49-F238E27FC236}">
                <a16:creationId xmlns:a16="http://schemas.microsoft.com/office/drawing/2014/main" id="{E234960D-633D-4D65-8C58-62F04B9AA210}"/>
              </a:ext>
            </a:extLst>
          </p:cNvPr>
          <p:cNvSpPr>
            <a:spLocks noGrp="1"/>
          </p:cNvSpPr>
          <p:nvPr>
            <p:ph type="subTitle" idx="1"/>
          </p:nvPr>
        </p:nvSpPr>
        <p:spPr>
          <a:xfrm>
            <a:off x="550863" y="3816724"/>
            <a:ext cx="5437187" cy="2265216"/>
          </a:xfrm>
        </p:spPr>
        <p:txBody>
          <a:bodyPr/>
          <a:lstStyle/>
          <a:p>
            <a:endParaRPr lang="en-US"/>
          </a:p>
        </p:txBody>
      </p:sp>
    </p:spTree>
    <p:extLst>
      <p:ext uri="{BB962C8B-B14F-4D97-AF65-F5344CB8AC3E}">
        <p14:creationId xmlns:p14="http://schemas.microsoft.com/office/powerpoint/2010/main" val="9632714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483A-B7E9-47EF-CA87-68352F5CE33E}"/>
              </a:ext>
            </a:extLst>
          </p:cNvPr>
          <p:cNvSpPr>
            <a:spLocks noGrp="1"/>
          </p:cNvSpPr>
          <p:nvPr>
            <p:ph type="title"/>
          </p:nvPr>
        </p:nvSpPr>
        <p:spPr/>
        <p:txBody>
          <a:bodyPr/>
          <a:lstStyle/>
          <a:p>
            <a:r>
              <a:rPr lang="en-GB" dirty="0"/>
              <a:t>Virtual Reality (VR)  </a:t>
            </a:r>
          </a:p>
        </p:txBody>
      </p:sp>
      <p:sp>
        <p:nvSpPr>
          <p:cNvPr id="3" name="Content Placeholder 2">
            <a:extLst>
              <a:ext uri="{FF2B5EF4-FFF2-40B4-BE49-F238E27FC236}">
                <a16:creationId xmlns:a16="http://schemas.microsoft.com/office/drawing/2014/main" id="{D608AB3F-3F19-76F4-7001-42B8017334CB}"/>
              </a:ext>
            </a:extLst>
          </p:cNvPr>
          <p:cNvSpPr>
            <a:spLocks noGrp="1"/>
          </p:cNvSpPr>
          <p:nvPr>
            <p:ph idx="1"/>
          </p:nvPr>
        </p:nvSpPr>
        <p:spPr/>
        <p:txBody>
          <a:bodyPr/>
          <a:lstStyle/>
          <a:p>
            <a:r>
              <a:rPr lang="en-GB" dirty="0">
                <a:solidFill>
                  <a:schemeClr val="tx1"/>
                </a:solidFill>
              </a:rPr>
              <a:t>Virtual Reality is a 3D environment which allows its </a:t>
            </a:r>
            <a:r>
              <a:rPr lang="en-GB" b="0" i="0" dirty="0">
                <a:solidFill>
                  <a:schemeClr val="tx1"/>
                </a:solidFill>
                <a:effectLst/>
              </a:rPr>
              <a:t>users to explore and interact with a virtual surrounding using their senses. </a:t>
            </a:r>
            <a:r>
              <a:rPr lang="en-GB" dirty="0">
                <a:solidFill>
                  <a:schemeClr val="tx1"/>
                </a:solidFill>
              </a:rPr>
              <a:t>This environment is often created using computer hardware and software, however, more often requires the users to wear devices such as a helmet or goggles.</a:t>
            </a:r>
          </a:p>
          <a:p>
            <a:endParaRPr lang="en-GB" dirty="0">
              <a:solidFill>
                <a:schemeClr val="tx1"/>
              </a:solidFill>
            </a:endParaRPr>
          </a:p>
          <a:p>
            <a:r>
              <a:rPr lang="en-GB" dirty="0">
                <a:solidFill>
                  <a:schemeClr val="tx1"/>
                </a:solidFill>
              </a:rPr>
              <a:t>There are different types of  VR as VR Systems can change from one another depending on the technology that is used and their purpose. Typically, they fall into three categories – Non-immersive, Semi-immersive and fully immersive.  [4]</a:t>
            </a:r>
          </a:p>
        </p:txBody>
      </p:sp>
    </p:spTree>
    <p:extLst>
      <p:ext uri="{BB962C8B-B14F-4D97-AF65-F5344CB8AC3E}">
        <p14:creationId xmlns:p14="http://schemas.microsoft.com/office/powerpoint/2010/main" val="11071766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6670E6FA-47CF-879C-2F9C-EA126113AFAF}"/>
              </a:ext>
            </a:extLst>
          </p:cNvPr>
          <p:cNvSpPr>
            <a:spLocks noGrp="1"/>
          </p:cNvSpPr>
          <p:nvPr>
            <p:ph type="title"/>
          </p:nvPr>
        </p:nvSpPr>
        <p:spPr>
          <a:xfrm>
            <a:off x="550862" y="549275"/>
            <a:ext cx="11091600" cy="1332000"/>
          </a:xfrm>
        </p:spPr>
        <p:txBody>
          <a:bodyPr/>
          <a:lstStyle/>
          <a:p>
            <a:endParaRPr lang="en-US" dirty="0"/>
          </a:p>
        </p:txBody>
      </p:sp>
      <p:pic>
        <p:nvPicPr>
          <p:cNvPr id="1026" name="Picture 2" descr="Virtual Reality levels In 2023">
            <a:extLst>
              <a:ext uri="{FF2B5EF4-FFF2-40B4-BE49-F238E27FC236}">
                <a16:creationId xmlns:a16="http://schemas.microsoft.com/office/drawing/2014/main" id="{E2F592F9-F485-DE7B-30CE-D37816151ED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50863" y="2162214"/>
            <a:ext cx="11090274" cy="3881595"/>
          </a:xfrm>
          <a:prstGeom prst="rect">
            <a:avLst/>
          </a:prstGeom>
          <a:solidFill>
            <a:srgbClr val="FFFFFF"/>
          </a:solidFill>
        </p:spPr>
      </p:pic>
      <p:sp>
        <p:nvSpPr>
          <p:cNvPr id="8" name="TextBox 7">
            <a:extLst>
              <a:ext uri="{FF2B5EF4-FFF2-40B4-BE49-F238E27FC236}">
                <a16:creationId xmlns:a16="http://schemas.microsoft.com/office/drawing/2014/main" id="{F7BB6959-4E09-F564-02D7-805575D2DD34}"/>
              </a:ext>
            </a:extLst>
          </p:cNvPr>
          <p:cNvSpPr txBox="1"/>
          <p:nvPr/>
        </p:nvSpPr>
        <p:spPr>
          <a:xfrm>
            <a:off x="2313992" y="6139543"/>
            <a:ext cx="1296955" cy="367669"/>
          </a:xfrm>
          <a:prstGeom prst="rect">
            <a:avLst/>
          </a:prstGeom>
          <a:noFill/>
        </p:spPr>
        <p:txBody>
          <a:bodyPr wrap="square" rtlCol="0">
            <a:spAutoFit/>
          </a:bodyPr>
          <a:lstStyle/>
          <a:p>
            <a:r>
              <a:rPr lang="en-GB" dirty="0"/>
              <a:t>[5]</a:t>
            </a:r>
          </a:p>
        </p:txBody>
      </p:sp>
    </p:spTree>
    <p:extLst>
      <p:ext uri="{BB962C8B-B14F-4D97-AF65-F5344CB8AC3E}">
        <p14:creationId xmlns:p14="http://schemas.microsoft.com/office/powerpoint/2010/main" val="9703605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C148D-4A99-BBA6-F1DC-B09808D62751}"/>
              </a:ext>
            </a:extLst>
          </p:cNvPr>
          <p:cNvSpPr>
            <a:spLocks noGrp="1"/>
          </p:cNvSpPr>
          <p:nvPr>
            <p:ph type="title"/>
          </p:nvPr>
        </p:nvSpPr>
        <p:spPr/>
        <p:txBody>
          <a:bodyPr/>
          <a:lstStyle/>
          <a:p>
            <a:r>
              <a:rPr lang="en-GB" dirty="0"/>
              <a:t>Non-immersive VR</a:t>
            </a:r>
          </a:p>
        </p:txBody>
      </p:sp>
      <p:sp>
        <p:nvSpPr>
          <p:cNvPr id="3" name="Content Placeholder 2">
            <a:extLst>
              <a:ext uri="{FF2B5EF4-FFF2-40B4-BE49-F238E27FC236}">
                <a16:creationId xmlns:a16="http://schemas.microsoft.com/office/drawing/2014/main" id="{42DC5F28-88F6-3C4C-EABA-08829D2A7AD6}"/>
              </a:ext>
            </a:extLst>
          </p:cNvPr>
          <p:cNvSpPr>
            <a:spLocks noGrp="1"/>
          </p:cNvSpPr>
          <p:nvPr>
            <p:ph idx="1"/>
          </p:nvPr>
        </p:nvSpPr>
        <p:spPr/>
        <p:txBody>
          <a:bodyPr/>
          <a:lstStyle/>
          <a:p>
            <a:r>
              <a:rPr lang="en-GB" dirty="0"/>
              <a:t>Non-immersive VR means a 3D simulated environment which is accessed through a computer screen. An example of this would be a computer game.  This type of  VR allows the user some control as they can control the virtual environment with a keyboard and mouse for example, however, the environment itself does not interact directly with the user.  [4]</a:t>
            </a:r>
          </a:p>
        </p:txBody>
      </p:sp>
    </p:spTree>
    <p:extLst>
      <p:ext uri="{BB962C8B-B14F-4D97-AF65-F5344CB8AC3E}">
        <p14:creationId xmlns:p14="http://schemas.microsoft.com/office/powerpoint/2010/main" val="18668750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8C95B-80D1-0325-199D-8F1059FA1221}"/>
              </a:ext>
            </a:extLst>
          </p:cNvPr>
          <p:cNvSpPr>
            <a:spLocks noGrp="1"/>
          </p:cNvSpPr>
          <p:nvPr>
            <p:ph type="title"/>
          </p:nvPr>
        </p:nvSpPr>
        <p:spPr/>
        <p:txBody>
          <a:bodyPr/>
          <a:lstStyle/>
          <a:p>
            <a:r>
              <a:rPr lang="en-GB" dirty="0"/>
              <a:t>Semi-immersive VR</a:t>
            </a:r>
          </a:p>
        </p:txBody>
      </p:sp>
      <p:sp>
        <p:nvSpPr>
          <p:cNvPr id="3" name="Content Placeholder 2">
            <a:extLst>
              <a:ext uri="{FF2B5EF4-FFF2-40B4-BE49-F238E27FC236}">
                <a16:creationId xmlns:a16="http://schemas.microsoft.com/office/drawing/2014/main" id="{A8431A9F-1432-C637-F7D2-73AF052695B3}"/>
              </a:ext>
            </a:extLst>
          </p:cNvPr>
          <p:cNvSpPr>
            <a:spLocks noGrp="1"/>
          </p:cNvSpPr>
          <p:nvPr>
            <p:ph idx="1"/>
          </p:nvPr>
        </p:nvSpPr>
        <p:spPr/>
        <p:txBody>
          <a:bodyPr/>
          <a:lstStyle/>
          <a:p>
            <a:r>
              <a:rPr lang="en-GB" dirty="0"/>
              <a:t>Semi-immersive VR allows the user to have a partial virtual experience, as they can use a headset or goggles for example. However, this type focuses primarily on the visual 3D aspect rather than incorporating a physical movement. An example of semi-immersive VR would be a flight stimulator, which is used by airlines to help train staff. [4]</a:t>
            </a:r>
          </a:p>
          <a:p>
            <a:r>
              <a:rPr lang="en-GB" dirty="0"/>
              <a:t>This is an example of the advantages to VR as it helps to train and develop skills and knowledge for high demanding jobs.</a:t>
            </a:r>
          </a:p>
        </p:txBody>
      </p:sp>
    </p:spTree>
    <p:extLst>
      <p:ext uri="{BB962C8B-B14F-4D97-AF65-F5344CB8AC3E}">
        <p14:creationId xmlns:p14="http://schemas.microsoft.com/office/powerpoint/2010/main" val="3262786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C37CE-5D13-ED63-3FAB-EBA8AC020AB3}"/>
              </a:ext>
            </a:extLst>
          </p:cNvPr>
          <p:cNvSpPr>
            <a:spLocks noGrp="1"/>
          </p:cNvSpPr>
          <p:nvPr>
            <p:ph type="title"/>
          </p:nvPr>
        </p:nvSpPr>
        <p:spPr/>
        <p:txBody>
          <a:bodyPr/>
          <a:lstStyle/>
          <a:p>
            <a:r>
              <a:rPr lang="en-GB" dirty="0"/>
              <a:t>Fully immersive VR</a:t>
            </a:r>
          </a:p>
        </p:txBody>
      </p:sp>
      <p:sp>
        <p:nvSpPr>
          <p:cNvPr id="3" name="Content Placeholder 2">
            <a:extLst>
              <a:ext uri="{FF2B5EF4-FFF2-40B4-BE49-F238E27FC236}">
                <a16:creationId xmlns:a16="http://schemas.microsoft.com/office/drawing/2014/main" id="{83A1EEB2-10B2-2C83-8441-75AE6C87A7EE}"/>
              </a:ext>
            </a:extLst>
          </p:cNvPr>
          <p:cNvSpPr>
            <a:spLocks noGrp="1"/>
          </p:cNvSpPr>
          <p:nvPr>
            <p:ph idx="1"/>
          </p:nvPr>
        </p:nvSpPr>
        <p:spPr/>
        <p:txBody>
          <a:bodyPr/>
          <a:lstStyle/>
          <a:p>
            <a:r>
              <a:rPr lang="en-GB" dirty="0"/>
              <a:t>This type of VR fully immerses the user, it incorporates not only a headset, goggles or gloves for example, but also stimulates the suers senses with the use of sight, sound and in some cases touch.  This allows the user to fully interact with their environment. [4] </a:t>
            </a:r>
          </a:p>
          <a:p>
            <a:endParaRPr lang="en-GB" dirty="0"/>
          </a:p>
          <a:p>
            <a:r>
              <a:rPr lang="en-GB" dirty="0"/>
              <a:t>A common environment for this to occur is through video games, an example of such: </a:t>
            </a:r>
            <a:r>
              <a:rPr lang="en-GB" dirty="0">
                <a:hlinkClick r:id="rId2"/>
              </a:rPr>
              <a:t>https://www.youtube.com/watch?v=fZAVuNyRQ54</a:t>
            </a:r>
            <a:r>
              <a:rPr lang="en-GB" dirty="0"/>
              <a:t> [6] </a:t>
            </a:r>
          </a:p>
        </p:txBody>
      </p:sp>
    </p:spTree>
    <p:extLst>
      <p:ext uri="{BB962C8B-B14F-4D97-AF65-F5344CB8AC3E}">
        <p14:creationId xmlns:p14="http://schemas.microsoft.com/office/powerpoint/2010/main" val="1719702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A1227-D0D7-C51A-18C0-AE00EE6AF09C}"/>
              </a:ext>
            </a:extLst>
          </p:cNvPr>
          <p:cNvSpPr>
            <a:spLocks noGrp="1"/>
          </p:cNvSpPr>
          <p:nvPr>
            <p:ph type="title"/>
          </p:nvPr>
        </p:nvSpPr>
        <p:spPr/>
        <p:txBody>
          <a:bodyPr/>
          <a:lstStyle/>
          <a:p>
            <a:r>
              <a:rPr lang="en-GB" dirty="0"/>
              <a:t>Benefits</a:t>
            </a:r>
          </a:p>
        </p:txBody>
      </p:sp>
      <p:sp>
        <p:nvSpPr>
          <p:cNvPr id="3" name="Content Placeholder 2">
            <a:extLst>
              <a:ext uri="{FF2B5EF4-FFF2-40B4-BE49-F238E27FC236}">
                <a16:creationId xmlns:a16="http://schemas.microsoft.com/office/drawing/2014/main" id="{A2AD7F00-BD04-67F1-EB9B-7A74105CEE30}"/>
              </a:ext>
            </a:extLst>
          </p:cNvPr>
          <p:cNvSpPr>
            <a:spLocks noGrp="1"/>
          </p:cNvSpPr>
          <p:nvPr>
            <p:ph idx="1"/>
          </p:nvPr>
        </p:nvSpPr>
        <p:spPr/>
        <p:txBody>
          <a:bodyPr/>
          <a:lstStyle/>
          <a:p>
            <a:r>
              <a:rPr lang="en-GB" dirty="0"/>
              <a:t>Inclusive</a:t>
            </a:r>
          </a:p>
          <a:p>
            <a:r>
              <a:rPr lang="en-GB" dirty="0"/>
              <a:t>Entertainment</a:t>
            </a:r>
          </a:p>
          <a:p>
            <a:r>
              <a:rPr lang="en-GB" dirty="0"/>
              <a:t>Exploring different environments</a:t>
            </a:r>
          </a:p>
          <a:p>
            <a:r>
              <a:rPr lang="en-GB" dirty="0"/>
              <a:t>Escapism</a:t>
            </a:r>
          </a:p>
          <a:p>
            <a:r>
              <a:rPr lang="en-GB" dirty="0"/>
              <a:t>Connecting with others</a:t>
            </a:r>
          </a:p>
          <a:p>
            <a:r>
              <a:rPr lang="en-GB" dirty="0"/>
              <a:t>Exploring identity </a:t>
            </a:r>
          </a:p>
        </p:txBody>
      </p:sp>
      <p:sp>
        <p:nvSpPr>
          <p:cNvPr id="4" name="Date Placeholder 3">
            <a:extLst>
              <a:ext uri="{FF2B5EF4-FFF2-40B4-BE49-F238E27FC236}">
                <a16:creationId xmlns:a16="http://schemas.microsoft.com/office/drawing/2014/main" id="{8AC64D6D-C081-F4DC-26EB-AEC100ACA29A}"/>
              </a:ext>
            </a:extLst>
          </p:cNvPr>
          <p:cNvSpPr>
            <a:spLocks noGrp="1"/>
          </p:cNvSpPr>
          <p:nvPr>
            <p:ph type="dt" sz="half" idx="10"/>
          </p:nvPr>
        </p:nvSpPr>
        <p:spPr/>
        <p:txBody>
          <a:bodyPr/>
          <a:lstStyle/>
          <a:p>
            <a:pPr rtl="0"/>
            <a:r>
              <a:rPr lang="en-GB"/>
              <a:t>Tuesday, February 2, 20XX</a:t>
            </a:r>
          </a:p>
        </p:txBody>
      </p:sp>
      <p:sp>
        <p:nvSpPr>
          <p:cNvPr id="5" name="Footer Placeholder 4">
            <a:extLst>
              <a:ext uri="{FF2B5EF4-FFF2-40B4-BE49-F238E27FC236}">
                <a16:creationId xmlns:a16="http://schemas.microsoft.com/office/drawing/2014/main" id="{BB63A7CB-AFF7-4C3B-0531-AC932AE7F906}"/>
              </a:ext>
            </a:extLst>
          </p:cNvPr>
          <p:cNvSpPr>
            <a:spLocks noGrp="1"/>
          </p:cNvSpPr>
          <p:nvPr>
            <p:ph type="ftr" sz="quarter" idx="11"/>
          </p:nvPr>
        </p:nvSpPr>
        <p:spPr/>
        <p:txBody>
          <a:bodyPr/>
          <a:lstStyle/>
          <a:p>
            <a:pPr rtl="0"/>
            <a:r>
              <a:rPr lang="en-GB"/>
              <a:t>Sample Footer Text</a:t>
            </a:r>
          </a:p>
        </p:txBody>
      </p:sp>
      <p:sp>
        <p:nvSpPr>
          <p:cNvPr id="6" name="Slide Number Placeholder 5">
            <a:extLst>
              <a:ext uri="{FF2B5EF4-FFF2-40B4-BE49-F238E27FC236}">
                <a16:creationId xmlns:a16="http://schemas.microsoft.com/office/drawing/2014/main" id="{66B37E7A-8C39-9AC1-0D59-7D220232EF2D}"/>
              </a:ext>
            </a:extLst>
          </p:cNvPr>
          <p:cNvSpPr>
            <a:spLocks noGrp="1"/>
          </p:cNvSpPr>
          <p:nvPr>
            <p:ph type="sldNum" sz="quarter" idx="12"/>
          </p:nvPr>
        </p:nvSpPr>
        <p:spPr/>
        <p:txBody>
          <a:bodyPr/>
          <a:lstStyle/>
          <a:p>
            <a:pPr rtl="0"/>
            <a:fld id="{DBA1B0FB-D917-4C8C-928F-313BD683BF39}" type="slidenum">
              <a:rPr lang="en-GB" smtClean="0"/>
              <a:t>14</a:t>
            </a:fld>
            <a:endParaRPr lang="en-GB"/>
          </a:p>
        </p:txBody>
      </p:sp>
    </p:spTree>
    <p:extLst>
      <p:ext uri="{BB962C8B-B14F-4D97-AF65-F5344CB8AC3E}">
        <p14:creationId xmlns:p14="http://schemas.microsoft.com/office/powerpoint/2010/main" val="18345209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D620E-BC59-E866-E72C-930D3F61E089}"/>
              </a:ext>
            </a:extLst>
          </p:cNvPr>
          <p:cNvSpPr>
            <a:spLocks noGrp="1"/>
          </p:cNvSpPr>
          <p:nvPr>
            <p:ph type="title"/>
          </p:nvPr>
        </p:nvSpPr>
        <p:spPr/>
        <p:txBody>
          <a:bodyPr/>
          <a:lstStyle/>
          <a:p>
            <a:r>
              <a:rPr lang="en-GB" dirty="0"/>
              <a:t>Risks</a:t>
            </a:r>
          </a:p>
        </p:txBody>
      </p:sp>
      <p:sp>
        <p:nvSpPr>
          <p:cNvPr id="3" name="Content Placeholder 2">
            <a:extLst>
              <a:ext uri="{FF2B5EF4-FFF2-40B4-BE49-F238E27FC236}">
                <a16:creationId xmlns:a16="http://schemas.microsoft.com/office/drawing/2014/main" id="{AC01A67F-826E-C925-0E1B-C5FCB913CD80}"/>
              </a:ext>
            </a:extLst>
          </p:cNvPr>
          <p:cNvSpPr>
            <a:spLocks noGrp="1"/>
          </p:cNvSpPr>
          <p:nvPr>
            <p:ph idx="1"/>
          </p:nvPr>
        </p:nvSpPr>
        <p:spPr/>
        <p:txBody>
          <a:bodyPr/>
          <a:lstStyle/>
          <a:p>
            <a:r>
              <a:rPr lang="en-GB" dirty="0"/>
              <a:t>Physical injury</a:t>
            </a:r>
          </a:p>
          <a:p>
            <a:r>
              <a:rPr lang="en-GB" dirty="0"/>
              <a:t>Negative impact on mental wellbeing</a:t>
            </a:r>
          </a:p>
          <a:p>
            <a:r>
              <a:rPr lang="en-GB" dirty="0"/>
              <a:t>Encountering harmful content</a:t>
            </a:r>
          </a:p>
          <a:p>
            <a:r>
              <a:rPr lang="en-GB" dirty="0"/>
              <a:t>Spending real </a:t>
            </a:r>
            <a:r>
              <a:rPr lang="en-GB"/>
              <a:t>life money</a:t>
            </a:r>
          </a:p>
        </p:txBody>
      </p:sp>
      <p:sp>
        <p:nvSpPr>
          <p:cNvPr id="4" name="Date Placeholder 3">
            <a:extLst>
              <a:ext uri="{FF2B5EF4-FFF2-40B4-BE49-F238E27FC236}">
                <a16:creationId xmlns:a16="http://schemas.microsoft.com/office/drawing/2014/main" id="{1FA3FA7A-6961-C556-1060-DD38883D2B6B}"/>
              </a:ext>
            </a:extLst>
          </p:cNvPr>
          <p:cNvSpPr>
            <a:spLocks noGrp="1"/>
          </p:cNvSpPr>
          <p:nvPr>
            <p:ph type="dt" sz="half" idx="10"/>
          </p:nvPr>
        </p:nvSpPr>
        <p:spPr/>
        <p:txBody>
          <a:bodyPr/>
          <a:lstStyle/>
          <a:p>
            <a:pPr rtl="0"/>
            <a:r>
              <a:rPr lang="en-GB"/>
              <a:t>Tuesday, February 2, 20XX</a:t>
            </a:r>
          </a:p>
        </p:txBody>
      </p:sp>
      <p:sp>
        <p:nvSpPr>
          <p:cNvPr id="5" name="Footer Placeholder 4">
            <a:extLst>
              <a:ext uri="{FF2B5EF4-FFF2-40B4-BE49-F238E27FC236}">
                <a16:creationId xmlns:a16="http://schemas.microsoft.com/office/drawing/2014/main" id="{283D2F30-DC99-DF12-4EB0-7B76615B77C3}"/>
              </a:ext>
            </a:extLst>
          </p:cNvPr>
          <p:cNvSpPr>
            <a:spLocks noGrp="1"/>
          </p:cNvSpPr>
          <p:nvPr>
            <p:ph type="ftr" sz="quarter" idx="11"/>
          </p:nvPr>
        </p:nvSpPr>
        <p:spPr/>
        <p:txBody>
          <a:bodyPr/>
          <a:lstStyle/>
          <a:p>
            <a:pPr rtl="0"/>
            <a:r>
              <a:rPr lang="en-GB"/>
              <a:t>Sample Footer Text</a:t>
            </a:r>
          </a:p>
        </p:txBody>
      </p:sp>
      <p:sp>
        <p:nvSpPr>
          <p:cNvPr id="6" name="Slide Number Placeholder 5">
            <a:extLst>
              <a:ext uri="{FF2B5EF4-FFF2-40B4-BE49-F238E27FC236}">
                <a16:creationId xmlns:a16="http://schemas.microsoft.com/office/drawing/2014/main" id="{96CBDD11-176E-7275-0901-D03DF7EE0A70}"/>
              </a:ext>
            </a:extLst>
          </p:cNvPr>
          <p:cNvSpPr>
            <a:spLocks noGrp="1"/>
          </p:cNvSpPr>
          <p:nvPr>
            <p:ph type="sldNum" sz="quarter" idx="12"/>
          </p:nvPr>
        </p:nvSpPr>
        <p:spPr/>
        <p:txBody>
          <a:bodyPr/>
          <a:lstStyle/>
          <a:p>
            <a:pPr rtl="0"/>
            <a:fld id="{DBA1B0FB-D917-4C8C-928F-313BD683BF39}" type="slidenum">
              <a:rPr lang="en-GB" smtClean="0"/>
              <a:t>15</a:t>
            </a:fld>
            <a:endParaRPr lang="en-GB"/>
          </a:p>
        </p:txBody>
      </p:sp>
    </p:spTree>
    <p:extLst>
      <p:ext uri="{BB962C8B-B14F-4D97-AF65-F5344CB8AC3E}">
        <p14:creationId xmlns:p14="http://schemas.microsoft.com/office/powerpoint/2010/main" val="2718716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Mixed Reality: An Experience of an Alternative Universe">
            <a:extLst>
              <a:ext uri="{FF2B5EF4-FFF2-40B4-BE49-F238E27FC236}">
                <a16:creationId xmlns:a16="http://schemas.microsoft.com/office/drawing/2014/main" id="{33FC10AA-86CE-E567-69BF-8921E4D2B474}"/>
              </a:ext>
            </a:extLst>
          </p:cNvPr>
          <p:cNvPicPr>
            <a:picLocks noGrp="1" noChangeAspect="1" noChangeArrowheads="1"/>
          </p:cNvPicPr>
          <p:nvPr>
            <p:ph type="pic" sz="quarter" idx="13"/>
          </p:nvPr>
        </p:nvPicPr>
        <p:blipFill rotWithShape="1">
          <a:blip r:embed="rId2">
            <a:extLst>
              <a:ext uri="{28A0092B-C50C-407E-A947-70E740481C1C}">
                <a14:useLocalDpi xmlns:a14="http://schemas.microsoft.com/office/drawing/2010/main" val="0"/>
              </a:ext>
            </a:extLst>
          </a:blip>
          <a:srcRect r="1334"/>
          <a:stretch/>
        </p:blipFill>
        <p:spPr bwMode="auto">
          <a:xfrm>
            <a:off x="0" y="0"/>
            <a:ext cx="12192000" cy="6858000"/>
          </a:xfrm>
          <a:prstGeom prst="rect">
            <a:avLst/>
          </a:prstGeom>
          <a:solidFill>
            <a:srgbClr val="FFFFFF"/>
          </a:solidFill>
        </p:spPr>
      </p:pic>
      <p:sp>
        <p:nvSpPr>
          <p:cNvPr id="8199" name="Title 5">
            <a:extLst>
              <a:ext uri="{FF2B5EF4-FFF2-40B4-BE49-F238E27FC236}">
                <a16:creationId xmlns:a16="http://schemas.microsoft.com/office/drawing/2014/main" id="{E0318798-14F5-5EB4-BE5D-7D0DED0FCE98}"/>
              </a:ext>
            </a:extLst>
          </p:cNvPr>
          <p:cNvSpPr>
            <a:spLocks noGrp="1"/>
          </p:cNvSpPr>
          <p:nvPr>
            <p:ph type="ctrTitle"/>
          </p:nvPr>
        </p:nvSpPr>
        <p:spPr>
          <a:xfrm>
            <a:off x="550863" y="549275"/>
            <a:ext cx="5437187" cy="2986234"/>
          </a:xfrm>
        </p:spPr>
        <p:txBody>
          <a:bodyPr/>
          <a:lstStyle/>
          <a:p>
            <a:r>
              <a:rPr lang="en-US" dirty="0"/>
              <a:t>Mixed Reality </a:t>
            </a:r>
          </a:p>
        </p:txBody>
      </p:sp>
      <p:sp>
        <p:nvSpPr>
          <p:cNvPr id="8201" name="Subtitle 6">
            <a:extLst>
              <a:ext uri="{FF2B5EF4-FFF2-40B4-BE49-F238E27FC236}">
                <a16:creationId xmlns:a16="http://schemas.microsoft.com/office/drawing/2014/main" id="{2A91D36D-ED26-2B8B-C0F0-A7D387EB8189}"/>
              </a:ext>
            </a:extLst>
          </p:cNvPr>
          <p:cNvSpPr>
            <a:spLocks noGrp="1"/>
          </p:cNvSpPr>
          <p:nvPr>
            <p:ph type="subTitle" idx="1"/>
          </p:nvPr>
        </p:nvSpPr>
        <p:spPr>
          <a:xfrm>
            <a:off x="550863" y="3816724"/>
            <a:ext cx="5437187" cy="2265216"/>
          </a:xfrm>
        </p:spPr>
        <p:txBody>
          <a:bodyPr/>
          <a:lstStyle/>
          <a:p>
            <a:endParaRPr lang="en-US"/>
          </a:p>
        </p:txBody>
      </p:sp>
    </p:spTree>
    <p:extLst>
      <p:ext uri="{BB962C8B-B14F-4D97-AF65-F5344CB8AC3E}">
        <p14:creationId xmlns:p14="http://schemas.microsoft.com/office/powerpoint/2010/main" val="38488680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BAF798-8754-9E1F-FED9-945160695EAD}"/>
              </a:ext>
            </a:extLst>
          </p:cNvPr>
          <p:cNvSpPr>
            <a:spLocks noGrp="1"/>
          </p:cNvSpPr>
          <p:nvPr>
            <p:ph type="title"/>
          </p:nvPr>
        </p:nvSpPr>
        <p:spPr/>
        <p:txBody>
          <a:bodyPr/>
          <a:lstStyle/>
          <a:p>
            <a:r>
              <a:rPr lang="en-GB" dirty="0"/>
              <a:t>Mixed Reality </a:t>
            </a:r>
          </a:p>
        </p:txBody>
      </p:sp>
      <p:sp>
        <p:nvSpPr>
          <p:cNvPr id="9" name="Content Placeholder 8">
            <a:extLst>
              <a:ext uri="{FF2B5EF4-FFF2-40B4-BE49-F238E27FC236}">
                <a16:creationId xmlns:a16="http://schemas.microsoft.com/office/drawing/2014/main" id="{26E3BB3F-B49C-5D05-86F7-1DB781273B6E}"/>
              </a:ext>
            </a:extLst>
          </p:cNvPr>
          <p:cNvSpPr>
            <a:spLocks noGrp="1"/>
          </p:cNvSpPr>
          <p:nvPr>
            <p:ph idx="1"/>
          </p:nvPr>
        </p:nvSpPr>
        <p:spPr/>
        <p:txBody>
          <a:bodyPr/>
          <a:lstStyle/>
          <a:p>
            <a:r>
              <a:rPr lang="en-GB" dirty="0"/>
              <a:t>The term “mixed reality” was first introduced in 1994 by Paul Milgram and Fumio </a:t>
            </a:r>
            <a:r>
              <a:rPr lang="en-GB" dirty="0" err="1"/>
              <a:t>Kishino</a:t>
            </a:r>
            <a:r>
              <a:rPr lang="en-GB" dirty="0"/>
              <a:t>.</a:t>
            </a:r>
          </a:p>
          <a:p>
            <a:r>
              <a:rPr lang="en-GB" dirty="0"/>
              <a:t>Mixed reality is a blend of both the physical real-life world and the digital world.  This new type of reality is possible from advancements made in computer vision, graphical processing, display technologies, input systems and cloud computing.  [7]</a:t>
            </a:r>
          </a:p>
          <a:p>
            <a:endParaRPr lang="en-GB" dirty="0"/>
          </a:p>
          <a:p>
            <a:r>
              <a:rPr lang="en-GB" dirty="0">
                <a:hlinkClick r:id="rId2"/>
              </a:rPr>
              <a:t>https://www.youtube.com/watch?v=_xpI0JosYUk</a:t>
            </a:r>
            <a:r>
              <a:rPr lang="en-GB" dirty="0"/>
              <a:t> </a:t>
            </a:r>
          </a:p>
          <a:p>
            <a:endParaRPr lang="en-GB" dirty="0"/>
          </a:p>
        </p:txBody>
      </p:sp>
    </p:spTree>
    <p:extLst>
      <p:ext uri="{BB962C8B-B14F-4D97-AF65-F5344CB8AC3E}">
        <p14:creationId xmlns:p14="http://schemas.microsoft.com/office/powerpoint/2010/main" val="42545164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0504C-7491-B160-8DF3-92D503D87F18}"/>
              </a:ext>
            </a:extLst>
          </p:cNvPr>
          <p:cNvSpPr>
            <a:spLocks noGrp="1"/>
          </p:cNvSpPr>
          <p:nvPr>
            <p:ph type="title"/>
          </p:nvPr>
        </p:nvSpPr>
        <p:spPr>
          <a:xfrm>
            <a:off x="550863" y="549275"/>
            <a:ext cx="11090274" cy="1332000"/>
          </a:xfrm>
        </p:spPr>
        <p:txBody>
          <a:bodyPr vert="horz" wrap="square" lIns="0" tIns="0" rIns="0" bIns="0" rtlCol="0" anchor="t" anchorCtr="0">
            <a:normAutofit/>
          </a:bodyPr>
          <a:lstStyle/>
          <a:p>
            <a:r>
              <a:rPr lang="en-GB" dirty="0"/>
              <a:t>References/Bibliography </a:t>
            </a:r>
          </a:p>
        </p:txBody>
      </p:sp>
      <p:sp>
        <p:nvSpPr>
          <p:cNvPr id="8" name="Rectangle 1">
            <a:extLst>
              <a:ext uri="{FF2B5EF4-FFF2-40B4-BE49-F238E27FC236}">
                <a16:creationId xmlns:a16="http://schemas.microsoft.com/office/drawing/2014/main" id="{7F8A1A8D-A1A0-2EC2-EBE9-E8FE22D1DEEB}"/>
              </a:ext>
            </a:extLst>
          </p:cNvPr>
          <p:cNvSpPr>
            <a:spLocks noChangeArrowheads="1"/>
          </p:cNvSpPr>
          <p:nvPr/>
        </p:nvSpPr>
        <p:spPr bwMode="auto">
          <a:xfrm>
            <a:off x="6205538" y="2097175"/>
            <a:ext cx="5435600" cy="39956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0" compatLnSpc="1">
            <a:prstTxWarp prst="textNoShape">
              <a:avLst/>
            </a:prstTxWarp>
            <a:normAutofit/>
          </a:bodyPr>
          <a:lstStyle/>
          <a:p>
            <a:pPr marL="228600" marR="0" lvl="0" indent="-228600" fontAlgn="base">
              <a:lnSpc>
                <a:spcPct val="110000"/>
              </a:lnSpc>
              <a:spcBef>
                <a:spcPts val="1000"/>
              </a:spcBef>
              <a:spcAft>
                <a:spcPts val="80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alpha val="60000"/>
                  </a:schemeClr>
                </a:solidFill>
                <a:effectLst/>
              </a:rPr>
              <a:t>Bibliography</a:t>
            </a:r>
          </a:p>
          <a:p>
            <a:pPr marL="228600" marR="0" lvl="0" indent="-228600" fontAlgn="base">
              <a:lnSpc>
                <a:spcPct val="110000"/>
              </a:lnSpc>
              <a:spcBef>
                <a:spcPts val="1000"/>
              </a:spcBef>
              <a:spcAft>
                <a:spcPts val="800"/>
              </a:spcAft>
              <a:buClrTx/>
              <a:buSzTx/>
              <a:buFont typeface="Arial" panose="020B0604020202020204" pitchFamily="34" charset="0"/>
              <a:buChar char="•"/>
              <a:tabLst/>
            </a:pPr>
            <a:endParaRPr kumimoji="0" lang="en-US" altLang="en-US" sz="2000" b="0" i="0" u="none" strike="noStrike" cap="none" normalizeH="0" baseline="0">
              <a:ln>
                <a:noFill/>
              </a:ln>
              <a:solidFill>
                <a:schemeClr val="tx1">
                  <a:alpha val="60000"/>
                </a:schemeClr>
              </a:solidFill>
              <a:effectLst/>
            </a:endParaRPr>
          </a:p>
        </p:txBody>
      </p:sp>
      <p:graphicFrame>
        <p:nvGraphicFramePr>
          <p:cNvPr id="7" name="Content Placeholder 6">
            <a:extLst>
              <a:ext uri="{FF2B5EF4-FFF2-40B4-BE49-F238E27FC236}">
                <a16:creationId xmlns:a16="http://schemas.microsoft.com/office/drawing/2014/main" id="{F878FF77-7A72-DDE0-1CC2-7EF3A9D69424}"/>
              </a:ext>
            </a:extLst>
          </p:cNvPr>
          <p:cNvGraphicFramePr>
            <a:graphicFrameLocks noGrp="1"/>
          </p:cNvGraphicFramePr>
          <p:nvPr>
            <p:ph sz="half" idx="1"/>
            <p:extLst>
              <p:ext uri="{D42A27DB-BD31-4B8C-83A1-F6EECF244321}">
                <p14:modId xmlns:p14="http://schemas.microsoft.com/office/powerpoint/2010/main" val="2765084225"/>
              </p:ext>
            </p:extLst>
          </p:nvPr>
        </p:nvGraphicFramePr>
        <p:xfrm>
          <a:off x="550862" y="2700572"/>
          <a:ext cx="5435601" cy="2788861"/>
        </p:xfrm>
        <a:graphic>
          <a:graphicData uri="http://schemas.openxmlformats.org/drawingml/2006/table">
            <a:tbl>
              <a:tblPr firstRow="1" firstCol="1" bandRow="1">
                <a:tableStyleId>{5C22544A-7EE6-4342-B048-85BDC9FD1C3A}</a:tableStyleId>
              </a:tblPr>
              <a:tblGrid>
                <a:gridCol w="267758">
                  <a:extLst>
                    <a:ext uri="{9D8B030D-6E8A-4147-A177-3AD203B41FA5}">
                      <a16:colId xmlns:a16="http://schemas.microsoft.com/office/drawing/2014/main" val="2039648735"/>
                    </a:ext>
                  </a:extLst>
                </a:gridCol>
                <a:gridCol w="5167843">
                  <a:extLst>
                    <a:ext uri="{9D8B030D-6E8A-4147-A177-3AD203B41FA5}">
                      <a16:colId xmlns:a16="http://schemas.microsoft.com/office/drawing/2014/main" val="2396512664"/>
                    </a:ext>
                  </a:extLst>
                </a:gridCol>
              </a:tblGrid>
              <a:tr h="542919">
                <a:tc>
                  <a:txBody>
                    <a:bodyPr/>
                    <a:lstStyle/>
                    <a:p>
                      <a:pPr>
                        <a:lnSpc>
                          <a:spcPct val="115000"/>
                        </a:lnSpc>
                        <a:spcAft>
                          <a:spcPts val="800"/>
                        </a:spcAft>
                      </a:pPr>
                      <a:r>
                        <a:rPr lang="en-GB" sz="1000" kern="100" dirty="0">
                          <a:effectLst/>
                        </a:rPr>
                        <a:t>[1] </a:t>
                      </a:r>
                      <a:endParaRPr lang="en-GB" sz="1000" kern="10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tc>
                  <a:txBody>
                    <a:bodyPr/>
                    <a:lstStyle/>
                    <a:p>
                      <a:pPr>
                        <a:lnSpc>
                          <a:spcPct val="115000"/>
                        </a:lnSpc>
                        <a:spcAft>
                          <a:spcPts val="800"/>
                        </a:spcAft>
                      </a:pPr>
                      <a:r>
                        <a:rPr lang="en-GB" sz="1000" kern="100" dirty="0">
                          <a:effectLst/>
                        </a:rPr>
                        <a:t>B. Marr, “Forbes,” 12 8 2019. [Online]. Available: https://www.forbes.com/sites/bernardmarr/2019/08/12/what-is-extended-reality-technology-a-simple-explanation-for-anyone/?sh=16fc721f7249. [Accessed 23 3 2024].</a:t>
                      </a:r>
                      <a:endParaRPr lang="en-GB" sz="10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extLst>
                  <a:ext uri="{0D108BD9-81ED-4DB2-BD59-A6C34878D82A}">
                    <a16:rowId xmlns:a16="http://schemas.microsoft.com/office/drawing/2014/main" val="1481182561"/>
                  </a:ext>
                </a:extLst>
              </a:tr>
              <a:tr h="542919">
                <a:tc>
                  <a:txBody>
                    <a:bodyPr/>
                    <a:lstStyle/>
                    <a:p>
                      <a:pPr>
                        <a:lnSpc>
                          <a:spcPct val="115000"/>
                        </a:lnSpc>
                        <a:spcAft>
                          <a:spcPts val="800"/>
                        </a:spcAft>
                      </a:pPr>
                      <a:r>
                        <a:rPr lang="en-GB" sz="1000" kern="100" dirty="0">
                          <a:effectLst/>
                        </a:rPr>
                        <a:t>[2] </a:t>
                      </a:r>
                      <a:endParaRPr lang="en-GB" sz="1000" kern="10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tc>
                  <a:txBody>
                    <a:bodyPr/>
                    <a:lstStyle/>
                    <a:p>
                      <a:pPr>
                        <a:lnSpc>
                          <a:spcPct val="115000"/>
                        </a:lnSpc>
                        <a:spcAft>
                          <a:spcPts val="800"/>
                        </a:spcAft>
                      </a:pPr>
                      <a:r>
                        <a:rPr lang="en-GB" sz="1000" kern="100" dirty="0">
                          <a:effectLst/>
                        </a:rPr>
                        <a:t>A. Hayes, “Augmented Reality (AR): </a:t>
                      </a:r>
                      <a:r>
                        <a:rPr lang="en-GB" sz="1000" kern="100" dirty="0" err="1">
                          <a:effectLst/>
                        </a:rPr>
                        <a:t>Defintion</a:t>
                      </a:r>
                      <a:r>
                        <a:rPr lang="en-GB" sz="1000" kern="100" dirty="0">
                          <a:effectLst/>
                        </a:rPr>
                        <a:t>, Examples and Uses,” Investopedia , 4 2 2024. [Online]. Available: https://www.investopedia.com/terms/a/augmented-reality.asp. [Accessed 19 4 2024].</a:t>
                      </a:r>
                      <a:endParaRPr lang="en-GB" sz="10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extLst>
                  <a:ext uri="{0D108BD9-81ED-4DB2-BD59-A6C34878D82A}">
                    <a16:rowId xmlns:a16="http://schemas.microsoft.com/office/drawing/2014/main" val="641700110"/>
                  </a:ext>
                </a:extLst>
              </a:tr>
              <a:tr h="205728">
                <a:tc>
                  <a:txBody>
                    <a:bodyPr/>
                    <a:lstStyle/>
                    <a:p>
                      <a:pPr>
                        <a:lnSpc>
                          <a:spcPct val="115000"/>
                        </a:lnSpc>
                        <a:spcAft>
                          <a:spcPts val="800"/>
                        </a:spcAft>
                      </a:pPr>
                      <a:r>
                        <a:rPr lang="en-GB" sz="1000" kern="100" dirty="0">
                          <a:effectLst/>
                        </a:rPr>
                        <a:t>[3] </a:t>
                      </a:r>
                      <a:endParaRPr lang="en-GB" sz="1000" kern="10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tc>
                  <a:txBody>
                    <a:bodyPr/>
                    <a:lstStyle/>
                    <a:p>
                      <a:pPr>
                        <a:lnSpc>
                          <a:spcPct val="115000"/>
                        </a:lnSpc>
                        <a:spcAft>
                          <a:spcPts val="800"/>
                        </a:spcAft>
                      </a:pPr>
                      <a:r>
                        <a:rPr lang="en-GB" sz="1000" kern="100" dirty="0">
                          <a:effectLst/>
                        </a:rPr>
                        <a:t>Dulux, Artist, Dulux Visualiser App. [Art]. Dulux, 2024. </a:t>
                      </a:r>
                      <a:endParaRPr lang="en-GB" sz="10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extLst>
                  <a:ext uri="{0D108BD9-81ED-4DB2-BD59-A6C34878D82A}">
                    <a16:rowId xmlns:a16="http://schemas.microsoft.com/office/drawing/2014/main" val="1933760262"/>
                  </a:ext>
                </a:extLst>
              </a:tr>
              <a:tr h="374324">
                <a:tc>
                  <a:txBody>
                    <a:bodyPr/>
                    <a:lstStyle/>
                    <a:p>
                      <a:pPr>
                        <a:lnSpc>
                          <a:spcPct val="115000"/>
                        </a:lnSpc>
                        <a:spcAft>
                          <a:spcPts val="800"/>
                        </a:spcAft>
                      </a:pPr>
                      <a:r>
                        <a:rPr lang="en-GB" sz="1000" kern="100">
                          <a:effectLst/>
                        </a:rPr>
                        <a:t>[4] </a:t>
                      </a:r>
                      <a:endParaRPr lang="en-GB" sz="1000" kern="10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tc>
                  <a:txBody>
                    <a:bodyPr/>
                    <a:lstStyle/>
                    <a:p>
                      <a:pPr>
                        <a:lnSpc>
                          <a:spcPct val="115000"/>
                        </a:lnSpc>
                        <a:spcAft>
                          <a:spcPts val="800"/>
                        </a:spcAft>
                      </a:pPr>
                      <a:r>
                        <a:rPr lang="en-GB" sz="1000" kern="100" dirty="0">
                          <a:effectLst/>
                        </a:rPr>
                        <a:t>R. Sheldon, “What is virtual reality?,” Tech Target, 19 4 2024. [Online]. Available: https://www.techtarget.com/whatis/definition/virtual-reality. [Accessed 19 4 2024].</a:t>
                      </a:r>
                      <a:endParaRPr lang="en-GB" sz="10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extLst>
                  <a:ext uri="{0D108BD9-81ED-4DB2-BD59-A6C34878D82A}">
                    <a16:rowId xmlns:a16="http://schemas.microsoft.com/office/drawing/2014/main" val="4144392028"/>
                  </a:ext>
                </a:extLst>
              </a:tr>
              <a:tr h="205728">
                <a:tc>
                  <a:txBody>
                    <a:bodyPr/>
                    <a:lstStyle/>
                    <a:p>
                      <a:pPr>
                        <a:lnSpc>
                          <a:spcPct val="115000"/>
                        </a:lnSpc>
                        <a:spcAft>
                          <a:spcPts val="800"/>
                        </a:spcAft>
                      </a:pPr>
                      <a:r>
                        <a:rPr lang="en-GB" sz="1000" kern="100">
                          <a:effectLst/>
                        </a:rPr>
                        <a:t>[5] </a:t>
                      </a:r>
                      <a:endParaRPr lang="en-GB" sz="1000" kern="10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tc>
                  <a:txBody>
                    <a:bodyPr/>
                    <a:lstStyle/>
                    <a:p>
                      <a:pPr>
                        <a:lnSpc>
                          <a:spcPct val="115000"/>
                        </a:lnSpc>
                        <a:spcAft>
                          <a:spcPts val="800"/>
                        </a:spcAft>
                      </a:pPr>
                      <a:r>
                        <a:rPr lang="en-GB" sz="1000" kern="100">
                          <a:effectLst/>
                        </a:rPr>
                        <a:t>Pixalent, Artist, Animation for Virtual Reality in 2023. [Art]. Pixalent , 2023. </a:t>
                      </a:r>
                      <a:endParaRPr lang="en-GB" sz="1000" kern="10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extLst>
                  <a:ext uri="{0D108BD9-81ED-4DB2-BD59-A6C34878D82A}">
                    <a16:rowId xmlns:a16="http://schemas.microsoft.com/office/drawing/2014/main" val="3274801027"/>
                  </a:ext>
                </a:extLst>
              </a:tr>
              <a:tr h="374324">
                <a:tc>
                  <a:txBody>
                    <a:bodyPr/>
                    <a:lstStyle/>
                    <a:p>
                      <a:pPr>
                        <a:lnSpc>
                          <a:spcPct val="115000"/>
                        </a:lnSpc>
                        <a:spcAft>
                          <a:spcPts val="800"/>
                        </a:spcAft>
                      </a:pPr>
                      <a:r>
                        <a:rPr lang="en-GB" sz="1000" kern="100">
                          <a:effectLst/>
                        </a:rPr>
                        <a:t>[6] </a:t>
                      </a:r>
                      <a:endParaRPr lang="en-GB" sz="1000" kern="10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tc>
                  <a:txBody>
                    <a:bodyPr/>
                    <a:lstStyle/>
                    <a:p>
                      <a:pPr>
                        <a:lnSpc>
                          <a:spcPct val="115000"/>
                        </a:lnSpc>
                        <a:spcAft>
                          <a:spcPts val="800"/>
                        </a:spcAft>
                      </a:pPr>
                      <a:r>
                        <a:rPr lang="en-GB" sz="1000" kern="100">
                          <a:effectLst/>
                        </a:rPr>
                        <a:t>Sandbox, Artist, Sandbox VR Launches New Fully Immersive Virtual Reality Experience. [Art]. 2023. </a:t>
                      </a:r>
                      <a:endParaRPr lang="en-GB" sz="1000" kern="10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extLst>
                  <a:ext uri="{0D108BD9-81ED-4DB2-BD59-A6C34878D82A}">
                    <a16:rowId xmlns:a16="http://schemas.microsoft.com/office/drawing/2014/main" val="2400349105"/>
                  </a:ext>
                </a:extLst>
              </a:tr>
              <a:tr h="542919">
                <a:tc>
                  <a:txBody>
                    <a:bodyPr/>
                    <a:lstStyle/>
                    <a:p>
                      <a:pPr>
                        <a:lnSpc>
                          <a:spcPct val="115000"/>
                        </a:lnSpc>
                        <a:spcAft>
                          <a:spcPts val="800"/>
                        </a:spcAft>
                      </a:pPr>
                      <a:r>
                        <a:rPr lang="en-GB" sz="1000" kern="100">
                          <a:effectLst/>
                        </a:rPr>
                        <a:t>[7] </a:t>
                      </a:r>
                      <a:endParaRPr lang="en-GB" sz="1000" kern="10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tc>
                  <a:txBody>
                    <a:bodyPr/>
                    <a:lstStyle/>
                    <a:p>
                      <a:pPr>
                        <a:lnSpc>
                          <a:spcPct val="115000"/>
                        </a:lnSpc>
                        <a:spcAft>
                          <a:spcPts val="800"/>
                        </a:spcAft>
                      </a:pPr>
                      <a:r>
                        <a:rPr lang="en-GB" sz="1000" kern="100" dirty="0">
                          <a:effectLst/>
                        </a:rPr>
                        <a:t>A. S.-K. r. a. D. t. T. S. v. n. h. q. D. qianw211, “What is mixed reality?,” Microsoft, 25 1 2023. [Online]. Available: https://www.techtarget.com/whatis/definition/virtual-reality. [Accessed 19 4 2024].</a:t>
                      </a:r>
                      <a:endParaRPr lang="en-GB" sz="10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7405" marR="7405" marT="7405" marB="7405"/>
                </a:tc>
                <a:extLst>
                  <a:ext uri="{0D108BD9-81ED-4DB2-BD59-A6C34878D82A}">
                    <a16:rowId xmlns:a16="http://schemas.microsoft.com/office/drawing/2014/main" val="2912860495"/>
                  </a:ext>
                </a:extLst>
              </a:tr>
            </a:tbl>
          </a:graphicData>
        </a:graphic>
      </p:graphicFrame>
    </p:spTree>
    <p:extLst>
      <p:ext uri="{BB962C8B-B14F-4D97-AF65-F5344CB8AC3E}">
        <p14:creationId xmlns:p14="http://schemas.microsoft.com/office/powerpoint/2010/main" val="42456625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24.tgt.Office_50301378_TF33713516_Win32_OJ112196127" id="{EDFFA481-CE53-4409-8D36-2ECF03B6BBD6}" vid="{001D13DB-0C6A-47B8-A3F5-ADC4851DB2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8" ma:contentTypeDescription="Create a new document." ma:contentTypeScope="" ma:versionID="c1be91415f89a8797d88544d15e847c9">
  <xsd:schema xmlns:xsd="http://www.w3.org/2001/XMLSchema" xmlns:xs="http://www.w3.org/2001/XMLSchema" xmlns:p="http://schemas.microsoft.com/office/2006/metadata/properties" xmlns:ns3="b6c735d2-3114-479d-9f38-f4e14bc16876" targetNamespace="http://schemas.microsoft.com/office/2006/metadata/properties" ma:root="true" ma:fieldsID="49b59c066299982f3af12d6d4d25d447" ns3:_="">
    <xsd:import namespace="b6c735d2-3114-479d-9f38-f4e14bc1687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811A92-D464-4AC4-A396-BA73B10CEEAC}">
  <ds:schemaRefs>
    <ds:schemaRef ds:uri="http://www.w3.org/XML/1998/namespace"/>
    <ds:schemaRef ds:uri="http://schemas.openxmlformats.org/package/2006/metadata/core-properties"/>
    <ds:schemaRef ds:uri="http://purl.org/dc/elements/1.1/"/>
    <ds:schemaRef ds:uri="b6c735d2-3114-479d-9f38-f4e14bc16876"/>
    <ds:schemaRef ds:uri="http://purl.org/dc/terms/"/>
    <ds:schemaRef ds:uri="http://schemas.microsoft.com/office/2006/documentManagement/types"/>
    <ds:schemaRef ds:uri="http://schemas.microsoft.com/office/infopath/2007/PartnerControl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1BD9660F-AF10-4856-B65B-E46DD9DCDC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c735d2-3114-479d-9f38-f4e14bc168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04751AB-E840-446F-8D49-E697067EC88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{77A45DFF-0A4A-47D3-ABDA-211A8DD47A62}tf33713516_win32</Template>
  <TotalTime>200</TotalTime>
  <Words>1010</Words>
  <Application>Microsoft Office PowerPoint</Application>
  <PresentationFormat>Widescreen</PresentationFormat>
  <Paragraphs>84</Paragraphs>
  <Slides>18</Slides>
  <Notes>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3DFloatVTI</vt:lpstr>
      <vt:lpstr>Extended Reality</vt:lpstr>
      <vt:lpstr>PowerPoint Presentation</vt:lpstr>
      <vt:lpstr>What is Extended Reality?</vt:lpstr>
      <vt:lpstr>Extended Reality XR</vt:lpstr>
      <vt:lpstr>Augmented Reality </vt:lpstr>
      <vt:lpstr>Augmented Reality (AR) </vt:lpstr>
      <vt:lpstr>How AR can be used?</vt:lpstr>
      <vt:lpstr>Virtual Reality </vt:lpstr>
      <vt:lpstr>Virtual Reality (VR)  </vt:lpstr>
      <vt:lpstr>PowerPoint Presentation</vt:lpstr>
      <vt:lpstr>Non-immersive VR</vt:lpstr>
      <vt:lpstr>Semi-immersive VR</vt:lpstr>
      <vt:lpstr>Fully immersive VR</vt:lpstr>
      <vt:lpstr>Benefits</vt:lpstr>
      <vt:lpstr>Risks</vt:lpstr>
      <vt:lpstr>Mixed Reality </vt:lpstr>
      <vt:lpstr>Mixed Reality </vt:lpstr>
      <vt:lpstr>References/Bibliography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Extended Reality</dc:title>
  <dc:creator>Natasha Louise Olckers (2325604)</dc:creator>
  <cp:lastModifiedBy>Natasha Louise Olckers (2325604)</cp:lastModifiedBy>
  <cp:revision>19</cp:revision>
  <dcterms:created xsi:type="dcterms:W3CDTF">2024-03-23T14:58:58Z</dcterms:created>
  <dcterms:modified xsi:type="dcterms:W3CDTF">2024-05-28T11:58:15Z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