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67" r:id="rId4"/>
    <p:sldId id="259" r:id="rId5"/>
    <p:sldId id="260" r:id="rId6"/>
    <p:sldId id="261" r:id="rId7"/>
    <p:sldId id="262" r:id="rId8"/>
    <p:sldId id="263" r:id="rId9"/>
    <p:sldId id="264" r:id="rId10"/>
    <p:sldId id="268" r:id="rId11"/>
    <p:sldId id="271" r:id="rId12"/>
    <p:sldId id="269" r:id="rId13"/>
    <p:sldId id="266" r:id="rId14"/>
    <p:sldId id="270" r:id="rId15"/>
    <p:sldId id="265"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129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13/11/2020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98774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13/11/2020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46159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13/11/2020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90003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2E004F8-B8D6-4051-97F1-557D8D36CF5B}" type="datetimeFigureOut">
              <a:rPr lang="en-GB" smtClean="0">
                <a:solidFill>
                  <a:prstClr val="black">
                    <a:tint val="75000"/>
                  </a:prstClr>
                </a:solidFill>
              </a:rPr>
              <a:pPr/>
              <a:t>13/11/2020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68031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2E004F8-B8D6-4051-97F1-557D8D36CF5B}" type="datetimeFigureOut">
              <a:rPr lang="en-GB" smtClean="0">
                <a:solidFill>
                  <a:prstClr val="black">
                    <a:tint val="75000"/>
                  </a:prstClr>
                </a:solidFill>
              </a:rPr>
              <a:pPr/>
              <a:t>13/11/2020</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2889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2E004F8-B8D6-4051-97F1-557D8D36CF5B}" type="datetimeFigureOut">
              <a:rPr lang="en-GB" smtClean="0">
                <a:solidFill>
                  <a:prstClr val="black">
                    <a:tint val="75000"/>
                  </a:prstClr>
                </a:solidFill>
              </a:rPr>
              <a:pPr/>
              <a:t>13/11/2020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69575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004F8-B8D6-4051-97F1-557D8D36CF5B}" type="datetimeFigureOut">
              <a:rPr lang="en-GB" smtClean="0">
                <a:solidFill>
                  <a:prstClr val="black">
                    <a:tint val="75000"/>
                  </a:prstClr>
                </a:solidFill>
              </a:rPr>
              <a:pPr/>
              <a:t>13/11/2020</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3440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004F8-B8D6-4051-97F1-557D8D36CF5B}" type="datetimeFigureOut">
              <a:rPr lang="en-GB" smtClean="0">
                <a:solidFill>
                  <a:prstClr val="black">
                    <a:tint val="75000"/>
                  </a:prstClr>
                </a:solidFill>
              </a:rPr>
              <a:pPr/>
              <a:t>13/11/2020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0782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004F8-B8D6-4051-97F1-557D8D36CF5B}" type="datetimeFigureOut">
              <a:rPr lang="en-GB" smtClean="0">
                <a:solidFill>
                  <a:prstClr val="black">
                    <a:tint val="75000"/>
                  </a:prstClr>
                </a:solidFill>
              </a:rPr>
              <a:pPr/>
              <a:t>13/11/2020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03055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13/11/2020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02139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13/11/2020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60446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E004F8-B8D6-4051-97F1-557D8D36CF5B}" type="datetimeFigureOut">
              <a:rPr lang="en-GB" smtClean="0">
                <a:solidFill>
                  <a:prstClr val="black">
                    <a:tint val="75000"/>
                  </a:prstClr>
                </a:solidFill>
              </a:rPr>
              <a:pPr/>
              <a:t>13/11/2020</a:t>
            </a:fld>
            <a:endParaRPr lang="en-GB">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953639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78971"/>
            <a:ext cx="7772400" cy="3030992"/>
          </a:xfrm>
          <a:solidFill>
            <a:srgbClr val="FFFF00"/>
          </a:solidFill>
        </p:spPr>
        <p:txBody>
          <a:bodyPr>
            <a:normAutofit fontScale="90000"/>
          </a:bodyPr>
          <a:lstStyle/>
          <a:p>
            <a:r>
              <a:rPr lang="en-GB" b="1" dirty="0"/>
              <a:t>From the twilight of Rome to the Dawn of Islam: The World of Late Antiquity (AD 235-632)</a:t>
            </a:r>
          </a:p>
        </p:txBody>
      </p:sp>
      <p:sp>
        <p:nvSpPr>
          <p:cNvPr id="3" name="Subtitle 2"/>
          <p:cNvSpPr>
            <a:spLocks noGrp="1"/>
          </p:cNvSpPr>
          <p:nvPr>
            <p:ph type="subTitle" idx="1"/>
          </p:nvPr>
        </p:nvSpPr>
        <p:spPr>
          <a:xfrm>
            <a:off x="1143000" y="5861319"/>
            <a:ext cx="6858000" cy="449943"/>
          </a:xfrm>
          <a:solidFill>
            <a:srgbClr val="92D050"/>
          </a:solidFill>
        </p:spPr>
        <p:txBody>
          <a:bodyPr/>
          <a:lstStyle/>
          <a:p>
            <a:r>
              <a:rPr lang="en-GB" b="1" dirty="0" smtClean="0"/>
              <a:t>HPAH5061/6061</a:t>
            </a:r>
            <a:endParaRPr lang="en-GB" b="1" dirty="0"/>
          </a:p>
        </p:txBody>
      </p:sp>
      <p:sp>
        <p:nvSpPr>
          <p:cNvPr id="4" name="Subtitle 2"/>
          <p:cNvSpPr txBox="1">
            <a:spLocks/>
          </p:cNvSpPr>
          <p:nvPr/>
        </p:nvSpPr>
        <p:spPr>
          <a:xfrm>
            <a:off x="685799" y="4584164"/>
            <a:ext cx="7968803" cy="449943"/>
          </a:xfrm>
          <a:prstGeom prst="rect">
            <a:avLst/>
          </a:prstGeom>
          <a:solidFill>
            <a:schemeClr val="accent1">
              <a:lumMod val="60000"/>
              <a:lumOff val="40000"/>
            </a:schemeClr>
          </a:solidFill>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600" b="1" dirty="0" smtClean="0">
                <a:solidFill>
                  <a:prstClr val="black"/>
                </a:solidFill>
              </a:rPr>
              <a:t>The city of Rome at the end of Antiquity</a:t>
            </a:r>
            <a:endParaRPr lang="en-GB" sz="3600" b="1" dirty="0">
              <a:solidFill>
                <a:prstClr val="black"/>
              </a:solidFill>
            </a:endParaRPr>
          </a:p>
        </p:txBody>
      </p:sp>
    </p:spTree>
    <p:extLst>
      <p:ext uri="{BB962C8B-B14F-4D97-AF65-F5344CB8AC3E}">
        <p14:creationId xmlns:p14="http://schemas.microsoft.com/office/powerpoint/2010/main" val="13090935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normAutofit/>
          </a:bodyPr>
          <a:lstStyle/>
          <a:p>
            <a:r>
              <a:rPr lang="en-GB" b="1" dirty="0" smtClean="0"/>
              <a:t>Construction activity in Rome</a:t>
            </a:r>
            <a:endParaRPr lang="en-GB" b="1" dirty="0"/>
          </a:p>
        </p:txBody>
      </p:sp>
      <p:sp>
        <p:nvSpPr>
          <p:cNvPr id="4" name="Content Placeholder 3"/>
          <p:cNvSpPr>
            <a:spLocks noGrp="1"/>
          </p:cNvSpPr>
          <p:nvPr>
            <p:ph sz="half" idx="1"/>
          </p:nvPr>
        </p:nvSpPr>
        <p:spPr>
          <a:xfrm>
            <a:off x="90152" y="1825624"/>
            <a:ext cx="8809149" cy="4935784"/>
          </a:xfrm>
          <a:solidFill>
            <a:schemeClr val="accent1">
              <a:lumMod val="20000"/>
              <a:lumOff val="80000"/>
            </a:schemeClr>
          </a:solidFill>
        </p:spPr>
        <p:txBody>
          <a:bodyPr>
            <a:normAutofit lnSpcReduction="10000"/>
          </a:bodyPr>
          <a:lstStyle/>
          <a:p>
            <a:r>
              <a:rPr lang="en-GB" dirty="0" smtClean="0"/>
              <a:t>There is still sufficient economic means, logistical capacity and interest by the Imperial authorities to engage in monumentalising activity in Rome in late 3</a:t>
            </a:r>
            <a:r>
              <a:rPr lang="en-GB" baseline="30000" dirty="0" smtClean="0"/>
              <a:t>rd</a:t>
            </a:r>
            <a:r>
              <a:rPr lang="en-GB" dirty="0" smtClean="0"/>
              <a:t> and 4</a:t>
            </a:r>
            <a:r>
              <a:rPr lang="en-GB" baseline="30000" dirty="0" smtClean="0"/>
              <a:t>th</a:t>
            </a:r>
            <a:r>
              <a:rPr lang="en-GB" dirty="0" smtClean="0"/>
              <a:t> centuries AD. </a:t>
            </a:r>
          </a:p>
          <a:p>
            <a:endParaRPr lang="en-GB" sz="100" dirty="0"/>
          </a:p>
          <a:p>
            <a:r>
              <a:rPr lang="en-GB" dirty="0" smtClean="0"/>
              <a:t>Also senatorial (curial) elite, still sufficiently wealthy and engaged in Classical traditions to engage in patronage. </a:t>
            </a:r>
          </a:p>
          <a:p>
            <a:endParaRPr lang="en-GB" sz="100" dirty="0"/>
          </a:p>
          <a:p>
            <a:r>
              <a:rPr lang="en-GB" dirty="0" smtClean="0"/>
              <a:t>Greater shift to ecclesiastical patronage in later centuries. </a:t>
            </a:r>
          </a:p>
          <a:p>
            <a:endParaRPr lang="en-GB" sz="100" dirty="0"/>
          </a:p>
          <a:p>
            <a:r>
              <a:rPr lang="en-GB" dirty="0" smtClean="0"/>
              <a:t>In “private” sphere the decline and cessation of brick manufacturing, and practice of reusing recycled materials, may have made large scale standardised buildings more difficult to maintain</a:t>
            </a:r>
            <a:r>
              <a:rPr lang="en-GB" dirty="0"/>
              <a:t>? [</a:t>
            </a:r>
            <a:r>
              <a:rPr lang="en-GB" dirty="0" err="1" smtClean="0"/>
              <a:t>Santangeli</a:t>
            </a:r>
            <a:r>
              <a:rPr lang="en-GB" dirty="0" smtClean="0"/>
              <a:t> </a:t>
            </a:r>
            <a:r>
              <a:rPr lang="en-GB" dirty="0" err="1" smtClean="0"/>
              <a:t>Valenzani</a:t>
            </a:r>
            <a:r>
              <a:rPr lang="en-GB" dirty="0" smtClean="0"/>
              <a:t> (2008)]</a:t>
            </a:r>
            <a:endParaRPr lang="en-GB" dirty="0"/>
          </a:p>
        </p:txBody>
      </p:sp>
    </p:spTree>
    <p:extLst>
      <p:ext uri="{BB962C8B-B14F-4D97-AF65-F5344CB8AC3E}">
        <p14:creationId xmlns:p14="http://schemas.microsoft.com/office/powerpoint/2010/main" val="31465323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0305"/>
            <a:ext cx="7886700" cy="1190424"/>
          </a:xfrm>
          <a:solidFill>
            <a:schemeClr val="accent5">
              <a:lumMod val="40000"/>
              <a:lumOff val="60000"/>
            </a:schemeClr>
          </a:solidFill>
        </p:spPr>
        <p:txBody>
          <a:bodyPr/>
          <a:lstStyle/>
          <a:p>
            <a:r>
              <a:rPr lang="en-GB" b="1" dirty="0" smtClean="0"/>
              <a:t>Aurelian Walls</a:t>
            </a:r>
            <a:endParaRPr lang="en-GB" b="1" dirty="0"/>
          </a:p>
        </p:txBody>
      </p:sp>
      <p:sp>
        <p:nvSpPr>
          <p:cNvPr id="4" name="Content Placeholder 3"/>
          <p:cNvSpPr>
            <a:spLocks noGrp="1"/>
          </p:cNvSpPr>
          <p:nvPr>
            <p:ph sz="half" idx="1"/>
          </p:nvPr>
        </p:nvSpPr>
        <p:spPr>
          <a:xfrm>
            <a:off x="0" y="1600200"/>
            <a:ext cx="5237424" cy="5257799"/>
          </a:xfrm>
          <a:solidFill>
            <a:schemeClr val="accent4">
              <a:lumMod val="60000"/>
              <a:lumOff val="40000"/>
            </a:schemeClr>
          </a:solidFill>
        </p:spPr>
        <p:txBody>
          <a:bodyPr>
            <a:normAutofit fontScale="85000" lnSpcReduction="10000"/>
          </a:bodyPr>
          <a:lstStyle/>
          <a:p>
            <a:r>
              <a:rPr lang="en-GB" dirty="0" smtClean="0"/>
              <a:t>Constructed under Aurelian (AD 270-75), completed by </a:t>
            </a:r>
            <a:r>
              <a:rPr lang="en-GB" dirty="0" err="1" smtClean="0"/>
              <a:t>Probus</a:t>
            </a:r>
            <a:r>
              <a:rPr lang="en-GB" dirty="0" smtClean="0"/>
              <a:t> (AD 276-82) – </a:t>
            </a:r>
            <a:r>
              <a:rPr lang="en-GB" b="1" dirty="0" err="1" smtClean="0"/>
              <a:t>Zosimus</a:t>
            </a:r>
            <a:r>
              <a:rPr lang="en-GB" b="1" dirty="0" smtClean="0"/>
              <a:t> </a:t>
            </a:r>
            <a:r>
              <a:rPr lang="en-GB" b="1" i="1" dirty="0" smtClean="0"/>
              <a:t>New History </a:t>
            </a:r>
            <a:r>
              <a:rPr lang="en-GB" b="1" dirty="0" smtClean="0"/>
              <a:t>1.49.2</a:t>
            </a:r>
            <a:r>
              <a:rPr lang="en-GB" dirty="0" smtClean="0"/>
              <a:t>.</a:t>
            </a:r>
          </a:p>
          <a:p>
            <a:endParaRPr lang="en-GB" sz="100" dirty="0" smtClean="0"/>
          </a:p>
          <a:p>
            <a:r>
              <a:rPr lang="en-GB" dirty="0" smtClean="0"/>
              <a:t>Hastily built and incorporating buildings in its path. </a:t>
            </a:r>
          </a:p>
          <a:p>
            <a:endParaRPr lang="en-GB" sz="100" dirty="0" smtClean="0"/>
          </a:p>
          <a:p>
            <a:r>
              <a:rPr lang="en-GB" dirty="0" smtClean="0"/>
              <a:t>Walls subsequently restored and improved by </a:t>
            </a:r>
            <a:r>
              <a:rPr lang="en-GB" dirty="0" err="1" smtClean="0"/>
              <a:t>Maxentius</a:t>
            </a:r>
            <a:r>
              <a:rPr lang="en-GB" dirty="0" smtClean="0"/>
              <a:t> and later Honorius in AD 402-03. </a:t>
            </a:r>
          </a:p>
          <a:p>
            <a:pPr>
              <a:buNone/>
            </a:pPr>
            <a:endParaRPr lang="en-GB" sz="100" dirty="0" smtClean="0"/>
          </a:p>
          <a:p>
            <a:r>
              <a:rPr lang="en-GB" dirty="0" smtClean="0"/>
              <a:t>The walls are c. 4m thick and 15 m (earlier 6.5m) high. Towers roughly every 100 Roman feet (c. 30m) high – walls extend for 18km.</a:t>
            </a:r>
            <a:endParaRPr lang="en-GB" sz="1000" dirty="0" smtClean="0"/>
          </a:p>
          <a:p>
            <a:endParaRPr lang="en-GB" sz="100" dirty="0" smtClean="0"/>
          </a:p>
          <a:p>
            <a:r>
              <a:rPr lang="en-GB" dirty="0" smtClean="0"/>
              <a:t>Repaired in later Medieval and Renaissance periods.</a:t>
            </a:r>
          </a:p>
          <a:p>
            <a:endParaRPr lang="en-GB" dirty="0" smtClean="0"/>
          </a:p>
          <a:p>
            <a:endParaRPr lang="en-GB" dirty="0" smtClean="0"/>
          </a:p>
          <a:p>
            <a:endParaRPr lang="en-GB" dirty="0"/>
          </a:p>
        </p:txBody>
      </p:sp>
      <p:pic>
        <p:nvPicPr>
          <p:cNvPr id="7" name="Content Placeholder 6" descr="Aurelian walls.jpg"/>
          <p:cNvPicPr>
            <a:picLocks noGrp="1" noChangeAspect="1"/>
          </p:cNvPicPr>
          <p:nvPr>
            <p:ph sz="half" idx="2"/>
          </p:nvPr>
        </p:nvPicPr>
        <p:blipFill>
          <a:blip r:embed="rId2" cstate="print"/>
          <a:stretch>
            <a:fillRect/>
          </a:stretch>
        </p:blipFill>
        <p:spPr>
          <a:xfrm>
            <a:off x="5237424" y="1600200"/>
            <a:ext cx="3816424" cy="1900238"/>
          </a:xfrm>
        </p:spPr>
      </p:pic>
      <p:pic>
        <p:nvPicPr>
          <p:cNvPr id="6" name="Content Placeholder 5" descr="map of Rome.bmp"/>
          <p:cNvPicPr>
            <a:picLocks noChangeAspect="1"/>
          </p:cNvPicPr>
          <p:nvPr/>
        </p:nvPicPr>
        <p:blipFill>
          <a:blip r:embed="rId3" cstate="print"/>
          <a:stretch>
            <a:fillRect/>
          </a:stretch>
        </p:blipFill>
        <p:spPr>
          <a:xfrm>
            <a:off x="5237424" y="3729910"/>
            <a:ext cx="3816424" cy="2880320"/>
          </a:xfrm>
          <a:prstGeom prst="rect">
            <a:avLst/>
          </a:prstGeom>
        </p:spPr>
      </p:pic>
    </p:spTree>
    <p:extLst>
      <p:ext uri="{BB962C8B-B14F-4D97-AF65-F5344CB8AC3E}">
        <p14:creationId xmlns:p14="http://schemas.microsoft.com/office/powerpoint/2010/main" val="6631447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Baths of Diocletian</a:t>
            </a:r>
            <a:endParaRPr lang="en-GB" b="1" dirty="0"/>
          </a:p>
        </p:txBody>
      </p:sp>
      <p:sp>
        <p:nvSpPr>
          <p:cNvPr id="4" name="Content Placeholder 3"/>
          <p:cNvSpPr>
            <a:spLocks noGrp="1"/>
          </p:cNvSpPr>
          <p:nvPr>
            <p:ph sz="half" idx="1"/>
          </p:nvPr>
        </p:nvSpPr>
        <p:spPr>
          <a:xfrm>
            <a:off x="179512" y="1600200"/>
            <a:ext cx="4316288" cy="5257800"/>
          </a:xfrm>
          <a:solidFill>
            <a:schemeClr val="accent6">
              <a:lumMod val="20000"/>
              <a:lumOff val="80000"/>
            </a:schemeClr>
          </a:solidFill>
        </p:spPr>
        <p:txBody>
          <a:bodyPr>
            <a:normAutofit lnSpcReduction="10000"/>
          </a:bodyPr>
          <a:lstStyle/>
          <a:p>
            <a:r>
              <a:rPr lang="en-GB" dirty="0" smtClean="0"/>
              <a:t>Great complex built at northeast end of the </a:t>
            </a:r>
            <a:r>
              <a:rPr lang="en-GB" dirty="0" err="1" smtClean="0"/>
              <a:t>Viminal</a:t>
            </a:r>
            <a:r>
              <a:rPr lang="en-GB" dirty="0" smtClean="0"/>
              <a:t> and Quirinal hills.</a:t>
            </a:r>
          </a:p>
          <a:p>
            <a:endParaRPr lang="en-GB" sz="1100" dirty="0" smtClean="0"/>
          </a:p>
          <a:p>
            <a:r>
              <a:rPr lang="en-GB" dirty="0" smtClean="0"/>
              <a:t>Built between AD 298-306 – brick stamps indicate built in </a:t>
            </a:r>
            <a:r>
              <a:rPr lang="en-GB" dirty="0" err="1" smtClean="0"/>
              <a:t>Dioceltianic</a:t>
            </a:r>
            <a:r>
              <a:rPr lang="en-GB" dirty="0" smtClean="0"/>
              <a:t> period.</a:t>
            </a:r>
          </a:p>
          <a:p>
            <a:endParaRPr lang="en-GB" sz="1100" dirty="0" smtClean="0"/>
          </a:p>
          <a:p>
            <a:r>
              <a:rPr lang="en-GB" dirty="0" err="1" smtClean="0"/>
              <a:t>Olympiodorus</a:t>
            </a:r>
            <a:r>
              <a:rPr lang="en-GB" dirty="0" smtClean="0"/>
              <a:t> (</a:t>
            </a:r>
            <a:r>
              <a:rPr lang="en-GB" i="1" dirty="0" smtClean="0"/>
              <a:t>ap. </a:t>
            </a:r>
            <a:r>
              <a:rPr lang="en-GB" i="1" dirty="0" err="1" smtClean="0"/>
              <a:t>Photium</a:t>
            </a:r>
            <a:r>
              <a:rPr lang="en-GB" i="1" dirty="0" smtClean="0"/>
              <a:t> </a:t>
            </a:r>
            <a:r>
              <a:rPr lang="en-GB" dirty="0" smtClean="0"/>
              <a:t>80) claims that 3,000 people could be accommodated in the bath complex (twice that of the Baths of Caracalla)?</a:t>
            </a:r>
            <a:endParaRPr lang="en-GB" dirty="0"/>
          </a:p>
        </p:txBody>
      </p:sp>
      <p:pic>
        <p:nvPicPr>
          <p:cNvPr id="6" name="Content Placeholder 5" descr="Rome_Baths_of_Diocletian_plan.jpg"/>
          <p:cNvPicPr>
            <a:picLocks noGrp="1" noChangeAspect="1"/>
          </p:cNvPicPr>
          <p:nvPr>
            <p:ph sz="half" idx="2"/>
          </p:nvPr>
        </p:nvPicPr>
        <p:blipFill>
          <a:blip r:embed="rId2" cstate="print"/>
          <a:stretch>
            <a:fillRect/>
          </a:stretch>
        </p:blipFill>
        <p:spPr>
          <a:xfrm>
            <a:off x="4592664" y="1352898"/>
            <a:ext cx="4392488" cy="3407965"/>
          </a:xfrm>
        </p:spPr>
      </p:pic>
      <p:pic>
        <p:nvPicPr>
          <p:cNvPr id="7" name="Picture 6" descr="TermeDiDiocleziano_5.jpg"/>
          <p:cNvPicPr>
            <a:picLocks noChangeAspect="1"/>
          </p:cNvPicPr>
          <p:nvPr/>
        </p:nvPicPr>
        <p:blipFill>
          <a:blip r:embed="rId3" cstate="print"/>
          <a:srcRect t="19760" r="8001" b="22280"/>
          <a:stretch>
            <a:fillRect/>
          </a:stretch>
        </p:blipFill>
        <p:spPr>
          <a:xfrm>
            <a:off x="4572000" y="4760863"/>
            <a:ext cx="4413152" cy="1941869"/>
          </a:xfrm>
          <a:prstGeom prst="rect">
            <a:avLst/>
          </a:prstGeom>
        </p:spPr>
      </p:pic>
    </p:spTree>
    <p:extLst>
      <p:ext uri="{BB962C8B-B14F-4D97-AF65-F5344CB8AC3E}">
        <p14:creationId xmlns:p14="http://schemas.microsoft.com/office/powerpoint/2010/main" val="25181700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52128"/>
          </a:xfrm>
          <a:solidFill>
            <a:schemeClr val="accent5">
              <a:lumMod val="40000"/>
              <a:lumOff val="60000"/>
            </a:schemeClr>
          </a:solidFill>
        </p:spPr>
        <p:txBody>
          <a:bodyPr/>
          <a:lstStyle/>
          <a:p>
            <a:r>
              <a:rPr lang="en-GB" b="1" dirty="0" smtClean="0"/>
              <a:t>Basilica of Constantine</a:t>
            </a:r>
            <a:endParaRPr lang="en-GB" b="1" dirty="0"/>
          </a:p>
        </p:txBody>
      </p:sp>
      <p:sp>
        <p:nvSpPr>
          <p:cNvPr id="4" name="Content Placeholder 3"/>
          <p:cNvSpPr>
            <a:spLocks noGrp="1"/>
          </p:cNvSpPr>
          <p:nvPr>
            <p:ph sz="half" idx="1"/>
          </p:nvPr>
        </p:nvSpPr>
        <p:spPr>
          <a:xfrm>
            <a:off x="0" y="1340768"/>
            <a:ext cx="4860032" cy="5517232"/>
          </a:xfrm>
          <a:solidFill>
            <a:schemeClr val="accent4">
              <a:lumMod val="60000"/>
              <a:lumOff val="40000"/>
            </a:schemeClr>
          </a:solidFill>
        </p:spPr>
        <p:txBody>
          <a:bodyPr>
            <a:normAutofit fontScale="85000" lnSpcReduction="10000"/>
          </a:bodyPr>
          <a:lstStyle/>
          <a:p>
            <a:r>
              <a:rPr lang="en-GB" dirty="0" smtClean="0"/>
              <a:t>Begun by </a:t>
            </a:r>
            <a:r>
              <a:rPr lang="en-GB" dirty="0" err="1" smtClean="0"/>
              <a:t>Maxentius</a:t>
            </a:r>
            <a:r>
              <a:rPr lang="en-GB" dirty="0" smtClean="0"/>
              <a:t>, but completed by Constantine in AD 313 (also known as Basilica Nova).</a:t>
            </a:r>
          </a:p>
          <a:p>
            <a:endParaRPr lang="en-GB" sz="1100" dirty="0" smtClean="0"/>
          </a:p>
          <a:p>
            <a:r>
              <a:rPr lang="en-GB" dirty="0" smtClean="0"/>
              <a:t>Stands north of the Sacra Via.</a:t>
            </a:r>
          </a:p>
          <a:p>
            <a:endParaRPr lang="en-GB" sz="1100" dirty="0" smtClean="0"/>
          </a:p>
          <a:p>
            <a:r>
              <a:rPr lang="en-GB" dirty="0" smtClean="0"/>
              <a:t>Last of the great secular Basilica in Rome.</a:t>
            </a:r>
          </a:p>
          <a:p>
            <a:endParaRPr lang="en-GB" sz="1100" dirty="0" smtClean="0"/>
          </a:p>
          <a:p>
            <a:r>
              <a:rPr lang="en-GB" dirty="0" smtClean="0"/>
              <a:t>Stood on platform c. 100m long and 65m wide.</a:t>
            </a:r>
          </a:p>
          <a:p>
            <a:endParaRPr lang="en-GB" sz="1100" dirty="0" smtClean="0"/>
          </a:p>
          <a:p>
            <a:r>
              <a:rPr lang="en-GB" dirty="0" smtClean="0"/>
              <a:t>Many interior niches for statuary.</a:t>
            </a:r>
          </a:p>
          <a:p>
            <a:endParaRPr lang="en-GB" sz="1100" dirty="0" smtClean="0"/>
          </a:p>
          <a:p>
            <a:r>
              <a:rPr lang="en-GB" dirty="0" smtClean="0"/>
              <a:t>Vaults with elaborate patterns of octagons, hexagons, and lozenges. </a:t>
            </a:r>
            <a:endParaRPr lang="en-GB" dirty="0"/>
          </a:p>
        </p:txBody>
      </p:sp>
      <p:pic>
        <p:nvPicPr>
          <p:cNvPr id="7" name="Content Placeholder 6" descr="basilica_maxentius.jpg"/>
          <p:cNvPicPr>
            <a:picLocks noGrp="1" noChangeAspect="1"/>
          </p:cNvPicPr>
          <p:nvPr>
            <p:ph sz="half" idx="2"/>
          </p:nvPr>
        </p:nvPicPr>
        <p:blipFill>
          <a:blip r:embed="rId2" cstate="print"/>
          <a:stretch>
            <a:fillRect/>
          </a:stretch>
        </p:blipFill>
        <p:spPr>
          <a:xfrm>
            <a:off x="4932040" y="1579104"/>
            <a:ext cx="4032448" cy="2520280"/>
          </a:xfrm>
        </p:spPr>
      </p:pic>
      <p:pic>
        <p:nvPicPr>
          <p:cNvPr id="8" name="Picture 7" descr="Basilica of Constantine.JPG"/>
          <p:cNvPicPr>
            <a:picLocks noChangeAspect="1"/>
          </p:cNvPicPr>
          <p:nvPr/>
        </p:nvPicPr>
        <p:blipFill>
          <a:blip r:embed="rId3" cstate="print"/>
          <a:srcRect l="11387" t="10101" r="18813" b="55250"/>
          <a:stretch>
            <a:fillRect/>
          </a:stretch>
        </p:blipFill>
        <p:spPr>
          <a:xfrm>
            <a:off x="4932040" y="4149080"/>
            <a:ext cx="4032448" cy="2520280"/>
          </a:xfrm>
          <a:prstGeom prst="rect">
            <a:avLst/>
          </a:prstGeom>
        </p:spPr>
      </p:pic>
    </p:spTree>
    <p:extLst>
      <p:ext uri="{BB962C8B-B14F-4D97-AF65-F5344CB8AC3E}">
        <p14:creationId xmlns:p14="http://schemas.microsoft.com/office/powerpoint/2010/main" val="98707316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Religious structures</a:t>
            </a:r>
            <a:endParaRPr lang="en-GB" b="1" dirty="0"/>
          </a:p>
        </p:txBody>
      </p:sp>
      <p:pic>
        <p:nvPicPr>
          <p:cNvPr id="4" name="Content Placeholder 3"/>
          <p:cNvPicPr>
            <a:picLocks noGrp="1" noChangeAspect="1"/>
          </p:cNvPicPr>
          <p:nvPr>
            <p:ph idx="1"/>
          </p:nvPr>
        </p:nvPicPr>
        <p:blipFill>
          <a:blip r:embed="rId2"/>
          <a:stretch>
            <a:fillRect/>
          </a:stretch>
        </p:blipFill>
        <p:spPr>
          <a:xfrm>
            <a:off x="215444" y="1864261"/>
            <a:ext cx="4617630" cy="4351338"/>
          </a:xfrm>
          <a:prstGeom prst="rect">
            <a:avLst/>
          </a:prstGeom>
        </p:spPr>
      </p:pic>
      <p:sp>
        <p:nvSpPr>
          <p:cNvPr id="5" name="Rectangle 4"/>
          <p:cNvSpPr/>
          <p:nvPr/>
        </p:nvSpPr>
        <p:spPr>
          <a:xfrm>
            <a:off x="1136251" y="6096783"/>
            <a:ext cx="3116751" cy="584775"/>
          </a:xfrm>
          <a:prstGeom prst="rect">
            <a:avLst/>
          </a:prstGeom>
          <a:solidFill>
            <a:schemeClr val="accent4">
              <a:lumMod val="20000"/>
              <a:lumOff val="80000"/>
            </a:schemeClr>
          </a:solidFill>
        </p:spPr>
        <p:txBody>
          <a:bodyPr wrap="none">
            <a:spAutoFit/>
          </a:bodyPr>
          <a:lstStyle/>
          <a:p>
            <a:r>
              <a:rPr lang="en-GB" sz="3200" b="1" dirty="0" smtClean="0"/>
              <a:t>Janus </a:t>
            </a:r>
            <a:r>
              <a:rPr lang="en-GB" sz="3200" b="1" dirty="0" err="1" smtClean="0"/>
              <a:t>Quadrifons</a:t>
            </a:r>
            <a:endParaRPr lang="en-GB" sz="3200" b="1" dirty="0"/>
          </a:p>
        </p:txBody>
      </p:sp>
      <p:sp>
        <p:nvSpPr>
          <p:cNvPr id="6" name="Rectangle 5"/>
          <p:cNvSpPr/>
          <p:nvPr/>
        </p:nvSpPr>
        <p:spPr>
          <a:xfrm>
            <a:off x="4153435" y="1864261"/>
            <a:ext cx="4887533" cy="4216539"/>
          </a:xfrm>
          <a:prstGeom prst="rect">
            <a:avLst/>
          </a:prstGeom>
          <a:solidFill>
            <a:schemeClr val="accent1">
              <a:lumMod val="40000"/>
              <a:lumOff val="60000"/>
            </a:schemeClr>
          </a:solidFill>
        </p:spPr>
        <p:txBody>
          <a:bodyPr wrap="square">
            <a:spAutoFit/>
          </a:bodyPr>
          <a:lstStyle/>
          <a:p>
            <a:r>
              <a:rPr lang="en-GB" sz="3600" dirty="0" smtClean="0"/>
              <a:t>Located in the Forum </a:t>
            </a:r>
            <a:r>
              <a:rPr lang="en-GB" sz="3600" dirty="0" err="1" smtClean="0"/>
              <a:t>Boarium</a:t>
            </a:r>
            <a:r>
              <a:rPr lang="en-GB" sz="3600" dirty="0" smtClean="0"/>
              <a:t>.</a:t>
            </a:r>
          </a:p>
          <a:p>
            <a:endParaRPr lang="en-GB" sz="800" dirty="0" smtClean="0"/>
          </a:p>
          <a:p>
            <a:r>
              <a:rPr lang="en-GB" sz="3600" dirty="0" smtClean="0"/>
              <a:t>Four-sided arch, originally covered with marble plaques. </a:t>
            </a:r>
          </a:p>
          <a:p>
            <a:endParaRPr lang="en-GB" sz="800" dirty="0" smtClean="0"/>
          </a:p>
          <a:p>
            <a:r>
              <a:rPr lang="en-GB" sz="3600" dirty="0" smtClean="0"/>
              <a:t>96 niches to hold statues.</a:t>
            </a:r>
            <a:endParaRPr lang="en-GB" sz="3600" dirty="0"/>
          </a:p>
        </p:txBody>
      </p:sp>
      <p:pic>
        <p:nvPicPr>
          <p:cNvPr id="13" name="Picture 12" descr="Constantine Church.JPG"/>
          <p:cNvPicPr>
            <a:picLocks noChangeAspect="1"/>
          </p:cNvPicPr>
          <p:nvPr/>
        </p:nvPicPr>
        <p:blipFill>
          <a:blip r:embed="rId3" cstate="print"/>
          <a:srcRect l="51485" t="10101" r="6932" b="69949"/>
          <a:stretch>
            <a:fillRect/>
          </a:stretch>
        </p:blipFill>
        <p:spPr>
          <a:xfrm>
            <a:off x="628650" y="448804"/>
            <a:ext cx="3456384" cy="1296144"/>
          </a:xfrm>
          <a:prstGeom prst="rect">
            <a:avLst/>
          </a:prstGeom>
        </p:spPr>
      </p:pic>
      <p:sp>
        <p:nvSpPr>
          <p:cNvPr id="14" name="Rectangle 13"/>
          <p:cNvSpPr/>
          <p:nvPr/>
        </p:nvSpPr>
        <p:spPr>
          <a:xfrm>
            <a:off x="362370" y="1882318"/>
            <a:ext cx="4032448" cy="307777"/>
          </a:xfrm>
          <a:prstGeom prst="rect">
            <a:avLst/>
          </a:prstGeom>
          <a:solidFill>
            <a:schemeClr val="tx2">
              <a:lumMod val="20000"/>
              <a:lumOff val="80000"/>
            </a:schemeClr>
          </a:solidFill>
        </p:spPr>
        <p:txBody>
          <a:bodyPr wrap="square">
            <a:spAutoFit/>
          </a:bodyPr>
          <a:lstStyle/>
          <a:p>
            <a:pPr algn="ctr"/>
            <a:r>
              <a:rPr lang="en-GB" sz="1400" dirty="0" smtClean="0"/>
              <a:t>Lateran or </a:t>
            </a:r>
            <a:r>
              <a:rPr lang="en-GB" sz="1400" dirty="0" err="1" smtClean="0"/>
              <a:t>Constantinian</a:t>
            </a:r>
            <a:r>
              <a:rPr lang="en-GB" sz="1400" dirty="0" smtClean="0"/>
              <a:t> Basilica c. 313</a:t>
            </a:r>
            <a:endParaRPr lang="en-GB" sz="1400" dirty="0"/>
          </a:p>
        </p:txBody>
      </p:sp>
      <p:pic>
        <p:nvPicPr>
          <p:cNvPr id="15" name="Picture 14" descr="Con Church.JPG"/>
          <p:cNvPicPr>
            <a:picLocks noChangeAspect="1"/>
          </p:cNvPicPr>
          <p:nvPr/>
        </p:nvPicPr>
        <p:blipFill>
          <a:blip r:embed="rId4" cstate="print"/>
          <a:srcRect l="50000" t="10101" r="6932" b="63649"/>
          <a:stretch>
            <a:fillRect/>
          </a:stretch>
        </p:blipFill>
        <p:spPr>
          <a:xfrm>
            <a:off x="636851" y="2319762"/>
            <a:ext cx="3456384" cy="1296144"/>
          </a:xfrm>
          <a:prstGeom prst="rect">
            <a:avLst/>
          </a:prstGeom>
        </p:spPr>
      </p:pic>
      <p:sp>
        <p:nvSpPr>
          <p:cNvPr id="16" name="Rectangle 15"/>
          <p:cNvSpPr/>
          <p:nvPr/>
        </p:nvSpPr>
        <p:spPr>
          <a:xfrm>
            <a:off x="268610" y="3745573"/>
            <a:ext cx="4176464" cy="307777"/>
          </a:xfrm>
          <a:prstGeom prst="rect">
            <a:avLst/>
          </a:prstGeom>
          <a:solidFill>
            <a:schemeClr val="tx2">
              <a:lumMod val="20000"/>
              <a:lumOff val="80000"/>
            </a:schemeClr>
          </a:solidFill>
        </p:spPr>
        <p:txBody>
          <a:bodyPr wrap="square">
            <a:spAutoFit/>
          </a:bodyPr>
          <a:lstStyle/>
          <a:p>
            <a:pPr algn="ctr"/>
            <a:r>
              <a:rPr lang="en-GB" sz="1400" dirty="0" smtClean="0"/>
              <a:t>Church of the Apostles (S. </a:t>
            </a:r>
            <a:r>
              <a:rPr lang="en-GB" sz="1400" dirty="0" err="1" smtClean="0"/>
              <a:t>Sebastio</a:t>
            </a:r>
            <a:r>
              <a:rPr lang="en-GB" sz="1400" dirty="0" smtClean="0"/>
              <a:t>) c.312-13</a:t>
            </a:r>
            <a:endParaRPr lang="en-GB" sz="1400" dirty="0"/>
          </a:p>
        </p:txBody>
      </p:sp>
      <p:pic>
        <p:nvPicPr>
          <p:cNvPr id="17" name="Picture 16" descr="Con Church.JPG"/>
          <p:cNvPicPr>
            <a:picLocks noChangeAspect="1"/>
          </p:cNvPicPr>
          <p:nvPr/>
        </p:nvPicPr>
        <p:blipFill>
          <a:blip r:embed="rId4" cstate="print"/>
          <a:srcRect l="51485" t="41600" r="9902" b="43700"/>
          <a:stretch>
            <a:fillRect/>
          </a:stretch>
        </p:blipFill>
        <p:spPr>
          <a:xfrm>
            <a:off x="607140" y="4196407"/>
            <a:ext cx="3456384" cy="1279527"/>
          </a:xfrm>
          <a:prstGeom prst="rect">
            <a:avLst/>
          </a:prstGeom>
        </p:spPr>
      </p:pic>
      <p:sp>
        <p:nvSpPr>
          <p:cNvPr id="18" name="Rectangle 17"/>
          <p:cNvSpPr/>
          <p:nvPr/>
        </p:nvSpPr>
        <p:spPr>
          <a:xfrm>
            <a:off x="80546" y="5618991"/>
            <a:ext cx="5220072" cy="307777"/>
          </a:xfrm>
          <a:prstGeom prst="rect">
            <a:avLst/>
          </a:prstGeom>
          <a:solidFill>
            <a:schemeClr val="tx2">
              <a:lumMod val="20000"/>
              <a:lumOff val="80000"/>
            </a:schemeClr>
          </a:solidFill>
        </p:spPr>
        <p:txBody>
          <a:bodyPr wrap="square">
            <a:spAutoFit/>
          </a:bodyPr>
          <a:lstStyle/>
          <a:p>
            <a:pPr algn="ctr"/>
            <a:r>
              <a:rPr lang="en-GB" sz="1400" dirty="0" smtClean="0"/>
              <a:t>Saints </a:t>
            </a:r>
            <a:r>
              <a:rPr lang="en-GB" sz="1400" dirty="0" err="1" smtClean="0"/>
              <a:t>Marcellinus</a:t>
            </a:r>
            <a:r>
              <a:rPr lang="en-GB" sz="1400" dirty="0" smtClean="0"/>
              <a:t> and Peter c.320, with Mausoleum of Helena </a:t>
            </a:r>
            <a:endParaRPr lang="en-GB" sz="1400" dirty="0"/>
          </a:p>
        </p:txBody>
      </p:sp>
      <p:sp>
        <p:nvSpPr>
          <p:cNvPr id="19" name="Rectangle 18"/>
          <p:cNvSpPr/>
          <p:nvPr/>
        </p:nvSpPr>
        <p:spPr>
          <a:xfrm>
            <a:off x="4495655" y="170752"/>
            <a:ext cx="4572000" cy="5432256"/>
          </a:xfrm>
          <a:prstGeom prst="rect">
            <a:avLst/>
          </a:prstGeom>
          <a:solidFill>
            <a:schemeClr val="accent4">
              <a:lumMod val="60000"/>
              <a:lumOff val="40000"/>
            </a:schemeClr>
          </a:solidFill>
        </p:spPr>
        <p:txBody>
          <a:bodyPr>
            <a:spAutoFit/>
          </a:bodyPr>
          <a:lstStyle/>
          <a:p>
            <a:r>
              <a:rPr lang="en-GB" sz="4000" dirty="0" smtClean="0"/>
              <a:t>Creation of the Church of St Peter in the Vatican area - outside city walls.</a:t>
            </a:r>
          </a:p>
          <a:p>
            <a:endParaRPr lang="en-GB" sz="900" dirty="0" smtClean="0"/>
          </a:p>
          <a:p>
            <a:r>
              <a:rPr lang="en-GB" sz="4000" dirty="0" smtClean="0"/>
              <a:t>Lateran Basilica – built over the former camp of the imperial cavalry bodyguard. </a:t>
            </a:r>
          </a:p>
          <a:p>
            <a:endParaRPr lang="en-GB" dirty="0"/>
          </a:p>
        </p:txBody>
      </p:sp>
    </p:spTree>
    <p:extLst>
      <p:ext uri="{BB962C8B-B14F-4D97-AF65-F5344CB8AC3E}">
        <p14:creationId xmlns:p14="http://schemas.microsoft.com/office/powerpoint/2010/main" val="776167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barn(inVertical)">
                                      <p:cBhvr>
                                        <p:cTn id="7" dur="500"/>
                                        <p:tgtEl>
                                          <p:spTgt spid="19"/>
                                        </p:tgtEl>
                                      </p:cBhvr>
                                    </p:animEffect>
                                  </p:childTnLst>
                                </p:cTn>
                              </p:par>
                              <p:par>
                                <p:cTn id="8" presetID="16" presetClass="entr" presetSubtype="21"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barn(inVertical)">
                                      <p:cBhvr>
                                        <p:cTn id="10" dur="500"/>
                                        <p:tgtEl>
                                          <p:spTgt spid="13"/>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barn(inVertical)">
                                      <p:cBhvr>
                                        <p:cTn id="13" dur="500"/>
                                        <p:tgtEl>
                                          <p:spTgt spid="14"/>
                                        </p:tgtEl>
                                      </p:cBhvr>
                                    </p:animEffect>
                                  </p:childTnLst>
                                </p:cTn>
                              </p:par>
                              <p:par>
                                <p:cTn id="14" presetID="16" presetClass="entr" presetSubtype="21" fill="hold" nodeType="with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barn(inVertical)">
                                      <p:cBhvr>
                                        <p:cTn id="16" dur="500"/>
                                        <p:tgtEl>
                                          <p:spTgt spid="15"/>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barn(inVertical)">
                                      <p:cBhvr>
                                        <p:cTn id="19" dur="500"/>
                                        <p:tgtEl>
                                          <p:spTgt spid="16"/>
                                        </p:tgtEl>
                                      </p:cBhvr>
                                    </p:animEffect>
                                  </p:childTnLst>
                                </p:cTn>
                              </p:par>
                              <p:par>
                                <p:cTn id="20" presetID="16" presetClass="entr" presetSubtype="21" fill="hold" nodeType="with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barn(inVertical)">
                                      <p:cBhvr>
                                        <p:cTn id="22" dur="500"/>
                                        <p:tgtEl>
                                          <p:spTgt spid="17"/>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barn(inVertical)">
                                      <p:cBhvr>
                                        <p:cTn id="25"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animBg="1"/>
      <p:bldP spid="18" grpId="0" animBg="1"/>
      <p:bldP spid="1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8712968" cy="864096"/>
          </a:xfrm>
          <a:solidFill>
            <a:schemeClr val="accent5">
              <a:lumMod val="40000"/>
              <a:lumOff val="60000"/>
            </a:schemeClr>
          </a:solidFill>
        </p:spPr>
        <p:txBody>
          <a:bodyPr>
            <a:noAutofit/>
          </a:bodyPr>
          <a:lstStyle/>
          <a:p>
            <a:r>
              <a:rPr lang="en-GB" sz="3400" b="1" dirty="0" err="1" smtClean="0"/>
              <a:t>Constantius</a:t>
            </a:r>
            <a:r>
              <a:rPr lang="en-GB" sz="3400" b="1" dirty="0" smtClean="0"/>
              <a:t> II Visit to Rome (AD 357) </a:t>
            </a:r>
            <a:endParaRPr lang="en-GB" sz="3400" b="1" dirty="0"/>
          </a:p>
        </p:txBody>
      </p:sp>
      <p:sp>
        <p:nvSpPr>
          <p:cNvPr id="3" name="Content Placeholder 2"/>
          <p:cNvSpPr>
            <a:spLocks noGrp="1"/>
          </p:cNvSpPr>
          <p:nvPr>
            <p:ph idx="1"/>
          </p:nvPr>
        </p:nvSpPr>
        <p:spPr>
          <a:xfrm>
            <a:off x="107504" y="1052736"/>
            <a:ext cx="9036496" cy="5805264"/>
          </a:xfrm>
          <a:solidFill>
            <a:schemeClr val="accent2">
              <a:lumMod val="40000"/>
              <a:lumOff val="60000"/>
            </a:schemeClr>
          </a:solidFill>
        </p:spPr>
        <p:txBody>
          <a:bodyPr>
            <a:normAutofit fontScale="92500"/>
          </a:bodyPr>
          <a:lstStyle/>
          <a:p>
            <a:pPr marL="0">
              <a:buNone/>
            </a:pPr>
            <a:r>
              <a:rPr lang="en-GB" dirty="0" smtClean="0"/>
              <a:t>“As soon as he entered Rome, the home of empire and of all perfection, he went to the Rostra and </a:t>
            </a:r>
            <a:r>
              <a:rPr lang="en-GB" b="1" dirty="0" smtClean="0"/>
              <a:t>looked with amazement at the Forum</a:t>
            </a:r>
            <a:r>
              <a:rPr lang="en-GB" dirty="0" smtClean="0"/>
              <a:t>, that sublime monument of pristine power, wherever he turned he was dazzled by the concentration of wonderful sights… When he surveyed the different regions of the City and its environs, lying along the slopes and on level ground within the circle of the seven hills… It might be the shrine of </a:t>
            </a:r>
            <a:r>
              <a:rPr lang="en-GB" dirty="0" err="1" smtClean="0"/>
              <a:t>Tarpeian</a:t>
            </a:r>
            <a:r>
              <a:rPr lang="en-GB" dirty="0" smtClean="0"/>
              <a:t> Jupiter, besides which all else is like earth compared to heaven, or the </a:t>
            </a:r>
            <a:r>
              <a:rPr lang="en-GB" b="1" dirty="0" smtClean="0"/>
              <a:t>buildings of the baths as big as provinces</a:t>
            </a:r>
            <a:r>
              <a:rPr lang="en-GB" dirty="0" smtClean="0"/>
              <a:t>, or the solid mass from the Tiber that forms the amphitheatre, with its top almost beyond the reach of human sight, or the </a:t>
            </a:r>
            <a:r>
              <a:rPr lang="en-GB" b="1" dirty="0" smtClean="0"/>
              <a:t>Pantheon spread like a self-contained district under its high and lovely dome</a:t>
            </a:r>
            <a:r>
              <a:rPr lang="en-GB" dirty="0" smtClean="0"/>
              <a:t>, or </a:t>
            </a:r>
            <a:r>
              <a:rPr lang="en-GB" b="1" dirty="0" smtClean="0"/>
              <a:t>the lofty columns with spiral stairs to platforms which support the statues of former emperors</a:t>
            </a:r>
            <a:r>
              <a:rPr lang="en-GB" dirty="0" smtClean="0"/>
              <a:t>, or the temple of Rome or the </a:t>
            </a:r>
            <a:r>
              <a:rPr lang="en-GB" b="1" dirty="0" smtClean="0"/>
              <a:t>Forum of Peace, the theatre of Pompey </a:t>
            </a:r>
            <a:r>
              <a:rPr lang="en-GB" dirty="0" smtClean="0"/>
              <a:t>or the Odeum or the Stadium, or any of the other sights of the Eternal City…</a:t>
            </a:r>
            <a:endParaRPr lang="en-GB" dirty="0"/>
          </a:p>
        </p:txBody>
      </p:sp>
      <p:sp>
        <p:nvSpPr>
          <p:cNvPr id="4" name="Rectangle 3"/>
          <p:cNvSpPr/>
          <p:nvPr/>
        </p:nvSpPr>
        <p:spPr>
          <a:xfrm>
            <a:off x="17748" y="116632"/>
            <a:ext cx="9036496" cy="6632585"/>
          </a:xfrm>
          <a:prstGeom prst="rect">
            <a:avLst/>
          </a:prstGeom>
          <a:solidFill>
            <a:schemeClr val="accent5">
              <a:lumMod val="20000"/>
              <a:lumOff val="80000"/>
            </a:schemeClr>
          </a:solidFill>
        </p:spPr>
        <p:txBody>
          <a:bodyPr wrap="square">
            <a:spAutoFit/>
          </a:bodyPr>
          <a:lstStyle/>
          <a:p>
            <a:r>
              <a:rPr lang="en-GB" sz="2500" dirty="0" smtClean="0"/>
              <a:t>But when he come to the </a:t>
            </a:r>
            <a:r>
              <a:rPr lang="en-GB" sz="2500" b="1" dirty="0" smtClean="0"/>
              <a:t>Forum of Trajan</a:t>
            </a:r>
            <a:r>
              <a:rPr lang="en-GB" sz="2500" dirty="0" smtClean="0"/>
              <a:t>, a creation which in my view has no like under the manage of heaven and which even the gods themselves must agree to admire, </a:t>
            </a:r>
            <a:r>
              <a:rPr lang="en-GB" sz="2500" b="1" dirty="0" smtClean="0"/>
              <a:t>he stood transfixed with astonishment surveying the gigantic fabric around him</a:t>
            </a:r>
            <a:r>
              <a:rPr lang="en-GB" sz="2500" dirty="0" smtClean="0"/>
              <a:t>; its grandeur defies description and can never again be approached by mortal men. </a:t>
            </a:r>
            <a:r>
              <a:rPr lang="en-GB" sz="2500" b="1" dirty="0" smtClean="0"/>
              <a:t>So he abandoned all hope of attempting anything like it, and declared that he would and could simply imitate Trajan’s horse</a:t>
            </a:r>
            <a:r>
              <a:rPr lang="en-GB" sz="2500" dirty="0" smtClean="0"/>
              <a:t>, which stands in the middle of the court with the emperor on its back… </a:t>
            </a:r>
            <a:r>
              <a:rPr lang="en-GB" sz="2500" b="1" dirty="0" smtClean="0"/>
              <a:t>This same </a:t>
            </a:r>
            <a:r>
              <a:rPr lang="en-GB" sz="2500" b="1" dirty="0" err="1" smtClean="0"/>
              <a:t>Hormisdas</a:t>
            </a:r>
            <a:r>
              <a:rPr lang="en-GB" sz="2500" b="1" dirty="0" smtClean="0"/>
              <a:t> [Persian prince], being asked what he though of Rome, replied that only one thing about it gave him pleasure, the discovery that there, too, men were mortal</a:t>
            </a:r>
            <a:r>
              <a:rPr lang="en-GB" sz="2500" dirty="0" smtClean="0"/>
              <a:t>. The emperor then after, viewing many sites with awe and amazement, complained of the weakness or malice of common report, which tends to exaggerate everything else, but is feeble in its description of the wonders of Rome. </a:t>
            </a:r>
            <a:r>
              <a:rPr lang="en-GB" sz="2500" b="1" dirty="0" smtClean="0"/>
              <a:t>So after much deliberation he determined to add to the beauties of the city by setting up an obelisk in the Circus Maximus</a:t>
            </a:r>
            <a:r>
              <a:rPr lang="en-GB" sz="2500" dirty="0" smtClean="0"/>
              <a:t>.” – </a:t>
            </a:r>
            <a:r>
              <a:rPr lang="en-GB" sz="2500" b="1" dirty="0" err="1" smtClean="0"/>
              <a:t>Ammainus</a:t>
            </a:r>
            <a:r>
              <a:rPr lang="en-GB" sz="2500" b="1" dirty="0" smtClean="0"/>
              <a:t> </a:t>
            </a:r>
            <a:r>
              <a:rPr lang="en-GB" sz="2500" b="1" dirty="0" err="1" smtClean="0"/>
              <a:t>Marcellinus</a:t>
            </a:r>
            <a:r>
              <a:rPr lang="en-GB" sz="2500" b="1" dirty="0" smtClean="0"/>
              <a:t> 16.10.10 ff</a:t>
            </a:r>
            <a:r>
              <a:rPr lang="en-GB" sz="2500" dirty="0" smtClean="0"/>
              <a:t>.</a:t>
            </a:r>
            <a:endParaRPr lang="en-GB" sz="2500" dirty="0"/>
          </a:p>
        </p:txBody>
      </p:sp>
    </p:spTree>
    <p:extLst>
      <p:ext uri="{BB962C8B-B14F-4D97-AF65-F5344CB8AC3E}">
        <p14:creationId xmlns:p14="http://schemas.microsoft.com/office/powerpoint/2010/main" val="2358548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50" y="365126"/>
            <a:ext cx="7886700" cy="6215978"/>
          </a:xfrm>
          <a:prstGeom prst="rect">
            <a:avLst/>
          </a:prstGeom>
          <a:solidFill>
            <a:srgbClr val="FFFF0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9600" b="1" dirty="0" smtClean="0">
              <a:solidFill>
                <a:prstClr val="black"/>
              </a:solidFill>
            </a:endParaRPr>
          </a:p>
          <a:p>
            <a:pPr algn="ctr"/>
            <a:r>
              <a:rPr lang="en-GB" sz="9600" b="1" dirty="0" smtClean="0">
                <a:solidFill>
                  <a:prstClr val="black"/>
                </a:solidFill>
              </a:rPr>
              <a:t>Rome from the 5</a:t>
            </a:r>
            <a:r>
              <a:rPr lang="en-GB" sz="9600" b="1" baseline="30000" dirty="0" smtClean="0">
                <a:solidFill>
                  <a:prstClr val="black"/>
                </a:solidFill>
              </a:rPr>
              <a:t>th</a:t>
            </a:r>
            <a:r>
              <a:rPr lang="en-GB" sz="9600" b="1" dirty="0" smtClean="0">
                <a:solidFill>
                  <a:prstClr val="black"/>
                </a:solidFill>
              </a:rPr>
              <a:t> century onwards</a:t>
            </a:r>
            <a:endParaRPr lang="en-GB" sz="9600" b="1" dirty="0">
              <a:solidFill>
                <a:prstClr val="black"/>
              </a:solidFill>
            </a:endParaRPr>
          </a:p>
        </p:txBody>
      </p:sp>
    </p:spTree>
    <p:extLst>
      <p:ext uri="{BB962C8B-B14F-4D97-AF65-F5344CB8AC3E}">
        <p14:creationId xmlns:p14="http://schemas.microsoft.com/office/powerpoint/2010/main" val="260556757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71943"/>
            <a:ext cx="7886700" cy="1064429"/>
          </a:xfrm>
          <a:solidFill>
            <a:schemeClr val="accent5">
              <a:lumMod val="40000"/>
              <a:lumOff val="60000"/>
            </a:schemeClr>
          </a:solidFill>
        </p:spPr>
        <p:txBody>
          <a:bodyPr/>
          <a:lstStyle/>
          <a:p>
            <a:r>
              <a:rPr lang="en-GB" b="1" dirty="0" smtClean="0"/>
              <a:t>Neglect of Rome?</a:t>
            </a:r>
            <a:endParaRPr lang="en-GB" b="1" dirty="0"/>
          </a:p>
        </p:txBody>
      </p:sp>
      <p:sp>
        <p:nvSpPr>
          <p:cNvPr id="3" name="Content Placeholder 2"/>
          <p:cNvSpPr>
            <a:spLocks noGrp="1"/>
          </p:cNvSpPr>
          <p:nvPr>
            <p:ph idx="1"/>
          </p:nvPr>
        </p:nvSpPr>
        <p:spPr>
          <a:xfrm>
            <a:off x="179512" y="1481070"/>
            <a:ext cx="8784976" cy="5254581"/>
          </a:xfrm>
          <a:solidFill>
            <a:schemeClr val="accent6">
              <a:lumMod val="60000"/>
              <a:lumOff val="40000"/>
            </a:schemeClr>
          </a:solidFill>
        </p:spPr>
        <p:txBody>
          <a:bodyPr>
            <a:noAutofit/>
          </a:bodyPr>
          <a:lstStyle/>
          <a:p>
            <a:r>
              <a:rPr lang="en-GB" sz="3200" dirty="0" smtClean="0"/>
              <a:t>Not frequented visited by the emperors.</a:t>
            </a:r>
          </a:p>
          <a:p>
            <a:endParaRPr lang="en-GB" sz="100" dirty="0" smtClean="0"/>
          </a:p>
          <a:p>
            <a:r>
              <a:rPr lang="en-GB" sz="3200" dirty="0" smtClean="0"/>
              <a:t>Difficulties of maintaining old buildings – lack of resources and political will?</a:t>
            </a:r>
          </a:p>
          <a:p>
            <a:endParaRPr lang="en-GB" sz="100" dirty="0" smtClean="0"/>
          </a:p>
          <a:p>
            <a:r>
              <a:rPr lang="en-GB" sz="3200" dirty="0" smtClean="0"/>
              <a:t>Bishop of Rome – claim to religious supremacy – Patriarch of Constantinople as rival.</a:t>
            </a:r>
          </a:p>
          <a:p>
            <a:endParaRPr lang="en-GB" sz="100" dirty="0" smtClean="0"/>
          </a:p>
          <a:p>
            <a:r>
              <a:rPr lang="en-GB" sz="3200" dirty="0" smtClean="0"/>
              <a:t>Understanding late Rome – difficulties of the literary evidence  - </a:t>
            </a:r>
            <a:r>
              <a:rPr lang="en-GB" sz="3200" dirty="0" err="1" smtClean="0"/>
              <a:t>Ammianus</a:t>
            </a:r>
            <a:r>
              <a:rPr lang="en-GB" sz="3200" dirty="0" smtClean="0"/>
              <a:t> </a:t>
            </a:r>
            <a:r>
              <a:rPr lang="en-GB" sz="3200" dirty="0" err="1" smtClean="0"/>
              <a:t>Marcellinus</a:t>
            </a:r>
            <a:r>
              <a:rPr lang="en-GB" sz="3200" dirty="0" smtClean="0"/>
              <a:t>, </a:t>
            </a:r>
            <a:r>
              <a:rPr lang="en-GB" sz="3200" dirty="0" err="1" smtClean="0"/>
              <a:t>Zosimus</a:t>
            </a:r>
            <a:r>
              <a:rPr lang="en-GB" sz="3200" dirty="0" smtClean="0"/>
              <a:t>, Eusebius – reduction of “epigraphic habit” from third century AD – limits of archaeological excavations.</a:t>
            </a:r>
            <a:endParaRPr lang="en-GB" sz="3200" dirty="0"/>
          </a:p>
        </p:txBody>
      </p:sp>
    </p:spTree>
    <p:extLst>
      <p:ext uri="{BB962C8B-B14F-4D97-AF65-F5344CB8AC3E}">
        <p14:creationId xmlns:p14="http://schemas.microsoft.com/office/powerpoint/2010/main" val="12728146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Sacks of Rome</a:t>
            </a:r>
            <a:endParaRPr lang="en-GB" b="1" dirty="0"/>
          </a:p>
        </p:txBody>
      </p:sp>
      <p:sp>
        <p:nvSpPr>
          <p:cNvPr id="4" name="Content Placeholder 3"/>
          <p:cNvSpPr>
            <a:spLocks noGrp="1"/>
          </p:cNvSpPr>
          <p:nvPr>
            <p:ph sz="half" idx="1"/>
          </p:nvPr>
        </p:nvSpPr>
        <p:spPr>
          <a:xfrm>
            <a:off x="0" y="1571223"/>
            <a:ext cx="3851920" cy="5286776"/>
          </a:xfrm>
          <a:solidFill>
            <a:schemeClr val="accent2">
              <a:lumMod val="40000"/>
              <a:lumOff val="60000"/>
            </a:schemeClr>
          </a:solidFill>
        </p:spPr>
        <p:txBody>
          <a:bodyPr>
            <a:normAutofit fontScale="92500" lnSpcReduction="10000"/>
          </a:bodyPr>
          <a:lstStyle/>
          <a:p>
            <a:r>
              <a:rPr lang="en-GB" sz="2800" dirty="0" smtClean="0"/>
              <a:t>Visigoths led by Alaric invade Italy but later defeated by Stilicho.</a:t>
            </a:r>
          </a:p>
          <a:p>
            <a:pPr>
              <a:buNone/>
            </a:pPr>
            <a:endParaRPr lang="en-GB" sz="100" dirty="0" smtClean="0"/>
          </a:p>
          <a:p>
            <a:r>
              <a:rPr lang="en-GB" sz="2800" dirty="0" smtClean="0"/>
              <a:t>Invade again in AD 408 – Romans denounce Honorius, elect </a:t>
            </a:r>
            <a:r>
              <a:rPr lang="en-GB" sz="2800" dirty="0" err="1" smtClean="0"/>
              <a:t>Attalus</a:t>
            </a:r>
            <a:r>
              <a:rPr lang="en-GB" sz="2800" dirty="0" smtClean="0"/>
              <a:t> as supreme military commander – Rome captured in 410.</a:t>
            </a:r>
          </a:p>
          <a:p>
            <a:endParaRPr lang="en-GB" sz="100" dirty="0" smtClean="0"/>
          </a:p>
          <a:p>
            <a:r>
              <a:rPr lang="en-GB" sz="2800" dirty="0" smtClean="0"/>
              <a:t>Alaric dies shortly after sack of Rome.</a:t>
            </a:r>
          </a:p>
          <a:p>
            <a:endParaRPr lang="en-GB" sz="100" dirty="0" smtClean="0"/>
          </a:p>
          <a:p>
            <a:r>
              <a:rPr lang="en-GB" sz="2800" dirty="0" smtClean="0"/>
              <a:t>Sack of Rome by Vandals in AD 455.</a:t>
            </a:r>
          </a:p>
          <a:p>
            <a:endParaRPr lang="en-GB" sz="1000" dirty="0" smtClean="0"/>
          </a:p>
        </p:txBody>
      </p:sp>
      <p:pic>
        <p:nvPicPr>
          <p:cNvPr id="6" name="Content Placeholder 5"/>
          <p:cNvPicPr>
            <a:picLocks noGrp="1" noChangeAspect="1"/>
          </p:cNvPicPr>
          <p:nvPr>
            <p:ph sz="half" idx="2"/>
          </p:nvPr>
        </p:nvPicPr>
        <p:blipFill>
          <a:blip r:embed="rId2"/>
          <a:stretch>
            <a:fillRect/>
          </a:stretch>
        </p:blipFill>
        <p:spPr>
          <a:xfrm>
            <a:off x="3702300" y="1690687"/>
            <a:ext cx="2698499" cy="4806602"/>
          </a:xfrm>
          <a:prstGeom prst="rect">
            <a:avLst/>
          </a:prstGeom>
        </p:spPr>
      </p:pic>
      <p:sp>
        <p:nvSpPr>
          <p:cNvPr id="7" name="Rectangle 6"/>
          <p:cNvSpPr/>
          <p:nvPr/>
        </p:nvSpPr>
        <p:spPr>
          <a:xfrm>
            <a:off x="3763587" y="6190288"/>
            <a:ext cx="3785374" cy="646331"/>
          </a:xfrm>
          <a:prstGeom prst="rect">
            <a:avLst/>
          </a:prstGeom>
          <a:solidFill>
            <a:schemeClr val="accent3">
              <a:lumMod val="20000"/>
              <a:lumOff val="80000"/>
            </a:schemeClr>
          </a:solidFill>
        </p:spPr>
        <p:txBody>
          <a:bodyPr wrap="square">
            <a:spAutoFit/>
          </a:bodyPr>
          <a:lstStyle/>
          <a:p>
            <a:r>
              <a:rPr lang="en-GB" i="1" dirty="0" smtClean="0"/>
              <a:t>The Sack of Rome by the Barbarians in 410</a:t>
            </a:r>
            <a:r>
              <a:rPr lang="en-GB" dirty="0" smtClean="0"/>
              <a:t>, by Joseph-Noël </a:t>
            </a:r>
            <a:r>
              <a:rPr lang="en-GB" dirty="0" err="1" smtClean="0"/>
              <a:t>Sylvestre</a:t>
            </a:r>
            <a:r>
              <a:rPr lang="en-GB" dirty="0" smtClean="0"/>
              <a:t>, 1890</a:t>
            </a:r>
            <a:endParaRPr lang="en-GB" dirty="0"/>
          </a:p>
        </p:txBody>
      </p:sp>
      <p:pic>
        <p:nvPicPr>
          <p:cNvPr id="8" name="Picture 7"/>
          <p:cNvPicPr>
            <a:picLocks noChangeAspect="1"/>
          </p:cNvPicPr>
          <p:nvPr/>
        </p:nvPicPr>
        <p:blipFill>
          <a:blip r:embed="rId3"/>
          <a:stretch>
            <a:fillRect/>
          </a:stretch>
        </p:blipFill>
        <p:spPr>
          <a:xfrm>
            <a:off x="5953923" y="1723018"/>
            <a:ext cx="3190077" cy="2370971"/>
          </a:xfrm>
          <a:prstGeom prst="rect">
            <a:avLst/>
          </a:prstGeom>
        </p:spPr>
      </p:pic>
      <p:sp>
        <p:nvSpPr>
          <p:cNvPr id="9" name="Rectangle 8"/>
          <p:cNvSpPr/>
          <p:nvPr/>
        </p:nvSpPr>
        <p:spPr>
          <a:xfrm>
            <a:off x="6400799" y="4126318"/>
            <a:ext cx="2575776" cy="923330"/>
          </a:xfrm>
          <a:prstGeom prst="rect">
            <a:avLst/>
          </a:prstGeom>
          <a:solidFill>
            <a:schemeClr val="accent3">
              <a:lumMod val="20000"/>
              <a:lumOff val="80000"/>
            </a:schemeClr>
          </a:solidFill>
        </p:spPr>
        <p:txBody>
          <a:bodyPr wrap="square">
            <a:spAutoFit/>
          </a:bodyPr>
          <a:lstStyle/>
          <a:p>
            <a:r>
              <a:rPr lang="en-GB" dirty="0" smtClean="0"/>
              <a:t>Genseric sacking Rome, by Karl </a:t>
            </a:r>
            <a:r>
              <a:rPr lang="en-GB" dirty="0" err="1" smtClean="0"/>
              <a:t>Briullov</a:t>
            </a:r>
            <a:r>
              <a:rPr lang="en-GB" dirty="0" smtClean="0"/>
              <a:t>, ca. 19</a:t>
            </a:r>
            <a:r>
              <a:rPr lang="en-GB" baseline="30000" dirty="0" smtClean="0"/>
              <a:t>th</a:t>
            </a:r>
            <a:r>
              <a:rPr lang="en-GB" dirty="0" smtClean="0"/>
              <a:t> century</a:t>
            </a:r>
            <a:endParaRPr lang="en-GB" dirty="0"/>
          </a:p>
        </p:txBody>
      </p:sp>
      <p:sp>
        <p:nvSpPr>
          <p:cNvPr id="10" name="Content Placeholder 2"/>
          <p:cNvSpPr txBox="1">
            <a:spLocks/>
          </p:cNvSpPr>
          <p:nvPr/>
        </p:nvSpPr>
        <p:spPr>
          <a:xfrm>
            <a:off x="-1" y="0"/>
            <a:ext cx="8976575" cy="4351338"/>
          </a:xfrm>
          <a:prstGeom prst="rect">
            <a:avLst/>
          </a:prstGeom>
          <a:solidFill>
            <a:schemeClr val="accent4">
              <a:lumMod val="60000"/>
              <a:lumOff val="4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buFont typeface="Arial" panose="020B0604020202020204" pitchFamily="34" charset="0"/>
              <a:buNone/>
            </a:pPr>
            <a:r>
              <a:rPr lang="en-GB" dirty="0" smtClean="0"/>
              <a:t>“The siege of the city was lifted only after five thousand pounds of gold, thirty thousand pounds of silver, four thousand silken tunics, three thousand scarlet-dyed hides, and three thousand pounds of pepper had been paid. Statues were stripped of their decorations and, when that was not enough, those of gold and silver melted down. When further negotiations regarding a homeland for the Goths broke down, Rome again was besieged and, this time, sacked…” - </a:t>
            </a:r>
            <a:r>
              <a:rPr lang="en-GB" b="1" dirty="0" smtClean="0"/>
              <a:t>Jerome, </a:t>
            </a:r>
            <a:r>
              <a:rPr lang="en-GB" b="1" i="1" dirty="0" smtClean="0"/>
              <a:t>Letter </a:t>
            </a:r>
            <a:r>
              <a:rPr lang="en-GB" b="1" dirty="0" smtClean="0"/>
              <a:t>127</a:t>
            </a:r>
            <a:r>
              <a:rPr lang="en-GB" i="1" dirty="0" smtClean="0"/>
              <a:t> </a:t>
            </a:r>
            <a:r>
              <a:rPr lang="en-GB" dirty="0" smtClean="0"/>
              <a:t>(To Principia).</a:t>
            </a:r>
          </a:p>
          <a:p>
            <a:pPr>
              <a:buFont typeface="Arial" panose="020B0604020202020204" pitchFamily="34" charset="0"/>
              <a:buNone/>
            </a:pPr>
            <a:endParaRPr lang="en-GB" dirty="0" smtClean="0"/>
          </a:p>
          <a:p>
            <a:pPr marL="0" indent="0">
              <a:buFont typeface="Arial" panose="020B0604020202020204" pitchFamily="34" charset="0"/>
              <a:buNone/>
            </a:pPr>
            <a:endParaRPr lang="en-GB" dirty="0"/>
          </a:p>
        </p:txBody>
      </p:sp>
      <p:sp>
        <p:nvSpPr>
          <p:cNvPr id="11" name="Content Placeholder 2"/>
          <p:cNvSpPr txBox="1">
            <a:spLocks/>
          </p:cNvSpPr>
          <p:nvPr/>
        </p:nvSpPr>
        <p:spPr>
          <a:xfrm>
            <a:off x="1183010" y="3544954"/>
            <a:ext cx="7886700" cy="3313045"/>
          </a:xfrm>
          <a:prstGeom prst="rect">
            <a:avLst/>
          </a:prstGeom>
          <a:solidFill>
            <a:schemeClr val="accent2">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smtClean="0"/>
              <a:t>“I have chosen the sea, since roads by land, if on the level, are flooded by rivers; if on higher ground, are beset with rocks. Since Tuscany and since the Aurelian highway, after suffering the outrages of Goths with fire or sword, can no longer control forest with homestead or river with bridge, it is better to entrust my sails to the wayward sea.” - </a:t>
            </a:r>
            <a:r>
              <a:rPr lang="en-GB" b="1" dirty="0" err="1" smtClean="0"/>
              <a:t>Namatianus</a:t>
            </a:r>
            <a:r>
              <a:rPr lang="en-GB" b="1" dirty="0" smtClean="0"/>
              <a:t> </a:t>
            </a:r>
            <a:r>
              <a:rPr lang="en-GB" b="1" i="1" dirty="0" smtClean="0"/>
              <a:t>De </a:t>
            </a:r>
            <a:r>
              <a:rPr lang="en-GB" b="1" i="1" dirty="0" err="1" smtClean="0"/>
              <a:t>Reditu</a:t>
            </a:r>
            <a:r>
              <a:rPr lang="en-GB" b="1" i="1" dirty="0" smtClean="0"/>
              <a:t> </a:t>
            </a:r>
            <a:r>
              <a:rPr lang="en-GB" b="1" i="1" dirty="0" err="1" smtClean="0"/>
              <a:t>Suo</a:t>
            </a:r>
            <a:r>
              <a:rPr lang="en-GB" b="1" i="1" dirty="0" smtClean="0"/>
              <a:t> </a:t>
            </a:r>
            <a:r>
              <a:rPr lang="en-GB" b="1" dirty="0" smtClean="0"/>
              <a:t>1.35-40</a:t>
            </a:r>
            <a:r>
              <a:rPr lang="en-GB" dirty="0" smtClean="0"/>
              <a:t> (AD 417).</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3329640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Temple conversion in Rome</a:t>
            </a:r>
            <a:endParaRPr lang="en-GB" b="1" dirty="0"/>
          </a:p>
        </p:txBody>
      </p:sp>
      <p:sp>
        <p:nvSpPr>
          <p:cNvPr id="4" name="Content Placeholder 3"/>
          <p:cNvSpPr>
            <a:spLocks noGrp="1"/>
          </p:cNvSpPr>
          <p:nvPr>
            <p:ph sz="half" idx="1"/>
          </p:nvPr>
        </p:nvSpPr>
        <p:spPr>
          <a:xfrm>
            <a:off x="0" y="1690688"/>
            <a:ext cx="5048518" cy="5167311"/>
          </a:xfrm>
          <a:solidFill>
            <a:schemeClr val="accent6">
              <a:lumMod val="20000"/>
              <a:lumOff val="80000"/>
            </a:schemeClr>
          </a:solidFill>
        </p:spPr>
        <p:txBody>
          <a:bodyPr>
            <a:normAutofit fontScale="92500" lnSpcReduction="20000"/>
          </a:bodyPr>
          <a:lstStyle/>
          <a:p>
            <a:pPr marL="0" indent="0">
              <a:buNone/>
            </a:pPr>
            <a:r>
              <a:rPr lang="en-GB" b="1" dirty="0" smtClean="0"/>
              <a:t>Some dozen odd known temples converted into churches</a:t>
            </a:r>
            <a:r>
              <a:rPr lang="en-GB" dirty="0" smtClean="0"/>
              <a:t>:</a:t>
            </a:r>
          </a:p>
          <a:p>
            <a:r>
              <a:rPr lang="en-GB" dirty="0"/>
              <a:t>Basilica of St. </a:t>
            </a:r>
            <a:r>
              <a:rPr lang="en-GB" dirty="0" smtClean="0"/>
              <a:t>Bartholomew</a:t>
            </a:r>
          </a:p>
          <a:p>
            <a:r>
              <a:rPr lang="en-GB" dirty="0" smtClean="0"/>
              <a:t>San </a:t>
            </a:r>
            <a:r>
              <a:rPr lang="en-GB" dirty="0" err="1" smtClean="0"/>
              <a:t>Basilo</a:t>
            </a:r>
            <a:endParaRPr lang="en-GB" dirty="0" smtClean="0"/>
          </a:p>
          <a:p>
            <a:r>
              <a:rPr lang="en-GB" dirty="0" smtClean="0"/>
              <a:t>San Lorenzo in Miranda</a:t>
            </a:r>
          </a:p>
          <a:p>
            <a:r>
              <a:rPr lang="en-GB" dirty="0" smtClean="0"/>
              <a:t>Santa Maria </a:t>
            </a:r>
            <a:r>
              <a:rPr lang="en-GB" dirty="0" err="1"/>
              <a:t>dei</a:t>
            </a:r>
            <a:r>
              <a:rPr lang="en-GB" dirty="0"/>
              <a:t> </a:t>
            </a:r>
            <a:r>
              <a:rPr lang="en-GB" dirty="0" err="1" smtClean="0"/>
              <a:t>Cesarini</a:t>
            </a:r>
            <a:endParaRPr lang="en-GB" dirty="0" smtClean="0"/>
          </a:p>
          <a:p>
            <a:r>
              <a:rPr lang="en-GB" dirty="0"/>
              <a:t>San Sebastiano al Palatino </a:t>
            </a:r>
            <a:endParaRPr lang="en-GB" dirty="0" smtClean="0"/>
          </a:p>
          <a:p>
            <a:r>
              <a:rPr lang="en-GB" dirty="0"/>
              <a:t>Santo Stefano </a:t>
            </a:r>
            <a:r>
              <a:rPr lang="en-GB" dirty="0" err="1"/>
              <a:t>delle</a:t>
            </a:r>
            <a:r>
              <a:rPr lang="en-GB" dirty="0"/>
              <a:t> </a:t>
            </a:r>
            <a:r>
              <a:rPr lang="en-GB" dirty="0" err="1" smtClean="0"/>
              <a:t>carrozze</a:t>
            </a:r>
            <a:endParaRPr lang="en-GB" dirty="0" smtClean="0"/>
          </a:p>
          <a:p>
            <a:r>
              <a:rPr lang="en-GB" dirty="0" err="1"/>
              <a:t>Sant'Urbano</a:t>
            </a:r>
            <a:r>
              <a:rPr lang="en-GB" dirty="0"/>
              <a:t> </a:t>
            </a:r>
            <a:r>
              <a:rPr lang="en-GB" dirty="0" err="1"/>
              <a:t>alla</a:t>
            </a:r>
            <a:r>
              <a:rPr lang="en-GB" dirty="0"/>
              <a:t> </a:t>
            </a:r>
            <a:r>
              <a:rPr lang="en-GB" dirty="0" err="1" smtClean="0"/>
              <a:t>Caffarella</a:t>
            </a:r>
            <a:endParaRPr lang="en-GB" dirty="0" smtClean="0"/>
          </a:p>
          <a:p>
            <a:r>
              <a:rPr lang="en-GB" dirty="0" smtClean="0"/>
              <a:t>Oratory of Saint Peter and Paul</a:t>
            </a:r>
          </a:p>
          <a:p>
            <a:endParaRPr lang="en-GB" sz="100" dirty="0"/>
          </a:p>
          <a:p>
            <a:r>
              <a:rPr lang="en-GB" dirty="0" smtClean="0"/>
              <a:t>Also 3 Mithraea built over by churches (San Clemente, Santa Prisca, Santa </a:t>
            </a:r>
            <a:r>
              <a:rPr lang="en-GB" dirty="0" err="1" smtClean="0"/>
              <a:t>Steffano</a:t>
            </a:r>
            <a:r>
              <a:rPr lang="en-GB" dirty="0" smtClean="0"/>
              <a:t> </a:t>
            </a:r>
            <a:r>
              <a:rPr lang="en-GB" dirty="0" err="1" smtClean="0"/>
              <a:t>Rotondo</a:t>
            </a:r>
            <a:r>
              <a:rPr lang="en-GB" dirty="0" smtClean="0"/>
              <a:t>).</a:t>
            </a:r>
            <a:endParaRPr lang="en-GB" dirty="0"/>
          </a:p>
        </p:txBody>
      </p:sp>
      <p:pic>
        <p:nvPicPr>
          <p:cNvPr id="6" name="Content Placeholder 5"/>
          <p:cNvPicPr>
            <a:picLocks noGrp="1" noChangeAspect="1"/>
          </p:cNvPicPr>
          <p:nvPr>
            <p:ph sz="half" idx="2"/>
          </p:nvPr>
        </p:nvPicPr>
        <p:blipFill rotWithShape="1">
          <a:blip r:embed="rId2"/>
          <a:srcRect l="28489" t="15196" r="32015" b="5381"/>
          <a:stretch/>
        </p:blipFill>
        <p:spPr>
          <a:xfrm>
            <a:off x="4919729" y="1825624"/>
            <a:ext cx="4129447" cy="4668715"/>
          </a:xfrm>
          <a:prstGeom prst="rect">
            <a:avLst/>
          </a:prstGeom>
        </p:spPr>
      </p:pic>
      <p:sp>
        <p:nvSpPr>
          <p:cNvPr id="7" name="Rectangle 6"/>
          <p:cNvSpPr/>
          <p:nvPr/>
        </p:nvSpPr>
        <p:spPr>
          <a:xfrm>
            <a:off x="5357660" y="6422195"/>
            <a:ext cx="3253583" cy="369332"/>
          </a:xfrm>
          <a:prstGeom prst="rect">
            <a:avLst/>
          </a:prstGeom>
          <a:solidFill>
            <a:schemeClr val="accent1">
              <a:lumMod val="20000"/>
              <a:lumOff val="80000"/>
            </a:schemeClr>
          </a:solidFill>
        </p:spPr>
        <p:txBody>
          <a:bodyPr wrap="none">
            <a:spAutoFit/>
          </a:bodyPr>
          <a:lstStyle/>
          <a:p>
            <a:r>
              <a:rPr lang="en-GB" dirty="0" smtClean="0"/>
              <a:t>Image from </a:t>
            </a:r>
            <a:r>
              <a:rPr lang="en-GB" dirty="0" err="1" smtClean="0"/>
              <a:t>Schuddeboom</a:t>
            </a:r>
            <a:r>
              <a:rPr lang="en-GB" dirty="0" smtClean="0"/>
              <a:t> 2017</a:t>
            </a:r>
            <a:endParaRPr lang="en-GB" dirty="0"/>
          </a:p>
        </p:txBody>
      </p:sp>
      <p:pic>
        <p:nvPicPr>
          <p:cNvPr id="8" name="Picture 7"/>
          <p:cNvPicPr>
            <a:picLocks noChangeAspect="1"/>
          </p:cNvPicPr>
          <p:nvPr/>
        </p:nvPicPr>
        <p:blipFill>
          <a:blip r:embed="rId3"/>
          <a:stretch>
            <a:fillRect/>
          </a:stretch>
        </p:blipFill>
        <p:spPr>
          <a:xfrm>
            <a:off x="0" y="0"/>
            <a:ext cx="5923830" cy="3936431"/>
          </a:xfrm>
          <a:prstGeom prst="rect">
            <a:avLst/>
          </a:prstGeom>
        </p:spPr>
      </p:pic>
      <p:pic>
        <p:nvPicPr>
          <p:cNvPr id="9" name="Picture 8"/>
          <p:cNvPicPr>
            <a:picLocks noChangeAspect="1"/>
          </p:cNvPicPr>
          <p:nvPr/>
        </p:nvPicPr>
        <p:blipFill>
          <a:blip r:embed="rId4"/>
          <a:stretch>
            <a:fillRect/>
          </a:stretch>
        </p:blipFill>
        <p:spPr>
          <a:xfrm>
            <a:off x="12879" y="3535629"/>
            <a:ext cx="6774287" cy="3387144"/>
          </a:xfrm>
          <a:prstGeom prst="rect">
            <a:avLst/>
          </a:prstGeom>
        </p:spPr>
      </p:pic>
      <p:pic>
        <p:nvPicPr>
          <p:cNvPr id="10" name="Picture 9"/>
          <p:cNvPicPr>
            <a:picLocks noChangeAspect="1"/>
          </p:cNvPicPr>
          <p:nvPr/>
        </p:nvPicPr>
        <p:blipFill>
          <a:blip r:embed="rId5"/>
          <a:stretch>
            <a:fillRect/>
          </a:stretch>
        </p:blipFill>
        <p:spPr>
          <a:xfrm>
            <a:off x="4397497" y="78173"/>
            <a:ext cx="4651679" cy="3095481"/>
          </a:xfrm>
          <a:prstGeom prst="rect">
            <a:avLst/>
          </a:prstGeom>
        </p:spPr>
      </p:pic>
      <p:sp>
        <p:nvSpPr>
          <p:cNvPr id="11" name="TextBox 10"/>
          <p:cNvSpPr txBox="1"/>
          <p:nvPr/>
        </p:nvSpPr>
        <p:spPr>
          <a:xfrm>
            <a:off x="5733121" y="3367955"/>
            <a:ext cx="3316055" cy="2677656"/>
          </a:xfrm>
          <a:prstGeom prst="rect">
            <a:avLst/>
          </a:prstGeom>
          <a:solidFill>
            <a:schemeClr val="accent4">
              <a:lumMod val="40000"/>
              <a:lumOff val="60000"/>
            </a:schemeClr>
          </a:solidFill>
        </p:spPr>
        <p:txBody>
          <a:bodyPr wrap="square" rtlCol="0">
            <a:spAutoFit/>
          </a:bodyPr>
          <a:lstStyle/>
          <a:p>
            <a:r>
              <a:rPr lang="en-GB" sz="2400" dirty="0" smtClean="0"/>
              <a:t>By tradition the Pantheon in Rome was given over to Pope Boniface IV by the Byzantine emperor </a:t>
            </a:r>
            <a:r>
              <a:rPr lang="en-GB" sz="2400" dirty="0" err="1" smtClean="0"/>
              <a:t>Phocas</a:t>
            </a:r>
            <a:r>
              <a:rPr lang="en-GB" sz="2400" dirty="0" smtClean="0"/>
              <a:t> (</a:t>
            </a:r>
            <a:r>
              <a:rPr lang="en-GB" sz="2400" dirty="0"/>
              <a:t>AD 609) </a:t>
            </a:r>
            <a:r>
              <a:rPr lang="en-GB" sz="2400" dirty="0" smtClean="0"/>
              <a:t>– </a:t>
            </a:r>
            <a:r>
              <a:rPr lang="en-GB" sz="2400" i="1" dirty="0" smtClean="0"/>
              <a:t>Liber </a:t>
            </a:r>
            <a:r>
              <a:rPr lang="en-GB" sz="2400" i="1" dirty="0" err="1" smtClean="0"/>
              <a:t>Pontificalis</a:t>
            </a:r>
            <a:r>
              <a:rPr lang="en-GB" sz="2400" dirty="0" smtClean="0"/>
              <a:t> 69.</a:t>
            </a:r>
            <a:endParaRPr lang="en-GB" sz="2400" dirty="0"/>
          </a:p>
        </p:txBody>
      </p:sp>
      <p:pic>
        <p:nvPicPr>
          <p:cNvPr id="12" name="Picture 11"/>
          <p:cNvPicPr>
            <a:picLocks noChangeAspect="1"/>
          </p:cNvPicPr>
          <p:nvPr/>
        </p:nvPicPr>
        <p:blipFill rotWithShape="1">
          <a:blip r:embed="rId6"/>
          <a:srcRect l="25212" t="18874" r="29577" b="6974"/>
          <a:stretch/>
        </p:blipFill>
        <p:spPr>
          <a:xfrm>
            <a:off x="867478" y="280535"/>
            <a:ext cx="7060037" cy="6510188"/>
          </a:xfrm>
          <a:prstGeom prst="rect">
            <a:avLst/>
          </a:prstGeom>
        </p:spPr>
      </p:pic>
      <p:sp>
        <p:nvSpPr>
          <p:cNvPr id="13" name="Content Placeholder 3"/>
          <p:cNvSpPr txBox="1">
            <a:spLocks/>
          </p:cNvSpPr>
          <p:nvPr/>
        </p:nvSpPr>
        <p:spPr>
          <a:xfrm>
            <a:off x="2938607" y="6445056"/>
            <a:ext cx="2784608" cy="313932"/>
          </a:xfrm>
          <a:prstGeom prst="rect">
            <a:avLst/>
          </a:prstGeom>
          <a:solidFill>
            <a:schemeClr val="accent1">
              <a:lumMod val="20000"/>
              <a:lumOff val="80000"/>
            </a:schemeClr>
          </a:solidFill>
        </p:spPr>
        <p:txBody>
          <a:bodyPr vert="horz" wrap="none"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dirty="0" smtClean="0"/>
              <a:t>Table from </a:t>
            </a:r>
            <a:r>
              <a:rPr lang="en-GB" sz="1600" dirty="0" err="1" smtClean="0"/>
              <a:t>Schuddeboom</a:t>
            </a:r>
            <a:r>
              <a:rPr lang="en-GB" sz="1600" dirty="0" smtClean="0"/>
              <a:t> 2017</a:t>
            </a:r>
            <a:endParaRPr lang="en-GB" sz="1600" dirty="0"/>
          </a:p>
        </p:txBody>
      </p:sp>
    </p:spTree>
    <p:extLst>
      <p:ext uri="{BB962C8B-B14F-4D97-AF65-F5344CB8AC3E}">
        <p14:creationId xmlns:p14="http://schemas.microsoft.com/office/powerpoint/2010/main" val="2739593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5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2000"/>
                                        <p:tgtEl>
                                          <p:spTgt spid="13"/>
                                        </p:tgtEl>
                                      </p:cBhvr>
                                    </p:animEffect>
                                    <p:anim calcmode="lin" valueType="num">
                                      <p:cBhvr>
                                        <p:cTn id="22" dur="2000" fill="hold"/>
                                        <p:tgtEl>
                                          <p:spTgt spid="13"/>
                                        </p:tgtEl>
                                        <p:attrNameLst>
                                          <p:attrName>ppt_w</p:attrName>
                                        </p:attrNameLst>
                                      </p:cBhvr>
                                      <p:tavLst>
                                        <p:tav tm="0" fmla="#ppt_w*sin(2.5*pi*$)">
                                          <p:val>
                                            <p:fltVal val="0"/>
                                          </p:val>
                                        </p:tav>
                                        <p:tav tm="100000">
                                          <p:val>
                                            <p:fltVal val="1"/>
                                          </p:val>
                                        </p:tav>
                                      </p:tavLst>
                                    </p:anim>
                                    <p:anim calcmode="lin" valueType="num">
                                      <p:cBhvr>
                                        <p:cTn id="23" dur="2000" fill="hold"/>
                                        <p:tgtEl>
                                          <p:spTgt spid="13"/>
                                        </p:tgtEl>
                                        <p:attrNameLst>
                                          <p:attrName>ppt_h</p:attrName>
                                        </p:attrNameLst>
                                      </p:cBhvr>
                                      <p:tavLst>
                                        <p:tav tm="0">
                                          <p:val>
                                            <p:strVal val="#ppt_h"/>
                                          </p:val>
                                        </p:tav>
                                        <p:tav tm="100000">
                                          <p:val>
                                            <p:strVal val="#ppt_h"/>
                                          </p:val>
                                        </p:tav>
                                      </p:tavLst>
                                    </p:anim>
                                  </p:childTnLst>
                                </p:cTn>
                              </p:par>
                              <p:par>
                                <p:cTn id="24" presetID="45" presetClass="entr" presetSubtype="0" fill="hold"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2000"/>
                                        <p:tgtEl>
                                          <p:spTgt spid="12"/>
                                        </p:tgtEl>
                                      </p:cBhvr>
                                    </p:animEffect>
                                    <p:anim calcmode="lin" valueType="num">
                                      <p:cBhvr>
                                        <p:cTn id="27" dur="2000" fill="hold"/>
                                        <p:tgtEl>
                                          <p:spTgt spid="12"/>
                                        </p:tgtEl>
                                        <p:attrNameLst>
                                          <p:attrName>ppt_w</p:attrName>
                                        </p:attrNameLst>
                                      </p:cBhvr>
                                      <p:tavLst>
                                        <p:tav tm="0" fmla="#ppt_w*sin(2.5*pi*$)">
                                          <p:val>
                                            <p:fltVal val="0"/>
                                          </p:val>
                                        </p:tav>
                                        <p:tav tm="100000">
                                          <p:val>
                                            <p:fltVal val="1"/>
                                          </p:val>
                                        </p:tav>
                                      </p:tavLst>
                                    </p:anim>
                                    <p:anim calcmode="lin" valueType="num">
                                      <p:cBhvr>
                                        <p:cTn id="28" dur="2000" fill="hold"/>
                                        <p:tgtEl>
                                          <p:spTgt spid="1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1"/>
            <a:ext cx="8640960" cy="1132619"/>
          </a:xfrm>
          <a:solidFill>
            <a:schemeClr val="accent5">
              <a:lumMod val="40000"/>
              <a:lumOff val="60000"/>
            </a:schemeClr>
          </a:solidFill>
        </p:spPr>
        <p:txBody>
          <a:bodyPr>
            <a:normAutofit/>
          </a:bodyPr>
          <a:lstStyle/>
          <a:p>
            <a:r>
              <a:rPr lang="en-GB" b="1" dirty="0" smtClean="0"/>
              <a:t>Decline of the Population of Rome</a:t>
            </a:r>
            <a:endParaRPr lang="en-GB" b="1" dirty="0"/>
          </a:p>
        </p:txBody>
      </p:sp>
      <p:sp>
        <p:nvSpPr>
          <p:cNvPr id="3" name="Content Placeholder 2"/>
          <p:cNvSpPr>
            <a:spLocks noGrp="1"/>
          </p:cNvSpPr>
          <p:nvPr>
            <p:ph idx="1"/>
          </p:nvPr>
        </p:nvSpPr>
        <p:spPr>
          <a:xfrm>
            <a:off x="107504" y="1365160"/>
            <a:ext cx="8856984" cy="5376207"/>
          </a:xfrm>
          <a:solidFill>
            <a:schemeClr val="accent6">
              <a:lumMod val="40000"/>
              <a:lumOff val="60000"/>
            </a:schemeClr>
          </a:solidFill>
        </p:spPr>
        <p:txBody>
          <a:bodyPr>
            <a:normAutofit fontScale="92500" lnSpcReduction="20000"/>
          </a:bodyPr>
          <a:lstStyle/>
          <a:p>
            <a:r>
              <a:rPr lang="en-GB" dirty="0" smtClean="0"/>
              <a:t>Impact of the third century crisis, reduce importance of Rome as a capital – Christie (2000), 750,000 to one million by fourth century? </a:t>
            </a:r>
          </a:p>
          <a:p>
            <a:endParaRPr lang="en-GB" sz="100" dirty="0"/>
          </a:p>
          <a:p>
            <a:r>
              <a:rPr lang="en-GB" dirty="0"/>
              <a:t>S</a:t>
            </a:r>
            <a:r>
              <a:rPr lang="en-GB" dirty="0" smtClean="0"/>
              <a:t>harp fall in those eligible for the free distribution of pork – </a:t>
            </a:r>
            <a:r>
              <a:rPr lang="en-GB" b="1" i="1" dirty="0" smtClean="0"/>
              <a:t>Codex </a:t>
            </a:r>
            <a:r>
              <a:rPr lang="en-GB" b="1" i="1" dirty="0" err="1" smtClean="0"/>
              <a:t>Theodosianus</a:t>
            </a:r>
            <a:r>
              <a:rPr lang="en-GB" b="1" i="1" dirty="0" smtClean="0"/>
              <a:t> </a:t>
            </a:r>
            <a:r>
              <a:rPr lang="en-GB" b="1" dirty="0" smtClean="0"/>
              <a:t>11.28.2</a:t>
            </a:r>
            <a:r>
              <a:rPr lang="en-GB" dirty="0"/>
              <a:t> </a:t>
            </a:r>
            <a:r>
              <a:rPr lang="en-GB" dirty="0" smtClean="0"/>
              <a:t>– half a million by mid-fifth century AD (upper estimate)? By late sixth century 90,000?</a:t>
            </a:r>
          </a:p>
          <a:p>
            <a:endParaRPr lang="en-GB" sz="100" dirty="0"/>
          </a:p>
          <a:p>
            <a:r>
              <a:rPr lang="en-GB" dirty="0" smtClean="0"/>
              <a:t>Vandal control of Africa, latter Sicily, Corsica, Sardinia and Malta – effect on grain supply – decline in agricultural hinterland around Rome.</a:t>
            </a:r>
          </a:p>
          <a:p>
            <a:endParaRPr lang="en-GB" sz="100" dirty="0"/>
          </a:p>
          <a:p>
            <a:pPr marL="137160" indent="0">
              <a:buNone/>
            </a:pPr>
            <a:r>
              <a:rPr lang="en-GB" dirty="0" smtClean="0"/>
              <a:t>“The great size of the population of the city of Rome in former times is clear from the fact that it required provision of foodstuffs from different regions to supply its needs… The great extent of the walls, the seating capacity of the places of entertainment, the remarkable size of the public baths and the number of mills, bears witness to the hordes of citizens,” – </a:t>
            </a:r>
            <a:r>
              <a:rPr lang="en-GB" b="1" dirty="0" smtClean="0"/>
              <a:t>Cassiodorus </a:t>
            </a:r>
            <a:r>
              <a:rPr lang="en-GB" b="1" dirty="0" err="1" smtClean="0"/>
              <a:t>Senatus</a:t>
            </a:r>
            <a:r>
              <a:rPr lang="en-GB" b="1" dirty="0" smtClean="0"/>
              <a:t> </a:t>
            </a:r>
            <a:r>
              <a:rPr lang="en-GB" b="1" i="1" dirty="0" smtClean="0"/>
              <a:t>Selected Letters </a:t>
            </a:r>
            <a:r>
              <a:rPr lang="en-GB" b="1" dirty="0" smtClean="0"/>
              <a:t>2.39 </a:t>
            </a:r>
            <a:r>
              <a:rPr lang="en-GB" dirty="0" smtClean="0"/>
              <a:t>(sixth century AD). </a:t>
            </a:r>
            <a:endParaRPr lang="en-GB" dirty="0"/>
          </a:p>
        </p:txBody>
      </p:sp>
    </p:spTree>
    <p:extLst>
      <p:ext uri="{BB962C8B-B14F-4D97-AF65-F5344CB8AC3E}">
        <p14:creationId xmlns:p14="http://schemas.microsoft.com/office/powerpoint/2010/main" val="10353158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5910"/>
            <a:ext cx="7886700" cy="1081825"/>
          </a:xfrm>
          <a:solidFill>
            <a:schemeClr val="accent5">
              <a:lumMod val="40000"/>
              <a:lumOff val="60000"/>
            </a:schemeClr>
          </a:solidFill>
        </p:spPr>
        <p:txBody>
          <a:bodyPr/>
          <a:lstStyle/>
          <a:p>
            <a:r>
              <a:rPr lang="en-GB" b="1" dirty="0" smtClean="0"/>
              <a:t>Gregory the Great</a:t>
            </a:r>
            <a:endParaRPr lang="en-GB" b="1" dirty="0"/>
          </a:p>
        </p:txBody>
      </p:sp>
      <p:sp>
        <p:nvSpPr>
          <p:cNvPr id="3" name="Content Placeholder 2"/>
          <p:cNvSpPr>
            <a:spLocks noGrp="1"/>
          </p:cNvSpPr>
          <p:nvPr>
            <p:ph idx="1"/>
          </p:nvPr>
        </p:nvSpPr>
        <p:spPr>
          <a:xfrm>
            <a:off x="107504" y="1378040"/>
            <a:ext cx="8928992" cy="5363328"/>
          </a:xfrm>
          <a:solidFill>
            <a:schemeClr val="accent3">
              <a:lumMod val="40000"/>
              <a:lumOff val="60000"/>
            </a:schemeClr>
          </a:solidFill>
        </p:spPr>
        <p:txBody>
          <a:bodyPr>
            <a:normAutofit lnSpcReduction="10000"/>
          </a:bodyPr>
          <a:lstStyle/>
          <a:p>
            <a:r>
              <a:rPr lang="en-GB" dirty="0" smtClean="0"/>
              <a:t>Becomes Pope in AD 590-604 – reorganisation of diplomatic, financial, administrative and welfare system managed by clerics, and legal staff from the laity. </a:t>
            </a:r>
          </a:p>
          <a:p>
            <a:endParaRPr lang="en-GB" sz="100" dirty="0" smtClean="0"/>
          </a:p>
          <a:p>
            <a:r>
              <a:rPr lang="en-GB" dirty="0" smtClean="0"/>
              <a:t>Pope as subject of Byzantine empire – but Gregory also negotiation a truce with the </a:t>
            </a:r>
            <a:r>
              <a:rPr lang="en-GB" dirty="0" err="1" smtClean="0"/>
              <a:t>Lombards</a:t>
            </a:r>
            <a:r>
              <a:rPr lang="en-GB" dirty="0" smtClean="0"/>
              <a:t>.</a:t>
            </a:r>
          </a:p>
          <a:p>
            <a:endParaRPr lang="en-GB" sz="100" dirty="0" smtClean="0"/>
          </a:p>
          <a:p>
            <a:r>
              <a:rPr lang="en-GB" dirty="0" smtClean="0"/>
              <a:t>Move away from classical learning and culture, greater focus on Christian faith rooted in popular and magical beliefs.</a:t>
            </a:r>
          </a:p>
          <a:p>
            <a:endParaRPr lang="en-GB" sz="100" dirty="0" smtClean="0"/>
          </a:p>
          <a:p>
            <a:r>
              <a:rPr lang="en-GB" dirty="0" smtClean="0"/>
              <a:t>Efforts to convert the pagan and Arian Christian tribes in western and northern Europe.</a:t>
            </a:r>
          </a:p>
          <a:p>
            <a:endParaRPr lang="en-GB" sz="100" dirty="0" smtClean="0"/>
          </a:p>
          <a:p>
            <a:r>
              <a:rPr lang="en-GB" dirty="0" smtClean="0"/>
              <a:t>The Church was increasingly the only effective organisation to deal with affairs in Rome and Italy.</a:t>
            </a:r>
            <a:endParaRPr lang="en-GB" dirty="0"/>
          </a:p>
        </p:txBody>
      </p:sp>
    </p:spTree>
    <p:extLst>
      <p:ext uri="{BB962C8B-B14F-4D97-AF65-F5344CB8AC3E}">
        <p14:creationId xmlns:p14="http://schemas.microsoft.com/office/powerpoint/2010/main" val="278435678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517" y="103031"/>
            <a:ext cx="8293995" cy="1326523"/>
          </a:xfrm>
          <a:solidFill>
            <a:schemeClr val="accent5">
              <a:lumMod val="40000"/>
              <a:lumOff val="60000"/>
            </a:schemeClr>
          </a:solidFill>
        </p:spPr>
        <p:txBody>
          <a:bodyPr/>
          <a:lstStyle/>
          <a:p>
            <a:r>
              <a:rPr lang="en-GB" b="1" dirty="0" smtClean="0"/>
              <a:t>“Recycling” Rome in a post-classical world</a:t>
            </a:r>
            <a:endParaRPr lang="en-GB" b="1" dirty="0"/>
          </a:p>
        </p:txBody>
      </p:sp>
      <p:sp>
        <p:nvSpPr>
          <p:cNvPr id="3" name="Content Placeholder 2"/>
          <p:cNvSpPr>
            <a:spLocks noGrp="1"/>
          </p:cNvSpPr>
          <p:nvPr>
            <p:ph idx="1"/>
          </p:nvPr>
        </p:nvSpPr>
        <p:spPr>
          <a:xfrm>
            <a:off x="107504" y="1635616"/>
            <a:ext cx="9036496" cy="5105751"/>
          </a:xfrm>
          <a:solidFill>
            <a:schemeClr val="accent1">
              <a:lumMod val="40000"/>
              <a:lumOff val="60000"/>
            </a:schemeClr>
          </a:solidFill>
        </p:spPr>
        <p:txBody>
          <a:bodyPr>
            <a:normAutofit fontScale="92500"/>
          </a:bodyPr>
          <a:lstStyle/>
          <a:p>
            <a:r>
              <a:rPr lang="en-GB" dirty="0" smtClean="0"/>
              <a:t>Metals used in masonry to keep the structure together rob, and melted down.</a:t>
            </a:r>
          </a:p>
          <a:p>
            <a:endParaRPr lang="en-GB" sz="100" dirty="0" smtClean="0"/>
          </a:p>
          <a:p>
            <a:r>
              <a:rPr lang="en-GB" dirty="0" smtClean="0"/>
              <a:t>Marble burned in order to produce lime.</a:t>
            </a:r>
          </a:p>
          <a:p>
            <a:endParaRPr lang="en-GB" sz="100" dirty="0" smtClean="0"/>
          </a:p>
          <a:p>
            <a:r>
              <a:rPr lang="en-GB" dirty="0" smtClean="0"/>
              <a:t>Marble and stone stripped for reuse elsewhere – e.g. </a:t>
            </a:r>
            <a:r>
              <a:rPr lang="en-GB" dirty="0" err="1" smtClean="0"/>
              <a:t>Constans</a:t>
            </a:r>
            <a:r>
              <a:rPr lang="en-GB" dirty="0" smtClean="0"/>
              <a:t> II (mid-7</a:t>
            </a:r>
            <a:r>
              <a:rPr lang="en-GB" baseline="30000" dirty="0" smtClean="0"/>
              <a:t>th</a:t>
            </a:r>
            <a:r>
              <a:rPr lang="en-GB" dirty="0" smtClean="0"/>
              <a:t> century) and temple of Venus and Rome. </a:t>
            </a:r>
          </a:p>
          <a:p>
            <a:endParaRPr lang="en-GB" sz="100" dirty="0" smtClean="0"/>
          </a:p>
          <a:p>
            <a:r>
              <a:rPr lang="en-GB" dirty="0" smtClean="0"/>
              <a:t>Systematic removal of fine stone by Charles and Robert of Anjou (</a:t>
            </a:r>
            <a:r>
              <a:rPr lang="en-GB" dirty="0" err="1" smtClean="0"/>
              <a:t>Angevins</a:t>
            </a:r>
            <a:r>
              <a:rPr lang="en-GB" dirty="0" smtClean="0"/>
              <a:t>), kings of Naples (late-13</a:t>
            </a:r>
            <a:r>
              <a:rPr lang="en-GB" baseline="30000" dirty="0" smtClean="0"/>
              <a:t>th</a:t>
            </a:r>
            <a:r>
              <a:rPr lang="en-GB" dirty="0" smtClean="0"/>
              <a:t> to early-14</a:t>
            </a:r>
            <a:r>
              <a:rPr lang="en-GB" baseline="30000" dirty="0" smtClean="0"/>
              <a:t>th</a:t>
            </a:r>
            <a:r>
              <a:rPr lang="en-GB" dirty="0" smtClean="0"/>
              <a:t> centuries).</a:t>
            </a:r>
          </a:p>
          <a:p>
            <a:endParaRPr lang="en-GB" sz="100" dirty="0" smtClean="0"/>
          </a:p>
          <a:p>
            <a:pPr marL="0">
              <a:buNone/>
            </a:pPr>
            <a:r>
              <a:rPr lang="en-GB" dirty="0" smtClean="0"/>
              <a:t>“It is with your marble columns, with the thresholds of your temples, the statues of the tombs in which lie the ashes of your fathers that idle Naples is decorated.” – </a:t>
            </a:r>
            <a:r>
              <a:rPr lang="en-GB" b="1" dirty="0" smtClean="0"/>
              <a:t>Francesco Petrarch</a:t>
            </a:r>
            <a:r>
              <a:rPr lang="en-GB" dirty="0" smtClean="0"/>
              <a:t>.</a:t>
            </a:r>
            <a:endParaRPr lang="en-GB" dirty="0"/>
          </a:p>
        </p:txBody>
      </p:sp>
    </p:spTree>
    <p:extLst>
      <p:ext uri="{BB962C8B-B14F-4D97-AF65-F5344CB8AC3E}">
        <p14:creationId xmlns:p14="http://schemas.microsoft.com/office/powerpoint/2010/main" val="362955526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Bibliography</a:t>
            </a:r>
            <a:endParaRPr lang="en-GB" b="1" dirty="0"/>
          </a:p>
        </p:txBody>
      </p:sp>
      <p:sp>
        <p:nvSpPr>
          <p:cNvPr id="3" name="Content Placeholder 2"/>
          <p:cNvSpPr>
            <a:spLocks noGrp="1"/>
          </p:cNvSpPr>
          <p:nvPr>
            <p:ph idx="1"/>
          </p:nvPr>
        </p:nvSpPr>
        <p:spPr>
          <a:xfrm>
            <a:off x="0" y="1825625"/>
            <a:ext cx="9144000" cy="5032375"/>
          </a:xfrm>
          <a:solidFill>
            <a:schemeClr val="accent6">
              <a:lumMod val="40000"/>
              <a:lumOff val="60000"/>
            </a:schemeClr>
          </a:solidFill>
        </p:spPr>
        <p:txBody>
          <a:bodyPr>
            <a:normAutofit fontScale="85000" lnSpcReduction="10000"/>
          </a:bodyPr>
          <a:lstStyle/>
          <a:p>
            <a:r>
              <a:rPr lang="en-GB" dirty="0"/>
              <a:t>Christie, N. </a:t>
            </a:r>
            <a:r>
              <a:rPr lang="en-GB" dirty="0" smtClean="0"/>
              <a:t>2000. </a:t>
            </a:r>
            <a:r>
              <a:rPr lang="en-GB" dirty="0"/>
              <a:t>‘Lost Glories? Rome at the End of Empire’, in </a:t>
            </a:r>
            <a:r>
              <a:rPr lang="en-GB" dirty="0" smtClean="0"/>
              <a:t>J. </a:t>
            </a:r>
            <a:r>
              <a:rPr lang="en-GB" dirty="0" err="1" smtClean="0"/>
              <a:t>Coulston</a:t>
            </a:r>
            <a:r>
              <a:rPr lang="en-GB" dirty="0" smtClean="0"/>
              <a:t> </a:t>
            </a:r>
            <a:r>
              <a:rPr lang="en-GB" dirty="0"/>
              <a:t>and </a:t>
            </a:r>
            <a:r>
              <a:rPr lang="en-GB" dirty="0" smtClean="0"/>
              <a:t>H. Dodge </a:t>
            </a:r>
            <a:r>
              <a:rPr lang="en-GB" dirty="0"/>
              <a:t>(eds.), </a:t>
            </a:r>
            <a:r>
              <a:rPr lang="en-GB" i="1" dirty="0"/>
              <a:t>Ancient Rome: The Archaeology of the Eternal </a:t>
            </a:r>
            <a:r>
              <a:rPr lang="en-GB" i="1" dirty="0" smtClean="0"/>
              <a:t>City</a:t>
            </a:r>
            <a:r>
              <a:rPr lang="en-GB" dirty="0" smtClean="0"/>
              <a:t>, pp. </a:t>
            </a:r>
            <a:r>
              <a:rPr lang="en-GB" dirty="0"/>
              <a:t>306-331. </a:t>
            </a:r>
            <a:r>
              <a:rPr lang="en-GB" dirty="0" smtClean="0"/>
              <a:t>Oxford: Oxbow.</a:t>
            </a:r>
          </a:p>
          <a:p>
            <a:endParaRPr lang="en-GB" sz="100" dirty="0" smtClean="0"/>
          </a:p>
          <a:p>
            <a:r>
              <a:rPr lang="en-GB" dirty="0" err="1"/>
              <a:t>Petter</a:t>
            </a:r>
            <a:r>
              <a:rPr lang="en-GB" dirty="0"/>
              <a:t>, H. </a:t>
            </a:r>
            <a:r>
              <a:rPr lang="en-GB" dirty="0" smtClean="0"/>
              <a:t>2000. </a:t>
            </a:r>
            <a:r>
              <a:rPr lang="en-GB" dirty="0"/>
              <a:t>‘Back to the Future: Archaeology and Innovation in the Building of </a:t>
            </a:r>
            <a:r>
              <a:rPr lang="en-GB" i="1" dirty="0"/>
              <a:t>Roma </a:t>
            </a:r>
            <a:r>
              <a:rPr lang="en-GB" i="1" dirty="0" err="1"/>
              <a:t>Capitale</a:t>
            </a:r>
            <a:r>
              <a:rPr lang="en-GB" dirty="0" smtClean="0"/>
              <a:t>’,</a:t>
            </a:r>
            <a:r>
              <a:rPr lang="en-GB" dirty="0"/>
              <a:t> in J. </a:t>
            </a:r>
            <a:r>
              <a:rPr lang="en-GB" dirty="0" err="1"/>
              <a:t>Coulston</a:t>
            </a:r>
            <a:r>
              <a:rPr lang="en-GB" dirty="0"/>
              <a:t> and H. Dodge (eds.), </a:t>
            </a:r>
            <a:r>
              <a:rPr lang="en-GB" i="1" dirty="0"/>
              <a:t>Ancient Rome: The Archaeology of the Eternal City</a:t>
            </a:r>
            <a:r>
              <a:rPr lang="en-GB" dirty="0"/>
              <a:t>, pp. </a:t>
            </a:r>
            <a:r>
              <a:rPr lang="en-GB" dirty="0" smtClean="0"/>
              <a:t>332-353.</a:t>
            </a:r>
            <a:r>
              <a:rPr lang="en-GB" dirty="0"/>
              <a:t> Oxford: Oxbow</a:t>
            </a:r>
            <a:r>
              <a:rPr lang="en-GB" dirty="0" smtClean="0"/>
              <a:t>.</a:t>
            </a:r>
            <a:endParaRPr lang="en-GB" dirty="0"/>
          </a:p>
          <a:p>
            <a:endParaRPr lang="en-GB" sz="100" dirty="0"/>
          </a:p>
          <a:p>
            <a:r>
              <a:rPr lang="en-GB" dirty="0"/>
              <a:t>Potter, D. S. </a:t>
            </a:r>
            <a:r>
              <a:rPr lang="en-GB" dirty="0" smtClean="0"/>
              <a:t>2004. </a:t>
            </a:r>
            <a:r>
              <a:rPr lang="en-GB" i="1" dirty="0"/>
              <a:t>The Roman Empire at Bay AD 180-395</a:t>
            </a:r>
            <a:r>
              <a:rPr lang="en-GB" dirty="0"/>
              <a:t>. London: Routledge</a:t>
            </a:r>
            <a:r>
              <a:rPr lang="en-GB" dirty="0" smtClean="0"/>
              <a:t>.</a:t>
            </a:r>
          </a:p>
          <a:p>
            <a:endParaRPr lang="en-GB" sz="100" dirty="0" smtClean="0"/>
          </a:p>
          <a:p>
            <a:r>
              <a:rPr lang="en-GB" dirty="0"/>
              <a:t>Purcell, N. </a:t>
            </a:r>
            <a:r>
              <a:rPr lang="en-GB" dirty="0" smtClean="0"/>
              <a:t>1992. </a:t>
            </a:r>
            <a:r>
              <a:rPr lang="en-GB" dirty="0"/>
              <a:t>‘The City of Rome’, in </a:t>
            </a:r>
            <a:r>
              <a:rPr lang="en-GB" dirty="0" smtClean="0"/>
              <a:t>R. </a:t>
            </a:r>
            <a:r>
              <a:rPr lang="en-GB" dirty="0" err="1" smtClean="0"/>
              <a:t>Jenkyns</a:t>
            </a:r>
            <a:r>
              <a:rPr lang="en-GB" dirty="0" smtClean="0"/>
              <a:t> </a:t>
            </a:r>
            <a:r>
              <a:rPr lang="en-GB" dirty="0"/>
              <a:t>(ed.), </a:t>
            </a:r>
            <a:r>
              <a:rPr lang="en-GB" i="1" dirty="0"/>
              <a:t>The Legacy of Rome: A New </a:t>
            </a:r>
            <a:r>
              <a:rPr lang="en-GB" i="1" dirty="0" smtClean="0"/>
              <a:t>Appraisal</a:t>
            </a:r>
            <a:r>
              <a:rPr lang="en-GB" dirty="0" smtClean="0"/>
              <a:t>, pp. </a:t>
            </a:r>
            <a:r>
              <a:rPr lang="en-GB" dirty="0"/>
              <a:t>421-453</a:t>
            </a:r>
            <a:r>
              <a:rPr lang="en-GB" dirty="0" smtClean="0"/>
              <a:t>.</a:t>
            </a:r>
            <a:r>
              <a:rPr lang="en-GB" dirty="0"/>
              <a:t> Oxford: Oxford University </a:t>
            </a:r>
            <a:r>
              <a:rPr lang="en-GB" dirty="0" smtClean="0"/>
              <a:t>Press</a:t>
            </a:r>
            <a:r>
              <a:rPr lang="en-GB" dirty="0" smtClean="0"/>
              <a:t>.</a:t>
            </a:r>
          </a:p>
          <a:p>
            <a:endParaRPr lang="en-GB" sz="100" dirty="0" smtClean="0"/>
          </a:p>
          <a:p>
            <a:r>
              <a:rPr lang="en-GB" dirty="0" err="1" smtClean="0"/>
              <a:t>Santangeli</a:t>
            </a:r>
            <a:r>
              <a:rPr lang="en-GB" dirty="0" smtClean="0"/>
              <a:t> </a:t>
            </a:r>
            <a:r>
              <a:rPr lang="en-GB" dirty="0" err="1" smtClean="0"/>
              <a:t>Valenzani</a:t>
            </a:r>
            <a:r>
              <a:rPr lang="en-GB" dirty="0" smtClean="0"/>
              <a:t>, R. 2008. ‘Public and Private Building Activity in Late Antique Rome’, </a:t>
            </a:r>
            <a:r>
              <a:rPr lang="en-GB" i="1" dirty="0" smtClean="0"/>
              <a:t>Late Antique Archaeology </a:t>
            </a:r>
            <a:r>
              <a:rPr lang="en-GB" dirty="0" smtClean="0"/>
              <a:t>4 (1): 435-449.</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31210418"/>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645</TotalTime>
  <Words>1846</Words>
  <Application>Microsoft Office PowerPoint</Application>
  <PresentationFormat>On-screen Show (4:3)</PresentationFormat>
  <Paragraphs>132</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1_Office Theme</vt:lpstr>
      <vt:lpstr>From the twilight of Rome to the Dawn of Islam: The World of Late Antiquity (AD 235-632)</vt:lpstr>
      <vt:lpstr>Construction activity in Rome</vt:lpstr>
      <vt:lpstr>Aurelian Walls</vt:lpstr>
      <vt:lpstr>Baths of Diocletian</vt:lpstr>
      <vt:lpstr>Basilica of Constantine</vt:lpstr>
      <vt:lpstr>Religious structures</vt:lpstr>
      <vt:lpstr>Constantius II Visit to Rome (AD 357) </vt:lpstr>
      <vt:lpstr>PowerPoint Presentation</vt:lpstr>
      <vt:lpstr>Neglect of Rome?</vt:lpstr>
      <vt:lpstr>Sacks of Rome</vt:lpstr>
      <vt:lpstr>Temple conversion in Rome</vt:lpstr>
      <vt:lpstr>Decline of the Population of Rome</vt:lpstr>
      <vt:lpstr>Gregory the Great</vt:lpstr>
      <vt:lpstr>“Recycling” Rome in a post-classical world</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30</cp:revision>
  <dcterms:created xsi:type="dcterms:W3CDTF">2020-10-19T11:40:51Z</dcterms:created>
  <dcterms:modified xsi:type="dcterms:W3CDTF">2020-11-13T15:22:11Z</dcterms:modified>
</cp:coreProperties>
</file>