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4050" autoAdjust="0"/>
  </p:normalViewPr>
  <p:slideViewPr>
    <p:cSldViewPr snapToGrid="0">
      <p:cViewPr varScale="1">
        <p:scale>
          <a:sx n="62" d="100"/>
          <a:sy n="62" d="100"/>
        </p:scale>
        <p:origin x="39" y="3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196550-824A-4311-B666-D0DB5A5A1916}" type="datetimeFigureOut">
              <a:rPr lang="en-US" smtClean="0"/>
              <a:pPr/>
              <a:t>9/13/2021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A211B9-F241-470D-A9D8-76D1B19EF581}"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research aims to find out the factors of mental health suffering of men and women in society. The objective of the research is to evaluate and assessing of mental health problems between men and women. The objective of the research is to state the solutions to mental health problems. The research questions are stated here to </a:t>
            </a:r>
            <a:r>
              <a:rPr lang="en-GB" sz="1200" kern="1200" dirty="0" err="1">
                <a:solidFill>
                  <a:schemeClr val="tx1"/>
                </a:solidFill>
                <a:latin typeface="+mn-lt"/>
                <a:ea typeface="+mn-ea"/>
                <a:cs typeface="+mn-cs"/>
              </a:rPr>
              <a:t>fulfill</a:t>
            </a:r>
            <a:r>
              <a:rPr lang="en-GB" sz="1200" kern="1200" dirty="0">
                <a:solidFill>
                  <a:schemeClr val="tx1"/>
                </a:solidFill>
                <a:latin typeface="+mn-lt"/>
                <a:ea typeface="+mn-ea"/>
                <a:cs typeface="+mn-cs"/>
              </a:rPr>
              <a:t> the objectives of the research. The literature review focuses on identifying the mental health challenges of both women and men and focuses subject on the mental health issues of females. The literature is focused to find out the prevalence age where the females face mental health issues which hinder their life. Women face more mental health adversities than men in their adolescence period as well as in childhood (Rider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2021). The studies find out the symptoms and their long-term impact on the life of genders in society. The literature not only explains the mental health issues but also states the hindering impact on the mind of people which helps to </a:t>
            </a:r>
            <a:r>
              <a:rPr lang="en-GB" sz="1200" kern="1200" dirty="0" err="1">
                <a:solidFill>
                  <a:schemeClr val="tx1"/>
                </a:solidFill>
                <a:latin typeface="+mn-lt"/>
                <a:ea typeface="+mn-ea"/>
                <a:cs typeface="+mn-cs"/>
              </a:rPr>
              <a:t>fulfill</a:t>
            </a:r>
            <a:r>
              <a:rPr lang="en-GB" sz="1200" kern="1200" dirty="0">
                <a:solidFill>
                  <a:schemeClr val="tx1"/>
                </a:solidFill>
                <a:latin typeface="+mn-lt"/>
                <a:ea typeface="+mn-ea"/>
                <a:cs typeface="+mn-cs"/>
              </a:rPr>
              <a:t> the main objective of the research. The mental health challenges may differ from one profession to another and the different perspectives of mental health challenges are evaluated with the help of various studies of the research. Even the women refugees are more exposed to severe condition and this has impacted their mental health also (</a:t>
            </a:r>
            <a:r>
              <a:rPr lang="en-GB" sz="1200" kern="1200" dirty="0" err="1">
                <a:solidFill>
                  <a:schemeClr val="tx1"/>
                </a:solidFill>
                <a:latin typeface="+mn-lt"/>
                <a:ea typeface="+mn-ea"/>
                <a:cs typeface="+mn-cs"/>
              </a:rPr>
              <a:t>Mohwinkel</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2018). </a:t>
            </a:r>
            <a:endParaRPr lang="en-US" sz="1200" kern="1200" dirty="0">
              <a:solidFill>
                <a:schemeClr val="tx1"/>
              </a:solidFill>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0BA211B9-F241-470D-A9D8-76D1B19EF581}" type="slidenum">
              <a:rPr lang="en-GB" smtClean="0"/>
              <a:pPr/>
              <a:t>2</a:t>
            </a:fld>
            <a:endParaRPr lang="en-GB"/>
          </a:p>
        </p:txBody>
      </p:sp>
    </p:spTree>
    <p:extLst>
      <p:ext uri="{BB962C8B-B14F-4D97-AF65-F5344CB8AC3E}">
        <p14:creationId xmlns:p14="http://schemas.microsoft.com/office/powerpoint/2010/main" val="4234944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latin typeface="+mn-lt"/>
                <a:ea typeface="+mn-ea"/>
                <a:cs typeface="+mn-cs"/>
              </a:rPr>
              <a:t>The research can do in two ways like primary and secondary and to develop the present research, the secondary research has been done. Secondary research is the best way to collect ample data even in a pandemic situation and it helps to explore various secondary data sources during the research. There are all possible ways to collect secondary data and explore the best data sources, which is BMJ Online. The data sources are reliable and authentic which helps to collect enough data for the research. The secondary data sources are various articles, journals, books, and other publications which helps to collect ample data and capable to fulfil the main objectives of the research. In order to choose the authentic source, the inclusion and exclusion criteria are stated for conducting the research. The inclusion criteria help to choose the right articles and the criteria state that accessible and recent articles have been chosen during the research. The articles are excluded if it is not accessible and stated under old publications. The search terms are important to narrow down to focus on the research and it is significantly important to identify the relevant concepts of the research. Moreover, it helps to find out the key concepts and helps to gather more accurate data during the research. The search terms help to explore the relevant materials of the literature review which helps to know the detailed perspectives of the research. In this present research, the search terms like gender difference, mental health issues, the impact of the gender gap are chosen to understand the central idea of the research and fulfil the objective of the research. </a:t>
            </a:r>
          </a:p>
        </p:txBody>
      </p:sp>
      <p:sp>
        <p:nvSpPr>
          <p:cNvPr id="4" name="Slide Number Placeholder 3"/>
          <p:cNvSpPr>
            <a:spLocks noGrp="1"/>
          </p:cNvSpPr>
          <p:nvPr>
            <p:ph type="sldNum" sz="quarter" idx="5"/>
          </p:nvPr>
        </p:nvSpPr>
        <p:spPr/>
        <p:txBody>
          <a:bodyPr/>
          <a:lstStyle/>
          <a:p>
            <a:fld id="{0BA211B9-F241-470D-A9D8-76D1B19EF581}" type="slidenum">
              <a:rPr lang="en-GB" smtClean="0"/>
              <a:pPr/>
              <a:t>3</a:t>
            </a:fld>
            <a:endParaRPr lang="en-GB"/>
          </a:p>
        </p:txBody>
      </p:sp>
    </p:spTree>
    <p:extLst>
      <p:ext uri="{BB962C8B-B14F-4D97-AF65-F5344CB8AC3E}">
        <p14:creationId xmlns:p14="http://schemas.microsoft.com/office/powerpoint/2010/main" val="27499522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findings from different articles have shown that the physical and psychological structures of men and women are different. There are some internal and external reasons responsible for that. For physical differences, hormones, and genetic structure play a vital role. However, for psychological development, there are various external issues (</a:t>
            </a:r>
            <a:r>
              <a:rPr lang="en-US" sz="1200" kern="1200" dirty="0">
                <a:solidFill>
                  <a:schemeClr val="tx1"/>
                </a:solidFill>
                <a:latin typeface="+mn-lt"/>
                <a:ea typeface="+mn-ea"/>
                <a:cs typeface="+mn-cs"/>
              </a:rPr>
              <a:t>Dreyer </a:t>
            </a:r>
            <a:r>
              <a:rPr lang="en-US" sz="1200" i="1" kern="1200" dirty="0">
                <a:solidFill>
                  <a:schemeClr val="tx1"/>
                </a:solidFill>
                <a:latin typeface="+mn-lt"/>
                <a:ea typeface="+mn-ea"/>
                <a:cs typeface="+mn-cs"/>
              </a:rPr>
              <a:t>et al</a:t>
            </a:r>
            <a:r>
              <a:rPr lang="en-US" sz="1200" kern="1200" dirty="0">
                <a:solidFill>
                  <a:schemeClr val="tx1"/>
                </a:solidFill>
                <a:latin typeface="+mn-lt"/>
                <a:ea typeface="+mn-ea"/>
                <a:cs typeface="+mn-cs"/>
              </a:rPr>
              <a:t>., 2018</a:t>
            </a:r>
            <a:r>
              <a:rPr lang="en-GB" sz="1200" kern="1200" dirty="0">
                <a:solidFill>
                  <a:schemeClr val="tx1"/>
                </a:solidFill>
                <a:latin typeface="+mn-lt"/>
                <a:ea typeface="+mn-ea"/>
                <a:cs typeface="+mn-cs"/>
              </a:rPr>
              <a:t>). Women are more exposed to society and the negative experience of the society, the adverse impact of family abuse and bully make external reason behind the mental health issues. Women are more sensitive to trauma and 10-12% of them face PTSD but only 4-6% of men face PTSD (</a:t>
            </a:r>
            <a:r>
              <a:rPr lang="en-GB" sz="1200" kern="1200" dirty="0" err="1">
                <a:solidFill>
                  <a:schemeClr val="tx1"/>
                </a:solidFill>
                <a:latin typeface="+mn-lt"/>
                <a:ea typeface="+mn-ea"/>
                <a:cs typeface="+mn-cs"/>
              </a:rPr>
              <a:t>Statista</a:t>
            </a:r>
            <a:r>
              <a:rPr lang="en-GB" sz="1200" kern="1200" dirty="0">
                <a:solidFill>
                  <a:schemeClr val="tx1"/>
                </a:solidFill>
                <a:latin typeface="+mn-lt"/>
                <a:ea typeface="+mn-ea"/>
                <a:cs typeface="+mn-cs"/>
              </a:rPr>
              <a:t>, 2021). Though the suicide rate of men is high in teenagers, age and more exposure to society make the higher chance of mental health-related issues (Smith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2018). In society, sports and fitness is a male-dominated field, and women from this area face a lack of psychological development. In the pandemic time, older women faced more issues in social isolation and their depression and anxiety issues have been stimulated more than men (</a:t>
            </a:r>
            <a:r>
              <a:rPr lang="en-US" sz="1200" kern="1200" dirty="0" err="1">
                <a:solidFill>
                  <a:schemeClr val="tx1"/>
                </a:solidFill>
                <a:latin typeface="+mn-lt"/>
                <a:ea typeface="+mn-ea"/>
                <a:cs typeface="+mn-cs"/>
              </a:rPr>
              <a:t>Razai</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et al</a:t>
            </a:r>
            <a:r>
              <a:rPr lang="en-US" sz="1200" kern="1200" dirty="0">
                <a:solidFill>
                  <a:schemeClr val="tx1"/>
                </a:solidFill>
                <a:latin typeface="+mn-lt"/>
                <a:ea typeface="+mn-ea"/>
                <a:cs typeface="+mn-cs"/>
              </a:rPr>
              <a:t>., 2018</a:t>
            </a:r>
            <a:r>
              <a:rPr lang="en-GB" sz="1200" kern="1200" dirty="0">
                <a:solidFill>
                  <a:schemeClr val="tx1"/>
                </a:solidFill>
                <a:latin typeface="+mn-lt"/>
                <a:ea typeface="+mn-ea"/>
                <a:cs typeface="+mn-cs"/>
              </a:rPr>
              <a:t>). As the achievement of men is more granted in society, there is a psychological development barrier for women's achievement.</a:t>
            </a:r>
            <a:endParaRPr lang="en-US" sz="120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BA211B9-F241-470D-A9D8-76D1B19EF581}" type="slidenum">
              <a:rPr lang="en-GB" smtClean="0"/>
              <a:pPr/>
              <a:t>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DF0F7-4E8E-4BD4-BFDA-CD06EB26EA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7326CC-5237-4899-B516-2F0F18DAA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3272FA-5F19-4E06-8B19-15DA03226662}"/>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5" name="Footer Placeholder 4">
            <a:extLst>
              <a:ext uri="{FF2B5EF4-FFF2-40B4-BE49-F238E27FC236}">
                <a16:creationId xmlns:a16="http://schemas.microsoft.com/office/drawing/2014/main" id="{B5F390E1-755B-4F31-93F0-4D85B31205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D5099-F392-4A7A-8AA4-2600B8C26241}"/>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69652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FC2BA-7EA0-41AD-8AB5-358E0C8DB4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F4962A-21E8-4711-8C94-504EF98B6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1081FC-42C3-4514-ADB1-1EABDDF410E7}"/>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5" name="Footer Placeholder 4">
            <a:extLst>
              <a:ext uri="{FF2B5EF4-FFF2-40B4-BE49-F238E27FC236}">
                <a16:creationId xmlns:a16="http://schemas.microsoft.com/office/drawing/2014/main" id="{D22AE23C-98FC-485F-9F21-3E013D0CC7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E3F907-A911-408A-AB06-BD28A72EA1CA}"/>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2136184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DAA72-8CCF-4814-9961-2D86C36EB1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461034-F4AA-40C9-823D-8040EA13F4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F40AB4-3196-4A37-8CC5-47A0CD865DD7}"/>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5" name="Footer Placeholder 4">
            <a:extLst>
              <a:ext uri="{FF2B5EF4-FFF2-40B4-BE49-F238E27FC236}">
                <a16:creationId xmlns:a16="http://schemas.microsoft.com/office/drawing/2014/main" id="{637CD19C-88DF-417F-874E-FF96996A3D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70220D-7A24-4027-837C-B2174CDFD4EC}"/>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1071281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75B66-70B3-433D-8B56-01A8ADB462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197ED0-F091-4181-819A-971A9355BC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F1DAE3-518C-46ED-BAF6-44C5E3F73D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46F341-B327-40E1-8EED-536683A989E3}"/>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6" name="Footer Placeholder 5">
            <a:extLst>
              <a:ext uri="{FF2B5EF4-FFF2-40B4-BE49-F238E27FC236}">
                <a16:creationId xmlns:a16="http://schemas.microsoft.com/office/drawing/2014/main" id="{DEBA8E0D-9172-475C-A690-D8B56A4C10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621783-D97C-4DC8-9BBC-F841D0958DE3}"/>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2438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7299D-B6EE-41C4-BE50-44462DE2F8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21CE6-BC4D-4D6D-92F8-9F1F28D607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3FE63B-A31D-4560-B5D0-D5DB1145F8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704E56A-1DB8-45CA-9F64-B6F561F771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95B422-756D-44DC-9A62-286A5579CF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487175-0388-4874-ABF2-D8456B152DD7}"/>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8" name="Footer Placeholder 7">
            <a:extLst>
              <a:ext uri="{FF2B5EF4-FFF2-40B4-BE49-F238E27FC236}">
                <a16:creationId xmlns:a16="http://schemas.microsoft.com/office/drawing/2014/main" id="{E274538B-BD6F-4A56-A479-A97D3C9E53D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32661B-F8F5-4B75-B5CD-FC121C696036}"/>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378253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CE6D3-31AE-41C3-8245-6A6CA02A1A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69F138-8196-4882-9369-3C6231CB4F4D}"/>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4" name="Footer Placeholder 3">
            <a:extLst>
              <a:ext uri="{FF2B5EF4-FFF2-40B4-BE49-F238E27FC236}">
                <a16:creationId xmlns:a16="http://schemas.microsoft.com/office/drawing/2014/main" id="{CBAEF500-F84E-490B-B576-6A6800130FA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60ED19-9D1F-4ADD-9180-95146C1038DA}"/>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1228156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C60785-B0B7-46E4-B09A-11BA6DC526A4}"/>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3" name="Footer Placeholder 2">
            <a:extLst>
              <a:ext uri="{FF2B5EF4-FFF2-40B4-BE49-F238E27FC236}">
                <a16:creationId xmlns:a16="http://schemas.microsoft.com/office/drawing/2014/main" id="{45A69350-5D51-46B7-8410-B078E017016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AA4993F-9E27-4D0A-9BC9-2EFE4BA978EC}"/>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355769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086E5-8CE0-40ED-961D-0B78F97C26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66DC49-E25F-4BD5-8AF2-046750C994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8CC0FC-74D9-4920-8E35-FB72D7B8A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8C124B-9CDB-4851-85A9-0CC9F73B1CCC}"/>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6" name="Footer Placeholder 5">
            <a:extLst>
              <a:ext uri="{FF2B5EF4-FFF2-40B4-BE49-F238E27FC236}">
                <a16:creationId xmlns:a16="http://schemas.microsoft.com/office/drawing/2014/main" id="{4939243B-0077-4FDA-9EFE-39936A4F75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344981-D768-4B48-8849-8F74655DE34A}"/>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2850565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A54C-94B8-4F55-AA32-EA7589CD7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AC843E-519D-4E4D-89FB-6E859C8ECF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00E5294-EA6B-455E-9177-0C48D36D26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D0268A-424E-4232-86D1-4313B4F3D0B9}"/>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6" name="Footer Placeholder 5">
            <a:extLst>
              <a:ext uri="{FF2B5EF4-FFF2-40B4-BE49-F238E27FC236}">
                <a16:creationId xmlns:a16="http://schemas.microsoft.com/office/drawing/2014/main" id="{972CF69B-52E5-4584-A59D-44C105C131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A6EF42-B6F4-429B-A50E-7E2AFFED9879}"/>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3195670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25FAC-D56C-4288-B1CA-298C56C16D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5F06C6-9D41-44D9-B658-2218007147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5F10F0-EA0A-47DC-B570-AAD043C91482}"/>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5" name="Footer Placeholder 4">
            <a:extLst>
              <a:ext uri="{FF2B5EF4-FFF2-40B4-BE49-F238E27FC236}">
                <a16:creationId xmlns:a16="http://schemas.microsoft.com/office/drawing/2014/main" id="{B5CE488A-226A-41E2-B0B9-917C376776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1AAF9C-5267-4105-A96C-5C87BD568E5C}"/>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245412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00933E-835C-45E3-85FA-A1C91E1C64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924868-5CFF-44F8-9213-AFBEAD58C8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C9F109-FA34-41DB-AE3D-13917C1EAF30}"/>
              </a:ext>
            </a:extLst>
          </p:cNvPr>
          <p:cNvSpPr>
            <a:spLocks noGrp="1"/>
          </p:cNvSpPr>
          <p:nvPr>
            <p:ph type="dt" sz="half" idx="10"/>
          </p:nvPr>
        </p:nvSpPr>
        <p:spPr/>
        <p:txBody>
          <a:bodyPr/>
          <a:lstStyle/>
          <a:p>
            <a:fld id="{7811222D-1497-48C5-AB7E-D38FF1BE8D50}" type="datetimeFigureOut">
              <a:rPr lang="en-GB" smtClean="0"/>
              <a:pPr/>
              <a:t>13/09/2021</a:t>
            </a:fld>
            <a:endParaRPr lang="en-GB"/>
          </a:p>
        </p:txBody>
      </p:sp>
      <p:sp>
        <p:nvSpPr>
          <p:cNvPr id="5" name="Footer Placeholder 4">
            <a:extLst>
              <a:ext uri="{FF2B5EF4-FFF2-40B4-BE49-F238E27FC236}">
                <a16:creationId xmlns:a16="http://schemas.microsoft.com/office/drawing/2014/main" id="{38C24C14-14AA-4C69-A912-B6A0F812FC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63E128-5EFF-4F1D-B71D-2F67192D2570}"/>
              </a:ext>
            </a:extLst>
          </p:cNvPr>
          <p:cNvSpPr>
            <a:spLocks noGrp="1"/>
          </p:cNvSpPr>
          <p:nvPr>
            <p:ph type="sldNum" sz="quarter" idx="12"/>
          </p:nvPr>
        </p:nvSpPr>
        <p:spPr/>
        <p:txBody>
          <a:bodyPr/>
          <a:lstStyle/>
          <a:p>
            <a:fld id="{B029412C-A950-4FEA-8934-3DE23815A09E}" type="slidenum">
              <a:rPr lang="en-GB" smtClean="0"/>
              <a:pPr/>
              <a:t>‹#›</a:t>
            </a:fld>
            <a:endParaRPr lang="en-GB"/>
          </a:p>
        </p:txBody>
      </p:sp>
    </p:spTree>
    <p:extLst>
      <p:ext uri="{BB962C8B-B14F-4D97-AF65-F5344CB8AC3E}">
        <p14:creationId xmlns:p14="http://schemas.microsoft.com/office/powerpoint/2010/main" val="385183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339464-C59E-44DA-8A4D-24CCBD42E1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7572B1-3D32-4EB3-B7A8-C989DB00C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62C4B2-C8BF-4398-AEC6-9E94DE14DB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1222D-1497-48C5-AB7E-D38FF1BE8D50}" type="datetimeFigureOut">
              <a:rPr lang="en-GB" smtClean="0"/>
              <a:pPr/>
              <a:t>13/09/2021</a:t>
            </a:fld>
            <a:endParaRPr lang="en-GB"/>
          </a:p>
        </p:txBody>
      </p:sp>
      <p:sp>
        <p:nvSpPr>
          <p:cNvPr id="5" name="Footer Placeholder 4">
            <a:extLst>
              <a:ext uri="{FF2B5EF4-FFF2-40B4-BE49-F238E27FC236}">
                <a16:creationId xmlns:a16="http://schemas.microsoft.com/office/drawing/2014/main" id="{F47AAAA8-B015-4476-9C0C-CE8AA6F0B8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3EA97A-3650-4644-9DD1-3C2791C35C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9412C-A950-4FEA-8934-3DE23815A09E}" type="slidenum">
              <a:rPr lang="en-GB" smtClean="0"/>
              <a:pPr/>
              <a:t>‹#›</a:t>
            </a:fld>
            <a:endParaRPr lang="en-GB"/>
          </a:p>
        </p:txBody>
      </p:sp>
    </p:spTree>
    <p:extLst>
      <p:ext uri="{BB962C8B-B14F-4D97-AF65-F5344CB8AC3E}">
        <p14:creationId xmlns:p14="http://schemas.microsoft.com/office/powerpoint/2010/main" val="339632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39639-CB5A-4A89-8CCE-5AEC4F16B92B}"/>
              </a:ext>
            </a:extLst>
          </p:cNvPr>
          <p:cNvSpPr>
            <a:spLocks noGrp="1"/>
          </p:cNvSpPr>
          <p:nvPr>
            <p:ph type="ctrTitle"/>
          </p:nvPr>
        </p:nvSpPr>
        <p:spPr>
          <a:xfrm>
            <a:off x="209227" y="367862"/>
            <a:ext cx="11631478" cy="3979055"/>
          </a:xfrm>
        </p:spPr>
        <p:txBody>
          <a:bodyPr>
            <a:normAutofit/>
          </a:bodyPr>
          <a:lstStyle/>
          <a:p>
            <a:r>
              <a:rPr lang="en-GB" sz="3200" b="1" dirty="0"/>
              <a:t>Introduction to Research</a:t>
            </a:r>
            <a:br>
              <a:rPr lang="en-GB" sz="3200" b="1" dirty="0"/>
            </a:br>
            <a:r>
              <a:rPr lang="en-GB" sz="3200" b="1" dirty="0"/>
              <a:t>BMHP5005</a:t>
            </a:r>
            <a:br>
              <a:rPr lang="en-GB" sz="3200" b="1" dirty="0"/>
            </a:br>
            <a:r>
              <a:rPr lang="en-GB" sz="2800" b="1" dirty="0"/>
              <a:t>Student Name: </a:t>
            </a:r>
            <a:r>
              <a:rPr lang="en-GB" sz="2800" b="1" dirty="0" err="1"/>
              <a:t>Jeneba</a:t>
            </a:r>
            <a:r>
              <a:rPr lang="en-GB" sz="2800" b="1"/>
              <a:t> Marah </a:t>
            </a:r>
            <a:br>
              <a:rPr lang="en-GB" sz="2800" b="1" dirty="0"/>
            </a:br>
            <a:r>
              <a:rPr lang="en-GB" sz="2800" b="1" dirty="0"/>
              <a:t>Student ID</a:t>
            </a:r>
            <a:r>
              <a:rPr lang="en-GB" sz="2800" b="1"/>
              <a:t>: 1816724</a:t>
            </a:r>
            <a:br>
              <a:rPr lang="en-GB" b="1" dirty="0"/>
            </a:br>
            <a:br>
              <a:rPr lang="en-GB" dirty="0"/>
            </a:br>
            <a:endParaRPr lang="en-GB" sz="4800" dirty="0"/>
          </a:p>
        </p:txBody>
      </p:sp>
      <p:sp>
        <p:nvSpPr>
          <p:cNvPr id="3" name="Subtitle 2">
            <a:extLst>
              <a:ext uri="{FF2B5EF4-FFF2-40B4-BE49-F238E27FC236}">
                <a16:creationId xmlns:a16="http://schemas.microsoft.com/office/drawing/2014/main" id="{0E8B21DD-5913-418B-899A-535F266F26DC}"/>
              </a:ext>
            </a:extLst>
          </p:cNvPr>
          <p:cNvSpPr>
            <a:spLocks noGrp="1"/>
          </p:cNvSpPr>
          <p:nvPr>
            <p:ph type="subTitle" idx="1"/>
          </p:nvPr>
        </p:nvSpPr>
        <p:spPr>
          <a:xfrm>
            <a:off x="1493004" y="3013102"/>
            <a:ext cx="9144000" cy="1655762"/>
          </a:xfrm>
        </p:spPr>
        <p:txBody>
          <a:bodyPr>
            <a:normAutofit/>
          </a:bodyPr>
          <a:lstStyle/>
          <a:p>
            <a:r>
              <a:rPr lang="en-GB" sz="4400" dirty="0"/>
              <a:t>Viva </a:t>
            </a:r>
          </a:p>
        </p:txBody>
      </p:sp>
      <p:pic>
        <p:nvPicPr>
          <p:cNvPr id="4" name="Picture 3" descr="download.jpg"/>
          <p:cNvPicPr>
            <a:picLocks noChangeAspect="1"/>
          </p:cNvPicPr>
          <p:nvPr/>
        </p:nvPicPr>
        <p:blipFill>
          <a:blip r:embed="rId2"/>
          <a:stretch>
            <a:fillRect/>
          </a:stretch>
        </p:blipFill>
        <p:spPr>
          <a:xfrm>
            <a:off x="2169763" y="3819846"/>
            <a:ext cx="7904135" cy="2569129"/>
          </a:xfrm>
          <a:prstGeom prst="rect">
            <a:avLst/>
          </a:prstGeom>
        </p:spPr>
      </p:pic>
    </p:spTree>
    <p:extLst>
      <p:ext uri="{BB962C8B-B14F-4D97-AF65-F5344CB8AC3E}">
        <p14:creationId xmlns:p14="http://schemas.microsoft.com/office/powerpoint/2010/main" val="1192417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a:xfrm>
            <a:off x="3215897" y="178677"/>
            <a:ext cx="5292672" cy="952699"/>
          </a:xfrm>
        </p:spPr>
        <p:txBody>
          <a:bodyPr>
            <a:normAutofit/>
          </a:bodyPr>
          <a:lstStyle/>
          <a:p>
            <a:r>
              <a:rPr lang="en-GB" sz="2800" b="1" dirty="0"/>
              <a:t>LITERATURE REVIEW FOCUS</a:t>
            </a:r>
          </a:p>
        </p:txBody>
      </p:sp>
      <p:sp>
        <p:nvSpPr>
          <p:cNvPr id="3" name="Content Placeholder 2">
            <a:extLst>
              <a:ext uri="{FF2B5EF4-FFF2-40B4-BE49-F238E27FC236}">
                <a16:creationId xmlns:a16="http://schemas.microsoft.com/office/drawing/2014/main" id="{7C55405F-B1B5-4DEF-B747-6D8A425C7DED}"/>
              </a:ext>
            </a:extLst>
          </p:cNvPr>
          <p:cNvSpPr>
            <a:spLocks noGrp="1"/>
          </p:cNvSpPr>
          <p:nvPr>
            <p:ph idx="1"/>
          </p:nvPr>
        </p:nvSpPr>
        <p:spPr>
          <a:xfrm>
            <a:off x="252247" y="1247614"/>
            <a:ext cx="11540359" cy="5431709"/>
          </a:xfrm>
        </p:spPr>
        <p:txBody>
          <a:bodyPr>
            <a:normAutofit/>
          </a:bodyPr>
          <a:lstStyle/>
          <a:p>
            <a:pPr lvl="0"/>
            <a:r>
              <a:rPr lang="en-GB" sz="2400" dirty="0"/>
              <a:t>The literature review is focused on finding out the comparison between men and women and identify their strengths. </a:t>
            </a:r>
            <a:endParaRPr lang="en-IN" sz="2400" dirty="0"/>
          </a:p>
          <a:p>
            <a:pPr lvl="0"/>
            <a:r>
              <a:rPr lang="en-GB" sz="2400" dirty="0"/>
              <a:t>The literature is helpful to find out the reason for the sufferings of mental health problems among women. The aim is to find out the strength of men and women and the objective is helpful to assess the psychological development of men and women in society.</a:t>
            </a:r>
            <a:endParaRPr lang="en-IN" sz="2400" dirty="0"/>
          </a:p>
          <a:p>
            <a:pPr lvl="0"/>
            <a:r>
              <a:rPr lang="en-GB" sz="2400" dirty="0"/>
              <a:t>The research questions help to find out the stronger perspectives of men and women in society and states the possible ways to understand the gender issues. </a:t>
            </a:r>
            <a:endParaRPr lang="en-IN" sz="2400" dirty="0"/>
          </a:p>
          <a:p>
            <a:pPr lvl="0"/>
            <a:r>
              <a:rPr lang="en-GB" sz="2400" dirty="0"/>
              <a:t>The aim is to make a comparison of mental health problems between men and women. </a:t>
            </a:r>
            <a:endParaRPr lang="en-IN" sz="2400" dirty="0"/>
          </a:p>
          <a:p>
            <a:pPr lvl="0"/>
            <a:r>
              <a:rPr lang="en-GB" sz="2400" dirty="0"/>
              <a:t>The research is going to evaluate and assess the problems and recommend possible ways to solve the problem. </a:t>
            </a:r>
            <a:endParaRPr lang="en-IN" sz="2400"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000" dirty="0"/>
          </a:p>
        </p:txBody>
      </p:sp>
      <p:pic>
        <p:nvPicPr>
          <p:cNvPr id="4" name="Picture 3" descr="image-1 (1).png"/>
          <p:cNvPicPr>
            <a:picLocks noChangeAspect="1"/>
          </p:cNvPicPr>
          <p:nvPr/>
        </p:nvPicPr>
        <p:blipFill>
          <a:blip r:embed="rId3"/>
          <a:stretch>
            <a:fillRect/>
          </a:stretch>
        </p:blipFill>
        <p:spPr>
          <a:xfrm>
            <a:off x="7011046" y="5315919"/>
            <a:ext cx="4648200" cy="1277964"/>
          </a:xfrm>
          <a:prstGeom prst="rect">
            <a:avLst/>
          </a:prstGeom>
        </p:spPr>
      </p:pic>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a:xfrm>
            <a:off x="4765729" y="210208"/>
            <a:ext cx="2603716" cy="662152"/>
          </a:xfrm>
        </p:spPr>
        <p:txBody>
          <a:bodyPr>
            <a:normAutofit/>
          </a:bodyPr>
          <a:lstStyle/>
          <a:p>
            <a:r>
              <a:rPr lang="en-GB" sz="3200" b="1" dirty="0"/>
              <a:t>METHODS</a:t>
            </a:r>
          </a:p>
        </p:txBody>
      </p:sp>
      <p:sp>
        <p:nvSpPr>
          <p:cNvPr id="3" name="Content Placeholder 2">
            <a:extLst>
              <a:ext uri="{FF2B5EF4-FFF2-40B4-BE49-F238E27FC236}">
                <a16:creationId xmlns:a16="http://schemas.microsoft.com/office/drawing/2014/main" id="{D342EDA8-78A7-48B7-9C96-97679DE6DE9B}"/>
              </a:ext>
            </a:extLst>
          </p:cNvPr>
          <p:cNvSpPr>
            <a:spLocks noGrp="1"/>
          </p:cNvSpPr>
          <p:nvPr>
            <p:ph idx="1"/>
          </p:nvPr>
        </p:nvSpPr>
        <p:spPr>
          <a:xfrm>
            <a:off x="273269" y="872360"/>
            <a:ext cx="11529848" cy="5304603"/>
          </a:xfrm>
        </p:spPr>
        <p:txBody>
          <a:bodyPr>
            <a:normAutofit/>
          </a:bodyPr>
          <a:lstStyle/>
          <a:p>
            <a:pPr lvl="0"/>
            <a:r>
              <a:rPr lang="en-GB" dirty="0"/>
              <a:t>The secondary research has been done in this present research. </a:t>
            </a:r>
            <a:endParaRPr lang="en-IN" dirty="0"/>
          </a:p>
          <a:p>
            <a:pPr lvl="0"/>
            <a:r>
              <a:rPr lang="en-GB" dirty="0"/>
              <a:t>The search terms of the research are </a:t>
            </a:r>
            <a:r>
              <a:rPr lang="en-GB" i="1" dirty="0"/>
              <a:t>gender differences, mental health, the impact of the </a:t>
            </a:r>
            <a:r>
              <a:rPr lang="en-GB" sz="2400" i="1" dirty="0"/>
              <a:t>gender</a:t>
            </a:r>
            <a:r>
              <a:rPr lang="en-GB" i="1" dirty="0"/>
              <a:t> gap, socio-psychological issues, gender gap in mental health, and female mental health.</a:t>
            </a:r>
            <a:endParaRPr lang="en-IN" dirty="0"/>
          </a:p>
          <a:p>
            <a:pPr lvl="0"/>
            <a:r>
              <a:rPr lang="en-GB" dirty="0"/>
              <a:t>The data sources of this research are journals, articles, books, of BMJ Online and others. </a:t>
            </a:r>
            <a:endParaRPr lang="en-IN" dirty="0"/>
          </a:p>
          <a:p>
            <a:pPr lvl="0"/>
            <a:r>
              <a:rPr lang="en-GB" dirty="0"/>
              <a:t>The fully accessible article is accepted during the research and the inclusion criteria is to choose the accessible one. The articles are excluded if the articles are not accessible. </a:t>
            </a:r>
            <a:endParaRPr lang="en-IN" dirty="0"/>
          </a:p>
          <a:p>
            <a:pPr marL="0" indent="0">
              <a:lnSpc>
                <a:spcPct val="200000"/>
              </a:lnSpc>
              <a:buNone/>
            </a:pPr>
            <a:endParaRPr lang="en-GB" sz="2000" dirty="0"/>
          </a:p>
        </p:txBody>
      </p:sp>
      <p:pic>
        <p:nvPicPr>
          <p:cNvPr id="4" name="Picture 3" descr="methodology-contept-business-team-hands-260nw-486441805.jpg"/>
          <p:cNvPicPr>
            <a:picLocks noChangeAspect="1"/>
          </p:cNvPicPr>
          <p:nvPr/>
        </p:nvPicPr>
        <p:blipFill>
          <a:blip r:embed="rId3"/>
          <a:srcRect b="8305"/>
          <a:stretch>
            <a:fillRect/>
          </a:stretch>
        </p:blipFill>
        <p:spPr>
          <a:xfrm>
            <a:off x="5695465" y="4510007"/>
            <a:ext cx="6129742" cy="2123268"/>
          </a:xfrm>
          <a:prstGeom prst="rect">
            <a:avLst/>
          </a:prstGeom>
        </p:spPr>
      </p:pic>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a:xfrm>
            <a:off x="3386380" y="162732"/>
            <a:ext cx="5850610" cy="891153"/>
          </a:xfrm>
        </p:spPr>
        <p:txBody>
          <a:bodyPr>
            <a:normAutofit/>
          </a:bodyPr>
          <a:lstStyle/>
          <a:p>
            <a:r>
              <a:rPr lang="en-GB" sz="2800" b="1" dirty="0"/>
              <a:t>FINDINGS &amp; KEY THEMES</a:t>
            </a:r>
          </a:p>
        </p:txBody>
      </p:sp>
      <p:sp>
        <p:nvSpPr>
          <p:cNvPr id="3" name="Content Placeholder 2">
            <a:extLst>
              <a:ext uri="{FF2B5EF4-FFF2-40B4-BE49-F238E27FC236}">
                <a16:creationId xmlns:a16="http://schemas.microsoft.com/office/drawing/2014/main" id="{7D0CCD17-28FE-496A-8B33-DCC80EBEBEEF}"/>
              </a:ext>
            </a:extLst>
          </p:cNvPr>
          <p:cNvSpPr>
            <a:spLocks noGrp="1"/>
          </p:cNvSpPr>
          <p:nvPr>
            <p:ph idx="1"/>
          </p:nvPr>
        </p:nvSpPr>
        <p:spPr>
          <a:xfrm>
            <a:off x="323683" y="968645"/>
            <a:ext cx="11687503" cy="5649132"/>
          </a:xfrm>
        </p:spPr>
        <p:txBody>
          <a:bodyPr>
            <a:normAutofit fontScale="92500" lnSpcReduction="10000"/>
          </a:bodyPr>
          <a:lstStyle/>
          <a:p>
            <a:pPr lvl="0">
              <a:buNone/>
            </a:pPr>
            <a:r>
              <a:rPr lang="en-US" sz="2400" dirty="0"/>
              <a:t>Key findings</a:t>
            </a:r>
          </a:p>
          <a:p>
            <a:pPr lvl="0">
              <a:buNone/>
            </a:pPr>
            <a:r>
              <a:rPr lang="en-US" sz="2400" dirty="0"/>
              <a:t>1.</a:t>
            </a:r>
            <a:r>
              <a:rPr lang="en-GB" sz="2400" dirty="0"/>
              <a:t> Genetic structure, hormones and chromosome are responsible for making physical and mental difference of man and woman.</a:t>
            </a:r>
            <a:endParaRPr lang="en-US" sz="2400" dirty="0"/>
          </a:p>
          <a:p>
            <a:pPr lvl="0">
              <a:buNone/>
            </a:pPr>
            <a:r>
              <a:rPr lang="en-GB" sz="2400" dirty="0"/>
              <a:t>2.Physically men are more aggressive than women</a:t>
            </a:r>
            <a:endParaRPr lang="en-US" sz="2400" dirty="0"/>
          </a:p>
          <a:p>
            <a:pPr lvl="0">
              <a:buNone/>
            </a:pPr>
            <a:r>
              <a:rPr lang="en-GB" sz="2400" dirty="0"/>
              <a:t>3. Suicide cases of man in adolescence and teen period is 2-4 times higher than woman.</a:t>
            </a:r>
            <a:endParaRPr lang="en-US" sz="2400" dirty="0"/>
          </a:p>
          <a:p>
            <a:pPr lvl="0">
              <a:buNone/>
            </a:pPr>
            <a:r>
              <a:rPr lang="en-GB" sz="2400" dirty="0"/>
              <a:t>4.Rate of suicide cases grows in women with age.</a:t>
            </a:r>
            <a:endParaRPr lang="en-US" sz="2400" dirty="0"/>
          </a:p>
          <a:p>
            <a:pPr lvl="0">
              <a:buNone/>
            </a:pPr>
            <a:r>
              <a:rPr lang="en-GB" sz="2400" dirty="0"/>
              <a:t>5.Women has more issues in anxiety, panic and mood disorder</a:t>
            </a:r>
            <a:endParaRPr lang="en-US" sz="2400" dirty="0"/>
          </a:p>
          <a:p>
            <a:pPr lvl="0">
              <a:buNone/>
            </a:pPr>
            <a:r>
              <a:rPr lang="en-GB" sz="2400" dirty="0"/>
              <a:t>6.10-12% women face post traumatic disorder (</a:t>
            </a:r>
            <a:r>
              <a:rPr lang="en-GB" sz="2400" dirty="0" err="1"/>
              <a:t>Statista</a:t>
            </a:r>
            <a:r>
              <a:rPr lang="en-GB" sz="2400" dirty="0"/>
              <a:t>, 2021)</a:t>
            </a:r>
            <a:endParaRPr lang="en-US" sz="2400" dirty="0"/>
          </a:p>
          <a:p>
            <a:pPr>
              <a:buNone/>
            </a:pPr>
            <a:r>
              <a:rPr lang="en-GB" sz="2400" dirty="0"/>
              <a:t>7. For some physical health conditions like UTI, women has 69% more prescription than men but with less amount of antibiotic (Smith </a:t>
            </a:r>
            <a:r>
              <a:rPr lang="en-GB" sz="2400" i="1" dirty="0"/>
              <a:t>et al</a:t>
            </a:r>
            <a:r>
              <a:rPr lang="en-GB" sz="2400" dirty="0"/>
              <a:t>., 2018).</a:t>
            </a:r>
            <a:endParaRPr lang="en-US" sz="2400" dirty="0"/>
          </a:p>
          <a:p>
            <a:pPr>
              <a:buNone/>
            </a:pPr>
            <a:r>
              <a:rPr lang="en-GB" sz="2400" dirty="0"/>
              <a:t>8.In sports and fitness, women are mostly stigmatised</a:t>
            </a:r>
            <a:endParaRPr lang="en-US" sz="2400" dirty="0"/>
          </a:p>
          <a:p>
            <a:pPr marL="228600" marR="0" lvl="0" indent="-228600" algn="l" defTabSz="914400" rtl="0" eaLnBrk="1" fontAlgn="auto" latinLnBrk="0" hangingPunct="1">
              <a:lnSpc>
                <a:spcPct val="90000"/>
              </a:lnSpc>
              <a:spcBef>
                <a:spcPts val="1000"/>
              </a:spcBef>
              <a:spcAft>
                <a:spcPts val="0"/>
              </a:spcAft>
              <a:buClrTx/>
              <a:buSz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Key themes</a:t>
            </a:r>
          </a:p>
          <a:p>
            <a:pPr lvl="0"/>
            <a:r>
              <a:rPr lang="en-GB" sz="2400" dirty="0"/>
              <a:t> Physical difference of men and women</a:t>
            </a:r>
            <a:endParaRPr lang="en-US" sz="2400" dirty="0"/>
          </a:p>
          <a:p>
            <a:pPr lvl="0"/>
            <a:r>
              <a:rPr lang="en-GB" sz="2400" dirty="0"/>
              <a:t>Condition of women mental health issues than men</a:t>
            </a:r>
            <a:endParaRPr lang="en-US" sz="2400" dirty="0"/>
          </a:p>
          <a:p>
            <a:pPr lvl="0"/>
            <a:r>
              <a:rPr lang="en-GB" sz="2400" dirty="0"/>
              <a:t>Psychological development of women in society</a:t>
            </a:r>
            <a:endParaRPr lang="en-US" sz="2400"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US" dirty="0"/>
          </a:p>
          <a:p>
            <a:endParaRPr lang="en-GB" dirty="0"/>
          </a:p>
        </p:txBody>
      </p:sp>
      <p:pic>
        <p:nvPicPr>
          <p:cNvPr id="4" name="Picture 3" descr="findings-complex-like-puzzle-pictured-as-word-findings-puzzle-pieces-to-show-findings-can-be-difficult-needs-164221567.jpg"/>
          <p:cNvPicPr>
            <a:picLocks noChangeAspect="1"/>
          </p:cNvPicPr>
          <p:nvPr/>
        </p:nvPicPr>
        <p:blipFill>
          <a:blip r:embed="rId3"/>
          <a:srcRect l="-318" t="5399" b="8998"/>
          <a:stretch>
            <a:fillRect/>
          </a:stretch>
        </p:blipFill>
        <p:spPr>
          <a:xfrm>
            <a:off x="7811145" y="4492445"/>
            <a:ext cx="3838413" cy="2024591"/>
          </a:xfrm>
          <a:prstGeom prst="rect">
            <a:avLst/>
          </a:prstGeom>
        </p:spPr>
      </p:pic>
    </p:spTree>
    <p:extLst>
      <p:ext uri="{BB962C8B-B14F-4D97-AF65-F5344CB8AC3E}">
        <p14:creationId xmlns:p14="http://schemas.microsoft.com/office/powerpoint/2010/main" val="42112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list</a:t>
            </a:r>
          </a:p>
        </p:txBody>
      </p:sp>
      <p:sp>
        <p:nvSpPr>
          <p:cNvPr id="3" name="Content Placeholder 2"/>
          <p:cNvSpPr>
            <a:spLocks noGrp="1"/>
          </p:cNvSpPr>
          <p:nvPr>
            <p:ph idx="1"/>
          </p:nvPr>
        </p:nvSpPr>
        <p:spPr/>
        <p:txBody>
          <a:bodyPr>
            <a:normAutofit fontScale="62500" lnSpcReduction="20000"/>
          </a:bodyPr>
          <a:lstStyle/>
          <a:p>
            <a:r>
              <a:rPr lang="en-GB" dirty="0"/>
              <a:t>Dreyer, K., Williamson, R.A., Hargreaves, D.S., Rosen, R. and </a:t>
            </a:r>
            <a:r>
              <a:rPr lang="en-GB" dirty="0" err="1"/>
              <a:t>Deeny</a:t>
            </a:r>
            <a:r>
              <a:rPr lang="en-GB" dirty="0"/>
              <a:t>, S.R., 2018. Associations between parental mental health and other family factors and healthcare utilisation among children and young people: a retrospective, cross-sectional study of linked healthcare data. </a:t>
            </a:r>
            <a:r>
              <a:rPr lang="en-GB" i="1" dirty="0"/>
              <a:t>BMJ paediatrics open</a:t>
            </a:r>
            <a:r>
              <a:rPr lang="en-GB" dirty="0"/>
              <a:t>, </a:t>
            </a:r>
            <a:r>
              <a:rPr lang="en-GB" i="1" dirty="0"/>
              <a:t>2</a:t>
            </a:r>
            <a:r>
              <a:rPr lang="en-GB" dirty="0"/>
              <a:t>(1), pp 1-20.</a:t>
            </a:r>
          </a:p>
          <a:p>
            <a:r>
              <a:rPr lang="en-GB" dirty="0" err="1"/>
              <a:t>Mohwinkel</a:t>
            </a:r>
            <a:r>
              <a:rPr lang="en-GB" dirty="0"/>
              <a:t>, L.M., Nowak, A.C., Kasper, A. and </a:t>
            </a:r>
            <a:r>
              <a:rPr lang="en-GB" dirty="0" err="1"/>
              <a:t>Razum</a:t>
            </a:r>
            <a:r>
              <a:rPr lang="en-GB" dirty="0"/>
              <a:t>, O., 2018. Gender differences in the mental health of unaccompanied refugee minors in Europe: a systematic review. BMJ Open, 8(7), p.e022389.</a:t>
            </a:r>
          </a:p>
          <a:p>
            <a:r>
              <a:rPr lang="en-GB" dirty="0" err="1"/>
              <a:t>Razai</a:t>
            </a:r>
            <a:r>
              <a:rPr lang="en-GB" dirty="0"/>
              <a:t>, M.S., </a:t>
            </a:r>
            <a:r>
              <a:rPr lang="en-GB" dirty="0" err="1"/>
              <a:t>Oakeshott</a:t>
            </a:r>
            <a:r>
              <a:rPr lang="en-GB" dirty="0"/>
              <a:t>, P., </a:t>
            </a:r>
            <a:r>
              <a:rPr lang="en-GB" dirty="0" err="1"/>
              <a:t>Kankam</a:t>
            </a:r>
            <a:r>
              <a:rPr lang="en-GB" dirty="0"/>
              <a:t>, H., </a:t>
            </a:r>
            <a:r>
              <a:rPr lang="en-GB" dirty="0" err="1"/>
              <a:t>Galea</a:t>
            </a:r>
            <a:r>
              <a:rPr lang="en-GB" dirty="0"/>
              <a:t>, S. and Stokes-</a:t>
            </a:r>
            <a:r>
              <a:rPr lang="en-GB" dirty="0" err="1"/>
              <a:t>Lampard</a:t>
            </a:r>
            <a:r>
              <a:rPr lang="en-GB" dirty="0"/>
              <a:t>, H., 2020. Mitigating the psychological effects of social isolation during the covid-19 pandemic. </a:t>
            </a:r>
            <a:r>
              <a:rPr lang="en-GB" i="1" dirty="0" err="1"/>
              <a:t>bmj</a:t>
            </a:r>
            <a:r>
              <a:rPr lang="en-GB" dirty="0"/>
              <a:t>, </a:t>
            </a:r>
            <a:r>
              <a:rPr lang="en-GB" i="1" dirty="0"/>
              <a:t>369, pp. </a:t>
            </a:r>
            <a:r>
              <a:rPr lang="en-GB" dirty="0"/>
              <a:t>1-5</a:t>
            </a:r>
            <a:r>
              <a:rPr lang="en-GB" i="1" dirty="0"/>
              <a:t>. </a:t>
            </a:r>
            <a:endParaRPr lang="en-GB" dirty="0"/>
          </a:p>
          <a:p>
            <a:r>
              <a:rPr lang="en-GB" dirty="0"/>
              <a:t>Rider, E.A., </a:t>
            </a:r>
            <a:r>
              <a:rPr lang="en-GB" dirty="0" err="1"/>
              <a:t>Ansari</a:t>
            </a:r>
            <a:r>
              <a:rPr lang="en-GB" dirty="0"/>
              <a:t>, E., </a:t>
            </a:r>
            <a:r>
              <a:rPr lang="en-GB" dirty="0" err="1"/>
              <a:t>Varrin</a:t>
            </a:r>
            <a:r>
              <a:rPr lang="en-GB" dirty="0"/>
              <a:t>, P.H. and Sparrow, J., 2021. Mental health and wellbeing of children and adolescents during the covid-19 pandemic. </a:t>
            </a:r>
            <a:r>
              <a:rPr lang="en-GB" dirty="0" err="1"/>
              <a:t>bmj</a:t>
            </a:r>
            <a:r>
              <a:rPr lang="en-GB" dirty="0"/>
              <a:t>, 374, pp. 1-14.</a:t>
            </a:r>
          </a:p>
          <a:p>
            <a:r>
              <a:rPr lang="en-GB" dirty="0"/>
              <a:t>Smith, D.R., </a:t>
            </a:r>
            <a:r>
              <a:rPr lang="en-GB" dirty="0" err="1"/>
              <a:t>Dolk</a:t>
            </a:r>
            <a:r>
              <a:rPr lang="en-GB" dirty="0"/>
              <a:t>, F.C.K., </a:t>
            </a:r>
            <a:r>
              <a:rPr lang="en-GB" dirty="0" err="1"/>
              <a:t>Smieszek</a:t>
            </a:r>
            <a:r>
              <a:rPr lang="en-GB" dirty="0"/>
              <a:t>, T., </a:t>
            </a:r>
            <a:r>
              <a:rPr lang="en-GB" dirty="0" err="1"/>
              <a:t>Robotham</a:t>
            </a:r>
            <a:r>
              <a:rPr lang="en-GB" dirty="0"/>
              <a:t>, J.V. and </a:t>
            </a:r>
            <a:r>
              <a:rPr lang="en-GB" dirty="0" err="1"/>
              <a:t>Pouwels</a:t>
            </a:r>
            <a:r>
              <a:rPr lang="en-GB" dirty="0"/>
              <a:t>, K.B., 2018. Understanding the gender gap in antibiotic prescribing: a cross-sectional analysis of English primary care. </a:t>
            </a:r>
            <a:r>
              <a:rPr lang="en-GB" i="1" dirty="0"/>
              <a:t>BMJ open</a:t>
            </a:r>
            <a:r>
              <a:rPr lang="en-GB" dirty="0"/>
              <a:t>, </a:t>
            </a:r>
            <a:r>
              <a:rPr lang="en-GB" i="1" dirty="0"/>
              <a:t>8</a:t>
            </a:r>
            <a:r>
              <a:rPr lang="en-GB" dirty="0"/>
              <a:t>(2), p.e020203</a:t>
            </a:r>
          </a:p>
          <a:p>
            <a:r>
              <a:rPr lang="en-GB" dirty="0" err="1"/>
              <a:t>Statista</a:t>
            </a:r>
            <a:r>
              <a:rPr lang="en-GB" dirty="0"/>
              <a:t>. 2021. </a:t>
            </a:r>
            <a:r>
              <a:rPr lang="en-GB" i="1" dirty="0"/>
              <a:t>Physically active men and women by activity type 2018 | </a:t>
            </a:r>
            <a:r>
              <a:rPr lang="en-GB" i="1" dirty="0" err="1"/>
              <a:t>Statista</a:t>
            </a:r>
            <a:r>
              <a:rPr lang="en-GB" dirty="0"/>
              <a:t>. [online] Available at: &lt;https://www.statista.com/statistics/783871/physically-active-men-and-women-by-activity-type/&gt; [Accessed 9 September 2021].</a:t>
            </a:r>
          </a:p>
          <a:p>
            <a:r>
              <a:rPr lang="en-GB" dirty="0" err="1"/>
              <a:t>Statista</a:t>
            </a:r>
            <a:r>
              <a:rPr lang="en-GB" dirty="0"/>
              <a:t>. 2021. </a:t>
            </a:r>
            <a:r>
              <a:rPr lang="en-GB" i="1" dirty="0"/>
              <a:t>Share of adults with depression symptoms by gender and severity U.S. 2019 | </a:t>
            </a:r>
            <a:r>
              <a:rPr lang="en-GB" i="1" dirty="0" err="1"/>
              <a:t>Statista</a:t>
            </a:r>
            <a:r>
              <a:rPr lang="en-GB" dirty="0"/>
              <a:t>. [online] Available at: &lt;https://www.statista.com/statistics/1192131/distribution-depression-severity-among-adults-us-by-gender/&gt; [Accessed 9 September 2021].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Value Of A Well-Written Thank-You Note"/>
          <p:cNvPicPr>
            <a:picLocks noChangeAspect="1" noChangeArrowheads="1"/>
          </p:cNvPicPr>
          <p:nvPr/>
        </p:nvPicPr>
        <p:blipFill>
          <a:blip r:embed="rId2"/>
          <a:srcRect/>
          <a:stretch>
            <a:fillRect/>
          </a:stretch>
        </p:blipFill>
        <p:spPr bwMode="auto">
          <a:xfrm>
            <a:off x="3038259" y="1345124"/>
            <a:ext cx="6772275" cy="4371975"/>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TotalTime>
  <Words>1528</Words>
  <Application>Microsoft Office PowerPoint</Application>
  <PresentationFormat>Widescreen</PresentationFormat>
  <Paragraphs>42</Paragraphs>
  <Slides>6</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Introduction to Research BMHP5005 Student Name: Jeneba Marah  Student ID: 1816724  </vt:lpstr>
      <vt:lpstr>LITERATURE REVIEW FOCUS</vt:lpstr>
      <vt:lpstr>METHODS</vt:lpstr>
      <vt:lpstr>FINDINGS &amp; KEY THEMES</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Research BMHP5005 Student Name: Jeneba Marah  Student ID: 1816724  </dc:title>
  <cp:lastModifiedBy>Tejan, Nimata: RBKC</cp:lastModifiedBy>
  <cp:revision>1</cp:revision>
  <dcterms:created xsi:type="dcterms:W3CDTF">2020-04-30T09:56:57Z</dcterms:created>
  <dcterms:modified xsi:type="dcterms:W3CDTF">2021-09-13T20:42:24Z</dcterms:modified>
</cp:coreProperties>
</file>