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99" r:id="rId4"/>
  </p:sldMasterIdLst>
  <p:notesMasterIdLst>
    <p:notesMasterId r:id="rId13"/>
  </p:notesMasterIdLst>
  <p:handoutMasterIdLst>
    <p:handoutMasterId r:id="rId14"/>
  </p:handoutMasterIdLst>
  <p:sldIdLst>
    <p:sldId id="266" r:id="rId5"/>
    <p:sldId id="267" r:id="rId6"/>
    <p:sldId id="268" r:id="rId7"/>
    <p:sldId id="269" r:id="rId8"/>
    <p:sldId id="270" r:id="rId9"/>
    <p:sldId id="273" r:id="rId10"/>
    <p:sldId id="271" r:id="rId11"/>
    <p:sldId id="272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65359"/>
    <a:srgbClr val="969F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912C8C85-51F0-491E-9774-3900AFEF0FD7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04" autoAdjust="0"/>
    <p:restoredTop sz="95388" autoAdjust="0"/>
  </p:normalViewPr>
  <p:slideViewPr>
    <p:cSldViewPr snapToGrid="0" showGuides="1">
      <p:cViewPr varScale="1">
        <p:scale>
          <a:sx n="51" d="100"/>
          <a:sy n="51" d="100"/>
        </p:scale>
        <p:origin x="1248" y="264"/>
      </p:cViewPr>
      <p:guideLst/>
    </p:cSldViewPr>
  </p:slideViewPr>
  <p:outlineViewPr>
    <p:cViewPr>
      <p:scale>
        <a:sx n="33" d="100"/>
        <a:sy n="33" d="100"/>
      </p:scale>
      <p:origin x="0" y="-498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757"/>
    </p:cViewPr>
  </p:sorterViewPr>
  <p:notesViewPr>
    <p:cSldViewPr snapToGrid="0">
      <p:cViewPr varScale="1">
        <p:scale>
          <a:sx n="58" d="100"/>
          <a:sy n="58" d="100"/>
        </p:scale>
        <p:origin x="3240" y="67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4C3C3A6-B337-4D83-9CDB-B9C35780FF7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C79A68-3D73-4695-8C1E-3CDBCB536D0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97C6B7-F63D-48F8-8C65-A57506B0F13B}" type="datetimeFigureOut">
              <a:rPr lang="en-US" smtClean="0"/>
              <a:t>2/19/2026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F5045C-A7CE-41D4-85C5-0E9ACEEF9B2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9ABD0F-F8EA-4B9F-8647-FC7D4AE3D83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AB78DD-9481-4863-BCCC-946573546DA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0403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09A0FA-2191-4F92-A1E4-6EB4598AC4EC}" type="datetimeFigureOut">
              <a:rPr lang="en-US" smtClean="0"/>
              <a:t>2/19/2026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3359F2-43EF-4812-9DC0-98C0B1A4068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01116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6574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666156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957535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0148966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86149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4915542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29753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3201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989077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58643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873301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39887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31937252-EACE-4232-855F-5C47E3F8B08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57200" y="1070901"/>
            <a:ext cx="11265407" cy="1499616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CBA6DBC1-39A1-48A6-8B81-3CD966D06E8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48055" y="3103684"/>
            <a:ext cx="11274551" cy="3287971"/>
          </a:xfrm>
          <a:solidFill>
            <a:schemeClr val="accent2"/>
          </a:solidFill>
        </p:spPr>
        <p:txBody>
          <a:bodyPr anchor="t" anchorCtr="0">
            <a:norm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2281959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926BD44-2224-46FF-A4E7-9C9FFE197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40079"/>
            <a:ext cx="3657600" cy="2100851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FC87D77D-2EA4-028B-1ACF-E1120CE8F0E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457201" y="2862470"/>
            <a:ext cx="3657600" cy="3510898"/>
          </a:xfrm>
        </p:spPr>
        <p:txBody>
          <a:bodyPr anchor="t" anchorCtr="0"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Click to add text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CCFA45C0-9EBE-13AF-9B5D-9D5F4BF223E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242815" y="640080"/>
            <a:ext cx="7491984" cy="5751576"/>
          </a:xfrm>
          <a:custGeom>
            <a:avLst/>
            <a:gdLst>
              <a:gd name="connsiteX0" fmla="*/ 3800341 w 7491984"/>
              <a:gd name="connsiteY0" fmla="*/ 0 h 5751576"/>
              <a:gd name="connsiteX1" fmla="*/ 7491984 w 7491984"/>
              <a:gd name="connsiteY1" fmla="*/ 0 h 5751576"/>
              <a:gd name="connsiteX2" fmla="*/ 7491984 w 7491984"/>
              <a:gd name="connsiteY2" fmla="*/ 5751576 h 5751576"/>
              <a:gd name="connsiteX3" fmla="*/ 3800341 w 7491984"/>
              <a:gd name="connsiteY3" fmla="*/ 5751576 h 5751576"/>
              <a:gd name="connsiteX4" fmla="*/ 0 w 7491984"/>
              <a:gd name="connsiteY4" fmla="*/ 0 h 5751576"/>
              <a:gd name="connsiteX5" fmla="*/ 3696432 w 7491984"/>
              <a:gd name="connsiteY5" fmla="*/ 0 h 5751576"/>
              <a:gd name="connsiteX6" fmla="*/ 3696432 w 7491984"/>
              <a:gd name="connsiteY6" fmla="*/ 5751576 h 5751576"/>
              <a:gd name="connsiteX7" fmla="*/ 0 w 7491984"/>
              <a:gd name="connsiteY7" fmla="*/ 5751576 h 5751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91984" h="5751576">
                <a:moveTo>
                  <a:pt x="3800341" y="0"/>
                </a:moveTo>
                <a:lnTo>
                  <a:pt x="7491984" y="0"/>
                </a:lnTo>
                <a:lnTo>
                  <a:pt x="7491984" y="5751576"/>
                </a:lnTo>
                <a:lnTo>
                  <a:pt x="3800341" y="5751576"/>
                </a:lnTo>
                <a:close/>
                <a:moveTo>
                  <a:pt x="0" y="0"/>
                </a:moveTo>
                <a:lnTo>
                  <a:pt x="3696432" y="0"/>
                </a:lnTo>
                <a:lnTo>
                  <a:pt x="3696432" y="5751576"/>
                </a:lnTo>
                <a:lnTo>
                  <a:pt x="0" y="575157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anchor="t" anchorCtr="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5DDC5FA-EEDB-898F-533E-4094ADA899B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E79B0359-4B55-D899-E584-A8E6B2ED912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B916D02-76FE-EAED-CC51-A50448811F7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682289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34173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E787D40-90B5-470E-95A2-784F1CB479C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49580" y="4423702"/>
            <a:ext cx="11292839" cy="1550378"/>
          </a:xfrm>
        </p:spPr>
        <p:txBody>
          <a:bodyPr>
            <a:noAutofit/>
          </a:bodyPr>
          <a:lstStyle>
            <a:lvl1pPr algn="ctr"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28BC27-38F1-47F3-EC35-7DD8B88A753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49580" y="705104"/>
            <a:ext cx="11292840" cy="3643376"/>
          </a:xfrm>
          <a:custGeom>
            <a:avLst/>
            <a:gdLst>
              <a:gd name="connsiteX0" fmla="*/ 7593576 w 11292840"/>
              <a:gd name="connsiteY0" fmla="*/ 0 h 3643376"/>
              <a:gd name="connsiteX1" fmla="*/ 11292840 w 11292840"/>
              <a:gd name="connsiteY1" fmla="*/ 0 h 3643376"/>
              <a:gd name="connsiteX2" fmla="*/ 11292840 w 11292840"/>
              <a:gd name="connsiteY2" fmla="*/ 3643376 h 3643376"/>
              <a:gd name="connsiteX3" fmla="*/ 7593576 w 11292840"/>
              <a:gd name="connsiteY3" fmla="*/ 3643376 h 3643376"/>
              <a:gd name="connsiteX4" fmla="*/ 0 w 11292840"/>
              <a:gd name="connsiteY4" fmla="*/ 0 h 3643376"/>
              <a:gd name="connsiteX5" fmla="*/ 7489667 w 11292840"/>
              <a:gd name="connsiteY5" fmla="*/ 0 h 3643376"/>
              <a:gd name="connsiteX6" fmla="*/ 7489667 w 11292840"/>
              <a:gd name="connsiteY6" fmla="*/ 3643376 h 3643376"/>
              <a:gd name="connsiteX7" fmla="*/ 0 w 11292840"/>
              <a:gd name="connsiteY7" fmla="*/ 3643376 h 3643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92840" h="3643376">
                <a:moveTo>
                  <a:pt x="7593576" y="0"/>
                </a:moveTo>
                <a:lnTo>
                  <a:pt x="11292840" y="0"/>
                </a:lnTo>
                <a:lnTo>
                  <a:pt x="11292840" y="3643376"/>
                </a:lnTo>
                <a:lnTo>
                  <a:pt x="7593576" y="3643376"/>
                </a:lnTo>
                <a:close/>
                <a:moveTo>
                  <a:pt x="0" y="0"/>
                </a:moveTo>
                <a:lnTo>
                  <a:pt x="7489667" y="0"/>
                </a:lnTo>
                <a:lnTo>
                  <a:pt x="7489667" y="3643376"/>
                </a:lnTo>
                <a:lnTo>
                  <a:pt x="0" y="364337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anchor="t">
            <a:noAutofit/>
          </a:bodyPr>
          <a:lstStyle>
            <a:lvl1pPr marL="0" indent="0" algn="ctr">
              <a:buNone/>
              <a:defRPr/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 dirty="0"/>
              <a:t>Click to add picture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3343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subtitle + pictur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6882" y="629920"/>
            <a:ext cx="3606800" cy="2809240"/>
          </a:xfrm>
        </p:spPr>
        <p:txBody>
          <a:bodyPr anchor="b">
            <a:noAutofit/>
          </a:bodyPr>
          <a:lstStyle>
            <a:lvl1pPr algn="l"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6881" y="3698240"/>
            <a:ext cx="3606800" cy="2271076"/>
          </a:xfrm>
        </p:spPr>
        <p:txBody>
          <a:bodyPr anchor="t">
            <a:no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02608" y="6423914"/>
            <a:ext cx="1052510" cy="365125"/>
          </a:xfrm>
        </p:spPr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54FD2A1-D363-7C44-2A72-54E8B397D31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36720" y="650240"/>
            <a:ext cx="7518398" cy="5713918"/>
          </a:xfrm>
          <a:custGeom>
            <a:avLst/>
            <a:gdLst>
              <a:gd name="connsiteX0" fmla="*/ 3806436 w 7518398"/>
              <a:gd name="connsiteY0" fmla="*/ 4479475 h 5713918"/>
              <a:gd name="connsiteX1" fmla="*/ 7518398 w 7518398"/>
              <a:gd name="connsiteY1" fmla="*/ 4479475 h 5713918"/>
              <a:gd name="connsiteX2" fmla="*/ 7518398 w 7518398"/>
              <a:gd name="connsiteY2" fmla="*/ 5713918 h 5713918"/>
              <a:gd name="connsiteX3" fmla="*/ 3806436 w 7518398"/>
              <a:gd name="connsiteY3" fmla="*/ 5713918 h 5713918"/>
              <a:gd name="connsiteX4" fmla="*/ 0 w 7518398"/>
              <a:gd name="connsiteY4" fmla="*/ 4479475 h 5713918"/>
              <a:gd name="connsiteX5" fmla="*/ 3702527 w 7518398"/>
              <a:gd name="connsiteY5" fmla="*/ 4479475 h 5713918"/>
              <a:gd name="connsiteX6" fmla="*/ 3702527 w 7518398"/>
              <a:gd name="connsiteY6" fmla="*/ 5713918 h 5713918"/>
              <a:gd name="connsiteX7" fmla="*/ 0 w 7518398"/>
              <a:gd name="connsiteY7" fmla="*/ 5713918 h 5713918"/>
              <a:gd name="connsiteX8" fmla="*/ 3806436 w 7518398"/>
              <a:gd name="connsiteY8" fmla="*/ 0 h 5713918"/>
              <a:gd name="connsiteX9" fmla="*/ 7518398 w 7518398"/>
              <a:gd name="connsiteY9" fmla="*/ 0 h 5713918"/>
              <a:gd name="connsiteX10" fmla="*/ 7518398 w 7518398"/>
              <a:gd name="connsiteY10" fmla="*/ 4379183 h 5713918"/>
              <a:gd name="connsiteX11" fmla="*/ 3806436 w 7518398"/>
              <a:gd name="connsiteY11" fmla="*/ 4379183 h 5713918"/>
              <a:gd name="connsiteX12" fmla="*/ 0 w 7518398"/>
              <a:gd name="connsiteY12" fmla="*/ 0 h 5713918"/>
              <a:gd name="connsiteX13" fmla="*/ 3702527 w 7518398"/>
              <a:gd name="connsiteY13" fmla="*/ 0 h 5713918"/>
              <a:gd name="connsiteX14" fmla="*/ 3702527 w 7518398"/>
              <a:gd name="connsiteY14" fmla="*/ 4379183 h 5713918"/>
              <a:gd name="connsiteX15" fmla="*/ 0 w 7518398"/>
              <a:gd name="connsiteY15" fmla="*/ 4379183 h 5713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18398" h="5713918">
                <a:moveTo>
                  <a:pt x="3806436" y="4479475"/>
                </a:moveTo>
                <a:lnTo>
                  <a:pt x="7518398" y="4479475"/>
                </a:lnTo>
                <a:lnTo>
                  <a:pt x="7518398" y="5713918"/>
                </a:lnTo>
                <a:lnTo>
                  <a:pt x="3806436" y="5713918"/>
                </a:lnTo>
                <a:close/>
                <a:moveTo>
                  <a:pt x="0" y="4479475"/>
                </a:moveTo>
                <a:lnTo>
                  <a:pt x="3702527" y="4479475"/>
                </a:lnTo>
                <a:lnTo>
                  <a:pt x="3702527" y="5713918"/>
                </a:lnTo>
                <a:lnTo>
                  <a:pt x="0" y="5713918"/>
                </a:lnTo>
                <a:close/>
                <a:moveTo>
                  <a:pt x="3806436" y="0"/>
                </a:moveTo>
                <a:lnTo>
                  <a:pt x="7518398" y="0"/>
                </a:lnTo>
                <a:lnTo>
                  <a:pt x="7518398" y="4379183"/>
                </a:lnTo>
                <a:lnTo>
                  <a:pt x="3806436" y="4379183"/>
                </a:lnTo>
                <a:close/>
                <a:moveTo>
                  <a:pt x="0" y="0"/>
                </a:moveTo>
                <a:lnTo>
                  <a:pt x="3702527" y="0"/>
                </a:lnTo>
                <a:lnTo>
                  <a:pt x="3702527" y="4379183"/>
                </a:lnTo>
                <a:lnTo>
                  <a:pt x="0" y="4379183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anchor="t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57795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roduction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9CC542F-D03C-4537-9B6E-7F653B65152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00" y="2878091"/>
            <a:ext cx="3729789" cy="3440485"/>
          </a:xfrm>
        </p:spPr>
        <p:txBody>
          <a:bodyPr tIns="182880" bIns="182880" anchor="ctr" anchorCtr="0">
            <a:noAutofit/>
          </a:bodyPr>
          <a:lstStyle/>
          <a:p>
            <a:r>
              <a:rPr lang="en-US" dirty="0"/>
              <a:t>Click to add title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30F1D2B-CBE7-6279-2158-7A9F3B5D5C61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457200" y="670560"/>
            <a:ext cx="11267440" cy="2139696"/>
          </a:xfrm>
          <a:custGeom>
            <a:avLst/>
            <a:gdLst>
              <a:gd name="connsiteX0" fmla="*/ 3783068 w 11267440"/>
              <a:gd name="connsiteY0" fmla="*/ 0 h 2139696"/>
              <a:gd name="connsiteX1" fmla="*/ 11267440 w 11267440"/>
              <a:gd name="connsiteY1" fmla="*/ 0 h 2139696"/>
              <a:gd name="connsiteX2" fmla="*/ 11267440 w 11267440"/>
              <a:gd name="connsiteY2" fmla="*/ 2139696 h 2139696"/>
              <a:gd name="connsiteX3" fmla="*/ 3783068 w 11267440"/>
              <a:gd name="connsiteY3" fmla="*/ 2139696 h 2139696"/>
              <a:gd name="connsiteX4" fmla="*/ 0 w 11267440"/>
              <a:gd name="connsiteY4" fmla="*/ 0 h 2139696"/>
              <a:gd name="connsiteX5" fmla="*/ 3677799 w 11267440"/>
              <a:gd name="connsiteY5" fmla="*/ 0 h 2139696"/>
              <a:gd name="connsiteX6" fmla="*/ 3677799 w 11267440"/>
              <a:gd name="connsiteY6" fmla="*/ 2139696 h 2139696"/>
              <a:gd name="connsiteX7" fmla="*/ 0 w 11267440"/>
              <a:gd name="connsiteY7" fmla="*/ 2139696 h 2139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67440" h="2139696">
                <a:moveTo>
                  <a:pt x="3783068" y="0"/>
                </a:moveTo>
                <a:lnTo>
                  <a:pt x="11267440" y="0"/>
                </a:lnTo>
                <a:lnTo>
                  <a:pt x="11267440" y="2139696"/>
                </a:lnTo>
                <a:lnTo>
                  <a:pt x="3783068" y="2139696"/>
                </a:lnTo>
                <a:close/>
                <a:moveTo>
                  <a:pt x="0" y="0"/>
                </a:moveTo>
                <a:lnTo>
                  <a:pt x="3677799" y="0"/>
                </a:lnTo>
                <a:lnTo>
                  <a:pt x="3677799" y="2139696"/>
                </a:lnTo>
                <a:lnTo>
                  <a:pt x="0" y="213969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anchor="t" anchorCtr="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135EE74D-5A60-B83C-5C2D-7B6FEA778FCB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4305827" y="2878091"/>
            <a:ext cx="7418813" cy="3440485"/>
          </a:xfrm>
        </p:spPr>
        <p:txBody>
          <a:bodyPr anchor="ctr" anchorCtr="0">
            <a:normAutofit/>
          </a:bodyPr>
          <a:lstStyle>
            <a:lvl1pPr marL="283464" indent="-283464">
              <a:buFont typeface="Arial" panose="020B0604020202020204" pitchFamily="34" charset="0"/>
              <a:buChar char="•"/>
              <a:defRPr/>
            </a:lvl1pPr>
            <a:lvl2pPr marL="283464" indent="-283464">
              <a:buFont typeface="Arial" panose="020B0604020202020204" pitchFamily="34" charset="0"/>
              <a:buChar char="•"/>
              <a:defRPr/>
            </a:lvl2pPr>
            <a:lvl3pPr marL="283464" indent="-283464">
              <a:buFont typeface="Arial" panose="020B0604020202020204" pitchFamily="34" charset="0"/>
              <a:buChar char="•"/>
              <a:defRPr/>
            </a:lvl3pPr>
            <a:lvl4pPr marL="283464" indent="-283464">
              <a:buFont typeface="Arial" panose="020B0604020202020204" pitchFamily="34" charset="0"/>
              <a:buChar char="•"/>
              <a:defRPr/>
            </a:lvl4pPr>
            <a:lvl5pPr marL="283464" indent="-283464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text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BCF1FAD-0BAD-2574-3352-B152DF76C150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EC328E41-645E-D257-FFF3-93344A8E4FA5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DEF9E45A-6561-C074-14CE-B3B63476D22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0672130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5836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43000"/>
            <a:ext cx="9144000" cy="2585720"/>
          </a:xfrm>
        </p:spPr>
        <p:txBody>
          <a:bodyPr anchor="b">
            <a:noAutofit/>
          </a:bodyPr>
          <a:lstStyle>
            <a:lvl1pPr algn="ct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799840"/>
            <a:ext cx="9144000" cy="2052320"/>
          </a:xfrm>
        </p:spPr>
        <p:txBody>
          <a:bodyPr anchor="t">
            <a:no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96853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690880"/>
            <a:ext cx="1126744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CA520B1-DC84-A47D-1F5E-CCD567EB2D86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457200" y="2187362"/>
            <a:ext cx="3657600" cy="3633047"/>
          </a:xfrm>
        </p:spPr>
        <p:txBody>
          <a:bodyPr anchor="t">
            <a:normAutofit/>
          </a:bodyPr>
          <a:lstStyle>
            <a:lvl1pPr marL="342900" indent="-342900">
              <a:buFont typeface="+mj-lt"/>
              <a:buAutoNum type="arabicPeriod"/>
              <a:defRPr sz="1800"/>
            </a:lvl1pPr>
            <a:lvl2pPr marL="914400" indent="-342900">
              <a:buFont typeface="+mj-lt"/>
              <a:buAutoNum type="alphaLcPeriod"/>
              <a:defRPr sz="1800"/>
            </a:lvl2pPr>
            <a:lvl3pPr marL="1371600" indent="-342900">
              <a:buFont typeface="+mj-lt"/>
              <a:buAutoNum type="arabicPeriod"/>
              <a:defRPr sz="1800"/>
            </a:lvl3pPr>
            <a:lvl4pPr marL="1600200" indent="-342900">
              <a:buFont typeface="+mj-lt"/>
              <a:buAutoNum type="alphaLcParenR"/>
              <a:defRPr sz="1800"/>
            </a:lvl4pPr>
            <a:lvl5pPr marL="2057400" indent="-400050">
              <a:buFont typeface="+mj-lt"/>
              <a:buAutoNum type="romanLcPeriod"/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4282437" y="2187361"/>
            <a:ext cx="7442203" cy="3633047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0">
              <a:defRPr sz="1800"/>
            </a:lvl2pPr>
            <a:lvl3pPr marL="548640">
              <a:defRPr sz="1800"/>
            </a:lvl3pPr>
            <a:lvl4pPr marL="822960">
              <a:defRPr sz="1800"/>
            </a:lvl4pPr>
            <a:lvl5pPr marL="1097280"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23914"/>
            <a:ext cx="704120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16634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98338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subtitle +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08219" y="741363"/>
            <a:ext cx="5626579" cy="1286219"/>
          </a:xfrm>
        </p:spPr>
        <p:txBody>
          <a:bodyPr anchor="b">
            <a:noAutofit/>
          </a:bodyPr>
          <a:lstStyle>
            <a:lvl1pPr algn="l"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CBE840D-FAED-31D9-AF31-112670D0FA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7200" y="761684"/>
            <a:ext cx="5171440" cy="5662230"/>
          </a:xfrm>
          <a:custGeom>
            <a:avLst/>
            <a:gdLst>
              <a:gd name="connsiteX0" fmla="*/ 0 w 5171440"/>
              <a:gd name="connsiteY0" fmla="*/ 5056400 h 5662230"/>
              <a:gd name="connsiteX1" fmla="*/ 3685975 w 5171440"/>
              <a:gd name="connsiteY1" fmla="*/ 5056400 h 5662230"/>
              <a:gd name="connsiteX2" fmla="*/ 3685975 w 5171440"/>
              <a:gd name="connsiteY2" fmla="*/ 5662230 h 5662230"/>
              <a:gd name="connsiteX3" fmla="*/ 0 w 5171440"/>
              <a:gd name="connsiteY3" fmla="*/ 5662230 h 5662230"/>
              <a:gd name="connsiteX4" fmla="*/ 3789884 w 5171440"/>
              <a:gd name="connsiteY4" fmla="*/ 0 h 5662230"/>
              <a:gd name="connsiteX5" fmla="*/ 5171440 w 5171440"/>
              <a:gd name="connsiteY5" fmla="*/ 0 h 5662230"/>
              <a:gd name="connsiteX6" fmla="*/ 5171440 w 5171440"/>
              <a:gd name="connsiteY6" fmla="*/ 5662230 h 5662230"/>
              <a:gd name="connsiteX7" fmla="*/ 3789884 w 5171440"/>
              <a:gd name="connsiteY7" fmla="*/ 5662230 h 5662230"/>
              <a:gd name="connsiteX8" fmla="*/ 3789884 w 5171440"/>
              <a:gd name="connsiteY8" fmla="*/ 5056400 h 5662230"/>
              <a:gd name="connsiteX9" fmla="*/ 5168980 w 5171440"/>
              <a:gd name="connsiteY9" fmla="*/ 5056400 h 5662230"/>
              <a:gd name="connsiteX10" fmla="*/ 5168980 w 5171440"/>
              <a:gd name="connsiteY10" fmla="*/ 4956108 h 5662230"/>
              <a:gd name="connsiteX11" fmla="*/ 3789884 w 5171440"/>
              <a:gd name="connsiteY11" fmla="*/ 4956108 h 5662230"/>
              <a:gd name="connsiteX12" fmla="*/ 0 w 5171440"/>
              <a:gd name="connsiteY12" fmla="*/ 0 h 5662230"/>
              <a:gd name="connsiteX13" fmla="*/ 3685975 w 5171440"/>
              <a:gd name="connsiteY13" fmla="*/ 0 h 5662230"/>
              <a:gd name="connsiteX14" fmla="*/ 3685975 w 5171440"/>
              <a:gd name="connsiteY14" fmla="*/ 4956108 h 5662230"/>
              <a:gd name="connsiteX15" fmla="*/ 0 w 5171440"/>
              <a:gd name="connsiteY15" fmla="*/ 4956108 h 56622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71440" h="5662230">
                <a:moveTo>
                  <a:pt x="0" y="5056400"/>
                </a:moveTo>
                <a:lnTo>
                  <a:pt x="3685975" y="5056400"/>
                </a:lnTo>
                <a:lnTo>
                  <a:pt x="3685975" y="5662230"/>
                </a:lnTo>
                <a:lnTo>
                  <a:pt x="0" y="5662230"/>
                </a:lnTo>
                <a:close/>
                <a:moveTo>
                  <a:pt x="3789884" y="0"/>
                </a:moveTo>
                <a:lnTo>
                  <a:pt x="5171440" y="0"/>
                </a:lnTo>
                <a:lnTo>
                  <a:pt x="5171440" y="5662230"/>
                </a:lnTo>
                <a:lnTo>
                  <a:pt x="3789884" y="5662230"/>
                </a:lnTo>
                <a:lnTo>
                  <a:pt x="3789884" y="5056400"/>
                </a:lnTo>
                <a:lnTo>
                  <a:pt x="5168980" y="5056400"/>
                </a:lnTo>
                <a:lnTo>
                  <a:pt x="5168980" y="4956108"/>
                </a:lnTo>
                <a:lnTo>
                  <a:pt x="3789884" y="4956108"/>
                </a:lnTo>
                <a:close/>
                <a:moveTo>
                  <a:pt x="0" y="0"/>
                </a:moveTo>
                <a:lnTo>
                  <a:pt x="3685975" y="0"/>
                </a:lnTo>
                <a:lnTo>
                  <a:pt x="3685975" y="4956108"/>
                </a:lnTo>
                <a:lnTo>
                  <a:pt x="0" y="495610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E22983C-26B8-DE15-E309-D0E93B8C6996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106160" y="2235200"/>
            <a:ext cx="5628639" cy="4188713"/>
          </a:xfrm>
        </p:spPr>
        <p:txBody>
          <a:bodyPr anchor="t" anchorCtr="0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82289" y="6423914"/>
            <a:ext cx="1052510" cy="365125"/>
          </a:xfrm>
        </p:spPr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26336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+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040" y="725444"/>
            <a:ext cx="11277600" cy="1044253"/>
          </a:xfrm>
        </p:spPr>
        <p:txBody>
          <a:bodyPr anchor="b" anchorCtr="0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245360"/>
            <a:ext cx="3342640" cy="3992880"/>
          </a:xfrm>
        </p:spPr>
        <p:txBody>
          <a:bodyPr anchor="t"/>
          <a:lstStyle>
            <a:lvl1pPr marL="0" indent="0">
              <a:buNone/>
              <a:defRPr/>
            </a:lvl1pPr>
            <a:lvl2pPr marL="324000" indent="0">
              <a:buNone/>
              <a:defRPr/>
            </a:lvl2pPr>
            <a:lvl3pPr marL="630000" indent="0">
              <a:buNone/>
              <a:defRPr/>
            </a:lvl3pPr>
            <a:lvl4pPr marL="1008000" indent="0">
              <a:buNone/>
              <a:defRPr/>
            </a:lvl4pPr>
            <a:lvl5pPr marL="13680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423FEB60-8FB5-7F10-EDD7-8AB4B3139EF6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4236720" y="2236109"/>
            <a:ext cx="7498080" cy="4002131"/>
          </a:xfrm>
        </p:spPr>
        <p:txBody>
          <a:bodyPr/>
          <a:lstStyle/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82290" y="6423914"/>
            <a:ext cx="1052510" cy="365125"/>
          </a:xfrm>
        </p:spPr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2918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690880"/>
            <a:ext cx="1126744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457200" y="2318490"/>
            <a:ext cx="7371083" cy="3633047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0">
              <a:defRPr sz="1800"/>
            </a:lvl2pPr>
            <a:lvl3pPr marL="548640">
              <a:defRPr sz="1800"/>
            </a:lvl3pPr>
            <a:lvl4pPr marL="822960">
              <a:defRPr sz="1800"/>
            </a:lvl4pPr>
            <a:lvl5pPr marL="1097280"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8E6EDC6B-B9AA-A4D9-A782-C38A0F84F63F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7993378" y="2318490"/>
            <a:ext cx="3731262" cy="3633047"/>
          </a:xfrm>
        </p:spPr>
        <p:txBody>
          <a:bodyPr anchor="t">
            <a:normAutofit/>
          </a:bodyPr>
          <a:lstStyle>
            <a:lvl1pPr marL="0" indent="-342900">
              <a:buFont typeface="+mj-lt"/>
              <a:buAutoNum type="arabicPeriod"/>
              <a:defRPr sz="1800"/>
            </a:lvl1pPr>
            <a:lvl2pPr marL="914400" indent="-342900">
              <a:buFont typeface="+mj-lt"/>
              <a:buAutoNum type="alphaLcPeriod"/>
              <a:defRPr sz="1800"/>
            </a:lvl2pPr>
            <a:lvl3pPr marL="1371600" indent="-342900">
              <a:buFont typeface="+mj-lt"/>
              <a:buAutoNum type="arabicPeriod"/>
              <a:defRPr sz="1800"/>
            </a:lvl3pPr>
            <a:lvl4pPr marL="1600200" indent="-342900">
              <a:buFont typeface="+mj-lt"/>
              <a:buAutoNum type="alphaLcParenR"/>
              <a:defRPr sz="1800"/>
            </a:lvl4pPr>
            <a:lvl5pPr marL="2057400" indent="-400050">
              <a:buFont typeface="+mj-lt"/>
              <a:buAutoNum type="romanLcPeriod"/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23914"/>
            <a:ext cx="704120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16634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68264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705124"/>
            <a:ext cx="11272649" cy="1062716"/>
          </a:xfrm>
        </p:spPr>
        <p:txBody>
          <a:bodyPr anchor="b" anchorCtr="0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0CEAFE70-86D3-8690-31CA-F9A1FBA494D0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457201" y="2234979"/>
            <a:ext cx="11272648" cy="3969606"/>
          </a:xfrm>
        </p:spPr>
        <p:txBody>
          <a:bodyPr/>
          <a:lstStyle/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171548" cy="365125"/>
          </a:xfrm>
        </p:spPr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626445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D0F196A1-2430-4797-B656-A38302FAF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151" y="666984"/>
            <a:ext cx="3672970" cy="2125911"/>
          </a:xfrm>
        </p:spPr>
        <p:txBody>
          <a:bodyPr>
            <a:noAutofit/>
          </a:bodyPr>
          <a:lstStyle>
            <a:lvl1pPr algn="l">
              <a:defRPr/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5A0AD703-0A43-5323-CCB2-832D424EF2DB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462151" y="2862479"/>
            <a:ext cx="3672970" cy="3491849"/>
          </a:xfrm>
        </p:spPr>
        <p:txBody>
          <a:bodyPr anchor="t" anchorCtr="0"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 noProof="0" dirty="0"/>
              <a:t>Click to add text 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627B629-9CBE-3ECF-2D88-F07AACD0374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231970" y="666985"/>
            <a:ext cx="7497880" cy="5687344"/>
          </a:xfrm>
          <a:custGeom>
            <a:avLst/>
            <a:gdLst>
              <a:gd name="connsiteX0" fmla="*/ 3803282 w 7497880"/>
              <a:gd name="connsiteY0" fmla="*/ 0 h 5687344"/>
              <a:gd name="connsiteX1" fmla="*/ 7497880 w 7497880"/>
              <a:gd name="connsiteY1" fmla="*/ 0 h 5687344"/>
              <a:gd name="connsiteX2" fmla="*/ 7497880 w 7497880"/>
              <a:gd name="connsiteY2" fmla="*/ 4581885 h 5687344"/>
              <a:gd name="connsiteX3" fmla="*/ 3803282 w 7497880"/>
              <a:gd name="connsiteY3" fmla="*/ 4581885 h 5687344"/>
              <a:gd name="connsiteX4" fmla="*/ 0 w 7497880"/>
              <a:gd name="connsiteY4" fmla="*/ 0 h 5687344"/>
              <a:gd name="connsiteX5" fmla="*/ 3699373 w 7497880"/>
              <a:gd name="connsiteY5" fmla="*/ 0 h 5687344"/>
              <a:gd name="connsiteX6" fmla="*/ 3699373 w 7497880"/>
              <a:gd name="connsiteY6" fmla="*/ 4581885 h 5687344"/>
              <a:gd name="connsiteX7" fmla="*/ 2 w 7497880"/>
              <a:gd name="connsiteY7" fmla="*/ 4581885 h 5687344"/>
              <a:gd name="connsiteX8" fmla="*/ 2 w 7497880"/>
              <a:gd name="connsiteY8" fmla="*/ 4679200 h 5687344"/>
              <a:gd name="connsiteX9" fmla="*/ 3699373 w 7497880"/>
              <a:gd name="connsiteY9" fmla="*/ 4679200 h 5687344"/>
              <a:gd name="connsiteX10" fmla="*/ 3699373 w 7497880"/>
              <a:gd name="connsiteY10" fmla="*/ 5679350 h 5687344"/>
              <a:gd name="connsiteX11" fmla="*/ 3803282 w 7497880"/>
              <a:gd name="connsiteY11" fmla="*/ 5679350 h 5687344"/>
              <a:gd name="connsiteX12" fmla="*/ 3803282 w 7497880"/>
              <a:gd name="connsiteY12" fmla="*/ 4679200 h 5687344"/>
              <a:gd name="connsiteX13" fmla="*/ 7497880 w 7497880"/>
              <a:gd name="connsiteY13" fmla="*/ 4679200 h 5687344"/>
              <a:gd name="connsiteX14" fmla="*/ 7497880 w 7497880"/>
              <a:gd name="connsiteY14" fmla="*/ 5687344 h 5687344"/>
              <a:gd name="connsiteX15" fmla="*/ 0 w 7497880"/>
              <a:gd name="connsiteY15" fmla="*/ 5687344 h 5687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497880" h="5687344">
                <a:moveTo>
                  <a:pt x="3803282" y="0"/>
                </a:moveTo>
                <a:lnTo>
                  <a:pt x="7497880" y="0"/>
                </a:lnTo>
                <a:lnTo>
                  <a:pt x="7497880" y="4581885"/>
                </a:lnTo>
                <a:lnTo>
                  <a:pt x="3803282" y="4581885"/>
                </a:lnTo>
                <a:close/>
                <a:moveTo>
                  <a:pt x="0" y="0"/>
                </a:moveTo>
                <a:lnTo>
                  <a:pt x="3699373" y="0"/>
                </a:lnTo>
                <a:lnTo>
                  <a:pt x="3699373" y="4581885"/>
                </a:lnTo>
                <a:lnTo>
                  <a:pt x="2" y="4581885"/>
                </a:lnTo>
                <a:lnTo>
                  <a:pt x="2" y="4679200"/>
                </a:lnTo>
                <a:lnTo>
                  <a:pt x="3699373" y="4679200"/>
                </a:lnTo>
                <a:lnTo>
                  <a:pt x="3699373" y="5679350"/>
                </a:lnTo>
                <a:lnTo>
                  <a:pt x="3803282" y="5679350"/>
                </a:lnTo>
                <a:lnTo>
                  <a:pt x="3803282" y="4679200"/>
                </a:lnTo>
                <a:lnTo>
                  <a:pt x="7497880" y="4679200"/>
                </a:lnTo>
                <a:lnTo>
                  <a:pt x="7497880" y="5687344"/>
                </a:lnTo>
                <a:lnTo>
                  <a:pt x="0" y="5687344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anchor="t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Click to add picture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0DD7D93-4C4D-E385-9F8C-40536F0BDEA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noProof="0"/>
              <a:t>20XX</a:t>
            </a:r>
            <a:endParaRPr lang="en-US" noProof="0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C99FA72-244D-9DC3-C9B7-E7DAD50A01F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25A4F6F-66FD-CDA5-7F8F-F5FD6382CFC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0677340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89231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457D222-120F-E222-DE7E-B44B0BC1863F}"/>
              </a:ext>
            </a:extLst>
          </p:cNvPr>
          <p:cNvGrpSpPr/>
          <p:nvPr/>
        </p:nvGrpSpPr>
        <p:grpSpPr>
          <a:xfrm>
            <a:off x="428696" y="482137"/>
            <a:ext cx="11301155" cy="81191"/>
            <a:chOff x="428696" y="482137"/>
            <a:chExt cx="11301155" cy="81191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09DF259B-1168-B954-21F8-A08A3C462F3C}"/>
                </a:ext>
              </a:extLst>
            </p:cNvPr>
            <p:cNvSpPr/>
            <p:nvPr/>
          </p:nvSpPr>
          <p:spPr>
            <a:xfrm flipV="1">
              <a:off x="428696" y="482137"/>
              <a:ext cx="3703321" cy="81191"/>
            </a:xfrm>
            <a:prstGeom prst="rect">
              <a:avLst/>
            </a:prstGeom>
            <a:solidFill>
              <a:schemeClr val="accent3"/>
            </a:solidFill>
            <a:ln w="539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B5A595C-AA3A-9D82-01BB-7810CE5F7A5E}"/>
                </a:ext>
              </a:extLst>
            </p:cNvPr>
            <p:cNvSpPr/>
            <p:nvPr/>
          </p:nvSpPr>
          <p:spPr>
            <a:xfrm flipV="1">
              <a:off x="4235926" y="482137"/>
              <a:ext cx="3703321" cy="81191"/>
            </a:xfrm>
            <a:prstGeom prst="rect">
              <a:avLst/>
            </a:prstGeom>
            <a:solidFill>
              <a:schemeClr val="accent1"/>
            </a:solidFill>
            <a:ln w="539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178CB63-8F78-566B-8120-9DC73FB7B23B}"/>
                </a:ext>
              </a:extLst>
            </p:cNvPr>
            <p:cNvSpPr/>
            <p:nvPr/>
          </p:nvSpPr>
          <p:spPr>
            <a:xfrm flipV="1">
              <a:off x="8026530" y="482137"/>
              <a:ext cx="3703321" cy="81191"/>
            </a:xfrm>
            <a:prstGeom prst="rect">
              <a:avLst/>
            </a:prstGeom>
            <a:solidFill>
              <a:schemeClr val="accent4"/>
            </a:solidFill>
            <a:ln w="539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0910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0" r:id="rId1"/>
    <p:sldLayoutId id="2147483801" r:id="rId2"/>
    <p:sldLayoutId id="2147483802" r:id="rId3"/>
    <p:sldLayoutId id="2147483803" r:id="rId4"/>
    <p:sldLayoutId id="2147483804" r:id="rId5"/>
    <p:sldLayoutId id="2147483805" r:id="rId6"/>
    <p:sldLayoutId id="2147483806" r:id="rId7"/>
    <p:sldLayoutId id="2147483807" r:id="rId8"/>
    <p:sldLayoutId id="2147483808" r:id="rId9"/>
    <p:sldLayoutId id="2147483809" r:id="rId10"/>
    <p:sldLayoutId id="2147483810" r:id="rId11"/>
    <p:sldLayoutId id="2147483811" r:id="rId12"/>
    <p:sldLayoutId id="2147483812" r:id="rId13"/>
    <p:sldLayoutId id="2147483813" r:id="rId14"/>
    <p:sldLayoutId id="2147483814" r:id="rId15"/>
    <p:sldLayoutId id="2147483815" r:id="rId16"/>
    <p:sldLayoutId id="2147483816" r:id="rId17"/>
    <p:sldLayoutId id="2147483817" r:id="rId18"/>
    <p:sldLayoutId id="2147483818" r:id="rId19"/>
    <p:sldLayoutId id="2147483819" r:id="rId20"/>
    <p:sldLayoutId id="2147483820" r:id="rId21"/>
    <p:sldLayoutId id="2147483821" r:id="rId22"/>
    <p:sldLayoutId id="2147483822" r:id="rId23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" TargetMode="External"/><Relationship Id="rId2" Type="http://schemas.openxmlformats.org/officeDocument/2006/relationships/hyperlink" Target="https://www.skillsforcare.org.uk" TargetMode="Externa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www.hcpc-uk.or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B68E91FE-1E96-9012-B0A7-9E9605A1D0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9580" y="3195020"/>
            <a:ext cx="11686191" cy="3544782"/>
          </a:xfrm>
        </p:spPr>
        <p:txBody>
          <a:bodyPr>
            <a:normAutofit/>
          </a:bodyPr>
          <a:lstStyle/>
          <a:p>
            <a:pPr algn="l"/>
            <a:br>
              <a:rPr lang="en-US" sz="1800" dirty="0"/>
            </a:br>
            <a:br>
              <a:rPr lang="en-US" sz="1800" dirty="0"/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SKILLS </a:t>
            </a:r>
            <a:r>
              <a:rPr lang="en-US" sz="2000" b="1">
                <a:latin typeface="Arial" panose="020B0604020202020204" pitchFamily="34" charset="0"/>
                <a:cs typeface="Arial" panose="020B0604020202020204" pitchFamily="34" charset="0"/>
              </a:rPr>
              <a:t>IN HEALTHCARE. IMPORTANCE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AND REAL– APPLICATION</a:t>
            </a:r>
            <a:b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/>
            </a:br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NAME: RUTH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BANNOR 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STUDENT NUMBER: 2432011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PROGRAM: CERTIFICATE OF HIGHER EDUCATION SKILLS FOR THE WORKPLACE (HEALTH AND SOCIAL CARE).  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MODULE NAME: PROFESSIONAL DEVELOPMENT WITHIN HEALTH AND SOCIAL CARE 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MODULE CODE: LCHS4009</a:t>
            </a:r>
          </a:p>
        </p:txBody>
      </p:sp>
      <p:pic>
        <p:nvPicPr>
          <p:cNvPr id="19" name="Picture Placeholder 18" descr="A close-up of a person wearing scrubs">
            <a:extLst>
              <a:ext uri="{FF2B5EF4-FFF2-40B4-BE49-F238E27FC236}">
                <a16:creationId xmlns:a16="http://schemas.microsoft.com/office/drawing/2014/main" id="{B92D438B-6D57-86B9-0B77-0CC42EC18FF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163" b="163"/>
          <a:stretch/>
        </p:blipFill>
        <p:spPr>
          <a:xfrm>
            <a:off x="449580" y="724255"/>
            <a:ext cx="11292840" cy="3643376"/>
          </a:xfrm>
        </p:spPr>
      </p:pic>
    </p:spTree>
    <p:extLst>
      <p:ext uri="{BB962C8B-B14F-4D97-AF65-F5344CB8AC3E}">
        <p14:creationId xmlns:p14="http://schemas.microsoft.com/office/powerpoint/2010/main" val="17218416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DAA7B8E-75A0-87A4-7631-2B16842ACCC2}"/>
              </a:ext>
            </a:extLst>
          </p:cNvPr>
          <p:cNvSpPr>
            <a:spLocks noGrp="1"/>
          </p:cNvSpPr>
          <p:nvPr/>
        </p:nvSpPr>
        <p:spPr>
          <a:xfrm>
            <a:off x="613624" y="2087326"/>
            <a:ext cx="10964752" cy="4232585"/>
          </a:xfrm>
          <a:prstGeom prst="rect">
            <a:avLst/>
          </a:prstGeom>
        </p:spPr>
        <p:txBody>
          <a:bodyPr vert="horz" lIns="91440" tIns="45720" rIns="0" bIns="45720" rtlCol="0">
            <a:normAutofit fontScale="92500" lnSpcReduction="20000"/>
          </a:bodyPr>
          <a:lstStyle>
            <a:lvl1pPr marL="347472" indent="-347472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3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Tx/>
              <a:buFont typeface="Calibri" pitchFamily="34" charset="0"/>
              <a:buChar char="◦"/>
              <a:defRPr sz="3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Tx/>
              <a:buFont typeface="Calibri" pitchFamily="34" charset="0"/>
              <a:buChar char="◦"/>
              <a:defRPr sz="3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Tx/>
              <a:buFont typeface="Calibri" pitchFamily="34" charset="0"/>
              <a:buChar char="◦"/>
              <a:defRPr sz="3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Tx/>
              <a:buFont typeface="Calibri" pitchFamily="34" charset="0"/>
              <a:buChar char="◦"/>
              <a:defRPr sz="3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Exchange of information through verbal, non verbal, written and listening methods </a:t>
            </a:r>
          </a:p>
          <a:p>
            <a:pPr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Key components in health and social care; Clarity, empathy, active listening, respect and cultural sensitivity. </a:t>
            </a:r>
          </a:p>
          <a:p>
            <a:pPr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Types: 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Verbal: clear speech, appropriate language, tone 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Non-verbal: body language, eye contact, facial expressions 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Active listening: paraphrasing, nodding, showing understanding 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Written: accurate records and notes</a:t>
            </a:r>
          </a:p>
          <a:p>
            <a:endParaRPr lang="en-US" sz="2400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1338DBD-EF51-3520-7522-316BC98F798B}"/>
              </a:ext>
            </a:extLst>
          </p:cNvPr>
          <p:cNvSpPr txBox="1">
            <a:spLocks/>
          </p:cNvSpPr>
          <p:nvPr/>
        </p:nvSpPr>
        <p:spPr>
          <a:xfrm>
            <a:off x="481141" y="286604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2800" b="0" kern="1200" cap="all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WHAT ARE COMMUNICATION SKILLS </a:t>
            </a:r>
          </a:p>
        </p:txBody>
      </p:sp>
      <p:pic>
        <p:nvPicPr>
          <p:cNvPr id="6" name="Picture 5" descr="Team multiculturali in sanità, un seminario organizzato da Aou Senese">
            <a:extLst>
              <a:ext uri="{FF2B5EF4-FFF2-40B4-BE49-F238E27FC236}">
                <a16:creationId xmlns:a16="http://schemas.microsoft.com/office/drawing/2014/main" id="{275D714B-DFA4-B091-FA2C-8D1E2D8CE9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9404" y="4454478"/>
            <a:ext cx="3203432" cy="2255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5372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8A9A7F5-BD06-52C5-92AB-E236793DB282}"/>
              </a:ext>
            </a:extLst>
          </p:cNvPr>
          <p:cNvSpPr txBox="1">
            <a:spLocks/>
          </p:cNvSpPr>
          <p:nvPr/>
        </p:nvSpPr>
        <p:spPr>
          <a:xfrm>
            <a:off x="509088" y="597736"/>
            <a:ext cx="11173822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2800" b="0" kern="1200" cap="all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IMPORTANCE IN HEALTH AND SOCIAL CARE 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8891A22-12F6-C328-6E70-6AD3E1862807}"/>
              </a:ext>
            </a:extLst>
          </p:cNvPr>
          <p:cNvSpPr txBox="1">
            <a:spLocks/>
          </p:cNvSpPr>
          <p:nvPr/>
        </p:nvSpPr>
        <p:spPr>
          <a:xfrm>
            <a:off x="1066800" y="2614705"/>
            <a:ext cx="10058399" cy="3383216"/>
          </a:xfrm>
          <a:prstGeom prst="rect">
            <a:avLst/>
          </a:prstGeom>
        </p:spPr>
        <p:txBody>
          <a:bodyPr>
            <a:normAutofit/>
          </a:bodyPr>
          <a:lstStyle>
            <a:lvl1pPr marL="91440" indent="-9144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Builds trust and rapport with patients and families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Improves patient satisfaction, adherence to treatment and health outcomes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Reduces medical errors, complaints and anxiety u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Enhances teamwork among healthcare professionals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Supports patient- centered care and shared decision making </a:t>
            </a:r>
          </a:p>
        </p:txBody>
      </p:sp>
      <p:pic>
        <p:nvPicPr>
          <p:cNvPr id="6" name="Picture 5" descr="Pennsylvania Catholic Conference » child with doctor health care CHIP">
            <a:extLst>
              <a:ext uri="{FF2B5EF4-FFF2-40B4-BE49-F238E27FC236}">
                <a16:creationId xmlns:a16="http://schemas.microsoft.com/office/drawing/2014/main" id="{57992392-8B0E-6F56-AF6D-DBF2EB79B8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09703" y="3847724"/>
            <a:ext cx="1936435" cy="1584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1536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31BF40D-37AA-8F78-1A24-82175DC889E1}"/>
              </a:ext>
            </a:extLst>
          </p:cNvPr>
          <p:cNvSpPr txBox="1">
            <a:spLocks/>
          </p:cNvSpPr>
          <p:nvPr/>
        </p:nvSpPr>
        <p:spPr>
          <a:xfrm>
            <a:off x="271604" y="453938"/>
            <a:ext cx="11920396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2800" b="0" kern="1200" cap="all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Practical appLICATION:HANDOVER FOR LORENZO AS A SUPPORT WORKER (USING SBAR).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9C84671-982A-353D-0816-20B8E64E0069}"/>
              </a:ext>
            </a:extLst>
          </p:cNvPr>
          <p:cNvSpPr txBox="1">
            <a:spLocks/>
          </p:cNvSpPr>
          <p:nvPr/>
        </p:nvSpPr>
        <p:spPr>
          <a:xfrm>
            <a:off x="908667" y="2110599"/>
            <a:ext cx="10058399" cy="4546942"/>
          </a:xfrm>
          <a:prstGeom prst="rect">
            <a:avLst/>
          </a:prstGeom>
        </p:spPr>
        <p:txBody>
          <a:bodyPr/>
          <a:lstStyle>
            <a:lvl1pPr marL="91440" indent="-9144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Scenario: Shift handover in a residential care home. Lorenzo, 28, epilepsy – mainly absence seizures.</a:t>
            </a:r>
          </a:p>
          <a:p>
            <a:pPr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Key Observations (Lorenzo’s usual patterns):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Normally very chatty and enjoys talking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Becomes quiet and eats less when approaching an absence seizure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Sometimes he recognizes warning signs and withdraws; sometimes not</a:t>
            </a:r>
          </a:p>
          <a:p>
            <a:pPr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Why Structured Communication: Clear handover ensures safe monitoring, prevents risk (e.g., injury/falls), supports person-centered care.</a:t>
            </a:r>
          </a:p>
          <a:p>
            <a:pPr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Tool Used: SBAR (Situation – Background – Assessment– Recommendation).</a:t>
            </a:r>
          </a:p>
          <a:p>
            <a:pPr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Poor Communication: “ Lorenzo was a bit quiet today and did not eat much.”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6689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54CE766-F576-0E87-CD88-29716F5EBE2B}"/>
              </a:ext>
            </a:extLst>
          </p:cNvPr>
          <p:cNvSpPr txBox="1">
            <a:spLocks/>
          </p:cNvSpPr>
          <p:nvPr/>
        </p:nvSpPr>
        <p:spPr>
          <a:xfrm>
            <a:off x="1097281" y="2183367"/>
            <a:ext cx="10058399" cy="3914850"/>
          </a:xfrm>
          <a:prstGeom prst="rect">
            <a:avLst/>
          </a:prstGeom>
        </p:spPr>
        <p:txBody>
          <a:bodyPr/>
          <a:lstStyle>
            <a:lvl1pPr marL="91440" indent="-9144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9E4726A-E5AF-1A03-171B-A23D18D47FB7}"/>
              </a:ext>
            </a:extLst>
          </p:cNvPr>
          <p:cNvSpPr txBox="1">
            <a:spLocks/>
          </p:cNvSpPr>
          <p:nvPr/>
        </p:nvSpPr>
        <p:spPr>
          <a:xfrm>
            <a:off x="334476" y="446007"/>
            <a:ext cx="11857524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2800" b="0" kern="1200" cap="all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PRACTICAL APPLICATION:HANDOVER FOR LORENZO AS A SUPPORT WORKER (USING SBAR).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45813-AA44-19E7-1D26-4F055990813E}"/>
              </a:ext>
            </a:extLst>
          </p:cNvPr>
          <p:cNvSpPr txBox="1">
            <a:spLocks/>
          </p:cNvSpPr>
          <p:nvPr/>
        </p:nvSpPr>
        <p:spPr>
          <a:xfrm>
            <a:off x="1097281" y="2183367"/>
            <a:ext cx="10058399" cy="4388030"/>
          </a:xfrm>
          <a:prstGeom prst="rect">
            <a:avLst/>
          </a:prstGeom>
        </p:spPr>
        <p:txBody>
          <a:bodyPr/>
          <a:lstStyle>
            <a:lvl1pPr marL="91440" indent="-9144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98436A6-0EAD-66C6-B6E0-C2EC2BD681A8}"/>
              </a:ext>
            </a:extLst>
          </p:cNvPr>
          <p:cNvSpPr txBox="1">
            <a:spLocks/>
          </p:cNvSpPr>
          <p:nvPr/>
        </p:nvSpPr>
        <p:spPr>
          <a:xfrm>
            <a:off x="715760" y="2023963"/>
            <a:ext cx="10058399" cy="4834037"/>
          </a:xfrm>
          <a:prstGeom prst="rect">
            <a:avLst/>
          </a:prstGeom>
        </p:spPr>
        <p:txBody>
          <a:bodyPr/>
          <a:lstStyle>
            <a:lvl1pPr marL="91440" indent="-9144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Ø"/>
            </a:pPr>
            <a:r>
              <a:rPr lang="en-US" dirty="0"/>
              <a:t>EFFECTIVE SBAR HANDOVER (AS A TEAM LEADER):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Situation: “ From morning shift. Concern about Lorenzo in Room 7 – possible pre – absence seizures signs.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Background: “Lorenzo is 28 with epilepsy (absence seizures). Usually very sociable and talkative during meals/activities”.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 Assessment: “Today he is unusually quiet, spoke very little, only ate half his lunch. Seems withdrawn but not in distress. He sometimes senses seizures coming”.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Recommendation: “Please monitor closely this afternoon. Stay with him if quiet, record any seizure. Contact senior/nurse if changes worsen or seizures occurs. Noted in a daily log”.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Skills Demonstrated: Active observation, empathy, clear language, calm tone.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Benefits: Safer care across shifts, reduces risks, builds team trust..</a:t>
            </a:r>
          </a:p>
        </p:txBody>
      </p:sp>
    </p:spTree>
    <p:extLst>
      <p:ext uri="{BB962C8B-B14F-4D97-AF65-F5344CB8AC3E}">
        <p14:creationId xmlns:p14="http://schemas.microsoft.com/office/powerpoint/2010/main" val="36572409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24AED7D-A5F5-2325-98F4-F4FF802FDA5E}"/>
              </a:ext>
            </a:extLst>
          </p:cNvPr>
          <p:cNvSpPr txBox="1">
            <a:spLocks/>
          </p:cNvSpPr>
          <p:nvPr/>
        </p:nvSpPr>
        <p:spPr>
          <a:xfrm>
            <a:off x="1066800" y="1011982"/>
            <a:ext cx="10058399" cy="48340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91440" indent="-9144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4D43FF1-8338-D26D-50B1-9F08D59C379D}"/>
              </a:ext>
            </a:extLst>
          </p:cNvPr>
          <p:cNvSpPr txBox="1">
            <a:spLocks/>
          </p:cNvSpPr>
          <p:nvPr/>
        </p:nvSpPr>
        <p:spPr>
          <a:xfrm>
            <a:off x="-93048" y="408284"/>
            <a:ext cx="11857524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2800" b="0" kern="1200" cap="all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RELEVANCE FROM KEY BODIES.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09E667D-D50F-2B45-D38C-EC30A5F2A200}"/>
              </a:ext>
            </a:extLst>
          </p:cNvPr>
          <p:cNvSpPr txBox="1">
            <a:spLocks/>
          </p:cNvSpPr>
          <p:nvPr/>
        </p:nvSpPr>
        <p:spPr>
          <a:xfrm>
            <a:off x="427524" y="1615744"/>
            <a:ext cx="11555743" cy="5023464"/>
          </a:xfrm>
          <a:prstGeom prst="rect">
            <a:avLst/>
          </a:prstGeom>
        </p:spPr>
        <p:txBody>
          <a:bodyPr>
            <a:noAutofit/>
          </a:bodyPr>
          <a:lstStyle>
            <a:lvl1pPr marL="91440" indent="-9144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sz="2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Skills for Care (n.d.) stresses the importance of active listening, empathy, and adapting communication in care settings (</a:t>
            </a:r>
            <a:r>
              <a:rPr lang="en-GB" sz="28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GB" sz="28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www.skillsforcare.org.uk</a:t>
            </a:r>
            <a:r>
              <a:rPr lang="en-GB" sz="2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2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sz="2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NHS (n.d.) links strong communication to personal and professional development for better care delivery (</a:t>
            </a:r>
            <a:r>
              <a:rPr lang="en-GB" sz="28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GB" sz="28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www.nhs.uk</a:t>
            </a:r>
            <a:r>
              <a:rPr lang="en-GB" sz="2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2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sz="2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HCPC (n.d.) includes effective communication as a key standard of proficiency for health and care professionals (</a:t>
            </a:r>
            <a:r>
              <a:rPr lang="en-GB" sz="28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</a:t>
            </a:r>
            <a:r>
              <a:rPr lang="en-GB" sz="28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www.hcpc-uk.org</a:t>
            </a:r>
            <a:r>
              <a:rPr lang="en-GB" sz="2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2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41047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02284F4A-AC14-14FD-B2D1-4BA4842E6D97}"/>
              </a:ext>
            </a:extLst>
          </p:cNvPr>
          <p:cNvSpPr txBox="1">
            <a:spLocks/>
          </p:cNvSpPr>
          <p:nvPr/>
        </p:nvSpPr>
        <p:spPr>
          <a:xfrm>
            <a:off x="242230" y="374624"/>
            <a:ext cx="9966960" cy="13480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2800" b="0" kern="1200" cap="all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BF794C-371B-EFF8-D5C7-0582640AC342}"/>
              </a:ext>
            </a:extLst>
          </p:cNvPr>
          <p:cNvSpPr txBox="1">
            <a:spLocks/>
          </p:cNvSpPr>
          <p:nvPr/>
        </p:nvSpPr>
        <p:spPr>
          <a:xfrm>
            <a:off x="666436" y="2194560"/>
            <a:ext cx="11216237" cy="3754425"/>
          </a:xfrm>
          <a:prstGeom prst="rect">
            <a:avLst/>
          </a:prstGeom>
        </p:spPr>
        <p:txBody>
          <a:bodyPr>
            <a:normAutofit/>
          </a:bodyPr>
          <a:lstStyle>
            <a:lvl1pPr marL="91440" indent="-9144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Communication skills are essential for safe, effective, person-centered care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They improve outcomes, reduce risks and strengthen professional relationships </a:t>
            </a:r>
          </a:p>
          <a:p>
            <a:pPr marL="342900" indent="-342900">
              <a:buFont typeface="Wingdings" pitchFamily="2" charset="2"/>
              <a:buChar char="Ø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10303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6148D83-F0F4-BF8D-CDC6-8ECF2B374581}"/>
              </a:ext>
            </a:extLst>
          </p:cNvPr>
          <p:cNvSpPr txBox="1">
            <a:spLocks/>
          </p:cNvSpPr>
          <p:nvPr/>
        </p:nvSpPr>
        <p:spPr>
          <a:xfrm>
            <a:off x="442644" y="236306"/>
            <a:ext cx="9946006" cy="15995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2800" b="0" kern="1200" cap="all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9C2C4-72E1-0272-7BBA-BE012FD3C848}"/>
              </a:ext>
            </a:extLst>
          </p:cNvPr>
          <p:cNvSpPr txBox="1">
            <a:spLocks/>
          </p:cNvSpPr>
          <p:nvPr/>
        </p:nvSpPr>
        <p:spPr>
          <a:xfrm>
            <a:off x="891523" y="2188809"/>
            <a:ext cx="10731921" cy="3422092"/>
          </a:xfrm>
          <a:prstGeom prst="rect">
            <a:avLst/>
          </a:prstGeom>
        </p:spPr>
        <p:txBody>
          <a:bodyPr/>
          <a:lstStyle>
            <a:lvl1pPr marL="91440" indent="-9144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itchFamily="2" charset="2"/>
              <a:buChar char="Ø"/>
            </a:pPr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4D2413F-ADC5-F9C3-C4FC-DBF9B7B0DB04}"/>
              </a:ext>
            </a:extLst>
          </p:cNvPr>
          <p:cNvSpPr txBox="1">
            <a:spLocks/>
          </p:cNvSpPr>
          <p:nvPr/>
        </p:nvSpPr>
        <p:spPr>
          <a:xfrm>
            <a:off x="575870" y="1835842"/>
            <a:ext cx="11173486" cy="440674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91440" indent="-9144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Ø"/>
            </a:pPr>
            <a:endParaRPr lang="en-US" dirty="0">
              <a:latin typeface="UICTFontTextStyleBody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US" sz="2800" dirty="0">
                <a:latin typeface="UICTFontTextStyleBody"/>
              </a:rPr>
              <a:t>NHS. (n.d.). Personal Development. [</a:t>
            </a:r>
            <a:r>
              <a:rPr lang="en-US" sz="2800" dirty="0" err="1">
                <a:latin typeface="UICTFontTextStyleBody"/>
              </a:rPr>
              <a:t>www.nhs.uk</a:t>
            </a:r>
            <a:r>
              <a:rPr lang="en-US" sz="2800" dirty="0">
                <a:latin typeface="UICTFontTextStyleBody"/>
              </a:rPr>
              <a:t>]</a:t>
            </a:r>
          </a:p>
          <a:p>
            <a:pPr>
              <a:buFont typeface="Wingdings" pitchFamily="2" charset="2"/>
              <a:buChar char="Ø"/>
            </a:pPr>
            <a:r>
              <a:rPr lang="en-US" sz="2800" b="0" i="0" dirty="0">
                <a:effectLst/>
                <a:latin typeface="UICTFontTextStyleBody"/>
              </a:rPr>
              <a:t> </a:t>
            </a:r>
            <a:r>
              <a:rPr lang="en-US" sz="2800" dirty="0">
                <a:latin typeface="UICTFontTextStyleBody"/>
              </a:rPr>
              <a:t>Health and Care Professions Council. (n.d.). Standards of Proficiency. [</a:t>
            </a:r>
            <a:r>
              <a:rPr lang="en-US" sz="2800" dirty="0" err="1">
                <a:latin typeface="UICTFontTextStyleBody"/>
              </a:rPr>
              <a:t>www.hcpc-uk.org</a:t>
            </a:r>
            <a:r>
              <a:rPr lang="en-US" sz="2800" dirty="0">
                <a:latin typeface="UICTFontTextStyleBody"/>
              </a:rPr>
              <a:t>]</a:t>
            </a:r>
          </a:p>
          <a:p>
            <a:pPr>
              <a:buFont typeface="Wingdings" pitchFamily="2" charset="2"/>
              <a:buChar char="Ø"/>
            </a:pPr>
            <a:r>
              <a:rPr lang="en-US" sz="2800" dirty="0">
                <a:latin typeface="UICTFontTextStyleBody"/>
                <a:cs typeface="Arial" panose="020B0604020202020204" pitchFamily="34" charset="0"/>
              </a:rPr>
              <a:t>Skills for Care. (n.d.). Core Skills for Care Workers. [</a:t>
            </a:r>
            <a:r>
              <a:rPr lang="en-US" sz="2800" dirty="0" err="1">
                <a:latin typeface="UICTFontTextStyleBody"/>
                <a:cs typeface="Arial" panose="020B0604020202020204" pitchFamily="34" charset="0"/>
              </a:rPr>
              <a:t>skillsforcare.org.uk</a:t>
            </a:r>
            <a:r>
              <a:rPr lang="en-US" sz="2800" dirty="0">
                <a:latin typeface="UICTFontTextStyleBody"/>
                <a:cs typeface="Arial" panose="020B0604020202020204" pitchFamily="34" charset="0"/>
              </a:rPr>
              <a:t>]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Ø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913026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DividendVTI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537685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9D1F84C-D1FD-4B1B-9CFD-8E0D96AC4DF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A00B2AC-C335-4100-B8B3-2D9F49A72906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0037C456-A6DA-4DEE-A3FB-4EC3058FD086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</TotalTime>
  <Words>642</Words>
  <Application>Microsoft Office PowerPoint</Application>
  <PresentationFormat>Widescreen</PresentationFormat>
  <Paragraphs>50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Calibri</vt:lpstr>
      <vt:lpstr>Gill Sans MT</vt:lpstr>
      <vt:lpstr>UICTFontTextStyleBody</vt:lpstr>
      <vt:lpstr>Wingdings</vt:lpstr>
      <vt:lpstr>Wingdings 2</vt:lpstr>
      <vt:lpstr>DividendVTI</vt:lpstr>
      <vt:lpstr>  COMMUNICATION SKILLS IN HEALTHCARE. IMPORTANCE AND REAL– APPLICATION  NAME: RUTH BANNOR  STUDENT NUMBER: 2432011 PROGRAM: CERTIFICATE OF HIGHER EDUCATION SKILLS FOR THE WORKPLACE (HEALTH AND SOCIAL CARE).   MODULE NAME: PROFESSIONAL DEVELOPMENT WITHIN HEALTH AND SOCIAL CARE  MODULE CODE: LCHS4009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Power of Communication</dc:title>
  <dc:creator>Elizabeth Gyamfi</dc:creator>
  <cp:lastModifiedBy>Ruth Bannor</cp:lastModifiedBy>
  <cp:revision>24</cp:revision>
  <dcterms:created xsi:type="dcterms:W3CDTF">2026-02-12T13:42:10Z</dcterms:created>
  <dcterms:modified xsi:type="dcterms:W3CDTF">2026-02-19T09:39:15Z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