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
  </p:notesMasterIdLst>
  <p:sldIdLst>
    <p:sldId id="256" r:id="rId2"/>
  </p:sldIdLst>
  <p:sldSz cx="30267275" cy="21396325"/>
  <p:notesSz cx="21396325" cy="30267275"/>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1322" autoAdjust="0"/>
  </p:normalViewPr>
  <p:slideViewPr>
    <p:cSldViewPr snapToGrid="0" snapToObjects="1">
      <p:cViewPr varScale="1">
        <p:scale>
          <a:sx n="31" d="100"/>
          <a:sy n="31" d="100"/>
        </p:scale>
        <p:origin x="836" y="1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56591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58189" y="-352044"/>
            <a:ext cx="30266640" cy="2560320"/>
          </a:xfrm>
          <a:prstGeom prst="rect">
            <a:avLst/>
          </a:prstGeom>
          <a:solidFill>
            <a:srgbClr val="1A365D"/>
          </a:solidFill>
          <a:ln/>
        </p:spPr>
        <p:txBody>
          <a:bodyPr/>
          <a:lstStyle/>
          <a:p>
            <a:endParaRPr lang="en-GB" noProof="0" dirty="0"/>
          </a:p>
        </p:txBody>
      </p:sp>
      <p:sp>
        <p:nvSpPr>
          <p:cNvPr id="3" name="Shape 1"/>
          <p:cNvSpPr/>
          <p:nvPr/>
        </p:nvSpPr>
        <p:spPr>
          <a:xfrm>
            <a:off x="0" y="2560320"/>
            <a:ext cx="30266640" cy="109728"/>
          </a:xfrm>
          <a:prstGeom prst="rect">
            <a:avLst/>
          </a:prstGeom>
          <a:solidFill>
            <a:srgbClr val="2C7A7B"/>
          </a:solidFill>
          <a:ln/>
        </p:spPr>
        <p:txBody>
          <a:bodyPr/>
          <a:lstStyle/>
          <a:p>
            <a:endParaRPr lang="en-GB" noProof="0" dirty="0"/>
          </a:p>
        </p:txBody>
      </p:sp>
      <p:sp>
        <p:nvSpPr>
          <p:cNvPr id="4" name="Shape 2"/>
          <p:cNvSpPr/>
          <p:nvPr/>
        </p:nvSpPr>
        <p:spPr>
          <a:xfrm>
            <a:off x="25603200" y="-457200"/>
            <a:ext cx="3200400" cy="3200400"/>
          </a:xfrm>
          <a:prstGeom prst="ellipse">
            <a:avLst/>
          </a:prstGeom>
          <a:solidFill>
            <a:srgbClr val="2D3748">
              <a:alpha val="30000"/>
            </a:srgbClr>
          </a:solidFill>
          <a:ln/>
        </p:spPr>
        <p:txBody>
          <a:bodyPr/>
          <a:lstStyle/>
          <a:p>
            <a:endParaRPr lang="en-GB" noProof="0" dirty="0"/>
          </a:p>
        </p:txBody>
      </p:sp>
      <p:sp>
        <p:nvSpPr>
          <p:cNvPr id="5" name="Shape 3"/>
          <p:cNvSpPr/>
          <p:nvPr/>
        </p:nvSpPr>
        <p:spPr>
          <a:xfrm>
            <a:off x="26974800" y="274320"/>
            <a:ext cx="2011680" cy="2011680"/>
          </a:xfrm>
          <a:prstGeom prst="ellipse">
            <a:avLst/>
          </a:prstGeom>
          <a:solidFill>
            <a:srgbClr val="4A5568">
              <a:alpha val="25000"/>
            </a:srgbClr>
          </a:solidFill>
          <a:ln/>
        </p:spPr>
        <p:txBody>
          <a:bodyPr/>
          <a:lstStyle/>
          <a:p>
            <a:endParaRPr lang="en-GB" noProof="0" dirty="0"/>
          </a:p>
        </p:txBody>
      </p:sp>
      <p:pic>
        <p:nvPicPr>
          <p:cNvPr id="6" name="Image 0" descr="preencoded.png"/>
          <p:cNvPicPr>
            <a:picLocks noChangeAspect="1"/>
          </p:cNvPicPr>
          <p:nvPr/>
        </p:nvPicPr>
        <p:blipFill>
          <a:blip r:embed="rId3"/>
          <a:stretch>
            <a:fillRect/>
          </a:stretch>
        </p:blipFill>
        <p:spPr>
          <a:xfrm>
            <a:off x="731520" y="502920"/>
            <a:ext cx="1097280" cy="1097280"/>
          </a:xfrm>
          <a:prstGeom prst="rect">
            <a:avLst/>
          </a:prstGeom>
        </p:spPr>
      </p:pic>
      <p:sp>
        <p:nvSpPr>
          <p:cNvPr id="7" name="Text 4"/>
          <p:cNvSpPr/>
          <p:nvPr/>
        </p:nvSpPr>
        <p:spPr>
          <a:xfrm>
            <a:off x="2103120" y="320040"/>
            <a:ext cx="22860000" cy="822960"/>
          </a:xfrm>
          <a:prstGeom prst="rect">
            <a:avLst/>
          </a:prstGeom>
          <a:noFill/>
          <a:ln/>
        </p:spPr>
        <p:txBody>
          <a:bodyPr wrap="square" lIns="0" tIns="0" rIns="0" bIns="0" rtlCol="0" anchor="ctr"/>
          <a:lstStyle/>
          <a:p>
            <a:pPr marL="0" indent="0">
              <a:buNone/>
            </a:pPr>
            <a:r>
              <a:rPr lang="en-GB" sz="3600" b="1" noProof="0" dirty="0">
                <a:solidFill>
                  <a:srgbClr val="FFFFFF"/>
                </a:solidFill>
                <a:latin typeface="Georgia" pitchFamily="34" charset="0"/>
                <a:ea typeface="Georgia" pitchFamily="34" charset="-122"/>
                <a:cs typeface="Georgia" pitchFamily="34" charset="-120"/>
              </a:rPr>
              <a:t>Mobile Health (mHealth) App for Diabetes Self-Management:</a:t>
            </a:r>
            <a:endParaRPr lang="en-GB" sz="3600" noProof="0" dirty="0"/>
          </a:p>
        </p:txBody>
      </p:sp>
      <p:sp>
        <p:nvSpPr>
          <p:cNvPr id="8" name="Text 5"/>
          <p:cNvSpPr/>
          <p:nvPr/>
        </p:nvSpPr>
        <p:spPr>
          <a:xfrm>
            <a:off x="2103120" y="1051560"/>
            <a:ext cx="22860000" cy="640080"/>
          </a:xfrm>
          <a:prstGeom prst="rect">
            <a:avLst/>
          </a:prstGeom>
          <a:noFill/>
          <a:ln/>
        </p:spPr>
        <p:txBody>
          <a:bodyPr wrap="square" lIns="0" tIns="0" rIns="0" bIns="0" rtlCol="0" anchor="ctr"/>
          <a:lstStyle/>
          <a:p>
            <a:pPr marL="0" indent="0">
              <a:buNone/>
            </a:pPr>
            <a:r>
              <a:rPr lang="en-GB" sz="2800" i="1" noProof="0" dirty="0">
                <a:solidFill>
                  <a:srgbClr val="90CDF4"/>
                </a:solidFill>
                <a:latin typeface="Georgia" pitchFamily="34" charset="0"/>
                <a:ea typeface="Georgia" pitchFamily="34" charset="-122"/>
                <a:cs typeface="Georgia" pitchFamily="34" charset="-120"/>
              </a:rPr>
              <a:t>Promoting Population Health Through Digital Health Intervention</a:t>
            </a:r>
            <a:endParaRPr lang="en-GB" sz="2800" noProof="0" dirty="0"/>
          </a:p>
        </p:txBody>
      </p:sp>
      <p:sp>
        <p:nvSpPr>
          <p:cNvPr id="9" name="Text 6"/>
          <p:cNvSpPr/>
          <p:nvPr/>
        </p:nvSpPr>
        <p:spPr>
          <a:xfrm>
            <a:off x="2103119" y="1623059"/>
            <a:ext cx="25495135" cy="640079"/>
          </a:xfrm>
          <a:prstGeom prst="rect">
            <a:avLst/>
          </a:prstGeom>
          <a:noFill/>
          <a:ln/>
        </p:spPr>
        <p:txBody>
          <a:bodyPr wrap="square" lIns="0" tIns="0" rIns="0" bIns="0" rtlCol="0" anchor="ctr"/>
          <a:lstStyle/>
          <a:p>
            <a:pPr marL="0" indent="0">
              <a:buNone/>
            </a:pPr>
            <a:r>
              <a:rPr lang="en-GB" sz="2800" dirty="0">
                <a:solidFill>
                  <a:srgbClr val="CBD5E0"/>
                </a:solidFill>
                <a:latin typeface="Calibri" pitchFamily="34" charset="0"/>
                <a:ea typeface="Calibri" pitchFamily="34" charset="-122"/>
                <a:cs typeface="Calibri" pitchFamily="34" charset="-120"/>
              </a:rPr>
              <a:t> </a:t>
            </a:r>
            <a:r>
              <a:rPr lang="en-GB" sz="2800" b="1" dirty="0">
                <a:solidFill>
                  <a:srgbClr val="CBD5E0"/>
                </a:solidFill>
                <a:latin typeface="Calibri" pitchFamily="34" charset="0"/>
                <a:ea typeface="Calibri" pitchFamily="34" charset="-122"/>
                <a:cs typeface="Calibri" pitchFamily="34" charset="-120"/>
              </a:rPr>
              <a:t>Name:</a:t>
            </a:r>
            <a:r>
              <a:rPr lang="en-GB" sz="2800" dirty="0">
                <a:solidFill>
                  <a:srgbClr val="CBD5E0"/>
                </a:solidFill>
                <a:latin typeface="Calibri" pitchFamily="34" charset="0"/>
                <a:ea typeface="Calibri" pitchFamily="34" charset="-122"/>
                <a:cs typeface="Calibri" pitchFamily="34" charset="-120"/>
              </a:rPr>
              <a:t> </a:t>
            </a:r>
            <a:r>
              <a:rPr lang="en-GB" sz="2800" dirty="0" err="1">
                <a:solidFill>
                  <a:srgbClr val="CBD5E0"/>
                </a:solidFill>
                <a:latin typeface="Calibri" pitchFamily="34" charset="0"/>
                <a:ea typeface="Calibri" pitchFamily="34" charset="-122"/>
                <a:cs typeface="Calibri" pitchFamily="34" charset="-120"/>
              </a:rPr>
              <a:t>Mst</a:t>
            </a:r>
            <a:r>
              <a:rPr lang="en-GB" sz="2800" dirty="0">
                <a:solidFill>
                  <a:srgbClr val="CBD5E0"/>
                </a:solidFill>
                <a:latin typeface="Calibri" pitchFamily="34" charset="0"/>
                <a:ea typeface="Calibri" pitchFamily="34" charset="-122"/>
                <a:cs typeface="Calibri" pitchFamily="34" charset="-120"/>
              </a:rPr>
              <a:t>. </a:t>
            </a:r>
            <a:r>
              <a:rPr lang="en-GB" sz="2800" dirty="0" err="1">
                <a:solidFill>
                  <a:srgbClr val="CBD5E0"/>
                </a:solidFill>
                <a:latin typeface="Calibri" pitchFamily="34" charset="0"/>
                <a:ea typeface="Calibri" pitchFamily="34" charset="-122"/>
                <a:cs typeface="Calibri" pitchFamily="34" charset="-120"/>
              </a:rPr>
              <a:t>Sima</a:t>
            </a:r>
            <a:r>
              <a:rPr lang="en-GB" sz="2800" dirty="0">
                <a:solidFill>
                  <a:srgbClr val="CBD5E0"/>
                </a:solidFill>
                <a:latin typeface="Calibri" pitchFamily="34" charset="0"/>
                <a:ea typeface="Calibri" pitchFamily="34" charset="-122"/>
                <a:cs typeface="Calibri" pitchFamily="34" charset="-120"/>
              </a:rPr>
              <a:t> Begum </a:t>
            </a:r>
            <a:r>
              <a:rPr lang="en-GB" sz="2800" b="1" dirty="0">
                <a:solidFill>
                  <a:srgbClr val="CBD5E0"/>
                </a:solidFill>
                <a:latin typeface="Calibri" pitchFamily="34" charset="0"/>
                <a:ea typeface="Calibri" pitchFamily="34" charset="-122"/>
                <a:cs typeface="Calibri" pitchFamily="34" charset="-120"/>
              </a:rPr>
              <a:t>ID:</a:t>
            </a:r>
            <a:r>
              <a:rPr lang="en-GB" sz="2800" dirty="0">
                <a:solidFill>
                  <a:srgbClr val="CBD5E0"/>
                </a:solidFill>
                <a:latin typeface="Calibri" pitchFamily="34" charset="0"/>
                <a:ea typeface="Calibri" pitchFamily="34" charset="-122"/>
                <a:cs typeface="Calibri" pitchFamily="34" charset="-120"/>
              </a:rPr>
              <a:t> 2433426  Lecturer: Dr Ping Wu  </a:t>
            </a:r>
            <a:r>
              <a:rPr lang="en-GB" sz="2800" noProof="0" dirty="0">
                <a:solidFill>
                  <a:srgbClr val="CBD5E0"/>
                </a:solidFill>
                <a:latin typeface="Calibri" pitchFamily="34" charset="0"/>
                <a:ea typeface="Calibri" pitchFamily="34" charset="-122"/>
                <a:cs typeface="Calibri" pitchFamily="34" charset="-120"/>
              </a:rPr>
              <a:t>MSc Public Health and Social Care in Practice  |  Module: LCHS7009 Population Health and Digital Health Promotion</a:t>
            </a:r>
            <a:endParaRPr lang="en-GB" sz="2800" noProof="0" dirty="0"/>
          </a:p>
        </p:txBody>
      </p:sp>
      <p:sp>
        <p:nvSpPr>
          <p:cNvPr id="10" name="Shape 7"/>
          <p:cNvSpPr/>
          <p:nvPr/>
        </p:nvSpPr>
        <p:spPr>
          <a:xfrm>
            <a:off x="365760" y="2926080"/>
            <a:ext cx="9601200" cy="694944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11" name="Shape 8"/>
          <p:cNvSpPr/>
          <p:nvPr/>
        </p:nvSpPr>
        <p:spPr>
          <a:xfrm>
            <a:off x="365760" y="2926080"/>
            <a:ext cx="9601200" cy="73152"/>
          </a:xfrm>
          <a:prstGeom prst="rect">
            <a:avLst/>
          </a:prstGeom>
          <a:solidFill>
            <a:srgbClr val="2B6CB0"/>
          </a:solidFill>
          <a:ln/>
        </p:spPr>
        <p:txBody>
          <a:bodyPr/>
          <a:lstStyle/>
          <a:p>
            <a:endParaRPr lang="en-GB" noProof="0" dirty="0"/>
          </a:p>
        </p:txBody>
      </p:sp>
      <p:pic>
        <p:nvPicPr>
          <p:cNvPr id="12" name="Image 1" descr="preencoded.png"/>
          <p:cNvPicPr>
            <a:picLocks noChangeAspect="1"/>
          </p:cNvPicPr>
          <p:nvPr/>
        </p:nvPicPr>
        <p:blipFill>
          <a:blip r:embed="rId4"/>
          <a:stretch>
            <a:fillRect/>
          </a:stretch>
        </p:blipFill>
        <p:spPr>
          <a:xfrm>
            <a:off x="594360" y="3154680"/>
            <a:ext cx="411480" cy="411480"/>
          </a:xfrm>
          <a:prstGeom prst="rect">
            <a:avLst/>
          </a:prstGeom>
        </p:spPr>
      </p:pic>
      <p:sp>
        <p:nvSpPr>
          <p:cNvPr id="13" name="Text 9"/>
          <p:cNvSpPr/>
          <p:nvPr/>
        </p:nvSpPr>
        <p:spPr>
          <a:xfrm>
            <a:off x="1097280" y="310896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1. Background</a:t>
            </a:r>
            <a:endParaRPr lang="en-GB" sz="2400" noProof="0" dirty="0"/>
          </a:p>
        </p:txBody>
      </p:sp>
      <p:pic>
        <p:nvPicPr>
          <p:cNvPr id="14" name="Image 2" descr="preencoded.png"/>
          <p:cNvPicPr>
            <a:picLocks noChangeAspect="1"/>
          </p:cNvPicPr>
          <p:nvPr/>
        </p:nvPicPr>
        <p:blipFill>
          <a:blip r:embed="rId5"/>
          <a:stretch>
            <a:fillRect/>
          </a:stretch>
        </p:blipFill>
        <p:spPr>
          <a:xfrm>
            <a:off x="594360" y="3703320"/>
            <a:ext cx="9144000" cy="2377440"/>
          </a:xfrm>
          <a:prstGeom prst="rect">
            <a:avLst/>
          </a:prstGeom>
        </p:spPr>
      </p:pic>
      <p:sp>
        <p:nvSpPr>
          <p:cNvPr id="15" name="Text 10"/>
          <p:cNvSpPr/>
          <p:nvPr/>
        </p:nvSpPr>
        <p:spPr>
          <a:xfrm>
            <a:off x="594360" y="6172200"/>
            <a:ext cx="9144000" cy="5212080"/>
          </a:xfrm>
          <a:prstGeom prst="rect">
            <a:avLst/>
          </a:prstGeom>
          <a:noFill/>
          <a:ln/>
        </p:spPr>
        <p:txBody>
          <a:bodyPr wrap="square" lIns="0" tIns="0" rIns="0" bIns="0" rtlCol="0" anchor="t"/>
          <a:lstStyle/>
          <a:p>
            <a:pPr marL="0" indent="0">
              <a:lnSpc>
                <a:spcPct val="115000"/>
              </a:lnSpc>
              <a:buNone/>
            </a:pPr>
            <a:r>
              <a:rPr lang="en-GB" sz="2000" noProof="0" dirty="0">
                <a:solidFill>
                  <a:srgbClr val="2D3748"/>
                </a:solidFill>
                <a:latin typeface="Calibri" pitchFamily="34" charset="0"/>
                <a:ea typeface="Calibri" pitchFamily="34" charset="-122"/>
                <a:cs typeface="Calibri" pitchFamily="34" charset="-120"/>
              </a:rPr>
              <a:t>Diabetes mellitus is a critical global public health challenge affecting over 537 million adults worldwide, with prevalence projected to rise to 783 million by 2045 (Bartley and Kelly-Irving, 2024). The burden of type 2 diabetes disproportionately affects lower-income populations, highlighting significant health inequalities (Jahnel et al., 2022). Traditional interventions such as face-to-face education programmes and community screening have demonstrated effectiveness; however, they are limited in scalability and accessibility (Chauvin, Perera and Clarke, 2016).</a:t>
            </a:r>
            <a:endParaRPr lang="en-GB" sz="2000" noProof="0" dirty="0"/>
          </a:p>
          <a:p>
            <a:pPr marL="0" indent="0">
              <a:buNone/>
            </a:pPr>
            <a:endParaRPr lang="en-GB" sz="2000" noProof="0" dirty="0"/>
          </a:p>
          <a:p>
            <a:pPr marL="0" indent="0">
              <a:lnSpc>
                <a:spcPct val="115000"/>
              </a:lnSpc>
              <a:buNone/>
            </a:pPr>
            <a:r>
              <a:rPr lang="en-GB" sz="2000" noProof="0" dirty="0">
                <a:solidFill>
                  <a:srgbClr val="2D3748"/>
                </a:solidFill>
                <a:latin typeface="Calibri" pitchFamily="34" charset="0"/>
                <a:ea typeface="Calibri" pitchFamily="34" charset="-122"/>
                <a:cs typeface="Calibri" pitchFamily="34" charset="-120"/>
              </a:rPr>
              <a:t>Mobile health (mHealth) applications represent a transformative digital health intervention that enables real-time blood glucose monitoring, medication adherence tracking, dietary management and physical activity promotion (</a:t>
            </a:r>
            <a:r>
              <a:rPr lang="en-GB" sz="2000" noProof="0" dirty="0" err="1">
                <a:solidFill>
                  <a:srgbClr val="2D3748"/>
                </a:solidFill>
                <a:latin typeface="Calibri" pitchFamily="34" charset="0"/>
                <a:ea typeface="Calibri" pitchFamily="34" charset="-122"/>
                <a:cs typeface="Calibri" pitchFamily="34" charset="-120"/>
              </a:rPr>
              <a:t>Brzan</a:t>
            </a:r>
            <a:r>
              <a:rPr lang="en-GB" sz="2000" noProof="0" dirty="0">
                <a:solidFill>
                  <a:srgbClr val="2D3748"/>
                </a:solidFill>
                <a:latin typeface="Calibri" pitchFamily="34" charset="0"/>
                <a:ea typeface="Calibri" pitchFamily="34" charset="-122"/>
                <a:cs typeface="Calibri" pitchFamily="34" charset="-120"/>
              </a:rPr>
              <a:t> et al., 2016). These apps have been co-designed with patients to enhance usability and cultural appropriateness in diverse populations (Kwan et al., 2023).</a:t>
            </a:r>
            <a:endParaRPr lang="en-GB" sz="2000" noProof="0" dirty="0"/>
          </a:p>
        </p:txBody>
      </p:sp>
      <p:sp>
        <p:nvSpPr>
          <p:cNvPr id="16" name="Shape 11"/>
          <p:cNvSpPr/>
          <p:nvPr/>
        </p:nvSpPr>
        <p:spPr>
          <a:xfrm>
            <a:off x="365760" y="11768328"/>
            <a:ext cx="9601200" cy="868680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17" name="Shape 12"/>
          <p:cNvSpPr/>
          <p:nvPr/>
        </p:nvSpPr>
        <p:spPr>
          <a:xfrm>
            <a:off x="342900" y="11562588"/>
            <a:ext cx="9601200" cy="73152"/>
          </a:xfrm>
          <a:prstGeom prst="rect">
            <a:avLst/>
          </a:prstGeom>
          <a:solidFill>
            <a:srgbClr val="2C7A7B"/>
          </a:solidFill>
          <a:ln/>
        </p:spPr>
        <p:txBody>
          <a:bodyPr/>
          <a:lstStyle/>
          <a:p>
            <a:endParaRPr lang="en-GB" noProof="0" dirty="0"/>
          </a:p>
        </p:txBody>
      </p:sp>
      <p:pic>
        <p:nvPicPr>
          <p:cNvPr id="18" name="Image 3" descr="preencoded.png"/>
          <p:cNvPicPr>
            <a:picLocks noChangeAspect="1"/>
          </p:cNvPicPr>
          <p:nvPr/>
        </p:nvPicPr>
        <p:blipFill>
          <a:blip r:embed="rId6"/>
          <a:stretch>
            <a:fillRect/>
          </a:stretch>
        </p:blipFill>
        <p:spPr>
          <a:xfrm>
            <a:off x="488373" y="12184380"/>
            <a:ext cx="411480" cy="411480"/>
          </a:xfrm>
          <a:prstGeom prst="rect">
            <a:avLst/>
          </a:prstGeom>
        </p:spPr>
      </p:pic>
      <p:sp>
        <p:nvSpPr>
          <p:cNvPr id="19" name="Text 13"/>
          <p:cNvSpPr/>
          <p:nvPr/>
        </p:nvSpPr>
        <p:spPr>
          <a:xfrm>
            <a:off x="914400" y="1218438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2. Health Promotion Values and Principles</a:t>
            </a:r>
            <a:endParaRPr lang="en-GB" sz="2400" noProof="0" dirty="0"/>
          </a:p>
        </p:txBody>
      </p:sp>
      <p:pic>
        <p:nvPicPr>
          <p:cNvPr id="20" name="Image 4" descr="preencoded.png"/>
          <p:cNvPicPr>
            <a:picLocks noChangeAspect="1"/>
          </p:cNvPicPr>
          <p:nvPr/>
        </p:nvPicPr>
        <p:blipFill>
          <a:blip r:embed="rId7"/>
          <a:stretch>
            <a:fillRect/>
          </a:stretch>
        </p:blipFill>
        <p:spPr>
          <a:xfrm>
            <a:off x="594360" y="13045579"/>
            <a:ext cx="9144000" cy="2743200"/>
          </a:xfrm>
          <a:prstGeom prst="rect">
            <a:avLst/>
          </a:prstGeom>
        </p:spPr>
      </p:pic>
      <p:sp>
        <p:nvSpPr>
          <p:cNvPr id="21" name="Text 14"/>
          <p:cNvSpPr/>
          <p:nvPr/>
        </p:nvSpPr>
        <p:spPr>
          <a:xfrm>
            <a:off x="800100" y="15942564"/>
            <a:ext cx="9144000" cy="4818888"/>
          </a:xfrm>
          <a:prstGeom prst="rect">
            <a:avLst/>
          </a:prstGeom>
          <a:noFill/>
          <a:ln/>
        </p:spPr>
        <p:txBody>
          <a:bodyPr wrap="square" lIns="0" tIns="0" rIns="0" bIns="0" rtlCol="0" anchor="t"/>
          <a:lstStyle/>
          <a:p>
            <a:pPr marL="0" indent="0">
              <a:lnSpc>
                <a:spcPct val="115000"/>
              </a:lnSpc>
              <a:buNone/>
            </a:pPr>
            <a:r>
              <a:rPr lang="en-GB" noProof="0" dirty="0">
                <a:solidFill>
                  <a:srgbClr val="2D3748"/>
                </a:solidFill>
                <a:latin typeface="Calibri" pitchFamily="34" charset="0"/>
                <a:ea typeface="Calibri" pitchFamily="34" charset="-122"/>
                <a:cs typeface="Calibri" pitchFamily="34" charset="-120"/>
              </a:rPr>
              <a:t>Health promotion, as defined by the Ottawa Charter (1986), encompasses enabling, mediating and advocating for health. Key principles include empowerment, equity, participation and holistic approaches to wellbeing (Azzopardi-Muscat and Sørensen, 2019).</a:t>
            </a:r>
            <a:endParaRPr lang="en-GB" noProof="0" dirty="0"/>
          </a:p>
          <a:p>
            <a:pPr marL="0" indent="0">
              <a:buNone/>
            </a:pPr>
            <a:endParaRPr lang="en-GB" noProof="0" dirty="0"/>
          </a:p>
          <a:p>
            <a:pPr marL="0" indent="0">
              <a:buNone/>
            </a:pPr>
            <a:r>
              <a:rPr lang="en-GB" sz="2000" b="1" noProof="0" dirty="0">
                <a:solidFill>
                  <a:srgbClr val="1A365D"/>
                </a:solidFill>
                <a:latin typeface="Calibri" pitchFamily="34" charset="0"/>
                <a:ea typeface="Calibri" pitchFamily="34" charset="-122"/>
                <a:cs typeface="Calibri" pitchFamily="34" charset="-120"/>
              </a:rPr>
              <a:t>Alignment with mHealth Intervention:</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Empowerment: </a:t>
            </a:r>
            <a:r>
              <a:rPr lang="en-GB" noProof="0" dirty="0">
                <a:solidFill>
                  <a:srgbClr val="2D3748"/>
                </a:solidFill>
                <a:latin typeface="Calibri" pitchFamily="34" charset="0"/>
                <a:ea typeface="Calibri" pitchFamily="34" charset="-122"/>
                <a:cs typeface="Calibri" pitchFamily="34" charset="-120"/>
              </a:rPr>
              <a:t>mHealth apps empower individuals with diabetes by providing personalised health data, enabling informed decision-making about diet, medication and activity levels (</a:t>
            </a:r>
            <a:r>
              <a:rPr lang="en-GB" noProof="0" dirty="0" err="1">
                <a:solidFill>
                  <a:srgbClr val="2D3748"/>
                </a:solidFill>
                <a:latin typeface="Calibri" pitchFamily="34" charset="0"/>
                <a:ea typeface="Calibri" pitchFamily="34" charset="-122"/>
                <a:cs typeface="Calibri" pitchFamily="34" charset="-120"/>
              </a:rPr>
              <a:t>Mehraeen</a:t>
            </a:r>
            <a:r>
              <a:rPr lang="en-GB" noProof="0" dirty="0">
                <a:solidFill>
                  <a:srgbClr val="2D3748"/>
                </a:solidFill>
                <a:latin typeface="Calibri" pitchFamily="34" charset="0"/>
                <a:ea typeface="Calibri" pitchFamily="34" charset="-122"/>
                <a:cs typeface="Calibri" pitchFamily="34" charset="-120"/>
              </a:rPr>
              <a:t> et al., 2022; </a:t>
            </a:r>
            <a:r>
              <a:rPr lang="en-GB" noProof="0" dirty="0" err="1">
                <a:solidFill>
                  <a:srgbClr val="2D3748"/>
                </a:solidFill>
                <a:latin typeface="Calibri" pitchFamily="34" charset="0"/>
                <a:ea typeface="Calibri" pitchFamily="34" charset="-122"/>
                <a:cs typeface="Calibri" pitchFamily="34" charset="-120"/>
              </a:rPr>
              <a:t>Ellahham</a:t>
            </a:r>
            <a:r>
              <a:rPr lang="en-GB" noProof="0" dirty="0">
                <a:solidFill>
                  <a:srgbClr val="2D3748"/>
                </a:solidFill>
                <a:latin typeface="Calibri" pitchFamily="34" charset="0"/>
                <a:ea typeface="Calibri" pitchFamily="34" charset="-122"/>
                <a:cs typeface="Calibri" pitchFamily="34" charset="-120"/>
              </a:rPr>
              <a:t>., 2020).</a:t>
            </a:r>
            <a:endParaRPr lang="en-GB" noProof="0" dirty="0"/>
          </a:p>
          <a:p>
            <a:pPr marL="0" indent="0">
              <a:buNone/>
            </a:pP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Equity: </a:t>
            </a:r>
            <a:r>
              <a:rPr lang="en-GB" noProof="0" dirty="0">
                <a:solidFill>
                  <a:srgbClr val="2D3748"/>
                </a:solidFill>
                <a:latin typeface="Calibri" pitchFamily="34" charset="0"/>
                <a:ea typeface="Calibri" pitchFamily="34" charset="-122"/>
                <a:cs typeface="Calibri" pitchFamily="34" charset="-120"/>
              </a:rPr>
              <a:t>Digital health tools can bridge geographical and socioeconomic barriers to healthcare access, although digital health inequalities must be addressed to avoid widening existing disparities (Yao et al., 2022).</a:t>
            </a:r>
            <a:endParaRPr lang="en-GB" noProof="0" dirty="0"/>
          </a:p>
          <a:p>
            <a:pPr marL="0" indent="0">
              <a:buNone/>
            </a:pP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Participation: </a:t>
            </a:r>
            <a:r>
              <a:rPr lang="en-GB" noProof="0" dirty="0">
                <a:solidFill>
                  <a:srgbClr val="2D3748"/>
                </a:solidFill>
                <a:latin typeface="Calibri" pitchFamily="34" charset="0"/>
                <a:ea typeface="Calibri" pitchFamily="34" charset="-122"/>
                <a:cs typeface="Calibri" pitchFamily="34" charset="-120"/>
              </a:rPr>
              <a:t>Co-design methodologies involving patients in app development enhance relevance and cultural sensitivity (Kwan et al., 2023; Kuwabara et al., 2020).</a:t>
            </a:r>
            <a:endParaRPr lang="en-GB" noProof="0" dirty="0"/>
          </a:p>
        </p:txBody>
      </p:sp>
      <p:sp>
        <p:nvSpPr>
          <p:cNvPr id="22" name="Shape 15"/>
          <p:cNvSpPr/>
          <p:nvPr/>
        </p:nvSpPr>
        <p:spPr>
          <a:xfrm>
            <a:off x="10332720" y="2926080"/>
            <a:ext cx="9601200" cy="62179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23" name="Shape 16"/>
          <p:cNvSpPr/>
          <p:nvPr/>
        </p:nvSpPr>
        <p:spPr>
          <a:xfrm>
            <a:off x="10332720" y="2926080"/>
            <a:ext cx="9601200" cy="73152"/>
          </a:xfrm>
          <a:prstGeom prst="rect">
            <a:avLst/>
          </a:prstGeom>
          <a:solidFill>
            <a:srgbClr val="6B46C1"/>
          </a:solidFill>
          <a:ln/>
        </p:spPr>
        <p:txBody>
          <a:bodyPr/>
          <a:lstStyle/>
          <a:p>
            <a:endParaRPr lang="en-GB" noProof="0" dirty="0"/>
          </a:p>
        </p:txBody>
      </p:sp>
      <p:pic>
        <p:nvPicPr>
          <p:cNvPr id="24" name="Image 5" descr="preencoded.png"/>
          <p:cNvPicPr>
            <a:picLocks noChangeAspect="1"/>
          </p:cNvPicPr>
          <p:nvPr/>
        </p:nvPicPr>
        <p:blipFill>
          <a:blip r:embed="rId8"/>
          <a:stretch>
            <a:fillRect/>
          </a:stretch>
        </p:blipFill>
        <p:spPr>
          <a:xfrm>
            <a:off x="10561320" y="3154680"/>
            <a:ext cx="411480" cy="411480"/>
          </a:xfrm>
          <a:prstGeom prst="rect">
            <a:avLst/>
          </a:prstGeom>
        </p:spPr>
      </p:pic>
      <p:sp>
        <p:nvSpPr>
          <p:cNvPr id="25" name="Text 17"/>
          <p:cNvSpPr/>
          <p:nvPr/>
        </p:nvSpPr>
        <p:spPr>
          <a:xfrm>
            <a:off x="11064240" y="310896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3. Behavioural Change Theory</a:t>
            </a:r>
            <a:endParaRPr lang="en-GB" sz="2400" noProof="0" dirty="0"/>
          </a:p>
        </p:txBody>
      </p:sp>
      <p:sp>
        <p:nvSpPr>
          <p:cNvPr id="26" name="Text 18"/>
          <p:cNvSpPr/>
          <p:nvPr/>
        </p:nvSpPr>
        <p:spPr>
          <a:xfrm>
            <a:off x="10561320" y="3703320"/>
            <a:ext cx="9144000" cy="5486400"/>
          </a:xfrm>
          <a:prstGeom prst="rect">
            <a:avLst/>
          </a:prstGeom>
          <a:noFill/>
          <a:ln/>
        </p:spPr>
        <p:txBody>
          <a:bodyPr wrap="square" lIns="0" tIns="0" rIns="0" bIns="0" rtlCol="0" anchor="t"/>
          <a:lstStyle/>
          <a:p>
            <a:pPr marL="0" indent="0">
              <a:lnSpc>
                <a:spcPct val="115000"/>
              </a:lnSpc>
              <a:buNone/>
            </a:pPr>
            <a:r>
              <a:rPr lang="en-GB" noProof="0" dirty="0">
                <a:solidFill>
                  <a:srgbClr val="2D3748"/>
                </a:solidFill>
                <a:latin typeface="Calibri" pitchFamily="34" charset="0"/>
                <a:ea typeface="Calibri" pitchFamily="34" charset="-122"/>
                <a:cs typeface="Calibri" pitchFamily="34" charset="-120"/>
              </a:rPr>
              <a:t>The Health Belief Model (HBM) is a widely recognised theoretical framework for understanding and predicting health-related behaviours (De la Torre et al., 2025). The HBM posits that health behaviour change is influenced by six key constructs: perceived susceptibility, perceived severity, perceived benefits, perceived barriers, cues to action, and self-efficacy (</a:t>
            </a:r>
            <a:r>
              <a:rPr lang="en-GB" noProof="0" dirty="0" err="1">
                <a:solidFill>
                  <a:srgbClr val="2D3748"/>
                </a:solidFill>
                <a:latin typeface="Calibri" pitchFamily="34" charset="0"/>
                <a:ea typeface="Calibri" pitchFamily="34" charset="-122"/>
                <a:cs typeface="Calibri" pitchFamily="34" charset="-120"/>
              </a:rPr>
              <a:t>Brzan</a:t>
            </a:r>
            <a:r>
              <a:rPr lang="en-GB" noProof="0" dirty="0">
                <a:solidFill>
                  <a:srgbClr val="2D3748"/>
                </a:solidFill>
                <a:latin typeface="Calibri" pitchFamily="34" charset="0"/>
                <a:ea typeface="Calibri" pitchFamily="34" charset="-122"/>
                <a:cs typeface="Calibri" pitchFamily="34" charset="-120"/>
              </a:rPr>
              <a:t> et al., 2016; </a:t>
            </a:r>
            <a:r>
              <a:rPr lang="en-GB" noProof="0" dirty="0" err="1">
                <a:solidFill>
                  <a:srgbClr val="2D3748"/>
                </a:solidFill>
                <a:latin typeface="Calibri" pitchFamily="34" charset="0"/>
                <a:ea typeface="Calibri" pitchFamily="34" charset="-122"/>
                <a:cs typeface="Calibri" pitchFamily="34" charset="-120"/>
              </a:rPr>
              <a:t>Mehraeen</a:t>
            </a:r>
            <a:r>
              <a:rPr lang="en-GB" noProof="0" dirty="0">
                <a:solidFill>
                  <a:srgbClr val="2D3748"/>
                </a:solidFill>
                <a:latin typeface="Calibri" pitchFamily="34" charset="0"/>
                <a:ea typeface="Calibri" pitchFamily="34" charset="-122"/>
                <a:cs typeface="Calibri" pitchFamily="34" charset="-120"/>
              </a:rPr>
              <a:t> et al., 2022).</a:t>
            </a:r>
            <a:endParaRPr lang="en-GB" noProof="0" dirty="0"/>
          </a:p>
          <a:p>
            <a:pPr marL="0" indent="0">
              <a:buNone/>
            </a:pPr>
            <a:endParaRPr lang="en-GB" noProof="0" dirty="0"/>
          </a:p>
          <a:p>
            <a:pPr marL="0" indent="0">
              <a:buNone/>
            </a:pPr>
            <a:r>
              <a:rPr lang="en-GB" sz="2000" b="1" noProof="0" dirty="0">
                <a:solidFill>
                  <a:srgbClr val="1A365D"/>
                </a:solidFill>
                <a:latin typeface="Calibri" pitchFamily="34" charset="0"/>
                <a:ea typeface="Calibri" pitchFamily="34" charset="-122"/>
                <a:cs typeface="Calibri" pitchFamily="34" charset="-120"/>
              </a:rPr>
              <a:t>Application to mHealth Diabetes Intervention:</a:t>
            </a:r>
            <a:endParaRPr lang="en-GB" noProof="0" dirty="0"/>
          </a:p>
          <a:p>
            <a:pPr marL="0" indent="0">
              <a:buNone/>
            </a:pP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Perceived Susceptibility and Severity: </a:t>
            </a:r>
            <a:r>
              <a:rPr lang="en-GB" noProof="0" dirty="0">
                <a:solidFill>
                  <a:srgbClr val="2D3748"/>
                </a:solidFill>
                <a:latin typeface="Calibri" pitchFamily="34" charset="0"/>
                <a:ea typeface="Calibri" pitchFamily="34" charset="-122"/>
                <a:cs typeface="Calibri" pitchFamily="34" charset="-120"/>
              </a:rPr>
              <a:t>The app delivers personalised risk assessments and educational content highlighting diabetes complications, increasing awareness of personal health risks.</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Perceived Benefits: </a:t>
            </a:r>
            <a:r>
              <a:rPr lang="en-GB" noProof="0" dirty="0">
                <a:solidFill>
                  <a:srgbClr val="2D3748"/>
                </a:solidFill>
                <a:latin typeface="Calibri" pitchFamily="34" charset="0"/>
                <a:ea typeface="Calibri" pitchFamily="34" charset="-122"/>
                <a:cs typeface="Calibri" pitchFamily="34" charset="-120"/>
              </a:rPr>
              <a:t>Real-time tracking features demonstrate tangible improvements in glycaemic control, reinforcing positive health behaviours.</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Perceived Barriers: </a:t>
            </a:r>
            <a:r>
              <a:rPr lang="en-GB" noProof="0" dirty="0">
                <a:solidFill>
                  <a:srgbClr val="2D3748"/>
                </a:solidFill>
                <a:latin typeface="Calibri" pitchFamily="34" charset="0"/>
                <a:ea typeface="Calibri" pitchFamily="34" charset="-122"/>
                <a:cs typeface="Calibri" pitchFamily="34" charset="-120"/>
              </a:rPr>
              <a:t>Multilingual interfaces and simplified navigation reduce digital literacy barriers (Abernethy et al. (2022).</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Cues to Action: </a:t>
            </a:r>
            <a:r>
              <a:rPr lang="en-GB" noProof="0" dirty="0">
                <a:solidFill>
                  <a:srgbClr val="2D3748"/>
                </a:solidFill>
                <a:latin typeface="Calibri" pitchFamily="34" charset="0"/>
                <a:ea typeface="Calibri" pitchFamily="34" charset="-122"/>
                <a:cs typeface="Calibri" pitchFamily="34" charset="-120"/>
              </a:rPr>
              <a:t>Push notifications for medication, appointments and blood glucose readings serve as cues.</a:t>
            </a:r>
            <a:endParaRPr lang="en-GB" noProof="0" dirty="0"/>
          </a:p>
          <a:p>
            <a:pPr marL="0" indent="0">
              <a:buNone/>
            </a:pPr>
            <a:r>
              <a:rPr lang="en-GB" b="1" noProof="0" dirty="0">
                <a:solidFill>
                  <a:srgbClr val="2D3748"/>
                </a:solidFill>
                <a:latin typeface="Calibri" pitchFamily="34" charset="0"/>
                <a:ea typeface="Calibri" pitchFamily="34" charset="-122"/>
                <a:cs typeface="Calibri" pitchFamily="34" charset="-120"/>
              </a:rPr>
              <a:t>Self-Efficacy: </a:t>
            </a:r>
            <a:r>
              <a:rPr lang="en-GB" noProof="0" dirty="0">
                <a:solidFill>
                  <a:srgbClr val="2D3748"/>
                </a:solidFill>
                <a:latin typeface="Calibri" pitchFamily="34" charset="0"/>
                <a:ea typeface="Calibri" pitchFamily="34" charset="-122"/>
                <a:cs typeface="Calibri" pitchFamily="34" charset="-120"/>
              </a:rPr>
              <a:t>Goal-setting features and progress dashboards build confidence in managing diabetes independently (</a:t>
            </a:r>
            <a:r>
              <a:rPr lang="en-GB" noProof="0" dirty="0" err="1">
                <a:solidFill>
                  <a:srgbClr val="2D3748"/>
                </a:solidFill>
                <a:latin typeface="Calibri" pitchFamily="34" charset="0"/>
                <a:ea typeface="Calibri" pitchFamily="34" charset="-122"/>
                <a:cs typeface="Calibri" pitchFamily="34" charset="-120"/>
              </a:rPr>
              <a:t>Mehraeen</a:t>
            </a:r>
            <a:r>
              <a:rPr lang="en-GB" noProof="0" dirty="0">
                <a:solidFill>
                  <a:srgbClr val="2D3748"/>
                </a:solidFill>
                <a:latin typeface="Calibri" pitchFamily="34" charset="0"/>
                <a:ea typeface="Calibri" pitchFamily="34" charset="-122"/>
                <a:cs typeface="Calibri" pitchFamily="34" charset="-120"/>
              </a:rPr>
              <a:t> et al., 2022).</a:t>
            </a:r>
            <a:endParaRPr lang="en-GB" noProof="0" dirty="0"/>
          </a:p>
        </p:txBody>
      </p:sp>
      <p:pic>
        <p:nvPicPr>
          <p:cNvPr id="27" name="Image 6" descr="preencoded.png"/>
          <p:cNvPicPr>
            <a:picLocks noChangeAspect="1"/>
          </p:cNvPicPr>
          <p:nvPr/>
        </p:nvPicPr>
        <p:blipFill>
          <a:blip r:embed="rId9"/>
          <a:stretch>
            <a:fillRect/>
          </a:stretch>
        </p:blipFill>
        <p:spPr>
          <a:xfrm>
            <a:off x="10607040" y="9418320"/>
            <a:ext cx="9052560" cy="2926080"/>
          </a:xfrm>
          <a:prstGeom prst="rect">
            <a:avLst/>
          </a:prstGeom>
        </p:spPr>
      </p:pic>
      <p:sp>
        <p:nvSpPr>
          <p:cNvPr id="28" name="Text 19"/>
          <p:cNvSpPr/>
          <p:nvPr/>
        </p:nvSpPr>
        <p:spPr>
          <a:xfrm>
            <a:off x="10607040" y="12252960"/>
            <a:ext cx="9052560" cy="365760"/>
          </a:xfrm>
          <a:prstGeom prst="rect">
            <a:avLst/>
          </a:prstGeom>
          <a:noFill/>
          <a:ln/>
        </p:spPr>
        <p:txBody>
          <a:bodyPr wrap="square" lIns="0" tIns="0" rIns="0" bIns="0" rtlCol="0" anchor="ctr"/>
          <a:lstStyle/>
          <a:p>
            <a:pPr marL="0" indent="0" algn="ctr">
              <a:buNone/>
            </a:pPr>
            <a:r>
              <a:rPr lang="en-GB" sz="1100" i="1" noProof="0" dirty="0">
                <a:solidFill>
                  <a:srgbClr val="A0AEC0"/>
                </a:solidFill>
                <a:latin typeface="Calibri" pitchFamily="34" charset="0"/>
                <a:ea typeface="Calibri" pitchFamily="34" charset="-122"/>
                <a:cs typeface="Calibri" pitchFamily="34" charset="-120"/>
              </a:rPr>
              <a:t>Figure 1: Health Belief Model Framework Applied to mHealth Diabetes Intervention</a:t>
            </a:r>
            <a:endParaRPr lang="en-GB" sz="1100" noProof="0" dirty="0"/>
          </a:p>
        </p:txBody>
      </p:sp>
      <p:sp>
        <p:nvSpPr>
          <p:cNvPr id="29" name="Shape 20"/>
          <p:cNvSpPr/>
          <p:nvPr/>
        </p:nvSpPr>
        <p:spPr>
          <a:xfrm>
            <a:off x="10332720" y="12984480"/>
            <a:ext cx="9601200" cy="228600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30" name="Shape 21"/>
          <p:cNvSpPr/>
          <p:nvPr/>
        </p:nvSpPr>
        <p:spPr>
          <a:xfrm>
            <a:off x="10332720" y="12984480"/>
            <a:ext cx="9601200" cy="73152"/>
          </a:xfrm>
          <a:prstGeom prst="rect">
            <a:avLst/>
          </a:prstGeom>
          <a:solidFill>
            <a:srgbClr val="38A169"/>
          </a:solidFill>
          <a:ln/>
        </p:spPr>
        <p:txBody>
          <a:bodyPr/>
          <a:lstStyle/>
          <a:p>
            <a:endParaRPr lang="en-GB" noProof="0" dirty="0"/>
          </a:p>
        </p:txBody>
      </p:sp>
      <p:sp>
        <p:nvSpPr>
          <p:cNvPr id="31" name="Text 22"/>
          <p:cNvSpPr/>
          <p:nvPr/>
        </p:nvSpPr>
        <p:spPr>
          <a:xfrm>
            <a:off x="10561320" y="13121640"/>
            <a:ext cx="9144000" cy="411480"/>
          </a:xfrm>
          <a:prstGeom prst="rect">
            <a:avLst/>
          </a:prstGeom>
          <a:noFill/>
          <a:ln/>
        </p:spPr>
        <p:txBody>
          <a:bodyPr wrap="square" lIns="0" tIns="0" rIns="0" bIns="0" rtlCol="0" anchor="ctr"/>
          <a:lstStyle/>
          <a:p>
            <a:pPr marL="0" indent="0">
              <a:buNone/>
            </a:pPr>
            <a:r>
              <a:rPr lang="en-GB" sz="1600" b="1" noProof="0" dirty="0">
                <a:solidFill>
                  <a:srgbClr val="1A365D"/>
                </a:solidFill>
                <a:latin typeface="Georgia" pitchFamily="34" charset="0"/>
                <a:ea typeface="Georgia" pitchFamily="34" charset="-122"/>
                <a:cs typeface="Georgia" pitchFamily="34" charset="-120"/>
              </a:rPr>
              <a:t>Intervention Pathway</a:t>
            </a:r>
            <a:endParaRPr lang="en-GB" sz="1600" noProof="0" dirty="0"/>
          </a:p>
        </p:txBody>
      </p:sp>
      <p:pic>
        <p:nvPicPr>
          <p:cNvPr id="32" name="Image 7" descr="preencoded.png"/>
          <p:cNvPicPr>
            <a:picLocks noChangeAspect="1"/>
          </p:cNvPicPr>
          <p:nvPr/>
        </p:nvPicPr>
        <p:blipFill>
          <a:blip r:embed="rId10"/>
          <a:stretch>
            <a:fillRect/>
          </a:stretch>
        </p:blipFill>
        <p:spPr>
          <a:xfrm>
            <a:off x="10515600" y="13624560"/>
            <a:ext cx="9235440" cy="1371600"/>
          </a:xfrm>
          <a:prstGeom prst="rect">
            <a:avLst/>
          </a:prstGeom>
        </p:spPr>
      </p:pic>
      <p:sp>
        <p:nvSpPr>
          <p:cNvPr id="33" name="Text 23"/>
          <p:cNvSpPr/>
          <p:nvPr/>
        </p:nvSpPr>
        <p:spPr>
          <a:xfrm>
            <a:off x="10607040" y="14904720"/>
            <a:ext cx="9052560" cy="274320"/>
          </a:xfrm>
          <a:prstGeom prst="rect">
            <a:avLst/>
          </a:prstGeom>
          <a:noFill/>
          <a:ln/>
        </p:spPr>
        <p:txBody>
          <a:bodyPr wrap="square" lIns="0" tIns="0" rIns="0" bIns="0" rtlCol="0" anchor="ctr"/>
          <a:lstStyle/>
          <a:p>
            <a:pPr marL="0" indent="0" algn="ctr">
              <a:buNone/>
            </a:pPr>
            <a:r>
              <a:rPr lang="en-GB" sz="1100" i="1" noProof="0" dirty="0">
                <a:solidFill>
                  <a:srgbClr val="A0AEC0"/>
                </a:solidFill>
                <a:latin typeface="Calibri" pitchFamily="34" charset="0"/>
                <a:ea typeface="Calibri" pitchFamily="34" charset="-122"/>
                <a:cs typeface="Calibri" pitchFamily="34" charset="-120"/>
              </a:rPr>
              <a:t>Figure 2: mHealth Intervention Pathway for Diabetes Self-Management</a:t>
            </a:r>
            <a:endParaRPr lang="en-GB" sz="1100" noProof="0" dirty="0"/>
          </a:p>
        </p:txBody>
      </p:sp>
      <p:sp>
        <p:nvSpPr>
          <p:cNvPr id="34" name="Shape 24"/>
          <p:cNvSpPr/>
          <p:nvPr/>
        </p:nvSpPr>
        <p:spPr>
          <a:xfrm>
            <a:off x="10332720" y="15544800"/>
            <a:ext cx="9601200" cy="53035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35" name="Shape 25"/>
          <p:cNvSpPr/>
          <p:nvPr/>
        </p:nvSpPr>
        <p:spPr>
          <a:xfrm>
            <a:off x="10332720" y="15544800"/>
            <a:ext cx="9601200" cy="73152"/>
          </a:xfrm>
          <a:prstGeom prst="rect">
            <a:avLst/>
          </a:prstGeom>
          <a:solidFill>
            <a:srgbClr val="D69E2E"/>
          </a:solidFill>
          <a:ln/>
        </p:spPr>
        <p:txBody>
          <a:bodyPr/>
          <a:lstStyle/>
          <a:p>
            <a:endParaRPr lang="en-GB" noProof="0" dirty="0"/>
          </a:p>
        </p:txBody>
      </p:sp>
      <p:pic>
        <p:nvPicPr>
          <p:cNvPr id="36" name="Image 8" descr="preencoded.png"/>
          <p:cNvPicPr>
            <a:picLocks noChangeAspect="1"/>
          </p:cNvPicPr>
          <p:nvPr/>
        </p:nvPicPr>
        <p:blipFill>
          <a:blip r:embed="rId11"/>
          <a:stretch>
            <a:fillRect/>
          </a:stretch>
        </p:blipFill>
        <p:spPr>
          <a:xfrm>
            <a:off x="10561320" y="15773400"/>
            <a:ext cx="411480" cy="411480"/>
          </a:xfrm>
          <a:prstGeom prst="rect">
            <a:avLst/>
          </a:prstGeom>
        </p:spPr>
      </p:pic>
      <p:sp>
        <p:nvSpPr>
          <p:cNvPr id="37" name="Text 26"/>
          <p:cNvSpPr/>
          <p:nvPr/>
        </p:nvSpPr>
        <p:spPr>
          <a:xfrm>
            <a:off x="11064240" y="15727680"/>
            <a:ext cx="8503920" cy="502920"/>
          </a:xfrm>
          <a:prstGeom prst="rect">
            <a:avLst/>
          </a:prstGeom>
          <a:noFill/>
          <a:ln/>
        </p:spPr>
        <p:txBody>
          <a:bodyPr wrap="square" lIns="0" tIns="0" rIns="0" bIns="0" rtlCol="0" anchor="ctr"/>
          <a:lstStyle/>
          <a:p>
            <a:pPr marL="0" indent="0">
              <a:buNone/>
            </a:pPr>
            <a:r>
              <a:rPr lang="en-GB" sz="1800" b="1" noProof="0" dirty="0">
                <a:solidFill>
                  <a:srgbClr val="1A365D"/>
                </a:solidFill>
                <a:latin typeface="Georgia" pitchFamily="34" charset="0"/>
                <a:ea typeface="Georgia" pitchFamily="34" charset="-122"/>
                <a:cs typeface="Georgia" pitchFamily="34" charset="-120"/>
              </a:rPr>
              <a:t>Digital Health Inequality</a:t>
            </a:r>
            <a:endParaRPr lang="en-GB" sz="1800" noProof="0" dirty="0"/>
          </a:p>
        </p:txBody>
      </p:sp>
      <p:pic>
        <p:nvPicPr>
          <p:cNvPr id="38" name="Image 9" descr="preencoded.png"/>
          <p:cNvPicPr>
            <a:picLocks noChangeAspect="1"/>
          </p:cNvPicPr>
          <p:nvPr/>
        </p:nvPicPr>
        <p:blipFill>
          <a:blip r:embed="rId12"/>
          <a:stretch>
            <a:fillRect/>
          </a:stretch>
        </p:blipFill>
        <p:spPr>
          <a:xfrm>
            <a:off x="10561320" y="16322040"/>
            <a:ext cx="9144000" cy="2011680"/>
          </a:xfrm>
          <a:prstGeom prst="rect">
            <a:avLst/>
          </a:prstGeom>
        </p:spPr>
      </p:pic>
      <p:sp>
        <p:nvSpPr>
          <p:cNvPr id="39" name="Text 27"/>
          <p:cNvSpPr/>
          <p:nvPr/>
        </p:nvSpPr>
        <p:spPr>
          <a:xfrm>
            <a:off x="10561320" y="18425160"/>
            <a:ext cx="9144000" cy="2331720"/>
          </a:xfrm>
          <a:prstGeom prst="rect">
            <a:avLst/>
          </a:prstGeom>
          <a:noFill/>
          <a:ln/>
        </p:spPr>
        <p:txBody>
          <a:bodyPr wrap="square" lIns="0" tIns="0" rIns="0" bIns="0" rtlCol="0" anchor="t"/>
          <a:lstStyle/>
          <a:p>
            <a:pPr marL="0" indent="0" algn="just">
              <a:lnSpc>
                <a:spcPct val="115000"/>
              </a:lnSpc>
              <a:buNone/>
            </a:pPr>
            <a:r>
              <a:rPr lang="en-GB" noProof="0" dirty="0">
                <a:solidFill>
                  <a:srgbClr val="2D3748"/>
                </a:solidFill>
                <a:latin typeface="Calibri" pitchFamily="34" charset="0"/>
                <a:ea typeface="Calibri" pitchFamily="34" charset="-122"/>
                <a:cs typeface="Calibri" pitchFamily="34" charset="-120"/>
              </a:rPr>
              <a:t>While mHealth apps offer significant potential, digital health inequalities pose critical challenges (Stevens et al., 2022 ; </a:t>
            </a:r>
            <a:r>
              <a:rPr lang="en-GB" noProof="0" dirty="0" err="1">
                <a:solidFill>
                  <a:srgbClr val="2D3748"/>
                </a:solidFill>
                <a:latin typeface="Calibri" pitchFamily="34" charset="0"/>
                <a:ea typeface="Calibri" pitchFamily="34" charset="-122"/>
                <a:cs typeface="Calibri" pitchFamily="34" charset="-120"/>
              </a:rPr>
              <a:t>Jandoo</a:t>
            </a:r>
            <a:r>
              <a:rPr lang="en-GB" noProof="0" dirty="0">
                <a:solidFill>
                  <a:srgbClr val="2D3748"/>
                </a:solidFill>
                <a:latin typeface="Calibri" pitchFamily="34" charset="0"/>
                <a:ea typeface="Calibri" pitchFamily="34" charset="-122"/>
                <a:cs typeface="Calibri" pitchFamily="34" charset="-120"/>
              </a:rPr>
              <a:t>., 2020). Jahnel et al. (2022) identify digital determinants of health including access to devices, digital literacy, language barriers, and algorithmic bias. Yao et al. (2022) further highlight that adoption of digital health technologies may inadvertently exacerbate existing health inequities among elderly populations and those from disadvantaged socioeconomic backgrounds. Park and Jang (2024) propose ecological models to systematically assess and address these equity determinants within app-based interventions.</a:t>
            </a:r>
            <a:endParaRPr lang="en-GB" noProof="0" dirty="0"/>
          </a:p>
        </p:txBody>
      </p:sp>
      <p:sp>
        <p:nvSpPr>
          <p:cNvPr id="40" name="Shape 28"/>
          <p:cNvSpPr/>
          <p:nvPr/>
        </p:nvSpPr>
        <p:spPr>
          <a:xfrm>
            <a:off x="20299680" y="2926080"/>
            <a:ext cx="9601200" cy="34747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41" name="Shape 29"/>
          <p:cNvSpPr/>
          <p:nvPr/>
        </p:nvSpPr>
        <p:spPr>
          <a:xfrm>
            <a:off x="20299680" y="2926080"/>
            <a:ext cx="9601200" cy="73152"/>
          </a:xfrm>
          <a:prstGeom prst="rect">
            <a:avLst/>
          </a:prstGeom>
          <a:solidFill>
            <a:srgbClr val="2B6CB0"/>
          </a:solidFill>
          <a:ln/>
        </p:spPr>
        <p:txBody>
          <a:bodyPr/>
          <a:lstStyle/>
          <a:p>
            <a:endParaRPr lang="en-GB" noProof="0" dirty="0"/>
          </a:p>
        </p:txBody>
      </p:sp>
      <p:pic>
        <p:nvPicPr>
          <p:cNvPr id="42" name="Image 10" descr="preencoded.png"/>
          <p:cNvPicPr>
            <a:picLocks noChangeAspect="1"/>
          </p:cNvPicPr>
          <p:nvPr/>
        </p:nvPicPr>
        <p:blipFill>
          <a:blip r:embed="rId13"/>
          <a:stretch>
            <a:fillRect/>
          </a:stretch>
        </p:blipFill>
        <p:spPr>
          <a:xfrm>
            <a:off x="20528280" y="3108960"/>
            <a:ext cx="365760" cy="365760"/>
          </a:xfrm>
          <a:prstGeom prst="rect">
            <a:avLst/>
          </a:prstGeom>
        </p:spPr>
      </p:pic>
      <p:sp>
        <p:nvSpPr>
          <p:cNvPr id="43" name="Text 30"/>
          <p:cNvSpPr/>
          <p:nvPr/>
        </p:nvSpPr>
        <p:spPr>
          <a:xfrm>
            <a:off x="20985480" y="3063240"/>
            <a:ext cx="8503920" cy="457200"/>
          </a:xfrm>
          <a:prstGeom prst="rect">
            <a:avLst/>
          </a:prstGeom>
          <a:noFill/>
          <a:ln/>
        </p:spPr>
        <p:txBody>
          <a:bodyPr wrap="square" lIns="0" tIns="0" rIns="0" bIns="0" rtlCol="0" anchor="ctr"/>
          <a:lstStyle/>
          <a:p>
            <a:pPr marL="0" indent="0">
              <a:buNone/>
            </a:pPr>
            <a:r>
              <a:rPr lang="en-GB" sz="1600" b="1" noProof="0" dirty="0">
                <a:solidFill>
                  <a:srgbClr val="1A365D"/>
                </a:solidFill>
                <a:latin typeface="Georgia" pitchFamily="34" charset="0"/>
                <a:ea typeface="Georgia" pitchFamily="34" charset="-122"/>
                <a:cs typeface="Georgia" pitchFamily="34" charset="-120"/>
              </a:rPr>
              <a:t>Evidence Base: Key Statistics</a:t>
            </a:r>
            <a:endParaRPr lang="en-GB" sz="1600" noProof="0" dirty="0"/>
          </a:p>
        </p:txBody>
      </p:sp>
      <p:pic>
        <p:nvPicPr>
          <p:cNvPr id="44" name="Image 11" descr="preencoded.png"/>
          <p:cNvPicPr>
            <a:picLocks noChangeAspect="1"/>
          </p:cNvPicPr>
          <p:nvPr/>
        </p:nvPicPr>
        <p:blipFill>
          <a:blip r:embed="rId14"/>
          <a:stretch>
            <a:fillRect/>
          </a:stretch>
        </p:blipFill>
        <p:spPr>
          <a:xfrm>
            <a:off x="20574000" y="3657600"/>
            <a:ext cx="9052560" cy="2377440"/>
          </a:xfrm>
          <a:prstGeom prst="rect">
            <a:avLst/>
          </a:prstGeom>
        </p:spPr>
      </p:pic>
      <p:sp>
        <p:nvSpPr>
          <p:cNvPr id="45" name="Text 31"/>
          <p:cNvSpPr/>
          <p:nvPr/>
        </p:nvSpPr>
        <p:spPr>
          <a:xfrm>
            <a:off x="20574000" y="5989320"/>
            <a:ext cx="9052560" cy="320040"/>
          </a:xfrm>
          <a:prstGeom prst="rect">
            <a:avLst/>
          </a:prstGeom>
          <a:noFill/>
          <a:ln/>
        </p:spPr>
        <p:txBody>
          <a:bodyPr wrap="square" lIns="0" tIns="0" rIns="0" bIns="0" rtlCol="0" anchor="ctr"/>
          <a:lstStyle/>
          <a:p>
            <a:pPr marL="0" indent="0" algn="ctr">
              <a:buNone/>
            </a:pPr>
            <a:r>
              <a:rPr lang="en-GB" sz="1000" i="1" noProof="0" dirty="0">
                <a:solidFill>
                  <a:srgbClr val="A0AEC0"/>
                </a:solidFill>
                <a:latin typeface="Calibri" pitchFamily="34" charset="0"/>
                <a:ea typeface="Calibri" pitchFamily="34" charset="-122"/>
                <a:cs typeface="Calibri" pitchFamily="34" charset="-120"/>
              </a:rPr>
              <a:t>Figure 3: Reported Outcomes from mHealth Diabetes Interventions (</a:t>
            </a:r>
            <a:r>
              <a:rPr lang="en-GB" sz="1000" i="1" noProof="0" dirty="0" err="1">
                <a:solidFill>
                  <a:srgbClr val="A0AEC0"/>
                </a:solidFill>
                <a:latin typeface="Calibri" pitchFamily="34" charset="0"/>
                <a:ea typeface="Calibri" pitchFamily="34" charset="-122"/>
                <a:cs typeface="Calibri" pitchFamily="34" charset="-120"/>
              </a:rPr>
              <a:t>Brzan</a:t>
            </a:r>
            <a:r>
              <a:rPr lang="en-GB" sz="1000" i="1" noProof="0" dirty="0">
                <a:solidFill>
                  <a:srgbClr val="A0AEC0"/>
                </a:solidFill>
                <a:latin typeface="Calibri" pitchFamily="34" charset="0"/>
                <a:ea typeface="Calibri" pitchFamily="34" charset="-122"/>
                <a:cs typeface="Calibri" pitchFamily="34" charset="-120"/>
              </a:rPr>
              <a:t> et al., 2016; </a:t>
            </a:r>
            <a:r>
              <a:rPr lang="en-GB" sz="1000" i="1" noProof="0" dirty="0" err="1">
                <a:solidFill>
                  <a:srgbClr val="A0AEC0"/>
                </a:solidFill>
                <a:latin typeface="Calibri" pitchFamily="34" charset="0"/>
                <a:ea typeface="Calibri" pitchFamily="34" charset="-122"/>
                <a:cs typeface="Calibri" pitchFamily="34" charset="-120"/>
              </a:rPr>
              <a:t>Mehraeen</a:t>
            </a:r>
            <a:r>
              <a:rPr lang="en-GB" sz="1000" i="1" noProof="0" dirty="0">
                <a:solidFill>
                  <a:srgbClr val="A0AEC0"/>
                </a:solidFill>
                <a:latin typeface="Calibri" pitchFamily="34" charset="0"/>
                <a:ea typeface="Calibri" pitchFamily="34" charset="-122"/>
                <a:cs typeface="Calibri" pitchFamily="34" charset="-120"/>
              </a:rPr>
              <a:t> et al., 2022)</a:t>
            </a:r>
            <a:endParaRPr lang="en-GB" sz="1000" noProof="0" dirty="0"/>
          </a:p>
        </p:txBody>
      </p:sp>
      <p:sp>
        <p:nvSpPr>
          <p:cNvPr id="46" name="Shape 32"/>
          <p:cNvSpPr/>
          <p:nvPr/>
        </p:nvSpPr>
        <p:spPr>
          <a:xfrm>
            <a:off x="20299680" y="6675120"/>
            <a:ext cx="9601200" cy="530352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47" name="Shape 33"/>
          <p:cNvSpPr/>
          <p:nvPr/>
        </p:nvSpPr>
        <p:spPr>
          <a:xfrm>
            <a:off x="20299680" y="6675120"/>
            <a:ext cx="9601200" cy="73152"/>
          </a:xfrm>
          <a:prstGeom prst="rect">
            <a:avLst/>
          </a:prstGeom>
          <a:solidFill>
            <a:srgbClr val="C53030"/>
          </a:solidFill>
          <a:ln/>
        </p:spPr>
        <p:txBody>
          <a:bodyPr/>
          <a:lstStyle/>
          <a:p>
            <a:endParaRPr lang="en-GB" noProof="0" dirty="0"/>
          </a:p>
        </p:txBody>
      </p:sp>
      <p:pic>
        <p:nvPicPr>
          <p:cNvPr id="48" name="Image 12" descr="preencoded.png"/>
          <p:cNvPicPr>
            <a:picLocks noChangeAspect="1"/>
          </p:cNvPicPr>
          <p:nvPr/>
        </p:nvPicPr>
        <p:blipFill>
          <a:blip r:embed="rId15"/>
          <a:stretch>
            <a:fillRect/>
          </a:stretch>
        </p:blipFill>
        <p:spPr>
          <a:xfrm>
            <a:off x="20528280" y="6903720"/>
            <a:ext cx="411480" cy="411480"/>
          </a:xfrm>
          <a:prstGeom prst="rect">
            <a:avLst/>
          </a:prstGeom>
        </p:spPr>
      </p:pic>
      <p:sp>
        <p:nvSpPr>
          <p:cNvPr id="49" name="Text 34"/>
          <p:cNvSpPr/>
          <p:nvPr/>
        </p:nvSpPr>
        <p:spPr>
          <a:xfrm>
            <a:off x="21031200" y="685800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4. Expected Outcomes</a:t>
            </a:r>
            <a:endParaRPr lang="en-GB" sz="2400" noProof="0" dirty="0"/>
          </a:p>
        </p:txBody>
      </p:sp>
      <p:pic>
        <p:nvPicPr>
          <p:cNvPr id="50" name="Image 13" descr="preencoded.png"/>
          <p:cNvPicPr>
            <a:picLocks noChangeAspect="1"/>
          </p:cNvPicPr>
          <p:nvPr/>
        </p:nvPicPr>
        <p:blipFill>
          <a:blip r:embed="rId16"/>
          <a:stretch>
            <a:fillRect/>
          </a:stretch>
        </p:blipFill>
        <p:spPr>
          <a:xfrm>
            <a:off x="20528280" y="7452360"/>
            <a:ext cx="9144000" cy="1645920"/>
          </a:xfrm>
          <a:prstGeom prst="rect">
            <a:avLst/>
          </a:prstGeom>
        </p:spPr>
      </p:pic>
      <p:sp>
        <p:nvSpPr>
          <p:cNvPr id="51" name="Text 35"/>
          <p:cNvSpPr/>
          <p:nvPr/>
        </p:nvSpPr>
        <p:spPr>
          <a:xfrm>
            <a:off x="20528280" y="9189720"/>
            <a:ext cx="9144000" cy="3200400"/>
          </a:xfrm>
          <a:prstGeom prst="rect">
            <a:avLst/>
          </a:prstGeom>
          <a:noFill/>
          <a:ln/>
        </p:spPr>
        <p:txBody>
          <a:bodyPr wrap="square" lIns="0" tIns="0" rIns="0" bIns="0" rtlCol="0" anchor="t"/>
          <a:lstStyle/>
          <a:p>
            <a:pPr marL="0" indent="0">
              <a:lnSpc>
                <a:spcPct val="115000"/>
              </a:lnSpc>
              <a:buNone/>
            </a:pPr>
            <a:r>
              <a:rPr lang="en-GB" sz="1600" noProof="0" dirty="0">
                <a:solidFill>
                  <a:srgbClr val="2D3748"/>
                </a:solidFill>
                <a:latin typeface="Calibri" pitchFamily="34" charset="0"/>
                <a:ea typeface="Calibri" pitchFamily="34" charset="-122"/>
                <a:cs typeface="Calibri" pitchFamily="34" charset="-120"/>
              </a:rPr>
              <a:t>The application of the Health Belief Model to the mHealth diabetes intervention is expected to yield several critical outcomes:</a:t>
            </a:r>
            <a:endParaRPr lang="en-GB" sz="1600" noProof="0" dirty="0"/>
          </a:p>
          <a:p>
            <a:pPr marL="0" indent="0">
              <a:buNone/>
            </a:pPr>
            <a:endParaRPr lang="en-GB" sz="1600" noProof="0" dirty="0"/>
          </a:p>
          <a:p>
            <a:pPr marL="0" indent="0">
              <a:lnSpc>
                <a:spcPct val="115000"/>
              </a:lnSpc>
              <a:buNone/>
            </a:pPr>
            <a:r>
              <a:rPr lang="en-GB" sz="1600" noProof="0" dirty="0">
                <a:solidFill>
                  <a:srgbClr val="2D3748"/>
                </a:solidFill>
                <a:latin typeface="Calibri" pitchFamily="34" charset="0"/>
                <a:ea typeface="Calibri" pitchFamily="34" charset="-122"/>
                <a:cs typeface="Calibri" pitchFamily="34" charset="-120"/>
              </a:rPr>
              <a:t>Improved glycaemic control through enhanced self-monitoring behaviours, leading to measurable reductions in HbA1c levels (</a:t>
            </a:r>
            <a:r>
              <a:rPr lang="en-GB" sz="1600" noProof="0" dirty="0" err="1">
                <a:solidFill>
                  <a:srgbClr val="2D3748"/>
                </a:solidFill>
                <a:latin typeface="Calibri" pitchFamily="34" charset="0"/>
                <a:ea typeface="Calibri" pitchFamily="34" charset="-122"/>
                <a:cs typeface="Calibri" pitchFamily="34" charset="-120"/>
              </a:rPr>
              <a:t>Brzan</a:t>
            </a:r>
            <a:r>
              <a:rPr lang="en-GB" sz="1600" noProof="0" dirty="0">
                <a:solidFill>
                  <a:srgbClr val="2D3748"/>
                </a:solidFill>
                <a:latin typeface="Calibri" pitchFamily="34" charset="0"/>
                <a:ea typeface="Calibri" pitchFamily="34" charset="-122"/>
                <a:cs typeface="Calibri" pitchFamily="34" charset="-120"/>
              </a:rPr>
              <a:t> et al., 2016). Increased medication adherence facilitated by automated reminder systems and progress tracking (</a:t>
            </a:r>
            <a:r>
              <a:rPr lang="en-GB" sz="1600" noProof="0" dirty="0" err="1">
                <a:solidFill>
                  <a:srgbClr val="2D3748"/>
                </a:solidFill>
                <a:latin typeface="Calibri" pitchFamily="34" charset="0"/>
                <a:ea typeface="Calibri" pitchFamily="34" charset="-122"/>
                <a:cs typeface="Calibri" pitchFamily="34" charset="-120"/>
              </a:rPr>
              <a:t>Mehraeen</a:t>
            </a:r>
            <a:r>
              <a:rPr lang="en-GB" sz="1600" noProof="0" dirty="0">
                <a:solidFill>
                  <a:srgbClr val="2D3748"/>
                </a:solidFill>
                <a:latin typeface="Calibri" pitchFamily="34" charset="0"/>
                <a:ea typeface="Calibri" pitchFamily="34" charset="-122"/>
                <a:cs typeface="Calibri" pitchFamily="34" charset="-120"/>
              </a:rPr>
              <a:t> et al., 2022). Greater patient empowerment and health literacy, enabling individuals to make informed decisions regarding diet, exercise and medication management (Azzopardi-Muscat and Sørensen, 2019). However, critical evaluation reveals that outcomes may be moderated by digital literacy levels, socioeconomic status and the quality of app design (Yao et al., 2022). Furthermore, sustained engagement remains a challenge, as research indicates declining app usage over time without adequate motivational reinforcement (Kwan et al., 2023).</a:t>
            </a:r>
            <a:endParaRPr lang="en-GB" sz="1600" noProof="0" dirty="0"/>
          </a:p>
        </p:txBody>
      </p:sp>
      <p:sp>
        <p:nvSpPr>
          <p:cNvPr id="52" name="Shape 36"/>
          <p:cNvSpPr/>
          <p:nvPr/>
        </p:nvSpPr>
        <p:spPr>
          <a:xfrm>
            <a:off x="20299680" y="12252960"/>
            <a:ext cx="9601200" cy="512064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53" name="Shape 37"/>
          <p:cNvSpPr/>
          <p:nvPr/>
        </p:nvSpPr>
        <p:spPr>
          <a:xfrm>
            <a:off x="20299680" y="12252960"/>
            <a:ext cx="9601200" cy="73152"/>
          </a:xfrm>
          <a:prstGeom prst="rect">
            <a:avLst/>
          </a:prstGeom>
          <a:solidFill>
            <a:srgbClr val="38A169"/>
          </a:solidFill>
          <a:ln/>
        </p:spPr>
        <p:txBody>
          <a:bodyPr/>
          <a:lstStyle/>
          <a:p>
            <a:endParaRPr lang="en-GB" noProof="0" dirty="0"/>
          </a:p>
        </p:txBody>
      </p:sp>
      <p:pic>
        <p:nvPicPr>
          <p:cNvPr id="54" name="Image 14" descr="preencoded.png"/>
          <p:cNvPicPr>
            <a:picLocks noChangeAspect="1"/>
          </p:cNvPicPr>
          <p:nvPr/>
        </p:nvPicPr>
        <p:blipFill>
          <a:blip r:embed="rId17"/>
          <a:stretch>
            <a:fillRect/>
          </a:stretch>
        </p:blipFill>
        <p:spPr>
          <a:xfrm>
            <a:off x="20528280" y="12481560"/>
            <a:ext cx="411480" cy="411480"/>
          </a:xfrm>
          <a:prstGeom prst="rect">
            <a:avLst/>
          </a:prstGeom>
        </p:spPr>
      </p:pic>
      <p:sp>
        <p:nvSpPr>
          <p:cNvPr id="55" name="Text 38"/>
          <p:cNvSpPr/>
          <p:nvPr/>
        </p:nvSpPr>
        <p:spPr>
          <a:xfrm>
            <a:off x="21031200" y="12435840"/>
            <a:ext cx="8503920" cy="502920"/>
          </a:xfrm>
          <a:prstGeom prst="rect">
            <a:avLst/>
          </a:prstGeom>
          <a:noFill/>
          <a:ln/>
        </p:spPr>
        <p:txBody>
          <a:bodyPr wrap="square" lIns="0" tIns="0" rIns="0" bIns="0" rtlCol="0" anchor="ctr"/>
          <a:lstStyle/>
          <a:p>
            <a:pPr marL="0" indent="0">
              <a:buNone/>
            </a:pPr>
            <a:r>
              <a:rPr lang="en-GB" sz="2400" b="1" noProof="0" dirty="0">
                <a:solidFill>
                  <a:srgbClr val="1A365D"/>
                </a:solidFill>
                <a:latin typeface="Georgia" pitchFamily="34" charset="0"/>
                <a:ea typeface="Georgia" pitchFamily="34" charset="-122"/>
                <a:cs typeface="Georgia" pitchFamily="34" charset="-120"/>
              </a:rPr>
              <a:t>5. Conclusion and Implications</a:t>
            </a:r>
            <a:endParaRPr lang="en-GB" sz="2400" noProof="0" dirty="0"/>
          </a:p>
        </p:txBody>
      </p:sp>
      <p:pic>
        <p:nvPicPr>
          <p:cNvPr id="56" name="Image 15" descr="preencoded.png"/>
          <p:cNvPicPr>
            <a:picLocks noChangeAspect="1"/>
          </p:cNvPicPr>
          <p:nvPr/>
        </p:nvPicPr>
        <p:blipFill>
          <a:blip r:embed="rId18"/>
          <a:stretch>
            <a:fillRect/>
          </a:stretch>
        </p:blipFill>
        <p:spPr>
          <a:xfrm>
            <a:off x="20528280" y="13030200"/>
            <a:ext cx="9144000" cy="1737360"/>
          </a:xfrm>
          <a:prstGeom prst="rect">
            <a:avLst/>
          </a:prstGeom>
        </p:spPr>
      </p:pic>
      <p:sp>
        <p:nvSpPr>
          <p:cNvPr id="57" name="Text 39"/>
          <p:cNvSpPr/>
          <p:nvPr/>
        </p:nvSpPr>
        <p:spPr>
          <a:xfrm>
            <a:off x="20528280" y="14859000"/>
            <a:ext cx="9144000" cy="2926080"/>
          </a:xfrm>
          <a:prstGeom prst="rect">
            <a:avLst/>
          </a:prstGeom>
          <a:noFill/>
          <a:ln/>
        </p:spPr>
        <p:txBody>
          <a:bodyPr wrap="square" lIns="0" tIns="0" rIns="0" bIns="0" rtlCol="0" anchor="t"/>
          <a:lstStyle/>
          <a:p>
            <a:pPr marL="0" indent="0">
              <a:buNone/>
            </a:pPr>
            <a:r>
              <a:rPr lang="en-GB" sz="1600" b="1" noProof="0" dirty="0">
                <a:solidFill>
                  <a:srgbClr val="1A365D"/>
                </a:solidFill>
                <a:latin typeface="Calibri" pitchFamily="34" charset="0"/>
                <a:ea typeface="Calibri" pitchFamily="34" charset="-122"/>
                <a:cs typeface="Calibri" pitchFamily="34" charset="-120"/>
              </a:rPr>
              <a:t>Policy:</a:t>
            </a:r>
            <a:r>
              <a:rPr lang="en-GB" sz="1600" noProof="0" dirty="0">
                <a:solidFill>
                  <a:srgbClr val="2D3748"/>
                </a:solidFill>
                <a:latin typeface="Calibri" pitchFamily="34" charset="0"/>
                <a:ea typeface="Calibri" pitchFamily="34" charset="-122"/>
                <a:cs typeface="Calibri" pitchFamily="34" charset="-120"/>
              </a:rPr>
              <a:t> Policymakers must integrate mHealth interventions into national diabetes strategies, ensuring regulatory frameworks for data privacy and clinical governance are robust. Investment in digital infrastructure is essential to reduce digital health inequalities (Chauvin, Perera and Clarke, 2016; Park and Jang, 2024).</a:t>
            </a:r>
            <a:endParaRPr lang="en-GB" sz="1600" noProof="0" dirty="0"/>
          </a:p>
          <a:p>
            <a:pPr marL="0" indent="0">
              <a:buNone/>
            </a:pPr>
            <a:endParaRPr lang="en-GB" sz="1600" noProof="0" dirty="0"/>
          </a:p>
          <a:p>
            <a:pPr marL="0" indent="0">
              <a:buNone/>
            </a:pPr>
            <a:r>
              <a:rPr lang="en-GB" sz="1600" b="1" noProof="0" dirty="0">
                <a:solidFill>
                  <a:srgbClr val="1A365D"/>
                </a:solidFill>
                <a:latin typeface="Calibri" pitchFamily="34" charset="0"/>
                <a:ea typeface="Calibri" pitchFamily="34" charset="-122"/>
                <a:cs typeface="Calibri" pitchFamily="34" charset="-120"/>
              </a:rPr>
              <a:t>Education:</a:t>
            </a:r>
            <a:r>
              <a:rPr lang="en-GB" sz="1600" noProof="0" dirty="0">
                <a:solidFill>
                  <a:srgbClr val="2D3748"/>
                </a:solidFill>
                <a:latin typeface="Calibri" pitchFamily="34" charset="0"/>
                <a:ea typeface="Calibri" pitchFamily="34" charset="-122"/>
                <a:cs typeface="Calibri" pitchFamily="34" charset="-120"/>
              </a:rPr>
              <a:t> Health professional curricula should incorporate digital health competencies to support effective implementation. Patient education programmes must address digital literacy to maximise engagement (Azzopardi-Muscat and Sørensen, 2019).</a:t>
            </a:r>
            <a:endParaRPr lang="en-GB" sz="1600" noProof="0" dirty="0"/>
          </a:p>
          <a:p>
            <a:pPr marL="0" indent="0">
              <a:buNone/>
            </a:pPr>
            <a:endParaRPr lang="en-GB" sz="1600" noProof="0" dirty="0"/>
          </a:p>
          <a:p>
            <a:pPr marL="0" indent="0">
              <a:buNone/>
            </a:pPr>
            <a:r>
              <a:rPr lang="en-GB" sz="1600" b="1" noProof="0" dirty="0">
                <a:solidFill>
                  <a:srgbClr val="1A365D"/>
                </a:solidFill>
                <a:latin typeface="Calibri" pitchFamily="34" charset="0"/>
                <a:ea typeface="Calibri" pitchFamily="34" charset="-122"/>
                <a:cs typeface="Calibri" pitchFamily="34" charset="-120"/>
              </a:rPr>
              <a:t>Research:</a:t>
            </a:r>
            <a:r>
              <a:rPr lang="en-GB" sz="1600" noProof="0" dirty="0">
                <a:solidFill>
                  <a:srgbClr val="2D3748"/>
                </a:solidFill>
                <a:latin typeface="Calibri" pitchFamily="34" charset="0"/>
                <a:ea typeface="Calibri" pitchFamily="34" charset="-122"/>
                <a:cs typeface="Calibri" pitchFamily="34" charset="-120"/>
              </a:rPr>
              <a:t> Future research should investigate longitudinal effectiveness of mHealth diabetes interventions across diverse populations, examine the impact of co-design methodologies on health outcomes, and develop validated frameworks for assessing digital health equity (Jahnel et al., 2022; Yao et al., 2022).</a:t>
            </a:r>
            <a:endParaRPr lang="en-GB" sz="1600" noProof="0" dirty="0"/>
          </a:p>
        </p:txBody>
      </p:sp>
      <p:sp>
        <p:nvSpPr>
          <p:cNvPr id="58" name="Shape 40"/>
          <p:cNvSpPr/>
          <p:nvPr/>
        </p:nvSpPr>
        <p:spPr>
          <a:xfrm>
            <a:off x="20299680" y="17647920"/>
            <a:ext cx="9601200" cy="292608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noProof="0" dirty="0"/>
          </a:p>
        </p:txBody>
      </p:sp>
      <p:sp>
        <p:nvSpPr>
          <p:cNvPr id="59" name="Shape 41"/>
          <p:cNvSpPr/>
          <p:nvPr/>
        </p:nvSpPr>
        <p:spPr>
          <a:xfrm>
            <a:off x="20299680" y="17647920"/>
            <a:ext cx="9601200" cy="73152"/>
          </a:xfrm>
          <a:prstGeom prst="rect">
            <a:avLst/>
          </a:prstGeom>
          <a:solidFill>
            <a:srgbClr val="1A365D"/>
          </a:solidFill>
          <a:ln/>
        </p:spPr>
        <p:txBody>
          <a:bodyPr/>
          <a:lstStyle/>
          <a:p>
            <a:endParaRPr lang="en-GB" noProof="0" dirty="0"/>
          </a:p>
        </p:txBody>
      </p:sp>
      <p:pic>
        <p:nvPicPr>
          <p:cNvPr id="60" name="Image 16" descr="preencoded.png"/>
          <p:cNvPicPr>
            <a:picLocks noChangeAspect="1"/>
          </p:cNvPicPr>
          <p:nvPr/>
        </p:nvPicPr>
        <p:blipFill>
          <a:blip r:embed="rId8"/>
          <a:stretch>
            <a:fillRect/>
          </a:stretch>
        </p:blipFill>
        <p:spPr>
          <a:xfrm>
            <a:off x="20528280" y="17876520"/>
            <a:ext cx="411480" cy="411480"/>
          </a:xfrm>
          <a:prstGeom prst="rect">
            <a:avLst/>
          </a:prstGeom>
        </p:spPr>
      </p:pic>
      <p:sp>
        <p:nvSpPr>
          <p:cNvPr id="61" name="Text 42"/>
          <p:cNvSpPr/>
          <p:nvPr/>
        </p:nvSpPr>
        <p:spPr>
          <a:xfrm>
            <a:off x="21031200" y="17830800"/>
            <a:ext cx="8503920" cy="502920"/>
          </a:xfrm>
          <a:prstGeom prst="rect">
            <a:avLst/>
          </a:prstGeom>
          <a:noFill/>
          <a:ln/>
        </p:spPr>
        <p:txBody>
          <a:bodyPr wrap="square" lIns="0" tIns="0" rIns="0" bIns="0" rtlCol="0" anchor="ctr"/>
          <a:lstStyle/>
          <a:p>
            <a:pPr marL="0" indent="0">
              <a:buNone/>
            </a:pPr>
            <a:r>
              <a:rPr lang="en-GB" sz="1800" b="1" noProof="0" dirty="0">
                <a:solidFill>
                  <a:srgbClr val="1A365D"/>
                </a:solidFill>
                <a:latin typeface="Georgia" pitchFamily="34" charset="0"/>
                <a:ea typeface="Georgia" pitchFamily="34" charset="-122"/>
                <a:cs typeface="Georgia" pitchFamily="34" charset="-120"/>
              </a:rPr>
              <a:t>References</a:t>
            </a:r>
            <a:endParaRPr lang="en-GB" sz="1800" noProof="0" dirty="0"/>
          </a:p>
        </p:txBody>
      </p:sp>
      <p:sp>
        <p:nvSpPr>
          <p:cNvPr id="62" name="Text 43"/>
          <p:cNvSpPr/>
          <p:nvPr/>
        </p:nvSpPr>
        <p:spPr>
          <a:xfrm>
            <a:off x="20528280" y="18257519"/>
            <a:ext cx="9281160" cy="2651125"/>
          </a:xfrm>
          <a:prstGeom prst="rect">
            <a:avLst/>
          </a:prstGeom>
          <a:noFill/>
          <a:ln/>
        </p:spPr>
        <p:txBody>
          <a:bodyPr wrap="square" lIns="0" tIns="0" rIns="0" bIns="0" rtlCol="0" anchor="t"/>
          <a:lstStyle/>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Abernethy, A., Adams, L., Barrett, M., Bechtel, C., Brennan, P., Butte, A., ... and Valdes, K. (2022). The promise of digital health: then, now, and the future. NAM perspectives, 2022, 10-31478.</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Azzopardi-Muscat, N., and </a:t>
            </a:r>
            <a:r>
              <a:rPr lang="en-US" sz="800" noProof="0" dirty="0" err="1">
                <a:solidFill>
                  <a:srgbClr val="4A5568"/>
                </a:solidFill>
                <a:latin typeface="Calibri" pitchFamily="34" charset="0"/>
                <a:ea typeface="Calibri" pitchFamily="34" charset="-122"/>
                <a:cs typeface="Calibri" pitchFamily="34" charset="-120"/>
              </a:rPr>
              <a:t>Sørensen</a:t>
            </a:r>
            <a:r>
              <a:rPr lang="en-US" sz="800" noProof="0" dirty="0">
                <a:solidFill>
                  <a:srgbClr val="4A5568"/>
                </a:solidFill>
                <a:latin typeface="Calibri" pitchFamily="34" charset="0"/>
                <a:ea typeface="Calibri" pitchFamily="34" charset="-122"/>
                <a:cs typeface="Calibri" pitchFamily="34" charset="-120"/>
              </a:rPr>
              <a:t>, K. (2019). Towards an equitable digital public health era: promoting equity through a health literacy perspective. European journal of public health, 29(Supplement_3), 13-17.</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Bartley, M., and Kelly-Irving, M. (2024). Health inequality: an introduction to concepts, theories and methods. John Wiley and Sons.</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Brzan</a:t>
            </a:r>
            <a:r>
              <a:rPr lang="en-US" sz="800" noProof="0" dirty="0">
                <a:solidFill>
                  <a:srgbClr val="4A5568"/>
                </a:solidFill>
                <a:latin typeface="Calibri" pitchFamily="34" charset="0"/>
                <a:ea typeface="Calibri" pitchFamily="34" charset="-122"/>
                <a:cs typeface="Calibri" pitchFamily="34" charset="-120"/>
              </a:rPr>
              <a:t>, P. P., </a:t>
            </a:r>
            <a:r>
              <a:rPr lang="en-US" sz="800" noProof="0" dirty="0" err="1">
                <a:solidFill>
                  <a:srgbClr val="4A5568"/>
                </a:solidFill>
                <a:latin typeface="Calibri" pitchFamily="34" charset="0"/>
                <a:ea typeface="Calibri" pitchFamily="34" charset="-122"/>
                <a:cs typeface="Calibri" pitchFamily="34" charset="-120"/>
              </a:rPr>
              <a:t>Rotman</a:t>
            </a:r>
            <a:r>
              <a:rPr lang="en-US" sz="800" noProof="0" dirty="0">
                <a:solidFill>
                  <a:srgbClr val="4A5568"/>
                </a:solidFill>
                <a:latin typeface="Calibri" pitchFamily="34" charset="0"/>
                <a:ea typeface="Calibri" pitchFamily="34" charset="-122"/>
                <a:cs typeface="Calibri" pitchFamily="34" charset="-120"/>
              </a:rPr>
              <a:t>, E., </a:t>
            </a:r>
            <a:r>
              <a:rPr lang="en-US" sz="800" noProof="0" dirty="0" err="1">
                <a:solidFill>
                  <a:srgbClr val="4A5568"/>
                </a:solidFill>
                <a:latin typeface="Calibri" pitchFamily="34" charset="0"/>
                <a:ea typeface="Calibri" pitchFamily="34" charset="-122"/>
                <a:cs typeface="Calibri" pitchFamily="34" charset="-120"/>
              </a:rPr>
              <a:t>Pajnkihar</a:t>
            </a:r>
            <a:r>
              <a:rPr lang="en-US" sz="800" noProof="0" dirty="0">
                <a:solidFill>
                  <a:srgbClr val="4A5568"/>
                </a:solidFill>
                <a:latin typeface="Calibri" pitchFamily="34" charset="0"/>
                <a:ea typeface="Calibri" pitchFamily="34" charset="-122"/>
                <a:cs typeface="Calibri" pitchFamily="34" charset="-120"/>
              </a:rPr>
              <a:t>, M., and </a:t>
            </a:r>
            <a:r>
              <a:rPr lang="en-US" sz="800" noProof="0" dirty="0" err="1">
                <a:solidFill>
                  <a:srgbClr val="4A5568"/>
                </a:solidFill>
                <a:latin typeface="Calibri" pitchFamily="34" charset="0"/>
                <a:ea typeface="Calibri" pitchFamily="34" charset="-122"/>
                <a:cs typeface="Calibri" pitchFamily="34" charset="-120"/>
              </a:rPr>
              <a:t>Klanjsek</a:t>
            </a:r>
            <a:r>
              <a:rPr lang="en-US" sz="800" noProof="0" dirty="0">
                <a:solidFill>
                  <a:srgbClr val="4A5568"/>
                </a:solidFill>
                <a:latin typeface="Calibri" pitchFamily="34" charset="0"/>
                <a:ea typeface="Calibri" pitchFamily="34" charset="-122"/>
                <a:cs typeface="Calibri" pitchFamily="34" charset="-120"/>
              </a:rPr>
              <a:t>, P. (2016). Mobile applications for control and self management of diabetes: a systematic review. Journal of medical systems, 40(9), 210.</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Chauvin, J., </a:t>
            </a:r>
            <a:r>
              <a:rPr lang="en-US" sz="800" noProof="0" dirty="0" err="1">
                <a:solidFill>
                  <a:srgbClr val="4A5568"/>
                </a:solidFill>
                <a:latin typeface="Calibri" pitchFamily="34" charset="0"/>
                <a:ea typeface="Calibri" pitchFamily="34" charset="-122"/>
                <a:cs typeface="Calibri" pitchFamily="34" charset="-120"/>
              </a:rPr>
              <a:t>Perera</a:t>
            </a:r>
            <a:r>
              <a:rPr lang="en-US" sz="800" noProof="0" dirty="0">
                <a:solidFill>
                  <a:srgbClr val="4A5568"/>
                </a:solidFill>
                <a:latin typeface="Calibri" pitchFamily="34" charset="0"/>
                <a:ea typeface="Calibri" pitchFamily="34" charset="-122"/>
                <a:cs typeface="Calibri" pitchFamily="34" charset="-120"/>
              </a:rPr>
              <a:t>, Y., and Clarke, M. (2016). Digital technologies for population health and health equity gains: the perspective of public health associations. Journal of Public Health Policy, 37(Suppl 2), 232-248.</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De la Torre, K., Min, S., Lee, H., and Kang, D. (2025). The application of preventive medicine in the future digital health era. Journal of Medical Internet Research, 27, e59165.</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Ellahham</a:t>
            </a:r>
            <a:r>
              <a:rPr lang="en-US" sz="800" noProof="0" dirty="0">
                <a:solidFill>
                  <a:srgbClr val="4A5568"/>
                </a:solidFill>
                <a:latin typeface="Calibri" pitchFamily="34" charset="0"/>
                <a:ea typeface="Calibri" pitchFamily="34" charset="-122"/>
                <a:cs typeface="Calibri" pitchFamily="34" charset="-120"/>
              </a:rPr>
              <a:t>, S. (2020). Artificial intelligence: the future for diabetes care. The American journal of medicine, 133(8), 895-900.</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Jahnel</a:t>
            </a:r>
            <a:r>
              <a:rPr lang="en-US" sz="800" noProof="0" dirty="0">
                <a:solidFill>
                  <a:srgbClr val="4A5568"/>
                </a:solidFill>
                <a:latin typeface="Calibri" pitchFamily="34" charset="0"/>
                <a:ea typeface="Calibri" pitchFamily="34" charset="-122"/>
                <a:cs typeface="Calibri" pitchFamily="34" charset="-120"/>
              </a:rPr>
              <a:t>, T., </a:t>
            </a:r>
            <a:r>
              <a:rPr lang="en-US" sz="800" noProof="0" dirty="0" err="1">
                <a:solidFill>
                  <a:srgbClr val="4A5568"/>
                </a:solidFill>
                <a:latin typeface="Calibri" pitchFamily="34" charset="0"/>
                <a:ea typeface="Calibri" pitchFamily="34" charset="-122"/>
                <a:cs typeface="Calibri" pitchFamily="34" charset="-120"/>
              </a:rPr>
              <a:t>Dassow</a:t>
            </a:r>
            <a:r>
              <a:rPr lang="en-US" sz="800" noProof="0" dirty="0">
                <a:solidFill>
                  <a:srgbClr val="4A5568"/>
                </a:solidFill>
                <a:latin typeface="Calibri" pitchFamily="34" charset="0"/>
                <a:ea typeface="Calibri" pitchFamily="34" charset="-122"/>
                <a:cs typeface="Calibri" pitchFamily="34" charset="-120"/>
              </a:rPr>
              <a:t>, H. H., </a:t>
            </a:r>
            <a:r>
              <a:rPr lang="en-US" sz="800" noProof="0" dirty="0" err="1">
                <a:solidFill>
                  <a:srgbClr val="4A5568"/>
                </a:solidFill>
                <a:latin typeface="Calibri" pitchFamily="34" charset="0"/>
                <a:ea typeface="Calibri" pitchFamily="34" charset="-122"/>
                <a:cs typeface="Calibri" pitchFamily="34" charset="-120"/>
              </a:rPr>
              <a:t>Gerhardus</a:t>
            </a:r>
            <a:r>
              <a:rPr lang="en-US" sz="800" noProof="0" dirty="0">
                <a:solidFill>
                  <a:srgbClr val="4A5568"/>
                </a:solidFill>
                <a:latin typeface="Calibri" pitchFamily="34" charset="0"/>
                <a:ea typeface="Calibri" pitchFamily="34" charset="-122"/>
                <a:cs typeface="Calibri" pitchFamily="34" charset="-120"/>
              </a:rPr>
              <a:t>, A., and </a:t>
            </a:r>
            <a:r>
              <a:rPr lang="en-US" sz="800" noProof="0" dirty="0" err="1">
                <a:solidFill>
                  <a:srgbClr val="4A5568"/>
                </a:solidFill>
                <a:latin typeface="Calibri" pitchFamily="34" charset="0"/>
                <a:ea typeface="Calibri" pitchFamily="34" charset="-122"/>
                <a:cs typeface="Calibri" pitchFamily="34" charset="-120"/>
              </a:rPr>
              <a:t>Schüz</a:t>
            </a:r>
            <a:r>
              <a:rPr lang="en-US" sz="800" noProof="0" dirty="0">
                <a:solidFill>
                  <a:srgbClr val="4A5568"/>
                </a:solidFill>
                <a:latin typeface="Calibri" pitchFamily="34" charset="0"/>
                <a:ea typeface="Calibri" pitchFamily="34" charset="-122"/>
                <a:cs typeface="Calibri" pitchFamily="34" charset="-120"/>
              </a:rPr>
              <a:t>, B. (2022). The digital rainbow: digital determinants of health inequities. Digital Health, 8, 20552076221129093.</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Jandoo</a:t>
            </a:r>
            <a:r>
              <a:rPr lang="en-US" sz="800" noProof="0" dirty="0">
                <a:solidFill>
                  <a:srgbClr val="4A5568"/>
                </a:solidFill>
                <a:latin typeface="Calibri" pitchFamily="34" charset="0"/>
                <a:ea typeface="Calibri" pitchFamily="34" charset="-122"/>
                <a:cs typeface="Calibri" pitchFamily="34" charset="-120"/>
              </a:rPr>
              <a:t>, T. (2020). WHO guidance for digital health: what it means for researchers. Digital health, 6, 2055207619898984.</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Kuwabara</a:t>
            </a:r>
            <a:r>
              <a:rPr lang="en-US" sz="800" noProof="0" dirty="0">
                <a:solidFill>
                  <a:srgbClr val="4A5568"/>
                </a:solidFill>
                <a:latin typeface="Calibri" pitchFamily="34" charset="0"/>
                <a:ea typeface="Calibri" pitchFamily="34" charset="-122"/>
                <a:cs typeface="Calibri" pitchFamily="34" charset="-120"/>
              </a:rPr>
              <a:t>, A., </a:t>
            </a:r>
            <a:r>
              <a:rPr lang="en-US" sz="800" noProof="0" dirty="0" err="1">
                <a:solidFill>
                  <a:srgbClr val="4A5568"/>
                </a:solidFill>
                <a:latin typeface="Calibri" pitchFamily="34" charset="0"/>
                <a:ea typeface="Calibri" pitchFamily="34" charset="-122"/>
                <a:cs typeface="Calibri" pitchFamily="34" charset="-120"/>
              </a:rPr>
              <a:t>Su</a:t>
            </a:r>
            <a:r>
              <a:rPr lang="en-US" sz="800" noProof="0" dirty="0">
                <a:solidFill>
                  <a:srgbClr val="4A5568"/>
                </a:solidFill>
                <a:latin typeface="Calibri" pitchFamily="34" charset="0"/>
                <a:ea typeface="Calibri" pitchFamily="34" charset="-122"/>
                <a:cs typeface="Calibri" pitchFamily="34" charset="-120"/>
              </a:rPr>
              <a:t>, S., and Krauss, J. (2020). Utilizing digital health technologies for patient education in lifestyle medicine. American journal of lifestyle medicine, 14(2), 137-142.</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Kwan, Y. H., Ong, Z. Q., Choo, D. Y. X., </a:t>
            </a:r>
            <a:r>
              <a:rPr lang="en-US" sz="800" noProof="0" dirty="0" err="1">
                <a:solidFill>
                  <a:srgbClr val="4A5568"/>
                </a:solidFill>
                <a:latin typeface="Calibri" pitchFamily="34" charset="0"/>
                <a:ea typeface="Calibri" pitchFamily="34" charset="-122"/>
                <a:cs typeface="Calibri" pitchFamily="34" charset="-120"/>
              </a:rPr>
              <a:t>Phang</a:t>
            </a:r>
            <a:r>
              <a:rPr lang="en-US" sz="800" noProof="0" dirty="0">
                <a:solidFill>
                  <a:srgbClr val="4A5568"/>
                </a:solidFill>
                <a:latin typeface="Calibri" pitchFamily="34" charset="0"/>
                <a:ea typeface="Calibri" pitchFamily="34" charset="-122"/>
                <a:cs typeface="Calibri" pitchFamily="34" charset="-120"/>
              </a:rPr>
              <a:t>, J. K., Yoon, S., and Low, L. L. (2023). A mobile application to improve diabetes self-management using rapid prototyping: iterative co-design approach in Asian settings. Patient preference and adherence, 1-11.</a:t>
            </a:r>
          </a:p>
          <a:p>
            <a:pPr marL="0" indent="0" algn="just">
              <a:lnSpc>
                <a:spcPct val="110000"/>
              </a:lnSpc>
              <a:buNone/>
            </a:pPr>
            <a:r>
              <a:rPr lang="en-US" sz="800" noProof="0" dirty="0" err="1">
                <a:solidFill>
                  <a:srgbClr val="4A5568"/>
                </a:solidFill>
                <a:latin typeface="Calibri" pitchFamily="34" charset="0"/>
                <a:ea typeface="Calibri" pitchFamily="34" charset="-122"/>
                <a:cs typeface="Calibri" pitchFamily="34" charset="-120"/>
              </a:rPr>
              <a:t>Mehraeen</a:t>
            </a:r>
            <a:r>
              <a:rPr lang="en-US" sz="800" noProof="0" dirty="0">
                <a:solidFill>
                  <a:srgbClr val="4A5568"/>
                </a:solidFill>
                <a:latin typeface="Calibri" pitchFamily="34" charset="0"/>
                <a:ea typeface="Calibri" pitchFamily="34" charset="-122"/>
                <a:cs typeface="Calibri" pitchFamily="34" charset="-120"/>
              </a:rPr>
              <a:t>, E., </a:t>
            </a:r>
            <a:r>
              <a:rPr lang="en-US" sz="800" noProof="0" dirty="0" err="1">
                <a:solidFill>
                  <a:srgbClr val="4A5568"/>
                </a:solidFill>
                <a:latin typeface="Calibri" pitchFamily="34" charset="0"/>
                <a:ea typeface="Calibri" pitchFamily="34" charset="-122"/>
                <a:cs typeface="Calibri" pitchFamily="34" charset="-120"/>
              </a:rPr>
              <a:t>Mehrtak</a:t>
            </a:r>
            <a:r>
              <a:rPr lang="en-US" sz="800" noProof="0" dirty="0">
                <a:solidFill>
                  <a:srgbClr val="4A5568"/>
                </a:solidFill>
                <a:latin typeface="Calibri" pitchFamily="34" charset="0"/>
                <a:ea typeface="Calibri" pitchFamily="34" charset="-122"/>
                <a:cs typeface="Calibri" pitchFamily="34" charset="-120"/>
              </a:rPr>
              <a:t>, M., </a:t>
            </a:r>
            <a:r>
              <a:rPr lang="en-US" sz="800" noProof="0" dirty="0" err="1">
                <a:solidFill>
                  <a:srgbClr val="4A5568"/>
                </a:solidFill>
                <a:latin typeface="Calibri" pitchFamily="34" charset="0"/>
                <a:ea typeface="Calibri" pitchFamily="34" charset="-122"/>
                <a:cs typeface="Calibri" pitchFamily="34" charset="-120"/>
              </a:rPr>
              <a:t>Janfaza</a:t>
            </a:r>
            <a:r>
              <a:rPr lang="en-US" sz="800" noProof="0" dirty="0">
                <a:solidFill>
                  <a:srgbClr val="4A5568"/>
                </a:solidFill>
                <a:latin typeface="Calibri" pitchFamily="34" charset="0"/>
                <a:ea typeface="Calibri" pitchFamily="34" charset="-122"/>
                <a:cs typeface="Calibri" pitchFamily="34" charset="-120"/>
              </a:rPr>
              <a:t>, N., Karimi, A., </a:t>
            </a:r>
            <a:r>
              <a:rPr lang="en-US" sz="800" noProof="0" dirty="0" err="1">
                <a:solidFill>
                  <a:srgbClr val="4A5568"/>
                </a:solidFill>
                <a:latin typeface="Calibri" pitchFamily="34" charset="0"/>
                <a:ea typeface="Calibri" pitchFamily="34" charset="-122"/>
                <a:cs typeface="Calibri" pitchFamily="34" charset="-120"/>
              </a:rPr>
              <a:t>Heydari</a:t>
            </a:r>
            <a:r>
              <a:rPr lang="en-US" sz="800" noProof="0" dirty="0">
                <a:solidFill>
                  <a:srgbClr val="4A5568"/>
                </a:solidFill>
                <a:latin typeface="Calibri" pitchFamily="34" charset="0"/>
                <a:ea typeface="Calibri" pitchFamily="34" charset="-122"/>
                <a:cs typeface="Calibri" pitchFamily="34" charset="-120"/>
              </a:rPr>
              <a:t>, M., </a:t>
            </a:r>
            <a:r>
              <a:rPr lang="en-US" sz="800" noProof="0" dirty="0" err="1">
                <a:solidFill>
                  <a:srgbClr val="4A5568"/>
                </a:solidFill>
                <a:latin typeface="Calibri" pitchFamily="34" charset="0"/>
                <a:ea typeface="Calibri" pitchFamily="34" charset="-122"/>
                <a:cs typeface="Calibri" pitchFamily="34" charset="-120"/>
              </a:rPr>
              <a:t>Mirzapour</a:t>
            </a:r>
            <a:r>
              <a:rPr lang="en-US" sz="800" noProof="0" dirty="0">
                <a:solidFill>
                  <a:srgbClr val="4A5568"/>
                </a:solidFill>
                <a:latin typeface="Calibri" pitchFamily="34" charset="0"/>
                <a:ea typeface="Calibri" pitchFamily="34" charset="-122"/>
                <a:cs typeface="Calibri" pitchFamily="34" charset="-120"/>
              </a:rPr>
              <a:t>, P., and </a:t>
            </a:r>
            <a:r>
              <a:rPr lang="en-US" sz="800" noProof="0" dirty="0" err="1">
                <a:solidFill>
                  <a:srgbClr val="4A5568"/>
                </a:solidFill>
                <a:latin typeface="Calibri" pitchFamily="34" charset="0"/>
                <a:ea typeface="Calibri" pitchFamily="34" charset="-122"/>
                <a:cs typeface="Calibri" pitchFamily="34" charset="-120"/>
              </a:rPr>
              <a:t>Mehranfar</a:t>
            </a:r>
            <a:r>
              <a:rPr lang="en-US" sz="800" noProof="0" dirty="0">
                <a:solidFill>
                  <a:srgbClr val="4A5568"/>
                </a:solidFill>
                <a:latin typeface="Calibri" pitchFamily="34" charset="0"/>
                <a:ea typeface="Calibri" pitchFamily="34" charset="-122"/>
                <a:cs typeface="Calibri" pitchFamily="34" charset="-120"/>
              </a:rPr>
              <a:t>, A. (2022). Design and development of a mobile-based self-care application for patients with type 2 diabetes. Journal of diabetes science and technology, 16(4), 1008-1015.</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Park, N. Y., and Jang, S. (2024). App-based digital health equity determinants according to ecological models: scoping review. Sustainability, 16(6), 2232.</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Stevens, S., Gallagher, S., Andrews, T., Ashall-Payne, L., Humphreys, L., and Leigh, S. (2022). The effectiveness of digital health technologies for patients with diabetes mellitus: a systematic review. Frontiers in Clinical Diabetes and Healthcare, 3, 936752.</a:t>
            </a:r>
          </a:p>
          <a:p>
            <a:pPr marL="0" indent="0" algn="just">
              <a:lnSpc>
                <a:spcPct val="110000"/>
              </a:lnSpc>
              <a:buNone/>
            </a:pPr>
            <a:r>
              <a:rPr lang="en-US" sz="800" noProof="0" dirty="0">
                <a:solidFill>
                  <a:srgbClr val="4A5568"/>
                </a:solidFill>
                <a:latin typeface="Calibri" pitchFamily="34" charset="0"/>
                <a:ea typeface="Calibri" pitchFamily="34" charset="-122"/>
                <a:cs typeface="Calibri" pitchFamily="34" charset="-120"/>
              </a:rPr>
              <a:t>Yao, R., Zhang, W., Evans, R., Cao, G., Rui, T., and Shen, L. (2022). Inequities in health care services caused by the adoption of digital health technologies: scoping review. Journal of medical Internet research, 24(3), e34144.</a:t>
            </a:r>
          </a:p>
          <a:p>
            <a:pPr marL="0" indent="0" algn="just">
              <a:lnSpc>
                <a:spcPct val="110000"/>
              </a:lnSpc>
              <a:buNone/>
            </a:pPr>
            <a:endParaRPr lang="en-GB" sz="700" noProof="0" dirty="0">
              <a:solidFill>
                <a:srgbClr val="4A5568"/>
              </a:solidFill>
              <a:latin typeface="Calibri" pitchFamily="34" charset="0"/>
              <a:ea typeface="Calibri" pitchFamily="34" charset="-122"/>
              <a:cs typeface="Calibri" pitchFamily="34" charset="-120"/>
            </a:endParaRPr>
          </a:p>
          <a:p>
            <a:pPr marL="0" indent="0" algn="just">
              <a:lnSpc>
                <a:spcPct val="110000"/>
              </a:lnSpc>
              <a:buNone/>
            </a:pPr>
            <a:endParaRPr lang="en-GB" sz="700" noProof="0" dirty="0"/>
          </a:p>
        </p:txBody>
      </p:sp>
      <p:sp>
        <p:nvSpPr>
          <p:cNvPr id="63" name="Shape 44"/>
          <p:cNvSpPr/>
          <p:nvPr/>
        </p:nvSpPr>
        <p:spPr>
          <a:xfrm>
            <a:off x="0" y="20848320"/>
            <a:ext cx="30266640" cy="548640"/>
          </a:xfrm>
          <a:prstGeom prst="rect">
            <a:avLst/>
          </a:prstGeom>
          <a:solidFill>
            <a:srgbClr val="1A365D"/>
          </a:solidFill>
          <a:ln/>
        </p:spPr>
        <p:txBody>
          <a:bodyPr/>
          <a:lstStyle/>
          <a:p>
            <a:endParaRPr lang="en-GB" noProof="0" dirty="0"/>
          </a:p>
        </p:txBody>
      </p:sp>
      <p:sp>
        <p:nvSpPr>
          <p:cNvPr id="64" name="Text 45"/>
          <p:cNvSpPr/>
          <p:nvPr/>
        </p:nvSpPr>
        <p:spPr>
          <a:xfrm>
            <a:off x="457200" y="20894040"/>
            <a:ext cx="29352240" cy="457200"/>
          </a:xfrm>
          <a:prstGeom prst="rect">
            <a:avLst/>
          </a:prstGeom>
          <a:noFill/>
          <a:ln/>
        </p:spPr>
        <p:txBody>
          <a:bodyPr wrap="square" lIns="0" tIns="0" rIns="0" bIns="0" rtlCol="0" anchor="ctr"/>
          <a:lstStyle/>
          <a:p>
            <a:pPr marL="0" indent="0" algn="ctr">
              <a:buNone/>
            </a:pPr>
            <a:r>
              <a:rPr lang="en-GB" sz="1200" noProof="0" dirty="0">
                <a:solidFill>
                  <a:srgbClr val="CBD5E0"/>
                </a:solidFill>
                <a:latin typeface="Calibri" pitchFamily="34" charset="0"/>
                <a:ea typeface="Calibri" pitchFamily="34" charset="-122"/>
                <a:cs typeface="Calibri" pitchFamily="34" charset="-120"/>
              </a:rPr>
              <a:t>MSc Public Health and Social Care in Practice  |  LCHS7009: Population Health and Digital Health Promotion  |  University of Wales Trinity Saint David  |  2025/2026</a:t>
            </a:r>
            <a:endParaRPr lang="en-GB" sz="1200" noProof="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1654</Words>
  <Application>Microsoft Office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2026-03-30T19:54:14Z</dcterms:created>
  <dcterms:modified xsi:type="dcterms:W3CDTF">2026-03-31T10:10:25Z</dcterms:modified>
</cp:coreProperties>
</file>