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256" r:id="rId2"/>
    <p:sldId id="257" r:id="rId3"/>
    <p:sldId id="258" r:id="rId4"/>
    <p:sldId id="261" r:id="rId5"/>
    <p:sldId id="337" r:id="rId6"/>
    <p:sldId id="264" r:id="rId7"/>
    <p:sldId id="265" r:id="rId8"/>
    <p:sldId id="267" r:id="rId9"/>
    <p:sldId id="302" r:id="rId10"/>
    <p:sldId id="268" r:id="rId11"/>
    <p:sldId id="270" r:id="rId12"/>
    <p:sldId id="272" r:id="rId13"/>
    <p:sldId id="271" r:id="rId14"/>
    <p:sldId id="277" r:id="rId15"/>
    <p:sldId id="278" r:id="rId16"/>
    <p:sldId id="282" r:id="rId17"/>
    <p:sldId id="284" r:id="rId18"/>
    <p:sldId id="341" r:id="rId19"/>
    <p:sldId id="338" r:id="rId20"/>
    <p:sldId id="287" r:id="rId21"/>
    <p:sldId id="289" r:id="rId22"/>
    <p:sldId id="291" r:id="rId23"/>
    <p:sldId id="342" r:id="rId24"/>
    <p:sldId id="294" r:id="rId25"/>
    <p:sldId id="343" r:id="rId26"/>
    <p:sldId id="296" r:id="rId27"/>
    <p:sldId id="299" r:id="rId28"/>
    <p:sldId id="269" r:id="rId29"/>
    <p:sldId id="298" r:id="rId30"/>
    <p:sldId id="324" r:id="rId31"/>
    <p:sldId id="325" r:id="rId32"/>
    <p:sldId id="326" r:id="rId33"/>
    <p:sldId id="327" r:id="rId34"/>
    <p:sldId id="328" r:id="rId35"/>
    <p:sldId id="329" r:id="rId36"/>
    <p:sldId id="330" r:id="rId37"/>
    <p:sldId id="331" r:id="rId38"/>
    <p:sldId id="332" r:id="rId39"/>
    <p:sldId id="333" r:id="rId40"/>
    <p:sldId id="334" r:id="rId41"/>
    <p:sldId id="340" r:id="rId42"/>
    <p:sldId id="336" r:id="rId43"/>
    <p:sldId id="344" r:id="rId44"/>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 uri="{2D200454-40CA-4A62-9FC3-DE9A4176ACB9}">
      <p15:notesGuideLst xmlns=""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97" autoAdjust="0"/>
    <p:restoredTop sz="83548" autoAdjust="0"/>
  </p:normalViewPr>
  <p:slideViewPr>
    <p:cSldViewPr>
      <p:cViewPr varScale="1">
        <p:scale>
          <a:sx n="86" d="100"/>
          <a:sy n="86" d="100"/>
        </p:scale>
        <p:origin x="-2040" y="-112"/>
      </p:cViewPr>
      <p:guideLst>
        <p:guide orient="horz" pos="2160"/>
        <p:guide pos="2880"/>
      </p:guideLst>
    </p:cSldViewPr>
  </p:slideViewPr>
  <p:notesTextViewPr>
    <p:cViewPr>
      <p:scale>
        <a:sx n="1" d="1"/>
        <a:sy n="1" d="1"/>
      </p:scale>
      <p:origin x="0" y="0"/>
    </p:cViewPr>
  </p:notesTextViewPr>
  <p:sorterViewPr>
    <p:cViewPr>
      <p:scale>
        <a:sx n="200" d="100"/>
        <a:sy n="200" d="100"/>
      </p:scale>
      <p:origin x="0" y="2340"/>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handoutMaster" Target="handoutMasters/handoutMaster1.xml"/><Relationship Id="rId47" Type="http://schemas.openxmlformats.org/officeDocument/2006/relationships/printerSettings" Target="printerSettings/printerSettings1.bin"/><Relationship Id="rId48" Type="http://schemas.openxmlformats.org/officeDocument/2006/relationships/presProps" Target="presProps.xml"/><Relationship Id="rId49" Type="http://schemas.openxmlformats.org/officeDocument/2006/relationships/viewProps" Target="viewProp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50" Type="http://schemas.openxmlformats.org/officeDocument/2006/relationships/theme" Target="theme/theme1.xml"/><Relationship Id="rId5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29/09/16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29/09/16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7.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5.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6.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8.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0.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7457871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Image Placeholder 1"/>
          <p:cNvSpPr>
            <a:spLocks noGrp="1" noRot="1" noChangeAspect="1"/>
          </p:cNvSpPr>
          <p:nvPr>
            <p:ph type="sldImg"/>
          </p:nvPr>
        </p:nvSpPr>
        <p:spPr bwMode="auto">
          <a:noFill/>
          <a:ln>
            <a:solidFill>
              <a:srgbClr val="000000"/>
            </a:solidFill>
            <a:miter lim="800000"/>
            <a:headEnd/>
            <a:tailEnd/>
          </a:ln>
        </p:spPr>
      </p:sp>
      <p:sp>
        <p:nvSpPr>
          <p:cNvPr id="184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a:p>
            <a:pPr>
              <a:spcBef>
                <a:spcPct val="0"/>
              </a:spcBef>
            </a:pPr>
            <a:endParaRPr lang="en-GB" smtClean="0"/>
          </a:p>
        </p:txBody>
      </p:sp>
      <p:sp>
        <p:nvSpPr>
          <p:cNvPr id="184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E8E9391-B80D-4E55-A384-AE1BECC871A1}"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2432372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13395914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501FF9A-C4C4-4673-975F-CD09CA9E334B}" type="slidenum">
              <a:rPr lang="cy-GB">
                <a:cs typeface="Arial" charset="0"/>
              </a:rPr>
              <a:pPr fontAlgn="base">
                <a:spcBef>
                  <a:spcPct val="0"/>
                </a:spcBef>
                <a:spcAft>
                  <a:spcPct val="0"/>
                </a:spcAft>
              </a:pPr>
              <a:t>4</a:t>
            </a:fld>
            <a:endParaRPr lang="cy-GB">
              <a:cs typeface="Arial" charset="0"/>
            </a:endParaRPr>
          </a:p>
        </p:txBody>
      </p:sp>
    </p:spTree>
    <p:extLst>
      <p:ext uri="{BB962C8B-B14F-4D97-AF65-F5344CB8AC3E}">
        <p14:creationId xmlns:p14="http://schemas.microsoft.com/office/powerpoint/2010/main" val="290036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5</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This can be removed for the Mentor session</a:t>
            </a:r>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12</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Feedback from service user note that if a situation arises during the observation where it becomes impossible for the observer to get feedback the reason must be noted</a:t>
            </a:r>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Important that they understand that they must show an understanding of both adult and childrens safeguarding </a:t>
            </a:r>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Coffee/Tea Break after slide 19. </a:t>
            </a:r>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17</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18</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Note here that there may be reference to 12- 18 months because we need to allow for circumstances such as long term illness and maternity and so we need to allow time for completion within  3 years</a:t>
            </a:r>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21</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Note that if the mentor is also the line manager then portfolio submission could be done at the end of the work supervision session otherwise it needs to arranged as a separate process  </a:t>
            </a:r>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22</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Could this just turn into moaning shop? E.g. study days, organisation, timing, support, who can help? Learning styles, meeting mentor, booking in mentor sessions,  etc (This should feed int action planning at the end. </a:t>
            </a:r>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25</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p:cNvSpPr>
            <a:spLocks noGrp="1" noRot="1" noChangeAspect="1"/>
          </p:cNvSpPr>
          <p:nvPr>
            <p:ph type="sldImg"/>
          </p:nvPr>
        </p:nvSpPr>
        <p:spPr bwMode="auto">
          <a:noFill/>
          <a:ln>
            <a:solidFill>
              <a:srgbClr val="000000"/>
            </a:solidFill>
            <a:miter lim="800000"/>
            <a:headEnd/>
            <a:tailEnd/>
          </a:ln>
        </p:spPr>
      </p:sp>
      <p:sp>
        <p:nvSpPr>
          <p:cNvPr id="5632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632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8579E6-F149-4DCD-9120-A5709C5EE954}" type="slidenum">
              <a:rPr lang="cy-GB">
                <a:cs typeface="Arial" charset="0"/>
              </a:rPr>
              <a:pPr fontAlgn="base">
                <a:spcBef>
                  <a:spcPct val="0"/>
                </a:spcBef>
                <a:spcAft>
                  <a:spcPct val="0"/>
                </a:spcAft>
              </a:pPr>
              <a:t>27</a:t>
            </a:fld>
            <a:endParaRPr lang="cy-GB">
              <a:cs typeface="Arial" charset="0"/>
            </a:endParaRPr>
          </a:p>
        </p:txBody>
      </p:sp>
    </p:spTree>
    <p:extLst>
      <p:ext uri="{BB962C8B-B14F-4D97-AF65-F5344CB8AC3E}">
        <p14:creationId xmlns:p14="http://schemas.microsoft.com/office/powerpoint/2010/main" val="363970797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p:cNvSpPr>
            <a:spLocks noGrp="1" noRot="1" noChangeAspect="1"/>
          </p:cNvSpPr>
          <p:nvPr>
            <p:ph type="sldImg"/>
          </p:nvPr>
        </p:nvSpPr>
        <p:spPr bwMode="auto">
          <a:noFill/>
          <a:ln>
            <a:solidFill>
              <a:srgbClr val="000000"/>
            </a:solidFill>
            <a:miter lim="800000"/>
            <a:headEnd/>
            <a:tailEnd/>
          </a:ln>
        </p:spPr>
      </p:sp>
      <p:sp>
        <p:nvSpPr>
          <p:cNvPr id="60418" name="Notes Placeholder 2"/>
          <p:cNvSpPr>
            <a:spLocks noGrp="1"/>
          </p:cNvSpPr>
          <p:nvPr>
            <p:ph type="body" idx="1"/>
          </p:nvPr>
        </p:nvSpPr>
        <p:spPr bwMode="auto">
          <a:xfrm>
            <a:off x="620713" y="4211638"/>
            <a:ext cx="5486400" cy="4114800"/>
          </a:xfrm>
          <a:noFill/>
        </p:spPr>
        <p:txBody>
          <a:bodyPr wrap="square" numCol="1" anchor="t" anchorCtr="0" compatLnSpc="1">
            <a:prstTxWarp prst="textNoShape">
              <a:avLst/>
            </a:prstTxWarp>
          </a:bodyPr>
          <a:lstStyle/>
          <a:p>
            <a:pPr>
              <a:spcBef>
                <a:spcPct val="0"/>
              </a:spcBef>
            </a:pPr>
            <a:endParaRPr lang="en-GB" smtClean="0"/>
          </a:p>
        </p:txBody>
      </p:sp>
      <p:sp>
        <p:nvSpPr>
          <p:cNvPr id="604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C715CC0-40EF-4047-8AD4-75B1EEF68782}" type="slidenum">
              <a:rPr lang="en-US">
                <a:cs typeface="Arial" charset="0"/>
              </a:rPr>
              <a:pPr fontAlgn="base">
                <a:spcBef>
                  <a:spcPct val="0"/>
                </a:spcBef>
                <a:spcAft>
                  <a:spcPct val="0"/>
                </a:spcAft>
              </a:pPr>
              <a:t>30</a:t>
            </a:fld>
            <a:endParaRPr lang="en-US">
              <a:cs typeface="Arial" charset="0"/>
            </a:endParaRPr>
          </a:p>
        </p:txBody>
      </p:sp>
    </p:spTree>
    <p:extLst>
      <p:ext uri="{BB962C8B-B14F-4D97-AF65-F5344CB8AC3E}">
        <p14:creationId xmlns:p14="http://schemas.microsoft.com/office/powerpoint/2010/main" val="35735027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bwMode="auto">
          <a:noFill/>
          <a:ln>
            <a:solidFill>
              <a:srgbClr val="000000"/>
            </a:solidFill>
            <a:miter lim="800000"/>
            <a:headEnd/>
            <a:tailEnd/>
          </a:ln>
        </p:spPr>
      </p:sp>
      <p:sp>
        <p:nvSpPr>
          <p:cNvPr id="624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24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FA07CB-6F63-4657-BAF1-E8264EDAA46F}" type="slidenum">
              <a:rPr lang="en-US">
                <a:cs typeface="Arial" charset="0"/>
              </a:rPr>
              <a:pPr fontAlgn="base">
                <a:spcBef>
                  <a:spcPct val="0"/>
                </a:spcBef>
                <a:spcAft>
                  <a:spcPct val="0"/>
                </a:spcAft>
              </a:pPr>
              <a:t>31</a:t>
            </a:fld>
            <a:endParaRPr lang="en-US">
              <a:cs typeface="Arial" charset="0"/>
            </a:endParaRPr>
          </a:p>
        </p:txBody>
      </p:sp>
    </p:spTree>
    <p:extLst>
      <p:ext uri="{BB962C8B-B14F-4D97-AF65-F5344CB8AC3E}">
        <p14:creationId xmlns:p14="http://schemas.microsoft.com/office/powerpoint/2010/main" val="1674886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p:cNvSpPr>
          <p:nvPr>
            <p:ph type="sldImg"/>
          </p:nvPr>
        </p:nvSpPr>
        <p:spPr bwMode="auto">
          <a:noFill/>
          <a:ln>
            <a:solidFill>
              <a:srgbClr val="000000"/>
            </a:solidFill>
            <a:miter lim="800000"/>
            <a:headEnd/>
            <a:tailEnd/>
          </a:ln>
        </p:spPr>
      </p:sp>
      <p:sp>
        <p:nvSpPr>
          <p:cNvPr id="645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45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DC984FF-C0FE-4C63-9B80-07D4E68CAFAF}" type="slidenum">
              <a:rPr lang="en-US">
                <a:cs typeface="Arial" charset="0"/>
              </a:rPr>
              <a:pPr fontAlgn="base">
                <a:spcBef>
                  <a:spcPct val="0"/>
                </a:spcBef>
                <a:spcAft>
                  <a:spcPct val="0"/>
                </a:spcAft>
              </a:pPr>
              <a:t>32</a:t>
            </a:fld>
            <a:endParaRPr lang="en-US">
              <a:cs typeface="Arial" charset="0"/>
            </a:endParaRPr>
          </a:p>
        </p:txBody>
      </p:sp>
    </p:spTree>
    <p:extLst>
      <p:ext uri="{BB962C8B-B14F-4D97-AF65-F5344CB8AC3E}">
        <p14:creationId xmlns:p14="http://schemas.microsoft.com/office/powerpoint/2010/main" val="19417806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p:cNvSpPr>
            <a:spLocks noGrp="1" noRot="1" noChangeAspect="1"/>
          </p:cNvSpPr>
          <p:nvPr>
            <p:ph type="sldImg"/>
          </p:nvPr>
        </p:nvSpPr>
        <p:spPr bwMode="auto">
          <a:noFill/>
          <a:ln>
            <a:solidFill>
              <a:srgbClr val="000000"/>
            </a:solidFill>
            <a:miter lim="800000"/>
            <a:headEnd/>
            <a:tailEnd/>
          </a:ln>
        </p:spPr>
      </p:sp>
      <p:sp>
        <p:nvSpPr>
          <p:cNvPr id="665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65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BC175D5-57D0-4E12-B538-580EC87540CB}" type="slidenum">
              <a:rPr lang="en-US">
                <a:cs typeface="Arial" charset="0"/>
              </a:rPr>
              <a:pPr fontAlgn="base">
                <a:spcBef>
                  <a:spcPct val="0"/>
                </a:spcBef>
                <a:spcAft>
                  <a:spcPct val="0"/>
                </a:spcAft>
              </a:pPr>
              <a:t>33</a:t>
            </a:fld>
            <a:endParaRPr lang="en-US">
              <a:cs typeface="Arial" charset="0"/>
            </a:endParaRPr>
          </a:p>
        </p:txBody>
      </p:sp>
    </p:spTree>
    <p:extLst>
      <p:ext uri="{BB962C8B-B14F-4D97-AF65-F5344CB8AC3E}">
        <p14:creationId xmlns:p14="http://schemas.microsoft.com/office/powerpoint/2010/main" val="3670693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bwMode="auto">
          <a:noFill/>
          <a:ln>
            <a:solidFill>
              <a:srgbClr val="000000"/>
            </a:solidFill>
            <a:miter lim="800000"/>
            <a:headEnd/>
            <a:tailEnd/>
          </a:ln>
        </p:spPr>
      </p:sp>
      <p:sp>
        <p:nvSpPr>
          <p:cNvPr id="686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686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CCCEAFFA-367C-411C-9A5F-DF3B8585D700}" type="slidenum">
              <a:rPr lang="en-US">
                <a:cs typeface="Arial" charset="0"/>
              </a:rPr>
              <a:pPr fontAlgn="base">
                <a:spcBef>
                  <a:spcPct val="0"/>
                </a:spcBef>
                <a:spcAft>
                  <a:spcPct val="0"/>
                </a:spcAft>
              </a:pPr>
              <a:t>34</a:t>
            </a:fld>
            <a:endParaRPr lang="en-US">
              <a:cs typeface="Arial" charset="0"/>
            </a:endParaRPr>
          </a:p>
        </p:txBody>
      </p:sp>
    </p:spTree>
    <p:extLst>
      <p:ext uri="{BB962C8B-B14F-4D97-AF65-F5344CB8AC3E}">
        <p14:creationId xmlns:p14="http://schemas.microsoft.com/office/powerpoint/2010/main" val="103791554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bwMode="auto">
          <a:noFill/>
          <a:ln>
            <a:solidFill>
              <a:srgbClr val="000000"/>
            </a:solidFill>
            <a:miter lim="800000"/>
            <a:headEnd/>
            <a:tailEnd/>
          </a:ln>
        </p:spPr>
      </p:sp>
      <p:sp>
        <p:nvSpPr>
          <p:cNvPr id="706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706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DF3CCC0-31CF-4179-B9E2-8E52BB92A1E7}" type="slidenum">
              <a:rPr lang="en-US">
                <a:cs typeface="Arial" charset="0"/>
              </a:rPr>
              <a:pPr fontAlgn="base">
                <a:spcBef>
                  <a:spcPct val="0"/>
                </a:spcBef>
                <a:spcAft>
                  <a:spcPct val="0"/>
                </a:spcAft>
              </a:pPr>
              <a:t>35</a:t>
            </a:fld>
            <a:endParaRPr lang="en-US">
              <a:cs typeface="Arial" charset="0"/>
            </a:endParaRPr>
          </a:p>
        </p:txBody>
      </p:sp>
    </p:spTree>
    <p:extLst>
      <p:ext uri="{BB962C8B-B14F-4D97-AF65-F5344CB8AC3E}">
        <p14:creationId xmlns:p14="http://schemas.microsoft.com/office/powerpoint/2010/main" val="31129613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bwMode="auto">
          <a:noFill/>
          <a:ln>
            <a:solidFill>
              <a:srgbClr val="000000"/>
            </a:solidFill>
            <a:miter lim="800000"/>
            <a:headEnd/>
            <a:tailEnd/>
          </a:ln>
        </p:spPr>
      </p:sp>
      <p:sp>
        <p:nvSpPr>
          <p:cNvPr id="727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The most straightforward.</a:t>
            </a:r>
          </a:p>
          <a:p>
            <a:pPr>
              <a:spcBef>
                <a:spcPct val="0"/>
              </a:spcBef>
            </a:pPr>
            <a:r>
              <a:rPr lang="en-GB" smtClean="0"/>
              <a:t>Our reference list appears at the end of your submission</a:t>
            </a:r>
            <a:endParaRPr lang="en-US" smtClean="0"/>
          </a:p>
        </p:txBody>
      </p:sp>
      <p:sp>
        <p:nvSpPr>
          <p:cNvPr id="72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356B0F-5953-4069-8798-9092DAAC72F4}" type="slidenum">
              <a:rPr lang="en-US">
                <a:cs typeface="Arial" charset="0"/>
              </a:rPr>
              <a:pPr fontAlgn="base">
                <a:spcBef>
                  <a:spcPct val="0"/>
                </a:spcBef>
                <a:spcAft>
                  <a:spcPct val="0"/>
                </a:spcAft>
              </a:pPr>
              <a:t>36</a:t>
            </a:fld>
            <a:endParaRPr lang="en-US">
              <a:cs typeface="Arial" charset="0"/>
            </a:endParaRPr>
          </a:p>
        </p:txBody>
      </p:sp>
    </p:spTree>
    <p:extLst>
      <p:ext uri="{BB962C8B-B14F-4D97-AF65-F5344CB8AC3E}">
        <p14:creationId xmlns:p14="http://schemas.microsoft.com/office/powerpoint/2010/main" val="384097753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bwMode="auto">
          <a:noFill/>
          <a:ln>
            <a:solidFill>
              <a:srgbClr val="000000"/>
            </a:solidFill>
            <a:miter lim="800000"/>
            <a:headEnd/>
            <a:tailEnd/>
          </a:ln>
        </p:spPr>
      </p:sp>
      <p:sp>
        <p:nvSpPr>
          <p:cNvPr id="747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A little more complex but the same format still applies</a:t>
            </a:r>
            <a:endParaRPr lang="en-US" smtClean="0"/>
          </a:p>
        </p:txBody>
      </p:sp>
      <p:sp>
        <p:nvSpPr>
          <p:cNvPr id="747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8E3D048-0AF0-432B-A6B9-0DF806C2DE87}" type="slidenum">
              <a:rPr lang="en-US">
                <a:cs typeface="Arial" charset="0"/>
              </a:rPr>
              <a:pPr fontAlgn="base">
                <a:spcBef>
                  <a:spcPct val="0"/>
                </a:spcBef>
                <a:spcAft>
                  <a:spcPct val="0"/>
                </a:spcAft>
              </a:pPr>
              <a:t>37</a:t>
            </a:fld>
            <a:endParaRPr lang="en-US">
              <a:cs typeface="Arial" charset="0"/>
            </a:endParaRPr>
          </a:p>
        </p:txBody>
      </p:sp>
    </p:spTree>
    <p:extLst>
      <p:ext uri="{BB962C8B-B14F-4D97-AF65-F5344CB8AC3E}">
        <p14:creationId xmlns:p14="http://schemas.microsoft.com/office/powerpoint/2010/main" val="12219402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bwMode="auto">
          <a:noFill/>
          <a:ln>
            <a:solidFill>
              <a:srgbClr val="000000"/>
            </a:solidFill>
            <a:miter lim="800000"/>
            <a:headEnd/>
            <a:tailEnd/>
          </a:ln>
        </p:spPr>
      </p:sp>
      <p:sp>
        <p:nvSpPr>
          <p:cNvPr id="768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Just checking everyone’s awake – the quotation is as fictional as one of Austen’s novels!</a:t>
            </a:r>
          </a:p>
          <a:p>
            <a:pPr>
              <a:spcBef>
                <a:spcPct val="0"/>
              </a:spcBef>
            </a:pPr>
            <a:r>
              <a:rPr lang="en-GB" smtClean="0"/>
              <a:t>Ephemeral – hence the date.</a:t>
            </a:r>
          </a:p>
          <a:p>
            <a:pPr>
              <a:spcBef>
                <a:spcPct val="0"/>
              </a:spcBef>
            </a:pPr>
            <a:r>
              <a:rPr lang="en-GB" smtClean="0"/>
              <a:t>Avoid commercial sites BusinessBalls etc – always seek out the primary source</a:t>
            </a:r>
            <a:endParaRPr lang="en-US" smtClean="0"/>
          </a:p>
        </p:txBody>
      </p:sp>
      <p:sp>
        <p:nvSpPr>
          <p:cNvPr id="768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F6ED0B5-BE70-4425-B0BA-5BD8EF7B9A06}" type="slidenum">
              <a:rPr lang="en-US">
                <a:cs typeface="Arial" charset="0"/>
              </a:rPr>
              <a:pPr fontAlgn="base">
                <a:spcBef>
                  <a:spcPct val="0"/>
                </a:spcBef>
                <a:spcAft>
                  <a:spcPct val="0"/>
                </a:spcAft>
              </a:pPr>
              <a:t>38</a:t>
            </a:fld>
            <a:endParaRPr lang="en-US">
              <a:cs typeface="Arial" charset="0"/>
            </a:endParaRPr>
          </a:p>
        </p:txBody>
      </p:sp>
    </p:spTree>
    <p:extLst>
      <p:ext uri="{BB962C8B-B14F-4D97-AF65-F5344CB8AC3E}">
        <p14:creationId xmlns:p14="http://schemas.microsoft.com/office/powerpoint/2010/main" val="3628388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bwMode="auto">
          <a:noFill/>
          <a:ln>
            <a:solidFill>
              <a:srgbClr val="000000"/>
            </a:solidFill>
            <a:miter lim="800000"/>
            <a:headEnd/>
            <a:tailEnd/>
          </a:ln>
        </p:spPr>
      </p:sp>
      <p:sp>
        <p:nvSpPr>
          <p:cNvPr id="788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788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280D81D-B083-4C2A-83FE-46AE449FC7D3}" type="slidenum">
              <a:rPr lang="en-US">
                <a:cs typeface="Arial" charset="0"/>
              </a:rPr>
              <a:pPr fontAlgn="base">
                <a:spcBef>
                  <a:spcPct val="0"/>
                </a:spcBef>
                <a:spcAft>
                  <a:spcPct val="0"/>
                </a:spcAft>
              </a:pPr>
              <a:t>39</a:t>
            </a:fld>
            <a:endParaRPr lang="en-US">
              <a:cs typeface="Arial" charset="0"/>
            </a:endParaRPr>
          </a:p>
        </p:txBody>
      </p:sp>
    </p:spTree>
    <p:extLst>
      <p:ext uri="{BB962C8B-B14F-4D97-AF65-F5344CB8AC3E}">
        <p14:creationId xmlns:p14="http://schemas.microsoft.com/office/powerpoint/2010/main" val="22512237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7" name="Slide Image Placeholder 1"/>
          <p:cNvSpPr>
            <a:spLocks noGrp="1" noRot="1" noChangeAspect="1"/>
          </p:cNvSpPr>
          <p:nvPr>
            <p:ph type="sldImg"/>
          </p:nvPr>
        </p:nvSpPr>
        <p:spPr bwMode="auto">
          <a:noFill/>
          <a:ln>
            <a:solidFill>
              <a:srgbClr val="000000"/>
            </a:solidFill>
            <a:miter lim="800000"/>
            <a:headEnd/>
            <a:tailEnd/>
          </a:ln>
        </p:spPr>
      </p:sp>
      <p:sp>
        <p:nvSpPr>
          <p:cNvPr id="808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smtClean="0"/>
              <a:t>Always attempt to refer to the primary source</a:t>
            </a:r>
          </a:p>
          <a:p>
            <a:pPr>
              <a:spcBef>
                <a:spcPct val="0"/>
              </a:spcBef>
            </a:pPr>
            <a:r>
              <a:rPr lang="en-GB" smtClean="0"/>
              <a:t>When in doubt – confer with your tutor</a:t>
            </a:r>
          </a:p>
          <a:p>
            <a:pPr>
              <a:spcBef>
                <a:spcPct val="0"/>
              </a:spcBef>
            </a:pPr>
            <a:r>
              <a:rPr lang="en-GB" smtClean="0"/>
              <a:t>Check those on-line assets available to you also</a:t>
            </a:r>
            <a:endParaRPr lang="en-US" smtClean="0"/>
          </a:p>
        </p:txBody>
      </p:sp>
      <p:sp>
        <p:nvSpPr>
          <p:cNvPr id="808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8892569-EA3B-443A-83C0-5A95E50669DD}" type="slidenum">
              <a:rPr lang="en-US">
                <a:cs typeface="Arial" charset="0"/>
              </a:rPr>
              <a:pPr fontAlgn="base">
                <a:spcBef>
                  <a:spcPct val="0"/>
                </a:spcBef>
                <a:spcAft>
                  <a:spcPct val="0"/>
                </a:spcAft>
              </a:pPr>
              <a:t>40</a:t>
            </a:fld>
            <a:endParaRPr lang="en-US">
              <a:cs typeface="Arial" charset="0"/>
            </a:endParaRPr>
          </a:p>
        </p:txBody>
      </p:sp>
    </p:spTree>
    <p:extLst>
      <p:ext uri="{BB962C8B-B14F-4D97-AF65-F5344CB8AC3E}">
        <p14:creationId xmlns:p14="http://schemas.microsoft.com/office/powerpoint/2010/main" val="281231928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r>
              <a:rPr lang="en-GB" dirty="0" smtClean="0"/>
              <a:t>7 days – Mentor, learning</a:t>
            </a:r>
            <a:r>
              <a:rPr lang="en-GB" baseline="0" dirty="0" smtClean="0"/>
              <a:t> agreement, create </a:t>
            </a:r>
            <a:r>
              <a:rPr lang="en-GB" baseline="0" dirty="0" err="1" smtClean="0"/>
              <a:t>MyTSD</a:t>
            </a:r>
            <a:r>
              <a:rPr lang="en-GB" baseline="0" dirty="0" smtClean="0"/>
              <a:t> account, get on to Moodle, ID if you haven’t sorted, </a:t>
            </a:r>
          </a:p>
          <a:p>
            <a:pPr>
              <a:spcBef>
                <a:spcPct val="0"/>
              </a:spcBef>
            </a:pPr>
            <a:r>
              <a:rPr lang="en-GB" baseline="0" dirty="0" smtClean="0"/>
              <a:t>1 month – attend workshop, start section 1, consider observation</a:t>
            </a:r>
          </a:p>
          <a:p>
            <a:pPr>
              <a:spcBef>
                <a:spcPct val="0"/>
              </a:spcBef>
            </a:pPr>
            <a:r>
              <a:rPr lang="en-GB" baseline="0" dirty="0" smtClean="0"/>
              <a:t>3 months – arrange observation, </a:t>
            </a:r>
          </a:p>
          <a:p>
            <a:pPr>
              <a:spcBef>
                <a:spcPct val="0"/>
              </a:spcBef>
            </a:pPr>
            <a:r>
              <a:rPr lang="en-GB" baseline="0" dirty="0" smtClean="0"/>
              <a:t>6 months – Complete section – developmental review, section 2 – observation.</a:t>
            </a:r>
          </a:p>
          <a:p>
            <a:pPr>
              <a:spcBef>
                <a:spcPct val="0"/>
              </a:spcBef>
            </a:pPr>
            <a:r>
              <a:rPr lang="en-GB" baseline="0" dirty="0" smtClean="0"/>
              <a:t>6-9 months – Complete safeguarding part a</a:t>
            </a:r>
          </a:p>
          <a:p>
            <a:pPr>
              <a:spcBef>
                <a:spcPct val="0"/>
              </a:spcBef>
            </a:pPr>
            <a:r>
              <a:rPr lang="en-GB" baseline="0" dirty="0" smtClean="0"/>
              <a:t>9-12 months – Complete safeguarding part b and final developmental review section</a:t>
            </a:r>
            <a:endParaRPr lang="en-GB" dirty="0" smtClean="0"/>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42</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29/09/16</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29/09/16</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29/09/16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29/09/16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29/09/16</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29/09/16</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29/09/16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smtClean="0"/>
              <a:t>Drag picture to placeholder or click icon to add</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29/09/16</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29/09/16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29/09/16</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smtClean="0"/>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29/09/16</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4" Type="http://schemas.openxmlformats.org/officeDocument/2006/relationships/image" Target="../media/image4.wmf"/><Relationship Id="rId5" Type="http://schemas.openxmlformats.org/officeDocument/2006/relationships/image" Target="../media/image5.wmf"/><Relationship Id="rId6" Type="http://schemas.openxmlformats.org/officeDocument/2006/relationships/image" Target="../media/image6.jpeg"/><Relationship Id="rId7" Type="http://schemas.openxmlformats.org/officeDocument/2006/relationships/image" Target="../media/image7.jpeg"/><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4" Type="http://schemas.openxmlformats.org/officeDocument/2006/relationships/hyperlink" Target="mailto:a.beaumont@ydds.pcydds.ac.uk" TargetMode="External"/><Relationship Id="rId5" Type="http://schemas.openxmlformats.org/officeDocument/2006/relationships/hyperlink" Target="mailto:l.m.harris@ydds.pcydds.ac.uk" TargetMode="External"/><Relationship Id="rId6" Type="http://schemas.openxmlformats.org/officeDocument/2006/relationships/hyperlink" Target="mailto:e.wilson@tsd.uwtsd.ac.uk" TargetMode="External"/><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1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 Id="rId3" Type="http://schemas.openxmlformats.org/officeDocument/2006/relationships/hyperlink" Target="http://www.pemberley.com/janeinfo/litallus.html" TargetMode="Externa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4308475"/>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Croeso</a:t>
            </a:r>
            <a:r>
              <a:rPr lang="en-GB" sz="2800" b="1" kern="0" dirty="0">
                <a:solidFill>
                  <a:schemeClr val="bg1"/>
                </a:solidFill>
                <a:latin typeface="Arial"/>
                <a:cs typeface="+mj-cs"/>
              </a:rPr>
              <a:t> </a:t>
            </a:r>
            <a:r>
              <a:rPr lang="en-GB" sz="2800" b="1" kern="0" dirty="0" err="1">
                <a:solidFill>
                  <a:schemeClr val="bg1"/>
                </a:solidFill>
                <a:latin typeface="Arial"/>
                <a:cs typeface="+mj-cs"/>
              </a:rPr>
              <a:t>i</a:t>
            </a:r>
            <a:r>
              <a:rPr lang="en-GB" sz="2800" b="1" kern="0" dirty="0">
                <a:solidFill>
                  <a:schemeClr val="bg1"/>
                </a:solidFill>
                <a:latin typeface="Arial"/>
                <a:cs typeface="+mj-cs"/>
              </a:rPr>
              <a:t> </a:t>
            </a:r>
            <a:r>
              <a:rPr lang="en-GB" sz="2800" b="1" kern="0" dirty="0" err="1">
                <a:solidFill>
                  <a:schemeClr val="bg1"/>
                </a:solidFill>
                <a:latin typeface="Arial"/>
                <a:cs typeface="+mj-cs"/>
              </a:rPr>
              <a:t>Brifysgol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r>
              <a:rPr lang="en-GB" sz="2800" b="1" i="1" kern="0" dirty="0">
                <a:solidFill>
                  <a:schemeClr val="bg1"/>
                </a:solidFill>
                <a:latin typeface="Arial"/>
                <a:cs typeface="+mj-cs"/>
              </a:rPr>
              <a:t>Welcome to the University of Wales</a:t>
            </a:r>
            <a:br>
              <a:rPr lang="en-GB" sz="2800" b="1" i="1" kern="0" dirty="0">
                <a:solidFill>
                  <a:schemeClr val="bg1"/>
                </a:solidFill>
                <a:latin typeface="Arial"/>
                <a:cs typeface="+mj-cs"/>
              </a:rPr>
            </a:br>
            <a:r>
              <a:rPr lang="en-GB" sz="2800" b="1" i="1" kern="0" dirty="0">
                <a:solidFill>
                  <a:schemeClr val="bg1"/>
                </a:solidFill>
                <a:latin typeface="Arial"/>
                <a:cs typeface="+mj-cs"/>
              </a:rPr>
              <a:t>Trinity Saint David</a:t>
            </a:r>
          </a:p>
          <a:p>
            <a:pPr algn="ctr" fontAlgn="auto">
              <a:spcBef>
                <a:spcPts val="0"/>
              </a:spcBef>
              <a:spcAft>
                <a:spcPts val="0"/>
              </a:spcAft>
              <a:defRPr/>
            </a:pPr>
            <a:endParaRPr lang="en-GB" sz="3000" i="1"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a:p>
            <a:pPr algn="ctr" fontAlgn="auto">
              <a:spcBef>
                <a:spcPts val="0"/>
              </a:spcBef>
              <a:spcAft>
                <a:spcPts val="0"/>
              </a:spcAft>
              <a:defRPr/>
            </a:pPr>
            <a:r>
              <a:rPr lang="en-GB" sz="2000" kern="0" dirty="0">
                <a:solidFill>
                  <a:schemeClr val="bg1"/>
                </a:solidFill>
                <a:latin typeface="Arial"/>
                <a:cs typeface="+mn-cs"/>
              </a:rPr>
              <a:t>Sarah Loxdale</a:t>
            </a:r>
          </a:p>
          <a:p>
            <a:pPr algn="ctr" fontAlgn="auto">
              <a:spcBef>
                <a:spcPts val="0"/>
              </a:spcBef>
              <a:spcAft>
                <a:spcPts val="0"/>
              </a:spcAft>
              <a:defRPr/>
            </a:pPr>
            <a:r>
              <a:rPr lang="en-GB" sz="2000" kern="0" dirty="0" err="1" smtClean="0">
                <a:solidFill>
                  <a:schemeClr val="bg1"/>
                </a:solidFill>
                <a:latin typeface="Arial"/>
                <a:cs typeface="+mn-cs"/>
              </a:rPr>
              <a:t>Darlithydd</a:t>
            </a:r>
            <a:r>
              <a:rPr lang="en-GB" sz="2000" kern="0" dirty="0" smtClean="0">
                <a:solidFill>
                  <a:schemeClr val="bg1"/>
                </a:solidFill>
                <a:latin typeface="Arial"/>
                <a:cs typeface="+mn-cs"/>
              </a:rPr>
              <a:t> </a:t>
            </a:r>
            <a:r>
              <a:rPr lang="en-GB" sz="2000" kern="0" dirty="0">
                <a:solidFill>
                  <a:schemeClr val="bg1"/>
                </a:solidFill>
                <a:latin typeface="Arial"/>
                <a:cs typeface="+mn-cs"/>
              </a:rPr>
              <a:t>/ </a:t>
            </a:r>
            <a:r>
              <a:rPr lang="en-GB" sz="2000" kern="0" dirty="0" err="1">
                <a:solidFill>
                  <a:schemeClr val="bg1"/>
                </a:solidFill>
                <a:latin typeface="Arial"/>
                <a:cs typeface="+mn-cs"/>
              </a:rPr>
              <a:t>Cyfarwyddwr</a:t>
            </a:r>
            <a:r>
              <a:rPr lang="en-GB" sz="2000" kern="0" dirty="0">
                <a:solidFill>
                  <a:schemeClr val="bg1"/>
                </a:solidFill>
                <a:latin typeface="Arial"/>
                <a:cs typeface="+mn-cs"/>
              </a:rPr>
              <a:t> </a:t>
            </a:r>
            <a:r>
              <a:rPr lang="en-GB" sz="2000" kern="0" dirty="0" err="1">
                <a:solidFill>
                  <a:schemeClr val="bg1"/>
                </a:solidFill>
                <a:latin typeface="Arial"/>
                <a:cs typeface="+mn-cs"/>
              </a:rPr>
              <a:t>Rhaglen</a:t>
            </a:r>
            <a:endParaRPr lang="en-GB" sz="2000" kern="0" dirty="0">
              <a:solidFill>
                <a:schemeClr val="bg1"/>
              </a:solidFill>
              <a:latin typeface="Arial"/>
              <a:cs typeface="+mn-cs"/>
            </a:endParaRPr>
          </a:p>
          <a:p>
            <a:pPr algn="ctr" fontAlgn="auto">
              <a:spcBef>
                <a:spcPts val="0"/>
              </a:spcBef>
              <a:spcAft>
                <a:spcPts val="0"/>
              </a:spcAft>
              <a:defRPr/>
            </a:pPr>
            <a:r>
              <a:rPr lang="en-GB" sz="2000" i="1" kern="0" dirty="0" smtClean="0">
                <a:solidFill>
                  <a:schemeClr val="bg1"/>
                </a:solidFill>
                <a:latin typeface="Arial"/>
                <a:cs typeface="+mn-cs"/>
              </a:rPr>
              <a:t>Lecturer </a:t>
            </a:r>
            <a:r>
              <a:rPr lang="en-GB" sz="2000" i="1" kern="0" dirty="0">
                <a:solidFill>
                  <a:schemeClr val="bg1"/>
                </a:solidFill>
                <a:latin typeface="Arial"/>
                <a:cs typeface="+mn-cs"/>
              </a:rPr>
              <a:t>/ Programme Director</a:t>
            </a:r>
          </a:p>
          <a:p>
            <a:pPr algn="ctr" fontAlgn="auto">
              <a:spcBef>
                <a:spcPts val="0"/>
              </a:spcBef>
              <a:spcAft>
                <a:spcPts val="0"/>
              </a:spcAft>
              <a:defRPr/>
            </a:pPr>
            <a:endParaRPr lang="en-GB" sz="2000" i="1" kern="0" dirty="0">
              <a:solidFill>
                <a:schemeClr val="bg1"/>
              </a:solidFill>
              <a:latin typeface="Arial"/>
              <a:cs typeface="+mn-cs"/>
            </a:endParaRPr>
          </a:p>
          <a:p>
            <a:pPr algn="ctr" fontAlgn="auto">
              <a:spcBef>
                <a:spcPts val="0"/>
              </a:spcBef>
              <a:spcAft>
                <a:spcPts val="0"/>
              </a:spcAft>
              <a:defRPr/>
            </a:pPr>
            <a:r>
              <a:rPr lang="en-GB" sz="2000" i="1" kern="0" dirty="0" err="1">
                <a:solidFill>
                  <a:schemeClr val="bg1"/>
                </a:solidFill>
                <a:latin typeface="Arial"/>
                <a:cs typeface="+mn-cs"/>
              </a:rPr>
              <a:t>Yr</a:t>
            </a:r>
            <a:r>
              <a:rPr lang="en-GB" sz="2000" i="1" kern="0" dirty="0">
                <a:solidFill>
                  <a:schemeClr val="bg1"/>
                </a:solidFill>
                <a:latin typeface="Arial"/>
                <a:cs typeface="+mn-cs"/>
              </a:rPr>
              <a:t> </a:t>
            </a:r>
            <a:r>
              <a:rPr lang="en-GB" sz="2000" i="1" kern="0" dirty="0" err="1">
                <a:solidFill>
                  <a:schemeClr val="bg1"/>
                </a:solidFill>
                <a:latin typeface="Arial"/>
                <a:cs typeface="+mn-cs"/>
              </a:rPr>
              <a:t>Athro</a:t>
            </a:r>
            <a:r>
              <a:rPr lang="en-GB" sz="2000" i="1" kern="0" dirty="0">
                <a:solidFill>
                  <a:schemeClr val="bg1"/>
                </a:solidFill>
                <a:latin typeface="Arial"/>
                <a:cs typeface="+mn-cs"/>
              </a:rPr>
              <a:t> / Professor  Liz Wilson</a:t>
            </a:r>
          </a:p>
          <a:p>
            <a:pPr algn="ctr" fontAlgn="auto">
              <a:spcBef>
                <a:spcPts val="0"/>
              </a:spcBef>
              <a:spcAft>
                <a:spcPts val="0"/>
              </a:spcAft>
              <a:defRPr/>
            </a:pPr>
            <a:r>
              <a:rPr lang="en-GB" sz="2000" i="1" kern="0" dirty="0" err="1">
                <a:solidFill>
                  <a:schemeClr val="bg1"/>
                </a:solidFill>
                <a:latin typeface="Arial"/>
                <a:cs typeface="+mn-cs"/>
              </a:rPr>
              <a:t>Pennaeth</a:t>
            </a:r>
            <a:r>
              <a:rPr lang="en-GB" sz="2000" i="1" kern="0" dirty="0">
                <a:solidFill>
                  <a:schemeClr val="bg1"/>
                </a:solidFill>
                <a:latin typeface="Arial"/>
                <a:cs typeface="+mn-cs"/>
              </a:rPr>
              <a:t> – </a:t>
            </a:r>
            <a:r>
              <a:rPr lang="en-GB" sz="2000" i="1" kern="0" dirty="0" err="1">
                <a:solidFill>
                  <a:schemeClr val="bg1"/>
                </a:solidFill>
                <a:latin typeface="Arial"/>
                <a:cs typeface="+mn-cs"/>
              </a:rPr>
              <a:t>Athrofa</a:t>
            </a:r>
            <a:r>
              <a:rPr lang="en-GB" sz="2000" i="1" kern="0" dirty="0">
                <a:solidFill>
                  <a:schemeClr val="bg1"/>
                </a:solidFill>
                <a:latin typeface="Arial"/>
                <a:cs typeface="+mn-cs"/>
              </a:rPr>
              <a:t> </a:t>
            </a:r>
            <a:r>
              <a:rPr lang="en-GB" sz="2000" i="1" kern="0" dirty="0" err="1">
                <a:solidFill>
                  <a:schemeClr val="bg1"/>
                </a:solidFill>
                <a:latin typeface="Arial"/>
                <a:cs typeface="+mn-cs"/>
              </a:rPr>
              <a:t>Cymru</a:t>
            </a:r>
            <a:r>
              <a:rPr lang="en-GB" sz="2000" i="1" kern="0" dirty="0">
                <a:solidFill>
                  <a:schemeClr val="bg1"/>
                </a:solidFill>
                <a:latin typeface="Arial"/>
                <a:cs typeface="+mn-cs"/>
              </a:rPr>
              <a:t> </a:t>
            </a:r>
            <a:r>
              <a:rPr lang="en-GB" sz="2000" i="1" kern="0" dirty="0" err="1">
                <a:solidFill>
                  <a:schemeClr val="bg1"/>
                </a:solidFill>
                <a:latin typeface="Arial"/>
                <a:cs typeface="+mn-cs"/>
              </a:rPr>
              <a:t>Dysgu</a:t>
            </a:r>
            <a:r>
              <a:rPr lang="en-GB" sz="2000" i="1" kern="0" dirty="0">
                <a:solidFill>
                  <a:schemeClr val="bg1"/>
                </a:solidFill>
                <a:latin typeface="Arial"/>
                <a:cs typeface="+mn-cs"/>
              </a:rPr>
              <a:t> </a:t>
            </a:r>
            <a:r>
              <a:rPr lang="en-GB" sz="2000" i="1" kern="0" dirty="0" err="1">
                <a:solidFill>
                  <a:schemeClr val="bg1"/>
                </a:solidFill>
                <a:latin typeface="Arial"/>
                <a:cs typeface="+mn-cs"/>
              </a:rPr>
              <a:t>Seiliedig</a:t>
            </a:r>
            <a:r>
              <a:rPr lang="en-GB" sz="2000" i="1" kern="0" dirty="0">
                <a:solidFill>
                  <a:schemeClr val="bg1"/>
                </a:solidFill>
                <a:latin typeface="Arial"/>
                <a:cs typeface="+mn-cs"/>
              </a:rPr>
              <a:t> </a:t>
            </a:r>
            <a:r>
              <a:rPr lang="en-GB" sz="2000" i="1" kern="0" dirty="0" err="1">
                <a:solidFill>
                  <a:schemeClr val="bg1"/>
                </a:solidFill>
                <a:latin typeface="Arial"/>
                <a:cs typeface="+mn-cs"/>
              </a:rPr>
              <a:t>ar</a:t>
            </a:r>
            <a:r>
              <a:rPr lang="en-GB" sz="2000" i="1" kern="0" dirty="0">
                <a:solidFill>
                  <a:schemeClr val="bg1"/>
                </a:solidFill>
                <a:latin typeface="Arial"/>
                <a:cs typeface="+mn-cs"/>
              </a:rPr>
              <a:t> </a:t>
            </a:r>
            <a:r>
              <a:rPr lang="en-GB" sz="2000" i="1" kern="0" dirty="0" err="1">
                <a:solidFill>
                  <a:schemeClr val="bg1"/>
                </a:solidFill>
                <a:latin typeface="Arial"/>
                <a:cs typeface="+mn-cs"/>
              </a:rPr>
              <a:t>Waith</a:t>
            </a:r>
            <a:endParaRPr lang="en-GB" sz="2000" i="1" kern="0" dirty="0">
              <a:solidFill>
                <a:schemeClr val="bg1"/>
              </a:solidFill>
              <a:latin typeface="Arial"/>
              <a:cs typeface="+mn-cs"/>
            </a:endParaRPr>
          </a:p>
          <a:p>
            <a:pPr algn="ctr" fontAlgn="auto">
              <a:spcBef>
                <a:spcPts val="0"/>
              </a:spcBef>
              <a:spcAft>
                <a:spcPts val="0"/>
              </a:spcAft>
              <a:defRPr/>
            </a:pPr>
            <a:r>
              <a:rPr lang="en-GB" sz="2000" i="1" kern="0" dirty="0">
                <a:solidFill>
                  <a:schemeClr val="bg1"/>
                </a:solidFill>
                <a:latin typeface="Arial"/>
                <a:cs typeface="+mn-cs"/>
              </a:rPr>
              <a:t>Head – Wales Institute for Work-based Learning</a:t>
            </a:r>
          </a:p>
        </p:txBody>
      </p:sp>
    </p:spTree>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fontAlgn="auto">
              <a:spcAft>
                <a:spcPts val="0"/>
              </a:spcAft>
              <a:defRPr/>
            </a:pPr>
            <a:r>
              <a:rPr lang="en-GB" sz="3600" dirty="0" err="1" smtClean="0"/>
              <a:t>Gwybodaeth</a:t>
            </a:r>
            <a:r>
              <a:rPr lang="en-GB" sz="3600" dirty="0" smtClean="0"/>
              <a:t> am y </a:t>
            </a:r>
            <a:r>
              <a:rPr lang="en-GB" sz="3600" dirty="0" err="1" smtClean="0"/>
              <a:t>Brifysgol</a:t>
            </a:r>
            <a:r>
              <a:rPr lang="en-GB" sz="3600" dirty="0" smtClean="0"/>
              <a:t> -</a:t>
            </a:r>
            <a:r>
              <a:rPr lang="en-GB" sz="3600" i="1" dirty="0" smtClean="0"/>
              <a:t>Information about the University</a:t>
            </a:r>
            <a:endParaRPr lang="en-GB" sz="3600" i="1" dirty="0"/>
          </a:p>
        </p:txBody>
      </p:sp>
      <p:sp>
        <p:nvSpPr>
          <p:cNvPr id="17410" name="Content Placeholder 2"/>
          <p:cNvSpPr>
            <a:spLocks noGrp="1"/>
          </p:cNvSpPr>
          <p:nvPr>
            <p:ph sz="half" idx="2"/>
          </p:nvPr>
        </p:nvSpPr>
        <p:spPr>
          <a:xfrm>
            <a:off x="539750" y="1557338"/>
            <a:ext cx="4679950" cy="4022725"/>
          </a:xfrm>
        </p:spPr>
        <p:txBody>
          <a:bodyPr/>
          <a:lstStyle/>
          <a:p>
            <a:pPr>
              <a:spcBef>
                <a:spcPct val="0"/>
              </a:spcBef>
            </a:pPr>
            <a:r>
              <a:rPr lang="en-GB" sz="2000" dirty="0" err="1" smtClean="0"/>
              <a:t>Campysau</a:t>
            </a:r>
            <a:r>
              <a:rPr lang="en-GB" sz="2000" dirty="0" smtClean="0"/>
              <a:t>: / </a:t>
            </a:r>
            <a:r>
              <a:rPr lang="en-GB" sz="2000" i="1" dirty="0" smtClean="0"/>
              <a:t>Campuses</a:t>
            </a:r>
            <a:r>
              <a:rPr lang="en-GB" sz="2000" dirty="0" smtClean="0"/>
              <a:t>: </a:t>
            </a:r>
            <a:r>
              <a:rPr lang="en-GB" sz="2000" dirty="0" err="1" smtClean="0"/>
              <a:t>Caerfyrddin</a:t>
            </a:r>
            <a:r>
              <a:rPr lang="en-GB" sz="2000" dirty="0" smtClean="0"/>
              <a:t> / Carmarthen; </a:t>
            </a:r>
            <a:r>
              <a:rPr lang="en-GB" sz="2000" dirty="0" err="1" smtClean="0"/>
              <a:t>Llambed</a:t>
            </a:r>
            <a:r>
              <a:rPr lang="en-GB" sz="2000" dirty="0" smtClean="0"/>
              <a:t> /  </a:t>
            </a:r>
            <a:r>
              <a:rPr lang="en-GB" sz="2000" i="1" dirty="0" err="1" smtClean="0"/>
              <a:t>Lampeter</a:t>
            </a:r>
            <a:r>
              <a:rPr lang="en-GB" sz="2000" i="1" dirty="0" smtClean="0"/>
              <a:t>;</a:t>
            </a:r>
            <a:r>
              <a:rPr lang="en-GB" sz="2000" dirty="0" smtClean="0"/>
              <a:t>  </a:t>
            </a:r>
            <a:r>
              <a:rPr lang="en-GB" sz="2000" dirty="0" err="1" smtClean="0"/>
              <a:t>Abertawe</a:t>
            </a:r>
            <a:r>
              <a:rPr lang="en-GB" sz="2000" dirty="0" smtClean="0"/>
              <a:t> / </a:t>
            </a:r>
            <a:r>
              <a:rPr lang="en-GB" sz="2000" i="1" dirty="0" smtClean="0"/>
              <a:t>Swansea</a:t>
            </a:r>
            <a:r>
              <a:rPr lang="en-GB" sz="2000" dirty="0" smtClean="0"/>
              <a:t>; </a:t>
            </a:r>
            <a:r>
              <a:rPr lang="en-GB" sz="2000" dirty="0" err="1" smtClean="0"/>
              <a:t>Caerdydd</a:t>
            </a:r>
            <a:r>
              <a:rPr lang="en-GB" sz="2000" dirty="0" smtClean="0"/>
              <a:t> /  </a:t>
            </a:r>
            <a:r>
              <a:rPr lang="en-GB" sz="2000" i="1" dirty="0" smtClean="0"/>
              <a:t>Cardiff</a:t>
            </a:r>
            <a:r>
              <a:rPr lang="en-GB" sz="2000" dirty="0" smtClean="0"/>
              <a:t> (WIAV); </a:t>
            </a:r>
            <a:r>
              <a:rPr lang="en-GB" sz="2000" dirty="0" err="1" smtClean="0"/>
              <a:t>Llundain</a:t>
            </a:r>
            <a:r>
              <a:rPr lang="en-GB" sz="2000" dirty="0" smtClean="0"/>
              <a:t> / </a:t>
            </a:r>
            <a:r>
              <a:rPr lang="en-GB" sz="2000" i="1" dirty="0" smtClean="0"/>
              <a:t>London</a:t>
            </a:r>
          </a:p>
          <a:p>
            <a:pPr>
              <a:spcBef>
                <a:spcPct val="0"/>
              </a:spcBef>
            </a:pPr>
            <a:r>
              <a:rPr lang="en-GB" sz="2000" dirty="0" smtClean="0"/>
              <a:t>Sector </a:t>
            </a:r>
            <a:r>
              <a:rPr lang="en-GB" sz="2000" dirty="0" err="1" smtClean="0"/>
              <a:t>Ddeuol</a:t>
            </a:r>
            <a:r>
              <a:rPr lang="en-GB" sz="2000" dirty="0" smtClean="0"/>
              <a:t>  / </a:t>
            </a:r>
            <a:r>
              <a:rPr lang="en-GB" sz="2000" i="1" dirty="0" smtClean="0"/>
              <a:t>Dual sector</a:t>
            </a:r>
          </a:p>
          <a:p>
            <a:pPr>
              <a:spcBef>
                <a:spcPct val="0"/>
              </a:spcBef>
            </a:pPr>
            <a:r>
              <a:rPr lang="en-GB" sz="2000" dirty="0" err="1" smtClean="0"/>
              <a:t>Pwysigrwydd</a:t>
            </a:r>
            <a:r>
              <a:rPr lang="en-GB" sz="2000" dirty="0" smtClean="0"/>
              <a:t> </a:t>
            </a:r>
            <a:r>
              <a:rPr lang="en-GB" sz="2000" dirty="0" err="1" smtClean="0"/>
              <a:t>darpariaeth</a:t>
            </a:r>
            <a:r>
              <a:rPr lang="en-GB" sz="2000" dirty="0" smtClean="0"/>
              <a:t> </a:t>
            </a:r>
            <a:r>
              <a:rPr lang="en-GB" sz="2000" dirty="0" err="1" smtClean="0"/>
              <a:t>dysgu</a:t>
            </a:r>
            <a:r>
              <a:rPr lang="en-GB" sz="2000" dirty="0" smtClean="0"/>
              <a:t> </a:t>
            </a:r>
            <a:r>
              <a:rPr lang="en-GB" sz="2000" dirty="0" err="1" smtClean="0"/>
              <a:t>seiliedig</a:t>
            </a:r>
            <a:r>
              <a:rPr lang="en-GB" sz="2000" dirty="0" smtClean="0"/>
              <a:t> </a:t>
            </a:r>
            <a:r>
              <a:rPr lang="en-GB" sz="2000" dirty="0" err="1" smtClean="0"/>
              <a:t>ar</a:t>
            </a:r>
            <a:r>
              <a:rPr lang="en-GB" sz="2000" dirty="0" smtClean="0"/>
              <a:t> </a:t>
            </a:r>
            <a:r>
              <a:rPr lang="en-GB" sz="2000" dirty="0" err="1" smtClean="0"/>
              <a:t>waith</a:t>
            </a:r>
            <a:r>
              <a:rPr lang="en-GB" sz="2000" dirty="0" smtClean="0"/>
              <a:t> a </a:t>
            </a:r>
            <a:r>
              <a:rPr lang="en-GB" sz="2000" dirty="0" err="1" smtClean="0"/>
              <a:t>hawliau</a:t>
            </a:r>
            <a:r>
              <a:rPr lang="en-GB" sz="2000" dirty="0" smtClean="0"/>
              <a:t> </a:t>
            </a:r>
            <a:r>
              <a:rPr lang="en-GB" sz="2000" dirty="0" err="1" smtClean="0"/>
              <a:t>dysgwyr</a:t>
            </a:r>
            <a:r>
              <a:rPr lang="en-GB" sz="2000" dirty="0" smtClean="0"/>
              <a:t> / </a:t>
            </a:r>
            <a:r>
              <a:rPr lang="en-GB" sz="2000" i="1" dirty="0" smtClean="0"/>
              <a:t>Importance of work-based learning provision and your entitlements as a student</a:t>
            </a:r>
          </a:p>
          <a:p>
            <a:r>
              <a:rPr lang="en-GB" sz="2000" dirty="0" err="1" smtClean="0"/>
              <a:t>www.pcydds.ac.uk</a:t>
            </a:r>
            <a:r>
              <a:rPr lang="en-GB" sz="2000" dirty="0" smtClean="0"/>
              <a:t> / www.uwtsd.ac.uk</a:t>
            </a:r>
          </a:p>
          <a:p>
            <a:endParaRPr lang="en-GB" dirty="0" smtClean="0"/>
          </a:p>
          <a:p>
            <a:endParaRPr lang="en-GB" dirty="0" smtClean="0"/>
          </a:p>
        </p:txBody>
      </p:sp>
      <p:sp>
        <p:nvSpPr>
          <p:cNvPr id="17411" name="Picture 4"/>
          <p:cNvSpPr>
            <a:spLocks noChangeAspect="1" noChangeArrowheads="1"/>
          </p:cNvSpPr>
          <p:nvPr/>
        </p:nvSpPr>
        <p:spPr bwMode="auto">
          <a:xfrm>
            <a:off x="7092950" y="4672013"/>
            <a:ext cx="1655763" cy="742950"/>
          </a:xfrm>
          <a:prstGeom prst="rect">
            <a:avLst/>
          </a:prstGeom>
          <a:noFill/>
          <a:ln w="9525">
            <a:noFill/>
            <a:miter lim="800000"/>
            <a:headEnd/>
            <a:tailEnd/>
          </a:ln>
        </p:spPr>
        <p:txBody>
          <a:bodyPr/>
          <a:lstStyle/>
          <a:p>
            <a:endParaRPr lang="en-US"/>
          </a:p>
        </p:txBody>
      </p:sp>
      <p:pic>
        <p:nvPicPr>
          <p:cNvPr id="17412" name="Picture 2" descr="C:\Users\e.wilson\AppData\Local\Microsoft\Windows\Temporary Internet Files\Content.Outlook\NR8DDGLP\Coleg ceredigion logo.jpg"/>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5652120" y="4005064"/>
            <a:ext cx="1441450" cy="762000"/>
          </a:xfrm>
          <a:prstGeom prst="rect">
            <a:avLst/>
          </a:prstGeom>
          <a:noFill/>
          <a:ln w="9525">
            <a:noFill/>
            <a:miter lim="800000"/>
            <a:headEnd/>
            <a:tailEnd/>
          </a:ln>
        </p:spPr>
      </p:pic>
      <p:pic>
        <p:nvPicPr>
          <p:cNvPr id="17413" name="Picture 3"/>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651500" y="2930525"/>
            <a:ext cx="1441450" cy="885825"/>
          </a:xfrm>
          <a:prstGeom prst="rect">
            <a:avLst/>
          </a:prstGeom>
          <a:noFill/>
          <a:ln w="9525">
            <a:noFill/>
            <a:miter lim="800000"/>
            <a:headEnd/>
            <a:tailEnd/>
          </a:ln>
        </p:spPr>
      </p:pic>
      <p:pic>
        <p:nvPicPr>
          <p:cNvPr id="17414" name="Picture 5"/>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7452320" y="3501008"/>
            <a:ext cx="1341438" cy="1136650"/>
          </a:xfrm>
          <a:prstGeom prst="rect">
            <a:avLst/>
          </a:prstGeom>
          <a:noFill/>
          <a:ln w="9525">
            <a:noFill/>
            <a:miter lim="800000"/>
            <a:headEnd/>
            <a:tailEnd/>
          </a:ln>
        </p:spPr>
      </p:pic>
      <p:pic>
        <p:nvPicPr>
          <p:cNvPr id="17415" name="Picture 3" descr="UWTSD Logo.jpg"/>
          <p:cNvPicPr>
            <a:picLocks noChangeAspect="1"/>
          </p:cNvPicPr>
          <p:nvPr/>
        </p:nvPicPr>
        <p:blipFill>
          <a:blip r:embed="rId6" cstate="email">
            <a:extLst>
              <a:ext uri="{28A0092B-C50C-407E-A947-70E740481C1C}">
                <a14:useLocalDpi xmlns:a14="http://schemas.microsoft.com/office/drawing/2010/main"/>
              </a:ext>
            </a:extLst>
          </a:blip>
          <a:srcRect/>
          <a:stretch>
            <a:fillRect/>
          </a:stretch>
        </p:blipFill>
        <p:spPr bwMode="auto">
          <a:xfrm>
            <a:off x="5652120" y="1700808"/>
            <a:ext cx="3187700" cy="1114425"/>
          </a:xfrm>
          <a:prstGeom prst="rect">
            <a:avLst/>
          </a:prstGeom>
          <a:noFill/>
          <a:ln w="9525">
            <a:noFill/>
            <a:miter lim="800000"/>
            <a:headEnd/>
            <a:tailEnd/>
          </a:ln>
        </p:spPr>
      </p:pic>
      <p:pic>
        <p:nvPicPr>
          <p:cNvPr id="8" name="Picture 7" descr="CSG_logo.jpg"/>
          <p:cNvPicPr>
            <a:picLocks noChangeAspect="1"/>
          </p:cNvPicPr>
          <p:nvPr/>
        </p:nvPicPr>
        <p:blipFill rotWithShape="1">
          <a:blip r:embed="rId7" cstate="email">
            <a:extLst>
              <a:ext uri="{28A0092B-C50C-407E-A947-70E740481C1C}">
                <a14:useLocalDpi xmlns:a14="http://schemas.microsoft.com/office/drawing/2010/main"/>
              </a:ext>
            </a:extLst>
          </a:blip>
          <a:srcRect/>
          <a:stretch/>
        </p:blipFill>
        <p:spPr>
          <a:xfrm>
            <a:off x="5652120" y="4941168"/>
            <a:ext cx="3151033" cy="648330"/>
          </a:xfrm>
          <a:prstGeom prst="rect">
            <a:avLst/>
          </a:prstGeom>
        </p:spPr>
      </p:pic>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smtClean="0"/>
              <a:t>Cysylltiadau allweddol ar gyfer eich rhaglen </a:t>
            </a:r>
            <a:br>
              <a:rPr lang="en-GB" sz="2800" smtClean="0"/>
            </a:br>
            <a:r>
              <a:rPr lang="en-GB" sz="2800" i="1" smtClean="0"/>
              <a:t>Key staff contacts for your programme</a:t>
            </a:r>
          </a:p>
        </p:txBody>
      </p:sp>
      <p:sp>
        <p:nvSpPr>
          <p:cNvPr id="3" name="Content Placeholder 2"/>
          <p:cNvSpPr>
            <a:spLocks noGrp="1"/>
          </p:cNvSpPr>
          <p:nvPr>
            <p:ph idx="1"/>
          </p:nvPr>
        </p:nvSpPr>
        <p:spPr>
          <a:xfrm>
            <a:off x="323850" y="1412875"/>
            <a:ext cx="8640638" cy="4395788"/>
          </a:xfrm>
        </p:spPr>
        <p:txBody>
          <a:bodyPr rtlCol="0">
            <a:normAutofit/>
          </a:bodyPr>
          <a:lstStyle/>
          <a:p>
            <a:pPr marL="0" indent="0" fontAlgn="auto">
              <a:spcAft>
                <a:spcPts val="0"/>
              </a:spcAft>
              <a:buFont typeface="Arial" pitchFamily="34" charset="0"/>
              <a:buNone/>
              <a:defRPr/>
            </a:pPr>
            <a:r>
              <a:rPr lang="en-GB" sz="2300" b="1" dirty="0" smtClean="0">
                <a:solidFill>
                  <a:schemeClr val="accent6">
                    <a:lumMod val="75000"/>
                  </a:schemeClr>
                </a:solidFill>
              </a:rPr>
              <a:t>Sarah Loxdale</a:t>
            </a:r>
            <a:r>
              <a:rPr lang="en-GB" sz="2300" dirty="0" smtClean="0"/>
              <a:t>– </a:t>
            </a:r>
            <a:r>
              <a:rPr lang="en-GB" sz="2300" dirty="0" err="1"/>
              <a:t>D</a:t>
            </a:r>
            <a:r>
              <a:rPr lang="en-GB" sz="2300" dirty="0" err="1" smtClean="0"/>
              <a:t>arlithydd</a:t>
            </a:r>
            <a:r>
              <a:rPr lang="en-GB" sz="2300" dirty="0" smtClean="0"/>
              <a:t> a </a:t>
            </a:r>
            <a:r>
              <a:rPr lang="en-GB" sz="2300" dirty="0" err="1" smtClean="0"/>
              <a:t>Chyfarwyddwr</a:t>
            </a:r>
            <a:r>
              <a:rPr lang="en-GB" sz="2300" dirty="0" smtClean="0"/>
              <a:t> </a:t>
            </a:r>
            <a:r>
              <a:rPr lang="en-GB" sz="2300" dirty="0" err="1" smtClean="0"/>
              <a:t>Rhaglen</a:t>
            </a:r>
            <a:r>
              <a:rPr lang="en-GB" sz="2300" dirty="0" smtClean="0"/>
              <a:t> y </a:t>
            </a:r>
            <a:r>
              <a:rPr lang="en-GB" sz="2300" dirty="0" err="1" smtClean="0"/>
              <a:t>Dystysgrif</a:t>
            </a:r>
            <a:r>
              <a:rPr lang="en-GB" sz="2300" dirty="0" smtClean="0"/>
              <a:t> </a:t>
            </a:r>
            <a:r>
              <a:rPr lang="en-GB" sz="2300" dirty="0" err="1" smtClean="0"/>
              <a:t>Raddedig</a:t>
            </a:r>
            <a:r>
              <a:rPr lang="en-GB" sz="2300" dirty="0" smtClean="0"/>
              <a:t> / </a:t>
            </a:r>
            <a:r>
              <a:rPr lang="en-GB" sz="2300" i="1" dirty="0" smtClean="0"/>
              <a:t>Lecturer and Programme Director for Graduate Certificate</a:t>
            </a:r>
            <a:r>
              <a:rPr lang="en-GB" sz="2300" dirty="0" smtClean="0"/>
              <a:t> </a:t>
            </a:r>
            <a:r>
              <a:rPr lang="en-GB" sz="2300" dirty="0" smtClean="0">
                <a:hlinkClick r:id="rId3"/>
              </a:rPr>
              <a:t>S.Loxdale@uwtsd.ac.uk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Ann Beaumont </a:t>
            </a:r>
            <a:r>
              <a:rPr lang="en-GB" sz="2300" dirty="0" smtClean="0"/>
              <a:t>– </a:t>
            </a:r>
            <a:r>
              <a:rPr lang="en-GB" sz="2300" dirty="0" err="1" smtClean="0"/>
              <a:t>Swyddog</a:t>
            </a:r>
            <a:r>
              <a:rPr lang="en-GB" sz="2300" dirty="0" smtClean="0"/>
              <a:t> </a:t>
            </a:r>
            <a:r>
              <a:rPr lang="en-GB" sz="2300" dirty="0" err="1" smtClean="0"/>
              <a:t>Gweinyddol</a:t>
            </a:r>
            <a:r>
              <a:rPr lang="en-GB" sz="2300" dirty="0" smtClean="0"/>
              <a:t> – </a:t>
            </a:r>
            <a:r>
              <a:rPr lang="en-GB" sz="2300" dirty="0" err="1" smtClean="0"/>
              <a:t>Fframwaith</a:t>
            </a:r>
            <a:r>
              <a:rPr lang="en-GB" sz="2300" dirty="0" smtClean="0"/>
              <a:t> </a:t>
            </a:r>
            <a:r>
              <a:rPr lang="en-GB" sz="2300" dirty="0" err="1" smtClean="0"/>
              <a:t>Arfer</a:t>
            </a:r>
            <a:r>
              <a:rPr lang="en-GB" sz="2300" dirty="0" smtClean="0"/>
              <a:t> </a:t>
            </a:r>
            <a:r>
              <a:rPr lang="en-GB" sz="2300" dirty="0" err="1" smtClean="0"/>
              <a:t>Proffesiynol</a:t>
            </a:r>
            <a:r>
              <a:rPr lang="en-GB" sz="2300" dirty="0" smtClean="0"/>
              <a:t> / </a:t>
            </a:r>
            <a:r>
              <a:rPr lang="en-GB" sz="2300" i="1" dirty="0" smtClean="0"/>
              <a:t>Administrative Officer – Professional Practice </a:t>
            </a:r>
            <a:r>
              <a:rPr lang="en-GB" sz="2300" i="1" dirty="0" err="1" smtClean="0"/>
              <a:t>Framewok</a:t>
            </a:r>
            <a:r>
              <a:rPr lang="en-GB" sz="2300" dirty="0" smtClean="0"/>
              <a:t> </a:t>
            </a:r>
            <a:r>
              <a:rPr lang="en-GB" sz="2300" dirty="0" smtClean="0">
                <a:hlinkClick r:id="rId4"/>
              </a:rPr>
              <a:t>a.beaumont@uwtsd.ac.uk</a:t>
            </a:r>
            <a:endParaRPr lang="en-GB" sz="2300" dirty="0" smtClean="0"/>
          </a:p>
          <a:p>
            <a:pPr marL="0" indent="0" fontAlgn="auto">
              <a:spcAft>
                <a:spcPts val="0"/>
              </a:spcAft>
              <a:buFont typeface="Arial" pitchFamily="34" charset="0"/>
              <a:buNone/>
              <a:defRPr/>
            </a:pPr>
            <a:r>
              <a:rPr lang="en-GB" sz="2300" b="1" dirty="0" smtClean="0">
                <a:solidFill>
                  <a:schemeClr val="accent6">
                    <a:lumMod val="75000"/>
                  </a:schemeClr>
                </a:solidFill>
              </a:rPr>
              <a:t>Mrs Lowri Harris </a:t>
            </a:r>
            <a:r>
              <a:rPr lang="en-GB" sz="2300" dirty="0" smtClean="0"/>
              <a:t>– </a:t>
            </a:r>
            <a:r>
              <a:rPr lang="en-GB" sz="2300" dirty="0" err="1" smtClean="0"/>
              <a:t>Darlithydd</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Lecturer in Work-based Learning</a:t>
            </a:r>
            <a:r>
              <a:rPr lang="en-GB" sz="2300" dirty="0" smtClean="0"/>
              <a:t> </a:t>
            </a:r>
            <a:r>
              <a:rPr lang="en-GB" sz="2300" dirty="0" smtClean="0">
                <a:hlinkClick r:id="rId5"/>
              </a:rPr>
              <a:t>l.m.harris@uwtsd.ac.uk</a:t>
            </a:r>
            <a:endParaRPr lang="en-GB" sz="2300" dirty="0" smtClean="0"/>
          </a:p>
          <a:p>
            <a:pPr marL="0" indent="0" fontAlgn="auto">
              <a:spcAft>
                <a:spcPts val="0"/>
              </a:spcAft>
              <a:buFont typeface="Arial" pitchFamily="34" charset="0"/>
              <a:buNone/>
              <a:defRPr/>
            </a:pPr>
            <a:r>
              <a:rPr lang="en-GB" sz="2300" b="1" dirty="0" err="1" smtClean="0">
                <a:solidFill>
                  <a:schemeClr val="accent6">
                    <a:lumMod val="75000"/>
                  </a:schemeClr>
                </a:solidFill>
              </a:rPr>
              <a:t>Yr</a:t>
            </a:r>
            <a:r>
              <a:rPr lang="en-GB" sz="2300" b="1" dirty="0" smtClean="0">
                <a:solidFill>
                  <a:schemeClr val="accent6">
                    <a:lumMod val="75000"/>
                  </a:schemeClr>
                </a:solidFill>
              </a:rPr>
              <a:t> </a:t>
            </a:r>
            <a:r>
              <a:rPr lang="en-GB" sz="2300" b="1" dirty="0" err="1" smtClean="0">
                <a:solidFill>
                  <a:schemeClr val="accent6">
                    <a:lumMod val="75000"/>
                  </a:schemeClr>
                </a:solidFill>
              </a:rPr>
              <a:t>Athro</a:t>
            </a:r>
            <a:r>
              <a:rPr lang="en-GB" sz="2300" b="1" dirty="0" smtClean="0">
                <a:solidFill>
                  <a:schemeClr val="accent6">
                    <a:lumMod val="75000"/>
                  </a:schemeClr>
                </a:solidFill>
              </a:rPr>
              <a:t> / Professor Liz Wilson </a:t>
            </a:r>
            <a:r>
              <a:rPr lang="en-GB" sz="2300" dirty="0" smtClean="0"/>
              <a:t>– </a:t>
            </a:r>
            <a:r>
              <a:rPr lang="en-GB" sz="2300" dirty="0" err="1" smtClean="0"/>
              <a:t>Pennaeth</a:t>
            </a:r>
            <a:r>
              <a:rPr lang="en-GB" sz="2300" dirty="0" smtClean="0"/>
              <a:t> </a:t>
            </a:r>
            <a:r>
              <a:rPr lang="en-GB" sz="2300" dirty="0" err="1" smtClean="0"/>
              <a:t>Athrofa</a:t>
            </a:r>
            <a:r>
              <a:rPr lang="en-GB" sz="2300" dirty="0" smtClean="0"/>
              <a:t> </a:t>
            </a:r>
            <a:r>
              <a:rPr lang="en-GB" sz="2300" dirty="0" err="1" smtClean="0"/>
              <a:t>Cymru</a:t>
            </a:r>
            <a:r>
              <a:rPr lang="en-GB" sz="2300" dirty="0" smtClean="0"/>
              <a:t> </a:t>
            </a:r>
            <a:r>
              <a:rPr lang="en-GB" sz="2300" dirty="0" err="1" smtClean="0"/>
              <a:t>ar</a:t>
            </a:r>
            <a:r>
              <a:rPr lang="en-GB" sz="2300" dirty="0" smtClean="0"/>
              <a:t> </a:t>
            </a:r>
            <a:r>
              <a:rPr lang="en-GB" sz="2300" dirty="0" err="1" smtClean="0"/>
              <a:t>gyfer</a:t>
            </a:r>
            <a:r>
              <a:rPr lang="en-GB" sz="2300" dirty="0" smtClean="0"/>
              <a:t> </a:t>
            </a:r>
            <a:r>
              <a:rPr lang="en-GB" sz="2300" dirty="0" err="1" smtClean="0"/>
              <a:t>Dysgu</a:t>
            </a:r>
            <a:r>
              <a:rPr lang="en-GB" sz="2300" dirty="0" smtClean="0"/>
              <a:t> </a:t>
            </a:r>
            <a:r>
              <a:rPr lang="en-GB" sz="2300" dirty="0" err="1" smtClean="0"/>
              <a:t>Seiliedig</a:t>
            </a:r>
            <a:r>
              <a:rPr lang="en-GB" sz="2300" dirty="0" smtClean="0"/>
              <a:t> </a:t>
            </a:r>
            <a:r>
              <a:rPr lang="en-GB" sz="2300" dirty="0" err="1" smtClean="0"/>
              <a:t>ar</a:t>
            </a:r>
            <a:r>
              <a:rPr lang="en-GB" sz="2300" dirty="0" smtClean="0"/>
              <a:t> </a:t>
            </a:r>
            <a:r>
              <a:rPr lang="en-GB" sz="2300" dirty="0" err="1" smtClean="0"/>
              <a:t>Waith</a:t>
            </a:r>
            <a:r>
              <a:rPr lang="en-GB" sz="2300" dirty="0" smtClean="0"/>
              <a:t> / </a:t>
            </a:r>
            <a:r>
              <a:rPr lang="en-GB" sz="2300" i="1" dirty="0" smtClean="0"/>
              <a:t>Head Wales Institute for  Work-based Learning </a:t>
            </a:r>
            <a:r>
              <a:rPr lang="en-GB" sz="2300" dirty="0" smtClean="0">
                <a:hlinkClick r:id="rId6"/>
              </a:rPr>
              <a:t>e.wilson@uwtsd.ac.uk</a:t>
            </a:r>
            <a:endParaRPr lang="en-GB" sz="2300" dirty="0" smtClean="0"/>
          </a:p>
          <a:p>
            <a:pPr marL="0" indent="0" fontAlgn="auto">
              <a:spcAft>
                <a:spcPts val="0"/>
              </a:spcAft>
              <a:buFont typeface="Arial" pitchFamily="34" charset="0"/>
              <a:buNone/>
              <a:defRPr/>
            </a:pPr>
            <a:endParaRPr lang="en-GB" sz="2300" dirty="0"/>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1"/>
          <p:cNvSpPr>
            <a:spLocks noGrp="1"/>
          </p:cNvSpPr>
          <p:nvPr>
            <p:ph type="title"/>
          </p:nvPr>
        </p:nvSpPr>
        <p:spPr>
          <a:xfrm>
            <a:off x="500063" y="609600"/>
            <a:ext cx="8243887" cy="1143000"/>
          </a:xfrm>
        </p:spPr>
        <p:txBody>
          <a:bodyPr/>
          <a:lstStyle/>
          <a:p>
            <a:pPr algn="l"/>
            <a:r>
              <a:rPr lang="en-GB" sz="2800" dirty="0" err="1" smtClean="0"/>
              <a:t>Mae’r</a:t>
            </a:r>
            <a:r>
              <a:rPr lang="en-GB" sz="2800" dirty="0" smtClean="0"/>
              <a:t> </a:t>
            </a:r>
            <a:r>
              <a:rPr lang="en-GB" sz="2800" dirty="0" err="1" smtClean="0"/>
              <a:t>Dystysgrif</a:t>
            </a:r>
            <a:r>
              <a:rPr lang="en-GB" sz="2800" dirty="0" smtClean="0"/>
              <a:t> </a:t>
            </a:r>
            <a:r>
              <a:rPr lang="en-GB" sz="2800" dirty="0" err="1" smtClean="0"/>
              <a:t>Addysg</a:t>
            </a:r>
            <a:r>
              <a:rPr lang="en-GB" sz="2800" dirty="0" smtClean="0"/>
              <a:t> </a:t>
            </a:r>
            <a:r>
              <a:rPr lang="en-GB" sz="2800" dirty="0" err="1" smtClean="0"/>
              <a:t>yn</a:t>
            </a:r>
            <a:r>
              <a:rPr lang="en-GB" sz="2800" dirty="0" smtClean="0"/>
              <a:t>: </a:t>
            </a:r>
            <a:br>
              <a:rPr lang="en-GB" sz="2800" dirty="0" smtClean="0"/>
            </a:br>
            <a:r>
              <a:rPr lang="en-GB" sz="2800" i="1" dirty="0" smtClean="0"/>
              <a:t>This Graduate Certificate is:</a:t>
            </a:r>
          </a:p>
        </p:txBody>
      </p:sp>
      <p:sp>
        <p:nvSpPr>
          <p:cNvPr id="3" name="Content Placeholder 2"/>
          <p:cNvSpPr>
            <a:spLocks noGrp="1"/>
          </p:cNvSpPr>
          <p:nvPr>
            <p:ph idx="1"/>
          </p:nvPr>
        </p:nvSpPr>
        <p:spPr>
          <a:xfrm>
            <a:off x="4716463" y="1981200"/>
            <a:ext cx="3741737" cy="4114800"/>
          </a:xfrm>
        </p:spPr>
        <p:txBody>
          <a:bodyPr rtlCol="0">
            <a:normAutofit/>
          </a:bodyPr>
          <a:lstStyle/>
          <a:p>
            <a:pPr fontAlgn="auto">
              <a:spcBef>
                <a:spcPts val="0"/>
              </a:spcBef>
              <a:spcAft>
                <a:spcPts val="0"/>
              </a:spcAft>
              <a:buFont typeface="Arial" pitchFamily="34" charset="0"/>
              <a:buChar char="•"/>
              <a:defRPr/>
            </a:pPr>
            <a:r>
              <a:rPr lang="en-GB" sz="2800" dirty="0" smtClean="0"/>
              <a:t>Level 6 qualification in the CQFW</a:t>
            </a:r>
          </a:p>
          <a:p>
            <a:pPr fontAlgn="auto">
              <a:spcBef>
                <a:spcPts val="0"/>
              </a:spcBef>
              <a:spcAft>
                <a:spcPts val="0"/>
              </a:spcAft>
              <a:buFont typeface="Arial" pitchFamily="34" charset="0"/>
              <a:buChar char="•"/>
              <a:defRPr/>
            </a:pPr>
            <a:r>
              <a:rPr lang="en-GB" sz="2800" dirty="0" smtClean="0"/>
              <a:t>60 credits, the equivalent of around 600 hours of learning</a:t>
            </a:r>
          </a:p>
          <a:p>
            <a:pPr marL="0" indent="0" fontAlgn="auto">
              <a:spcAft>
                <a:spcPts val="0"/>
              </a:spcAft>
              <a:buFont typeface="Arial" pitchFamily="34" charset="0"/>
              <a:buNone/>
              <a:defRPr/>
            </a:pPr>
            <a:endParaRPr lang="en-GB" dirty="0"/>
          </a:p>
        </p:txBody>
      </p:sp>
      <p:sp>
        <p:nvSpPr>
          <p:cNvPr id="4" name="TextBox 3"/>
          <p:cNvSpPr txBox="1"/>
          <p:nvPr/>
        </p:nvSpPr>
        <p:spPr>
          <a:xfrm>
            <a:off x="611188" y="2060575"/>
            <a:ext cx="3889375" cy="3108325"/>
          </a:xfrm>
          <a:prstGeom prst="rect">
            <a:avLst/>
          </a:prstGeom>
          <a:noFill/>
        </p:spPr>
        <p:txBody>
          <a:bodyPr>
            <a:spAutoFit/>
          </a:bodyPr>
          <a:lstStyle/>
          <a:p>
            <a:pPr marL="342900" indent="-342900" fontAlgn="auto">
              <a:spcBef>
                <a:spcPts val="0"/>
              </a:spcBef>
              <a:spcAft>
                <a:spcPts val="0"/>
              </a:spcAft>
              <a:buFont typeface="Arial" pitchFamily="34" charset="0"/>
              <a:buChar char="•"/>
              <a:defRPr/>
            </a:pPr>
            <a:r>
              <a:rPr lang="en-GB" sz="2800" dirty="0" err="1">
                <a:latin typeface="+mj-lt"/>
                <a:cs typeface="+mn-cs"/>
              </a:rPr>
              <a:t>Cymhwyster</a:t>
            </a:r>
            <a:r>
              <a:rPr lang="en-GB" sz="2800" dirty="0">
                <a:latin typeface="+mj-lt"/>
                <a:cs typeface="+mn-cs"/>
              </a:rPr>
              <a:t> </a:t>
            </a:r>
            <a:r>
              <a:rPr lang="en-GB" sz="2800" dirty="0" err="1">
                <a:latin typeface="+mj-lt"/>
                <a:cs typeface="+mn-cs"/>
              </a:rPr>
              <a:t>Lefel</a:t>
            </a:r>
            <a:r>
              <a:rPr lang="en-GB" sz="2800" dirty="0">
                <a:latin typeface="+mj-lt"/>
                <a:cs typeface="+mn-cs"/>
              </a:rPr>
              <a:t> 6 </a:t>
            </a:r>
            <a:r>
              <a:rPr lang="en-GB" sz="2800" dirty="0" err="1">
                <a:latin typeface="+mj-lt"/>
                <a:cs typeface="+mn-cs"/>
              </a:rPr>
              <a:t>yn</a:t>
            </a:r>
            <a:r>
              <a:rPr lang="en-GB" sz="2800" dirty="0">
                <a:latin typeface="+mj-lt"/>
                <a:cs typeface="+mn-cs"/>
              </a:rPr>
              <a:t> </a:t>
            </a:r>
            <a:r>
              <a:rPr lang="en-GB" sz="2800" dirty="0" err="1">
                <a:latin typeface="+mj-lt"/>
                <a:cs typeface="+mn-cs"/>
              </a:rPr>
              <a:t>Fframwaith</a:t>
            </a:r>
            <a:r>
              <a:rPr lang="en-GB" sz="2800" dirty="0">
                <a:latin typeface="+mj-lt"/>
                <a:cs typeface="+mn-cs"/>
              </a:rPr>
              <a:t> </a:t>
            </a:r>
            <a:r>
              <a:rPr lang="en-GB" sz="2800" dirty="0" err="1">
                <a:latin typeface="+mj-lt"/>
                <a:cs typeface="+mn-cs"/>
              </a:rPr>
              <a:t>Cymwysterau</a:t>
            </a:r>
            <a:r>
              <a:rPr lang="en-GB" sz="2800" dirty="0">
                <a:latin typeface="+mj-lt"/>
                <a:cs typeface="+mn-cs"/>
              </a:rPr>
              <a:t> a </a:t>
            </a:r>
            <a:r>
              <a:rPr lang="en-GB" sz="2800" dirty="0" err="1">
                <a:latin typeface="+mj-lt"/>
                <a:cs typeface="+mn-cs"/>
              </a:rPr>
              <a:t>Chwricwlwm</a:t>
            </a:r>
            <a:r>
              <a:rPr lang="en-GB" sz="2800" dirty="0">
                <a:latin typeface="+mj-lt"/>
                <a:cs typeface="+mn-cs"/>
              </a:rPr>
              <a:t> </a:t>
            </a:r>
            <a:r>
              <a:rPr lang="en-GB" sz="2800" dirty="0" err="1">
                <a:latin typeface="+mj-lt"/>
                <a:cs typeface="+mn-cs"/>
              </a:rPr>
              <a:t>Cymru</a:t>
            </a:r>
            <a:endParaRPr lang="en-GB" sz="2800" dirty="0">
              <a:latin typeface="+mj-lt"/>
              <a:cs typeface="+mn-cs"/>
            </a:endParaRPr>
          </a:p>
          <a:p>
            <a:pPr marL="342900" indent="-342900" fontAlgn="auto">
              <a:spcBef>
                <a:spcPts val="0"/>
              </a:spcBef>
              <a:spcAft>
                <a:spcPts val="0"/>
              </a:spcAft>
              <a:buFont typeface="Arial" pitchFamily="34" charset="0"/>
              <a:buChar char="•"/>
              <a:defRPr/>
            </a:pPr>
            <a:r>
              <a:rPr lang="en-GB" sz="2800" dirty="0">
                <a:latin typeface="+mj-lt"/>
                <a:cs typeface="+mn-cs"/>
              </a:rPr>
              <a:t>60 </a:t>
            </a:r>
            <a:r>
              <a:rPr lang="en-GB" sz="2800" dirty="0" err="1">
                <a:latin typeface="+mj-lt"/>
                <a:cs typeface="+mn-cs"/>
              </a:rPr>
              <a:t>credyd</a:t>
            </a:r>
            <a:r>
              <a:rPr lang="en-GB" sz="2800" dirty="0">
                <a:latin typeface="+mj-lt"/>
                <a:cs typeface="+mn-cs"/>
              </a:rPr>
              <a:t>, </a:t>
            </a:r>
            <a:r>
              <a:rPr lang="en-GB" sz="2800" dirty="0" err="1">
                <a:latin typeface="+mj-lt"/>
                <a:cs typeface="+mn-cs"/>
              </a:rPr>
              <a:t>yn</a:t>
            </a:r>
            <a:r>
              <a:rPr lang="en-GB" sz="2800" dirty="0">
                <a:latin typeface="+mj-lt"/>
                <a:cs typeface="+mn-cs"/>
              </a:rPr>
              <a:t> </a:t>
            </a:r>
            <a:r>
              <a:rPr lang="en-GB" sz="2800" dirty="0" err="1">
                <a:latin typeface="+mj-lt"/>
                <a:cs typeface="+mn-cs"/>
              </a:rPr>
              <a:t>gyfwerth</a:t>
            </a:r>
            <a:r>
              <a:rPr lang="en-GB" sz="2800" dirty="0">
                <a:latin typeface="+mj-lt"/>
                <a:cs typeface="+mn-cs"/>
              </a:rPr>
              <a:t> a </a:t>
            </a:r>
            <a:r>
              <a:rPr lang="en-GB" sz="2800" dirty="0" err="1">
                <a:latin typeface="+mj-lt"/>
                <a:cs typeface="+mn-cs"/>
              </a:rPr>
              <a:t>thua</a:t>
            </a:r>
            <a:r>
              <a:rPr lang="en-GB" sz="2800" dirty="0">
                <a:latin typeface="+mj-lt"/>
                <a:cs typeface="+mn-cs"/>
              </a:rPr>
              <a:t> 600 </a:t>
            </a:r>
            <a:r>
              <a:rPr lang="en-GB" sz="2800" dirty="0" err="1">
                <a:latin typeface="+mj-lt"/>
                <a:cs typeface="+mn-cs"/>
              </a:rPr>
              <a:t>awr</a:t>
            </a:r>
            <a:r>
              <a:rPr lang="en-GB" sz="2800" dirty="0">
                <a:latin typeface="+mj-lt"/>
                <a:cs typeface="+mn-cs"/>
              </a:rPr>
              <a:t> o </a:t>
            </a:r>
            <a:r>
              <a:rPr lang="en-GB" sz="2800" dirty="0" err="1">
                <a:latin typeface="+mj-lt"/>
                <a:cs typeface="+mn-cs"/>
              </a:rPr>
              <a:t>ddysgu</a:t>
            </a:r>
            <a:r>
              <a:rPr lang="en-GB" sz="2800" dirty="0">
                <a:latin typeface="+mj-lt"/>
                <a:cs typeface="+mn-cs"/>
              </a:rPr>
              <a:t>.</a:t>
            </a:r>
          </a:p>
        </p:txBody>
      </p:sp>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Porth</a:t>
            </a:r>
            <a:r>
              <a:rPr lang="en-GB" sz="4400" b="1" kern="0" dirty="0">
                <a:solidFill>
                  <a:schemeClr val="bg1"/>
                </a:solidFill>
                <a:latin typeface="Arial"/>
                <a:cs typeface="+mj-cs"/>
              </a:rPr>
              <a:t> </a:t>
            </a:r>
            <a:r>
              <a:rPr lang="en-GB" sz="4400" b="1" kern="0" dirty="0" err="1">
                <a:solidFill>
                  <a:schemeClr val="bg1"/>
                </a:solidFill>
                <a:latin typeface="Arial"/>
                <a:cs typeface="+mj-cs"/>
              </a:rPr>
              <a:t>Agored</a:t>
            </a:r>
            <a:endParaRPr lang="en-GB" sz="4400" i="1" kern="0" dirty="0">
              <a:solidFill>
                <a:schemeClr val="bg1"/>
              </a:solidFill>
              <a:latin typeface="Arial"/>
              <a:cs typeface="+mj-cs"/>
            </a:endParaRPr>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smtClean="0">
                <a:solidFill>
                  <a:srgbClr val="FF0000"/>
                </a:solidFill>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bydd y Rhaglen Gadarnhau yn gysylltiedig </a:t>
            </a:r>
            <a:r>
              <a:rPr lang="cy-GB" sz="2000" dirty="0" err="1">
                <a:latin typeface="Arial"/>
                <a:cs typeface="Arial"/>
              </a:rPr>
              <a:t>â'r</a:t>
            </a:r>
            <a:r>
              <a:rPr lang="cy-GB" sz="2000" dirty="0">
                <a:latin typeface="Arial"/>
                <a:cs typeface="Arial"/>
              </a:rPr>
              <a:t> tair blynedd gyntaf yn ymarfer a bydd yn ofynnol ar gyfer cyfnod cyntaf ail-gofrestru fel gweithiwr cymdeithasol</a:t>
            </a:r>
            <a:endParaRPr lang="en-GB" sz="2000" dirty="0" smtClean="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smtClean="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smtClean="0">
              <a:latin typeface="Arial" charset="0"/>
            </a:endParaRPr>
          </a:p>
          <a:p>
            <a:pPr>
              <a:lnSpc>
                <a:spcPct val="90000"/>
              </a:lnSpc>
            </a:pPr>
            <a:r>
              <a:rPr lang="en-US" sz="2000" dirty="0" smtClean="0">
                <a:latin typeface="Arial" charset="0"/>
              </a:rPr>
              <a:t>From 2016 onwards the Consolidation Programme will be linked to the first 3 years in practice and be a requirement for the first period of re-registration as a social worker. </a:t>
            </a:r>
            <a:endParaRPr lang="en-GB" sz="2000" dirty="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57200" y="274638"/>
            <a:ext cx="8229600" cy="993775"/>
          </a:xfrm>
        </p:spPr>
        <p:txBody>
          <a:bodyPr rtlCol="0">
            <a:normAutofit fontScale="90000"/>
          </a:bodyPr>
          <a:lstStyle/>
          <a:p>
            <a:pPr fontAlgn="auto">
              <a:spcAft>
                <a:spcPts val="0"/>
              </a:spcAft>
              <a:defRPr/>
            </a:pPr>
            <a:r>
              <a:rPr lang="en-GB" dirty="0">
                <a:solidFill>
                  <a:srgbClr val="FF0000"/>
                </a:solidFill>
                <a:latin typeface="Arial" charset="0"/>
              </a:rPr>
              <a:t>CPEL </a:t>
            </a:r>
            <a:r>
              <a:rPr lang="en-GB" dirty="0" smtClean="0">
                <a:solidFill>
                  <a:srgbClr val="FF0000"/>
                </a:solidFill>
                <a:latin typeface="Arial" charset="0"/>
              </a:rPr>
              <a:t/>
            </a:r>
            <a:br>
              <a:rPr lang="en-GB" dirty="0" smtClean="0">
                <a:solidFill>
                  <a:srgbClr val="FF0000"/>
                </a:solidFill>
                <a:latin typeface="Arial" charset="0"/>
              </a:rPr>
            </a:br>
            <a:r>
              <a:rPr lang="en-GB" sz="3100" dirty="0" err="1">
                <a:solidFill>
                  <a:srgbClr val="FF0000"/>
                </a:solidFill>
                <a:latin typeface="Arial" charset="0"/>
              </a:rPr>
              <a:t>Fframwaith</a:t>
            </a:r>
            <a:r>
              <a:rPr lang="en-GB" sz="3100" dirty="0">
                <a:solidFill>
                  <a:srgbClr val="FF0000"/>
                </a:solidFill>
                <a:latin typeface="Arial" charset="0"/>
              </a:rPr>
              <a:t> </a:t>
            </a:r>
            <a:r>
              <a:rPr lang="en-GB" sz="3100" dirty="0" err="1">
                <a:solidFill>
                  <a:srgbClr val="FF0000"/>
                </a:solidFill>
                <a:latin typeface="Arial" charset="0"/>
              </a:rPr>
              <a:t>Gyrfa</a:t>
            </a:r>
            <a:r>
              <a:rPr lang="en-GB" sz="3100" dirty="0">
                <a:solidFill>
                  <a:srgbClr val="FF0000"/>
                </a:solidFill>
                <a:latin typeface="Arial" charset="0"/>
              </a:rPr>
              <a:t> </a:t>
            </a:r>
            <a:r>
              <a:rPr lang="en-GB" sz="3100" dirty="0" smtClean="0">
                <a:solidFill>
                  <a:srgbClr val="FF0000"/>
                </a:solidFill>
                <a:latin typeface="Arial" charset="0"/>
              </a:rPr>
              <a:t>/ </a:t>
            </a:r>
            <a:r>
              <a:rPr lang="en-GB" sz="3100" i="1" dirty="0" smtClean="0">
                <a:solidFill>
                  <a:srgbClr val="FF0000"/>
                </a:solidFill>
                <a:latin typeface="Arial" charset="0"/>
              </a:rPr>
              <a:t>Career  Framework</a:t>
            </a:r>
            <a:endParaRPr lang="en-GB" sz="3100" i="1" dirty="0">
              <a:solidFill>
                <a:srgbClr val="FF0000"/>
              </a:solidFill>
              <a:latin typeface="Arial" charset="0"/>
            </a:endParaRPr>
          </a:p>
        </p:txBody>
      </p:sp>
      <p:sp>
        <p:nvSpPr>
          <p:cNvPr id="5123" name="Rectangle 5"/>
          <p:cNvSpPr>
            <a:spLocks noGrp="1" noChangeArrowheads="1"/>
          </p:cNvSpPr>
          <p:nvPr>
            <p:ph type="body" sz="half" idx="1"/>
          </p:nvPr>
        </p:nvSpPr>
        <p:spPr>
          <a:xfrm>
            <a:off x="107504" y="1557338"/>
            <a:ext cx="4465638" cy="4237037"/>
          </a:xfrm>
        </p:spPr>
        <p:txBody>
          <a:bodyPr rtlCol="0">
            <a:normAutofit/>
          </a:bodyPr>
          <a:lstStyle/>
          <a:p>
            <a:pPr fontAlgn="auto">
              <a:spcBef>
                <a:spcPct val="0"/>
              </a:spcBef>
              <a:spcAft>
                <a:spcPts val="0"/>
              </a:spcAft>
              <a:buFont typeface="Arial" pitchFamily="34" charset="0"/>
              <a:buChar char="•"/>
              <a:defRPr/>
            </a:pPr>
            <a:r>
              <a:rPr lang="cy-GB" sz="2000" dirty="0">
                <a:latin typeface="Arial" charset="0"/>
              </a:rPr>
              <a:t>Rhaglen Cadarnhau ar gyfer </a:t>
            </a:r>
            <a:r>
              <a:rPr lang="cy-GB" sz="2000" dirty="0" smtClean="0">
                <a:latin typeface="Arial" charset="0"/>
              </a:rPr>
              <a:t>GCNG yn ei 3 blynedd cyntaf o ymarfer</a:t>
            </a:r>
            <a:endParaRPr lang="cy-GB" sz="2000" dirty="0">
              <a:latin typeface="Arial" charset="0"/>
            </a:endParaRPr>
          </a:p>
          <a:p>
            <a:pPr fontAlgn="auto">
              <a:spcBef>
                <a:spcPct val="0"/>
              </a:spcBef>
              <a:spcAft>
                <a:spcPts val="0"/>
              </a:spcAft>
              <a:buFont typeface="Arial" pitchFamily="34" charset="0"/>
              <a:buChar char="•"/>
              <a:defRPr/>
            </a:pPr>
            <a:r>
              <a:rPr lang="cy-GB" sz="2000" dirty="0">
                <a:latin typeface="Arial" charset="0"/>
              </a:rPr>
              <a:t>Rhaglen Ymarferydd Profiadol – ar gyfer Gweithwyr Cymdeithasol (Blwyddyn 3 +)</a:t>
            </a:r>
          </a:p>
          <a:p>
            <a:pPr fontAlgn="auto">
              <a:spcBef>
                <a:spcPct val="0"/>
              </a:spcBef>
              <a:spcAft>
                <a:spcPts val="0"/>
              </a:spcAft>
              <a:buFont typeface="Arial" pitchFamily="34" charset="0"/>
              <a:buChar char="•"/>
              <a:defRPr/>
            </a:pPr>
            <a:r>
              <a:rPr lang="cy-GB" sz="2000" dirty="0">
                <a:latin typeface="Arial" charset="0"/>
              </a:rPr>
              <a:t>Rhaglen Uwch Ymarferydd – ar gyfer Uwch Weithwyr Cymdeithasol</a:t>
            </a:r>
          </a:p>
          <a:p>
            <a:pPr fontAlgn="auto">
              <a:spcBef>
                <a:spcPct val="0"/>
              </a:spcBef>
              <a:spcAft>
                <a:spcPts val="0"/>
              </a:spcAft>
              <a:buFont typeface="Arial" pitchFamily="34" charset="0"/>
              <a:buChar char="•"/>
              <a:defRPr/>
            </a:pPr>
            <a:r>
              <a:rPr lang="cy-GB" sz="2000" dirty="0">
                <a:latin typeface="Arial" charset="0"/>
              </a:rPr>
              <a:t>Rhaglen Gweithiwr Cymdeithasol Ymgynghorol – ar gyfer Gweithwyr Ymgynghorol</a:t>
            </a:r>
            <a:endParaRPr lang="en-GB" sz="2000" dirty="0">
              <a:latin typeface="Arial" charset="0"/>
            </a:endParaRPr>
          </a:p>
        </p:txBody>
      </p:sp>
      <p:sp>
        <p:nvSpPr>
          <p:cNvPr id="26627" name="Rectangle 6"/>
          <p:cNvSpPr>
            <a:spLocks noGrp="1" noChangeArrowheads="1"/>
          </p:cNvSpPr>
          <p:nvPr>
            <p:ph type="body" sz="half" idx="2"/>
          </p:nvPr>
        </p:nvSpPr>
        <p:spPr>
          <a:xfrm>
            <a:off x="4648200" y="1557338"/>
            <a:ext cx="4388296" cy="4237037"/>
          </a:xfrm>
        </p:spPr>
        <p:txBody>
          <a:bodyPr/>
          <a:lstStyle/>
          <a:p>
            <a:pPr>
              <a:spcBef>
                <a:spcPct val="0"/>
              </a:spcBef>
            </a:pPr>
            <a:r>
              <a:rPr lang="en-US" sz="2000" dirty="0" smtClean="0">
                <a:latin typeface="Arial" charset="0"/>
              </a:rPr>
              <a:t>Consolidation Programme  for Newly Qualified Social Workers in their first 3 years of practice</a:t>
            </a:r>
          </a:p>
          <a:p>
            <a:pPr>
              <a:spcBef>
                <a:spcPct val="0"/>
              </a:spcBef>
            </a:pPr>
            <a:r>
              <a:rPr lang="en-US" sz="2000" dirty="0" smtClean="0">
                <a:latin typeface="Arial" charset="0"/>
              </a:rPr>
              <a:t>Experienced Practitioner in Social work </a:t>
            </a:r>
            <a:r>
              <a:rPr lang="en-US" sz="2000" dirty="0" smtClean="0">
                <a:latin typeface="Arial" charset="0"/>
              </a:rPr>
              <a:t>Programme (3+ years)</a:t>
            </a:r>
            <a:endParaRPr lang="en-US" sz="2000" dirty="0" smtClean="0">
              <a:latin typeface="Arial" charset="0"/>
            </a:endParaRPr>
          </a:p>
          <a:p>
            <a:pPr>
              <a:spcBef>
                <a:spcPct val="0"/>
              </a:spcBef>
            </a:pPr>
            <a:endParaRPr lang="en-US" sz="2000" dirty="0" smtClean="0">
              <a:latin typeface="Arial" charset="0"/>
            </a:endParaRPr>
          </a:p>
          <a:p>
            <a:pPr>
              <a:spcBef>
                <a:spcPct val="0"/>
              </a:spcBef>
            </a:pPr>
            <a:r>
              <a:rPr lang="en-US" sz="2000" dirty="0" smtClean="0">
                <a:latin typeface="Arial" charset="0"/>
              </a:rPr>
              <a:t>Senior Practitioner in Social Work Programme</a:t>
            </a:r>
          </a:p>
          <a:p>
            <a:pPr>
              <a:spcBef>
                <a:spcPct val="0"/>
              </a:spcBef>
            </a:pPr>
            <a:endParaRPr lang="en-US" sz="2000" dirty="0" smtClean="0">
              <a:latin typeface="Arial" charset="0"/>
            </a:endParaRPr>
          </a:p>
          <a:p>
            <a:pPr>
              <a:spcBef>
                <a:spcPct val="0"/>
              </a:spcBef>
            </a:pPr>
            <a:r>
              <a:rPr lang="en-US" sz="2000" dirty="0" smtClean="0">
                <a:latin typeface="Arial" charset="0"/>
              </a:rPr>
              <a:t>Consultant in Social Worker Programme</a:t>
            </a:r>
            <a:endParaRPr lang="en-GB" sz="2000" dirty="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smtClean="0">
                <a:solidFill>
                  <a:srgbClr val="FF0000"/>
                </a:solidFill>
                <a:latin typeface="Arial" charset="0"/>
              </a:rPr>
              <a:t>Partneriaeth </a:t>
            </a:r>
            <a:r>
              <a:rPr lang="en-GB" sz="3200" b="1" i="1" smtClean="0">
                <a:solidFill>
                  <a:srgbClr val="FF0000"/>
                </a:solidFill>
                <a:latin typeface="Arial" charset="0"/>
              </a:rPr>
              <a:t>Porth Agored  </a:t>
            </a:r>
            <a:r>
              <a:rPr lang="en-GB" sz="3200" b="1" smtClean="0">
                <a:solidFill>
                  <a:srgbClr val="FF0000"/>
                </a:solidFill>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smtClean="0">
                <a:latin typeface="Arial" charset="0"/>
              </a:rPr>
              <a:t>Môn</a:t>
            </a:r>
            <a:endParaRPr lang="en-GB" dirty="0">
              <a:latin typeface="Arial" charset="0"/>
            </a:endParaRP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smtClean="0">
                <a:latin typeface="Arial" charset="0"/>
              </a:rPr>
              <a:t>Wrexham</a:t>
            </a:r>
            <a:endParaRPr lang="en-GB" dirty="0">
              <a:latin typeface="Arial" charset="0"/>
            </a:endParaRPr>
          </a:p>
          <a:p>
            <a:pPr fontAlgn="auto">
              <a:spcAft>
                <a:spcPts val="0"/>
              </a:spcAft>
              <a:buFont typeface="Arial" pitchFamily="34" charset="0"/>
              <a:buChar char="•"/>
              <a:defRPr/>
            </a:pPr>
            <a:r>
              <a:rPr lang="en-GB" dirty="0" smtClean="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smtClean="0">
                <a:latin typeface="Arial" charset="0"/>
              </a:rPr>
              <a:t>Ceredigion</a:t>
            </a:r>
          </a:p>
          <a:p>
            <a:pPr>
              <a:lnSpc>
                <a:spcPct val="110000"/>
              </a:lnSpc>
            </a:pPr>
            <a:r>
              <a:rPr lang="en-GB" smtClean="0">
                <a:latin typeface="Arial" charset="0"/>
              </a:rPr>
              <a:t>Carmarthen </a:t>
            </a:r>
          </a:p>
          <a:p>
            <a:pPr>
              <a:lnSpc>
                <a:spcPct val="110000"/>
              </a:lnSpc>
            </a:pPr>
            <a:r>
              <a:rPr lang="en-GB" smtClean="0">
                <a:latin typeface="Arial" charset="0"/>
              </a:rPr>
              <a:t>Neath Port Talbot</a:t>
            </a:r>
          </a:p>
          <a:p>
            <a:pPr>
              <a:lnSpc>
                <a:spcPct val="110000"/>
              </a:lnSpc>
            </a:pPr>
            <a:r>
              <a:rPr lang="en-GB" smtClean="0">
                <a:latin typeface="Arial" charset="0"/>
              </a:rPr>
              <a:t>Pembrokeshire</a:t>
            </a:r>
          </a:p>
          <a:p>
            <a:pPr>
              <a:lnSpc>
                <a:spcPct val="110000"/>
              </a:lnSpc>
            </a:pPr>
            <a:r>
              <a:rPr lang="en-GB" smtClean="0">
                <a:latin typeface="Arial" charset="0"/>
              </a:rPr>
              <a:t>Swansea</a:t>
            </a:r>
          </a:p>
          <a:p>
            <a:pPr>
              <a:lnSpc>
                <a:spcPct val="110000"/>
              </a:lnSpc>
            </a:pPr>
            <a:r>
              <a:rPr lang="en-GB" smtClean="0">
                <a:latin typeface="Arial" charset="0"/>
              </a:rPr>
              <a:t>University of Wales Trinity Saint David </a:t>
            </a:r>
          </a:p>
        </p:txBody>
      </p:sp>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smtClean="0">
                <a:latin typeface="Arial" charset="0"/>
              </a:rPr>
              <a:t>Portffolio / Portfolio</a:t>
            </a:r>
            <a:endParaRPr lang="en-GB" smtClean="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smtClean="0">
                <a:latin typeface="Arial" charset="0"/>
              </a:rPr>
              <a:t>Canllawiau</a:t>
            </a:r>
          </a:p>
          <a:p>
            <a:r>
              <a:rPr lang="en-GB" sz="2200" smtClean="0">
                <a:latin typeface="Arial" charset="0"/>
              </a:rPr>
              <a:t>Cyflwyno’r portffolio </a:t>
            </a:r>
          </a:p>
          <a:p>
            <a:r>
              <a:rPr lang="en-GB" sz="2200" smtClean="0">
                <a:latin typeface="Arial" charset="0"/>
              </a:rPr>
              <a:t>Asesiad </a:t>
            </a:r>
          </a:p>
          <a:p>
            <a:r>
              <a:rPr lang="en-GB" sz="2200" smtClean="0">
                <a:latin typeface="Arial" charset="0"/>
              </a:rPr>
              <a:t>Datganiad cyfrinachedd </a:t>
            </a:r>
          </a:p>
          <a:p>
            <a:r>
              <a:rPr lang="en-GB" sz="2200" smtClean="0">
                <a:latin typeface="Arial" charset="0"/>
              </a:rPr>
              <a:t>Dyslecsia ac amgylchiadau arbennig</a:t>
            </a: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smtClean="0">
                <a:latin typeface="Arial" charset="0"/>
              </a:rPr>
              <a:t>Guidance</a:t>
            </a:r>
          </a:p>
          <a:p>
            <a:pPr>
              <a:lnSpc>
                <a:spcPct val="110000"/>
              </a:lnSpc>
            </a:pPr>
            <a:r>
              <a:rPr lang="en-GB" sz="2200" smtClean="0">
                <a:latin typeface="Arial" charset="0"/>
              </a:rPr>
              <a:t>Presentation of portfolio </a:t>
            </a:r>
          </a:p>
          <a:p>
            <a:pPr>
              <a:lnSpc>
                <a:spcPct val="110000"/>
              </a:lnSpc>
            </a:pPr>
            <a:r>
              <a:rPr lang="en-GB" sz="2200" smtClean="0">
                <a:latin typeface="Arial" charset="0"/>
              </a:rPr>
              <a:t>Assessment</a:t>
            </a:r>
          </a:p>
          <a:p>
            <a:pPr>
              <a:lnSpc>
                <a:spcPct val="110000"/>
              </a:lnSpc>
            </a:pPr>
            <a:r>
              <a:rPr lang="en-GB" sz="2200" smtClean="0">
                <a:latin typeface="Arial" charset="0"/>
              </a:rPr>
              <a:t>Confidentiality statement</a:t>
            </a:r>
          </a:p>
          <a:p>
            <a:pPr>
              <a:lnSpc>
                <a:spcPct val="110000"/>
              </a:lnSpc>
            </a:pPr>
            <a:r>
              <a:rPr lang="en-GB" sz="2200" smtClean="0">
                <a:latin typeface="Arial" charset="0"/>
              </a:rPr>
              <a:t>Dyslexia and other special circumstances </a:t>
            </a:r>
          </a:p>
          <a:p>
            <a:pPr>
              <a:lnSpc>
                <a:spcPct val="110000"/>
              </a:lnSpc>
              <a:buFontTx/>
              <a:buNone/>
            </a:pPr>
            <a:r>
              <a:rPr lang="en-GB" sz="2400" smtClean="0">
                <a:latin typeface="Arial" charset="0"/>
              </a:rPr>
              <a:t>        </a:t>
            </a:r>
          </a:p>
          <a:p>
            <a:pPr>
              <a:buFontTx/>
              <a:buNone/>
            </a:pPr>
            <a:endParaRPr lang="en-GB" sz="2400" smtClean="0">
              <a:latin typeface="Arial" charset="0"/>
            </a:endParaRPr>
          </a:p>
          <a:p>
            <a:pPr algn="ctr">
              <a:buFontTx/>
              <a:buNone/>
            </a:pPr>
            <a:endParaRPr lang="en-GB" sz="240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smtClean="0">
                <a:latin typeface="Arial" charset="0"/>
              </a:rPr>
              <a:t>Graduate Certificate in Consolidation of Social Work Practice</a:t>
            </a:r>
            <a:br>
              <a:rPr lang="en-GB" sz="1800" b="1" smtClean="0">
                <a:latin typeface="Arial" charset="0"/>
              </a:rPr>
            </a:br>
            <a:r>
              <a:rPr lang="en-GB" sz="1800" b="1" smtClean="0">
                <a:latin typeface="Arial" charset="0"/>
              </a:rPr>
              <a:t>Tystysgrif I Raddedigion mewn cadarnhau ymarfer Gwaith Cymdeithasol</a:t>
            </a:r>
            <a:r>
              <a:rPr lang="en-GB" sz="1800" smtClean="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a:bodyPr>
          <a:lstStyle/>
          <a:p>
            <a:pPr marL="0" indent="0" fontAlgn="auto">
              <a:spcBef>
                <a:spcPct val="100000"/>
              </a:spcBef>
              <a:spcAft>
                <a:spcPts val="0"/>
              </a:spcAft>
              <a:buFontTx/>
              <a:buNone/>
              <a:defRPr/>
            </a:pPr>
            <a:r>
              <a:rPr lang="en-GB" sz="2000" b="1" dirty="0" err="1" smtClean="0">
                <a:latin typeface="Arial" charset="0"/>
              </a:rPr>
              <a:t>Portffolio</a:t>
            </a:r>
            <a:r>
              <a:rPr lang="en-GB" sz="2000" b="1" dirty="0" smtClean="0">
                <a:latin typeface="Arial" charset="0"/>
              </a:rPr>
              <a:t> </a:t>
            </a:r>
            <a:r>
              <a:rPr lang="en-GB" sz="2000" b="1" dirty="0" err="1">
                <a:latin typeface="Arial" charset="0"/>
              </a:rPr>
              <a:t>yn</a:t>
            </a:r>
            <a:r>
              <a:rPr lang="en-GB" sz="2000" b="1" dirty="0">
                <a:latin typeface="Arial" charset="0"/>
              </a:rPr>
              <a:t> </a:t>
            </a:r>
            <a:r>
              <a:rPr lang="en-GB" sz="2000" b="1" dirty="0" err="1">
                <a:latin typeface="Arial" charset="0"/>
              </a:rPr>
              <a:t>seiliedig</a:t>
            </a:r>
            <a:r>
              <a:rPr lang="en-GB" sz="2000" b="1" dirty="0">
                <a:latin typeface="Arial" charset="0"/>
              </a:rPr>
              <a:t> </a:t>
            </a:r>
            <a:r>
              <a:rPr lang="en-GB" sz="2000" b="1" dirty="0" err="1" smtClean="0">
                <a:latin typeface="Arial" charset="0"/>
              </a:rPr>
              <a:t>ar</a:t>
            </a:r>
            <a:r>
              <a:rPr lang="en-GB" sz="2000" b="1" dirty="0" smtClean="0">
                <a:latin typeface="Arial" charset="0"/>
              </a:rPr>
              <a:t> </a:t>
            </a:r>
            <a:r>
              <a:rPr lang="en-GB" sz="2000" b="1" dirty="0" err="1" smtClean="0">
                <a:latin typeface="Arial" charset="0"/>
              </a:rPr>
              <a:t>ofynion</a:t>
            </a:r>
            <a:r>
              <a:rPr lang="en-GB" sz="2000" b="1" dirty="0" smtClean="0">
                <a:latin typeface="Arial" charset="0"/>
              </a:rPr>
              <a:t> </a:t>
            </a:r>
            <a:r>
              <a:rPr lang="en-GB" sz="2000" b="1" dirty="0">
                <a:latin typeface="Arial" charset="0"/>
              </a:rPr>
              <a:t>y </a:t>
            </a:r>
            <a:r>
              <a:rPr lang="en-GB" sz="2000" b="1" dirty="0" err="1">
                <a:latin typeface="Arial" charset="0"/>
              </a:rPr>
              <a:t>Cyngor</a:t>
            </a:r>
            <a:r>
              <a:rPr lang="en-GB" sz="2000" b="1" dirty="0">
                <a:latin typeface="Arial" charset="0"/>
              </a:rPr>
              <a:t> </a:t>
            </a:r>
            <a:r>
              <a:rPr lang="en-GB" sz="2000" b="1" dirty="0" err="1">
                <a:latin typeface="Arial" charset="0"/>
              </a:rPr>
              <a:t>Gofal</a:t>
            </a:r>
            <a:r>
              <a:rPr lang="en-GB" sz="2000" b="1" dirty="0">
                <a:latin typeface="Arial" charset="0"/>
              </a:rPr>
              <a:t> </a:t>
            </a:r>
            <a:r>
              <a:rPr lang="en-GB" sz="2000" b="1" dirty="0" err="1">
                <a:latin typeface="Arial" charset="0"/>
              </a:rPr>
              <a:t>a’r</a:t>
            </a:r>
            <a:r>
              <a:rPr lang="en-GB" sz="2000" b="1" dirty="0">
                <a:latin typeface="Arial" charset="0"/>
              </a:rPr>
              <a:t> </a:t>
            </a:r>
            <a:r>
              <a:rPr lang="en-GB" sz="2000" b="1" dirty="0" err="1">
                <a:latin typeface="Arial" charset="0"/>
              </a:rPr>
              <a:t>Safonau</a:t>
            </a:r>
            <a:r>
              <a:rPr lang="en-GB" sz="2000" b="1" dirty="0">
                <a:latin typeface="Arial" charset="0"/>
              </a:rPr>
              <a:t> </a:t>
            </a:r>
            <a:r>
              <a:rPr lang="en-GB" sz="2000" b="1" dirty="0" err="1">
                <a:latin typeface="Arial" charset="0"/>
              </a:rPr>
              <a:t>Galwedigaethol</a:t>
            </a:r>
            <a:r>
              <a:rPr lang="en-GB" sz="2000" b="1" dirty="0">
                <a:latin typeface="Arial" charset="0"/>
              </a:rPr>
              <a:t> </a:t>
            </a:r>
            <a:r>
              <a:rPr lang="en-GB" sz="2000" b="1" dirty="0" err="1" smtClean="0">
                <a:latin typeface="Arial" charset="0"/>
              </a:rPr>
              <a:t>Cenedlaethol</a:t>
            </a:r>
            <a:endParaRPr lang="en-GB" sz="2000" b="1" dirty="0">
              <a:latin typeface="Arial" charset="0"/>
            </a:endParaRPr>
          </a:p>
          <a:p>
            <a:pPr fontAlgn="auto">
              <a:lnSpc>
                <a:spcPct val="110000"/>
              </a:lnSpc>
              <a:spcBef>
                <a:spcPts val="0"/>
              </a:spcBef>
              <a:spcAft>
                <a:spcPts val="0"/>
              </a:spcAft>
              <a:buFont typeface="Arial" pitchFamily="34" charset="0"/>
              <a:buChar char="•"/>
              <a:defRPr/>
            </a:pPr>
            <a:endParaRPr lang="en-GB" sz="2000" dirty="0" smtClean="0">
              <a:latin typeface="Arial" charset="0"/>
            </a:endParaRPr>
          </a:p>
          <a:p>
            <a:pPr fontAlgn="auto">
              <a:lnSpc>
                <a:spcPct val="110000"/>
              </a:lnSpc>
              <a:spcBef>
                <a:spcPts val="0"/>
              </a:spcBef>
              <a:spcAft>
                <a:spcPts val="0"/>
              </a:spcAft>
              <a:buFont typeface="Arial" pitchFamily="34" charset="0"/>
              <a:buChar char="•"/>
              <a:defRPr/>
            </a:pPr>
            <a:r>
              <a:rPr lang="en-GB" sz="2000" dirty="0" err="1" smtClean="0">
                <a:latin typeface="Arial" charset="0"/>
              </a:rPr>
              <a:t>Dadansoddi</a:t>
            </a:r>
            <a:r>
              <a:rPr lang="en-GB" sz="2000" dirty="0" smtClean="0">
                <a:latin typeface="Arial" charset="0"/>
              </a:rPr>
              <a:t> </a:t>
            </a:r>
            <a:r>
              <a:rPr lang="en-GB" sz="2000" dirty="0" err="1">
                <a:latin typeface="Arial" charset="0"/>
              </a:rPr>
              <a:t>wrth</a:t>
            </a:r>
            <a:r>
              <a:rPr lang="en-GB" sz="2000" dirty="0">
                <a:latin typeface="Arial" charset="0"/>
              </a:rPr>
              <a:t> </a:t>
            </a:r>
            <a:r>
              <a:rPr lang="en-GB" sz="2000" dirty="0" err="1">
                <a:latin typeface="Arial" charset="0"/>
              </a:rPr>
              <a:t>asesu</a:t>
            </a:r>
            <a:r>
              <a:rPr lang="en-GB" sz="2000" dirty="0">
                <a:latin typeface="Arial" charset="0"/>
              </a:rPr>
              <a:t> </a:t>
            </a:r>
            <a:r>
              <a:rPr lang="en-GB" sz="2000" dirty="0" err="1">
                <a:latin typeface="Arial" charset="0"/>
              </a:rPr>
              <a:t>er</a:t>
            </a:r>
            <a:r>
              <a:rPr lang="en-GB" sz="2000" dirty="0">
                <a:latin typeface="Arial" charset="0"/>
              </a:rPr>
              <a:t> </a:t>
            </a:r>
            <a:r>
              <a:rPr lang="en-GB" sz="2000" dirty="0" err="1">
                <a:latin typeface="Arial" charset="0"/>
              </a:rPr>
              <a:t>mwyn</a:t>
            </a:r>
            <a:r>
              <a:rPr lang="en-GB" sz="2000" dirty="0">
                <a:latin typeface="Arial" charset="0"/>
              </a:rPr>
              <a:t> </a:t>
            </a:r>
            <a:r>
              <a:rPr lang="en-GB" sz="2000" dirty="0" err="1">
                <a:latin typeface="Arial" charset="0"/>
              </a:rPr>
              <a:t>llywio</a:t>
            </a:r>
            <a:r>
              <a:rPr lang="en-GB" sz="2000" dirty="0">
                <a:latin typeface="Arial" charset="0"/>
              </a:rPr>
              <a:t> </a:t>
            </a:r>
            <a:r>
              <a:rPr lang="en-GB" sz="2000" dirty="0" err="1">
                <a:latin typeface="Arial" charset="0"/>
              </a:rPr>
              <a:t>ymyriadau</a:t>
            </a:r>
            <a:r>
              <a:rPr lang="en-GB" sz="2000" dirty="0">
                <a:latin typeface="Arial" charset="0"/>
              </a:rPr>
              <a:t> </a:t>
            </a:r>
          </a:p>
          <a:p>
            <a:pPr fontAlgn="auto">
              <a:lnSpc>
                <a:spcPct val="110000"/>
              </a:lnSpc>
              <a:spcBef>
                <a:spcPts val="0"/>
              </a:spcBef>
              <a:spcAft>
                <a:spcPts val="0"/>
              </a:spcAft>
              <a:buFont typeface="Arial" pitchFamily="34" charset="0"/>
              <a:buChar char="•"/>
              <a:defRPr/>
            </a:pPr>
            <a:r>
              <a:rPr lang="en-GB" sz="2000" dirty="0" err="1">
                <a:latin typeface="Arial" charset="0"/>
              </a:rPr>
              <a:t>Cydweithio</a:t>
            </a:r>
            <a:r>
              <a:rPr lang="en-GB" sz="2000" dirty="0">
                <a:latin typeface="Arial" charset="0"/>
              </a:rPr>
              <a:t> a </a:t>
            </a:r>
            <a:r>
              <a:rPr lang="en-GB" sz="2000" dirty="0" err="1">
                <a:latin typeface="Arial" charset="0"/>
              </a:rPr>
              <a:t>defnyddwyr</a:t>
            </a:r>
            <a:r>
              <a:rPr lang="en-GB" sz="2000" dirty="0">
                <a:latin typeface="Arial" charset="0"/>
              </a:rPr>
              <a:t> </a:t>
            </a:r>
            <a:r>
              <a:rPr lang="en-GB" sz="2000" dirty="0" err="1">
                <a:latin typeface="Arial" charset="0"/>
              </a:rPr>
              <a:t>gwasanethau</a:t>
            </a:r>
            <a:r>
              <a:rPr lang="en-GB" sz="2000" dirty="0">
                <a:latin typeface="Arial" charset="0"/>
              </a:rPr>
              <a:t> a </a:t>
            </a:r>
            <a:r>
              <a:rPr lang="en-GB" sz="2000" dirty="0" err="1">
                <a:latin typeface="Arial" charset="0"/>
              </a:rPr>
              <a:t>gofalwyr</a:t>
            </a:r>
            <a:r>
              <a:rPr lang="en-GB" sz="2000" dirty="0">
                <a:latin typeface="Arial" charset="0"/>
              </a:rPr>
              <a:t> a </a:t>
            </a:r>
            <a:r>
              <a:rPr lang="en-GB" sz="2000" dirty="0" err="1">
                <a:latin typeface="Arial" charset="0"/>
              </a:rPr>
              <a:t>gweithwyr</a:t>
            </a:r>
            <a:r>
              <a:rPr lang="en-GB" sz="2000" dirty="0">
                <a:latin typeface="Arial" charset="0"/>
              </a:rPr>
              <a:t> </a:t>
            </a:r>
            <a:r>
              <a:rPr lang="en-GB" sz="2000" dirty="0" err="1">
                <a:latin typeface="Arial" charset="0"/>
              </a:rPr>
              <a:t>professiynol</a:t>
            </a:r>
            <a:r>
              <a:rPr lang="en-GB" sz="2000" dirty="0">
                <a:latin typeface="Arial" charset="0"/>
              </a:rPr>
              <a:t> </a:t>
            </a:r>
            <a:r>
              <a:rPr lang="en-GB" sz="2000" dirty="0" err="1">
                <a:latin typeface="Arial" charset="0"/>
              </a:rPr>
              <a:t>eraill</a:t>
            </a: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000" dirty="0" err="1">
                <a:latin typeface="Arial" charset="0"/>
              </a:rPr>
              <a:t>Ymyriad</a:t>
            </a:r>
            <a:r>
              <a:rPr lang="en-GB" sz="2000" dirty="0">
                <a:latin typeface="Arial" charset="0"/>
              </a:rPr>
              <a:t> a </a:t>
            </a:r>
            <a:r>
              <a:rPr lang="en-GB" sz="2000" dirty="0" err="1">
                <a:latin typeface="Arial" charset="0"/>
              </a:rPr>
              <a:t>chymhwyso</a:t>
            </a:r>
            <a:r>
              <a:rPr lang="en-GB" sz="2000" dirty="0">
                <a:latin typeface="Arial" charset="0"/>
              </a:rPr>
              <a:t> barn </a:t>
            </a:r>
            <a:r>
              <a:rPr lang="en-GB" sz="2000" dirty="0" err="1">
                <a:latin typeface="Arial" charset="0"/>
              </a:rPr>
              <a:t>broffesiynol</a:t>
            </a:r>
            <a:r>
              <a:rPr lang="en-GB" sz="2000" dirty="0">
                <a:latin typeface="Arial" charset="0"/>
              </a:rPr>
              <a:t> </a:t>
            </a:r>
            <a:r>
              <a:rPr lang="en-GB" sz="2000" dirty="0" err="1">
                <a:latin typeface="Arial" charset="0"/>
              </a:rPr>
              <a:t>mewn</a:t>
            </a:r>
            <a:r>
              <a:rPr lang="en-GB" sz="2000" dirty="0">
                <a:latin typeface="Arial" charset="0"/>
              </a:rPr>
              <a:t> </a:t>
            </a:r>
            <a:r>
              <a:rPr lang="en-GB" sz="2000" dirty="0" err="1">
                <a:latin typeface="Arial" charset="0"/>
              </a:rPr>
              <a:t>sefyllfaoedd</a:t>
            </a:r>
            <a:r>
              <a:rPr lang="en-GB" sz="2000" dirty="0">
                <a:latin typeface="Arial" charset="0"/>
              </a:rPr>
              <a:t> </a:t>
            </a:r>
            <a:r>
              <a:rPr lang="en-GB" sz="2000" dirty="0" err="1">
                <a:latin typeface="Arial" charset="0"/>
              </a:rPr>
              <a:t>cynyddol</a:t>
            </a:r>
            <a:r>
              <a:rPr lang="en-GB" sz="2000" dirty="0">
                <a:latin typeface="Arial" charset="0"/>
              </a:rPr>
              <a:t> </a:t>
            </a:r>
            <a:r>
              <a:rPr lang="en-GB" sz="2000" dirty="0" err="1">
                <a:latin typeface="Arial" charset="0"/>
              </a:rPr>
              <a:t>gymhleth</a:t>
            </a:r>
            <a:r>
              <a:rPr lang="en-GB" sz="2000" dirty="0">
                <a:latin typeface="Arial"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a:bodyPr>
          <a:lstStyle/>
          <a:p>
            <a:pPr marL="0" indent="0" fontAlgn="auto">
              <a:spcBef>
                <a:spcPts val="0"/>
              </a:spcBef>
              <a:spcAft>
                <a:spcPts val="0"/>
              </a:spcAft>
              <a:buFontTx/>
              <a:buNone/>
              <a:defRPr/>
            </a:pPr>
            <a:r>
              <a:rPr lang="en-GB" sz="2000" b="1" dirty="0" smtClean="0">
                <a:latin typeface="Arial" charset="0"/>
              </a:rPr>
              <a:t>Portfolio is based </a:t>
            </a:r>
            <a:r>
              <a:rPr lang="en-GB" sz="2000" b="1" dirty="0">
                <a:latin typeface="Arial" charset="0"/>
              </a:rPr>
              <a:t>on the Care Councils requirements </a:t>
            </a:r>
            <a:r>
              <a:rPr lang="en-GB" sz="2000" b="1" dirty="0" smtClean="0">
                <a:latin typeface="Arial" charset="0"/>
              </a:rPr>
              <a:t>and the  </a:t>
            </a:r>
            <a:r>
              <a:rPr lang="en-GB" sz="2000" b="1" dirty="0">
                <a:latin typeface="Arial" charset="0"/>
              </a:rPr>
              <a:t>National Occupational </a:t>
            </a:r>
            <a:r>
              <a:rPr lang="en-GB" sz="2000" b="1" dirty="0" smtClean="0">
                <a:latin typeface="Arial" charset="0"/>
              </a:rPr>
              <a:t>Standards</a:t>
            </a:r>
          </a:p>
          <a:p>
            <a:pPr marL="0" indent="0" fontAlgn="auto">
              <a:spcBef>
                <a:spcPts val="0"/>
              </a:spcBef>
              <a:spcAft>
                <a:spcPts val="0"/>
              </a:spcAft>
              <a:buFontTx/>
              <a:buNone/>
              <a:defRPr/>
            </a:pPr>
            <a:r>
              <a:rPr lang="en-GB" sz="2000" b="1" dirty="0" smtClean="0">
                <a:latin typeface="Arial" charset="0"/>
              </a:rPr>
              <a:t>Learning outcomes:</a:t>
            </a:r>
            <a:r>
              <a:rPr lang="en-GB" sz="1800" b="1" dirty="0" smtClean="0">
                <a:latin typeface="Arial" charset="0"/>
              </a:rPr>
              <a:t> </a:t>
            </a: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Service Users, Carers and other professional </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2"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a:extLst/>
        </p:spPr>
      </p:pic>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mtClean="0">
                <a:latin typeface="Arial" charset="0"/>
              </a:rPr>
              <a:t>Rhan 1 / Section 1</a:t>
            </a:r>
          </a:p>
        </p:txBody>
      </p:sp>
      <p:sp>
        <p:nvSpPr>
          <p:cNvPr id="30722" name="Content Placeholder 2"/>
          <p:cNvSpPr>
            <a:spLocks noGrp="1"/>
          </p:cNvSpPr>
          <p:nvPr>
            <p:ph sz="half" idx="1"/>
          </p:nvPr>
        </p:nvSpPr>
        <p:spPr>
          <a:xfrm>
            <a:off x="323850" y="1600200"/>
            <a:ext cx="4171950" cy="3989388"/>
          </a:xfrm>
        </p:spPr>
        <p:txBody>
          <a:bodyPr/>
          <a:lstStyle/>
          <a:p>
            <a:r>
              <a:rPr lang="en-GB" smtClean="0">
                <a:latin typeface="Arial" charset="0"/>
              </a:rPr>
              <a:t>Rhestr cynnwys portffolio </a:t>
            </a:r>
            <a:r>
              <a:rPr lang="en-GB" smtClean="0">
                <a:solidFill>
                  <a:srgbClr val="FF0000"/>
                </a:solidFill>
                <a:latin typeface="Arial" charset="0"/>
              </a:rPr>
              <a:t>(Tud. 4)</a:t>
            </a:r>
          </a:p>
          <a:p>
            <a:r>
              <a:rPr lang="en-GB" smtClean="0">
                <a:latin typeface="Arial" charset="0"/>
              </a:rPr>
              <a:t>Defnyddiol ar y diwedd i sicrhau fod popeth yn eich portffolio </a:t>
            </a:r>
          </a:p>
        </p:txBody>
      </p:sp>
      <p:sp>
        <p:nvSpPr>
          <p:cNvPr id="30723" name="Content Placeholder 3"/>
          <p:cNvSpPr>
            <a:spLocks noGrp="1"/>
          </p:cNvSpPr>
          <p:nvPr>
            <p:ph sz="half" idx="2"/>
          </p:nvPr>
        </p:nvSpPr>
        <p:spPr>
          <a:xfrm>
            <a:off x="4648200" y="1600200"/>
            <a:ext cx="4038600" cy="3989388"/>
          </a:xfrm>
        </p:spPr>
        <p:txBody>
          <a:bodyPr/>
          <a:lstStyle/>
          <a:p>
            <a:r>
              <a:rPr lang="en-GB" smtClean="0">
                <a:latin typeface="Arial" charset="0"/>
              </a:rPr>
              <a:t>List of portfolio content </a:t>
            </a:r>
            <a:r>
              <a:rPr lang="en-GB" smtClean="0">
                <a:solidFill>
                  <a:srgbClr val="FF0000"/>
                </a:solidFill>
                <a:latin typeface="Arial" charset="0"/>
              </a:rPr>
              <a:t>(Page 4)</a:t>
            </a:r>
          </a:p>
          <a:p>
            <a:r>
              <a:rPr lang="en-GB" smtClean="0">
                <a:latin typeface="Arial" charset="0"/>
              </a:rPr>
              <a:t>Useful as a tool at the end to ensure your portfolio is complete  </a:t>
            </a:r>
          </a:p>
        </p:txBody>
      </p:sp>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a:latin typeface="Arial" charset="0"/>
              </a:rPr>
              <a:t>Adolygiad Datblygiadol</a:t>
            </a:r>
            <a:br>
              <a:rPr lang="en-GB">
                <a:latin typeface="Arial" charset="0"/>
              </a:rPr>
            </a:br>
            <a:r>
              <a:rPr lang="en-GB">
                <a:latin typeface="Arial" charset="0"/>
              </a:rPr>
              <a:t>Developmental Review</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a:t>
            </a:r>
            <a:r>
              <a:rPr lang="cy-GB" dirty="0" smtClean="0">
                <a:latin typeface="Arial"/>
                <a:cs typeface="Arial"/>
              </a:rPr>
              <a:t>ymarfer, </a:t>
            </a:r>
            <a:r>
              <a:rPr lang="cy-GB" dirty="0">
                <a:latin typeface="Arial"/>
                <a:cs typeface="Arial"/>
              </a:rPr>
              <a:t>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smtClean="0">
                <a:latin typeface="Arial" charset="0"/>
              </a:rPr>
              <a:t>Activity (Small groups)</a:t>
            </a:r>
          </a:p>
          <a:p>
            <a:pPr fontAlgn="auto">
              <a:spcAft>
                <a:spcPts val="0"/>
              </a:spcAft>
              <a:defRPr/>
            </a:pPr>
            <a:r>
              <a:rPr lang="en-GB" dirty="0" smtClean="0">
                <a:latin typeface="Arial" charset="0"/>
              </a:rPr>
              <a:t>Looking back over your first year in practice, identify key areas where you feel you have developed professionally since qualifying?</a:t>
            </a:r>
          </a:p>
          <a:p>
            <a:pPr fontAlgn="auto">
              <a:spcAft>
                <a:spcPts val="0"/>
              </a:spcAft>
              <a:defRPr/>
            </a:pPr>
            <a:r>
              <a:rPr lang="en-GB" dirty="0" smtClean="0">
                <a:latin typeface="Arial" charset="0"/>
              </a:rPr>
              <a:t>What areas do you think will be important for you to develop over the next year? E.g. gaps in your knowledge or skills.</a:t>
            </a:r>
            <a:endParaRPr lang="en-GB" dirty="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274638"/>
            <a:ext cx="8229600" cy="1354137"/>
          </a:xfrm>
        </p:spPr>
        <p:txBody>
          <a:bodyPr/>
          <a:lstStyle/>
          <a:p>
            <a:r>
              <a:rPr lang="en-GB" sz="4000" smtClean="0">
                <a:latin typeface="Arial" charset="0"/>
              </a:rPr>
              <a:t>Adolygiad Datblygiadol </a:t>
            </a:r>
            <a:br>
              <a:rPr lang="en-GB" sz="4000" smtClean="0">
                <a:latin typeface="Arial" charset="0"/>
              </a:rPr>
            </a:br>
            <a:r>
              <a:rPr lang="en-GB" sz="4000" smtClean="0">
                <a:latin typeface="Arial" charset="0"/>
              </a:rPr>
              <a:t>Developmental Review </a:t>
            </a:r>
          </a:p>
        </p:txBody>
      </p:sp>
      <p:sp>
        <p:nvSpPr>
          <p:cNvPr id="31746" name="Rectangle 5"/>
          <p:cNvSpPr>
            <a:spLocks noGrp="1" noChangeArrowheads="1"/>
          </p:cNvSpPr>
          <p:nvPr>
            <p:ph type="body" sz="half" idx="1"/>
          </p:nvPr>
        </p:nvSpPr>
        <p:spPr>
          <a:xfrm>
            <a:off x="457200" y="1600200"/>
            <a:ext cx="4038600" cy="3989388"/>
          </a:xfrm>
        </p:spPr>
        <p:txBody>
          <a:bodyPr/>
          <a:lstStyle/>
          <a:p>
            <a:pPr>
              <a:buFont typeface="Arial" charset="0"/>
              <a:buNone/>
            </a:pPr>
            <a:r>
              <a:rPr lang="en-GB" b="1" dirty="0" err="1" smtClean="0">
                <a:latin typeface="Arial" charset="0"/>
              </a:rPr>
              <a:t>Rhan</a:t>
            </a:r>
            <a:r>
              <a:rPr lang="en-GB" b="1" dirty="0" smtClean="0">
                <a:latin typeface="Arial" charset="0"/>
              </a:rPr>
              <a:t> 2 </a:t>
            </a:r>
            <a:r>
              <a:rPr lang="en-GB" dirty="0" smtClean="0">
                <a:solidFill>
                  <a:srgbClr val="FF0000"/>
                </a:solidFill>
                <a:latin typeface="Arial" charset="0"/>
              </a:rPr>
              <a:t>(</a:t>
            </a:r>
            <a:r>
              <a:rPr lang="en-GB" dirty="0" err="1" smtClean="0">
                <a:solidFill>
                  <a:srgbClr val="FF0000"/>
                </a:solidFill>
                <a:latin typeface="Arial" charset="0"/>
              </a:rPr>
              <a:t>Tud</a:t>
            </a:r>
            <a:r>
              <a:rPr lang="en-GB" dirty="0" smtClean="0">
                <a:solidFill>
                  <a:srgbClr val="FF0000"/>
                </a:solidFill>
                <a:latin typeface="Arial" charset="0"/>
              </a:rPr>
              <a:t>. 5)</a:t>
            </a:r>
            <a:endParaRPr lang="en-GB" b="1" dirty="0" smtClean="0">
              <a:latin typeface="Arial" charset="0"/>
            </a:endParaRPr>
          </a:p>
          <a:p>
            <a:r>
              <a:rPr lang="cy-GB" dirty="0" smtClean="0"/>
              <a:t>500 </a:t>
            </a:r>
            <a:r>
              <a:rPr lang="cy-GB" dirty="0"/>
              <a:t>o eiriau i nodi ac egluro eich prif anghenion dysgu cytunedig ar gyfer y 3 deilliant dysgu NOS.</a:t>
            </a:r>
            <a:endParaRPr lang="en-GB" dirty="0"/>
          </a:p>
        </p:txBody>
      </p:sp>
      <p:sp>
        <p:nvSpPr>
          <p:cNvPr id="3174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b="1" dirty="0" smtClean="0">
                <a:latin typeface="Arial" charset="0"/>
              </a:rPr>
              <a:t>Section 2 </a:t>
            </a:r>
            <a:r>
              <a:rPr lang="en-GB" dirty="0" smtClean="0">
                <a:solidFill>
                  <a:srgbClr val="FF0000"/>
                </a:solidFill>
                <a:latin typeface="Arial" charset="0"/>
              </a:rPr>
              <a:t>(Page 5)</a:t>
            </a:r>
          </a:p>
          <a:p>
            <a:r>
              <a:rPr lang="en-GB" dirty="0">
                <a:latin typeface="Arial" charset="0"/>
              </a:rPr>
              <a:t>5</a:t>
            </a:r>
            <a:r>
              <a:rPr lang="en-GB" dirty="0" smtClean="0">
                <a:latin typeface="Arial" charset="0"/>
              </a:rPr>
              <a:t>00 words to identify and explain your agreed main learning needs for the 3 NOS learning outcomes</a:t>
            </a:r>
          </a:p>
        </p:txBody>
      </p:sp>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smtClean="0">
                <a:latin typeface="Arial" charset="0"/>
              </a:rPr>
              <a:t>Arsylliad / Observation</a:t>
            </a: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smtClean="0">
                <a:latin typeface="Arial" charset="0"/>
              </a:rPr>
              <a:t>Rhan 3 </a:t>
            </a:r>
            <a:r>
              <a:rPr lang="en-GB" sz="2400" smtClean="0">
                <a:solidFill>
                  <a:srgbClr val="FF0000"/>
                </a:solidFill>
                <a:latin typeface="Arial" charset="0"/>
              </a:rPr>
              <a:t>(Tud. 6)</a:t>
            </a:r>
            <a:endParaRPr lang="en-GB" sz="2400" b="1" smtClean="0">
              <a:latin typeface="Arial" charset="0"/>
            </a:endParaRPr>
          </a:p>
          <a:p>
            <a:r>
              <a:rPr lang="en-GB" sz="2000" smtClean="0">
                <a:latin typeface="Arial" charset="0"/>
              </a:rPr>
              <a:t>Angen cwblhau 1 arsylliad</a:t>
            </a:r>
          </a:p>
          <a:p>
            <a:r>
              <a:rPr lang="en-GB" sz="2000" smtClean="0">
                <a:latin typeface="Arial" charset="0"/>
              </a:rPr>
              <a:t>Caniatâd y defnyddiwr gwasanaeth</a:t>
            </a:r>
          </a:p>
          <a:p>
            <a:r>
              <a:rPr lang="en-GB" sz="2000" smtClean="0">
                <a:latin typeface="Arial" charset="0"/>
              </a:rPr>
              <a:t>Hyd o leiaf 30 munud</a:t>
            </a:r>
          </a:p>
          <a:p>
            <a:r>
              <a:rPr lang="en-GB" sz="2000" smtClean="0">
                <a:latin typeface="Arial" charset="0"/>
              </a:rPr>
              <a:t>Canolbwyntio ar sgiliau ac arddull cyfathrebu, Cod Ymarfer a gwerthoedd  </a:t>
            </a:r>
          </a:p>
          <a:p>
            <a:r>
              <a:rPr lang="en-GB" sz="2000" smtClean="0">
                <a:latin typeface="Arial" charset="0"/>
              </a:rPr>
              <a:t>Arsyllwr yn gofyn am adborth gan y defnyddiwr ar ôl yr arsylliad </a:t>
            </a:r>
            <a:r>
              <a:rPr lang="en-GB" sz="2000" smtClean="0">
                <a:solidFill>
                  <a:srgbClr val="FF0000"/>
                </a:solidFill>
                <a:latin typeface="Arial" charset="0"/>
              </a:rPr>
              <a:t>(Tud. 8)</a:t>
            </a:r>
          </a:p>
          <a:p>
            <a:endParaRPr lang="en-GB" sz="2000" smtClean="0">
              <a:latin typeface="Arial" charset="0"/>
            </a:endParaRPr>
          </a:p>
        </p:txBody>
      </p:sp>
      <p:sp>
        <p:nvSpPr>
          <p:cNvPr id="34819" name="Rectangle 6"/>
          <p:cNvSpPr>
            <a:spLocks noGrp="1" noChangeArrowheads="1"/>
          </p:cNvSpPr>
          <p:nvPr>
            <p:ph type="body" sz="half" idx="2"/>
          </p:nvPr>
        </p:nvSpPr>
        <p:spPr>
          <a:xfrm>
            <a:off x="4648200" y="1196975"/>
            <a:ext cx="4244975" cy="3989388"/>
          </a:xfrm>
        </p:spPr>
        <p:txBody>
          <a:bodyPr/>
          <a:lstStyle/>
          <a:p>
            <a:pPr>
              <a:lnSpc>
                <a:spcPct val="90000"/>
              </a:lnSpc>
              <a:buFont typeface="Arial" charset="0"/>
              <a:buNone/>
            </a:pPr>
            <a:r>
              <a:rPr lang="en-GB" sz="2400" b="1" smtClean="0">
                <a:latin typeface="Arial" charset="0"/>
              </a:rPr>
              <a:t>Section 3 </a:t>
            </a:r>
            <a:r>
              <a:rPr lang="en-GB" sz="2400" smtClean="0">
                <a:solidFill>
                  <a:srgbClr val="FF0000"/>
                </a:solidFill>
                <a:latin typeface="Arial" charset="0"/>
              </a:rPr>
              <a:t>(Page 6)</a:t>
            </a:r>
          </a:p>
          <a:p>
            <a:r>
              <a:rPr lang="en-GB" sz="2000" smtClean="0">
                <a:latin typeface="Arial" charset="0"/>
              </a:rPr>
              <a:t>Need to complete 1 observation</a:t>
            </a:r>
          </a:p>
          <a:p>
            <a:r>
              <a:rPr lang="en-GB" sz="2000" smtClean="0">
                <a:latin typeface="Arial" charset="0"/>
              </a:rPr>
              <a:t>Seek service users permission before hand </a:t>
            </a:r>
          </a:p>
          <a:p>
            <a:r>
              <a:rPr lang="en-GB" sz="2000" smtClean="0">
                <a:latin typeface="Arial" charset="0"/>
              </a:rPr>
              <a:t>At least 30 minutes long</a:t>
            </a:r>
          </a:p>
          <a:p>
            <a:r>
              <a:rPr lang="en-GB" sz="2000" smtClean="0">
                <a:latin typeface="Arial" charset="0"/>
              </a:rPr>
              <a:t>Emphasis on communication skills and methods, values, ethics and the Code of Practice</a:t>
            </a:r>
          </a:p>
          <a:p>
            <a:r>
              <a:rPr lang="en-GB" sz="2000" smtClean="0">
                <a:latin typeface="Arial" charset="0"/>
              </a:rPr>
              <a:t>Observer gets feedback from service user following the observation </a:t>
            </a:r>
            <a:r>
              <a:rPr lang="en-GB" sz="2000" smtClean="0">
                <a:solidFill>
                  <a:srgbClr val="FF0000"/>
                </a:solidFill>
                <a:latin typeface="Arial" charset="0"/>
              </a:rPr>
              <a:t>(Page 8)</a:t>
            </a:r>
          </a:p>
          <a:p>
            <a:endParaRPr lang="en-GB" sz="2000" smtClean="0">
              <a:latin typeface="Arial" charset="0"/>
            </a:endParaRPr>
          </a:p>
          <a:p>
            <a:pPr algn="ctr">
              <a:lnSpc>
                <a:spcPct val="90000"/>
              </a:lnSpc>
              <a:buFontTx/>
              <a:buNone/>
            </a:pPr>
            <a:endParaRPr lang="en-GB" sz="2000" b="1"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457200" y="274638"/>
            <a:ext cx="8229600" cy="1066800"/>
          </a:xfrm>
        </p:spPr>
        <p:txBody>
          <a:bodyPr/>
          <a:lstStyle/>
          <a:p>
            <a:r>
              <a:rPr lang="en-GB" sz="4000" smtClean="0">
                <a:latin typeface="Arial" charset="0"/>
              </a:rPr>
              <a:t>Diogelu / Safeguarding</a:t>
            </a:r>
          </a:p>
        </p:txBody>
      </p:sp>
      <p:sp>
        <p:nvSpPr>
          <p:cNvPr id="36866" name="Rectangle 5"/>
          <p:cNvSpPr>
            <a:spLocks noGrp="1" noChangeArrowheads="1"/>
          </p:cNvSpPr>
          <p:nvPr>
            <p:ph type="body" sz="half" idx="1"/>
          </p:nvPr>
        </p:nvSpPr>
        <p:spPr>
          <a:xfrm>
            <a:off x="457200" y="1600200"/>
            <a:ext cx="4038600" cy="3989388"/>
          </a:xfrm>
        </p:spPr>
        <p:txBody>
          <a:bodyPr/>
          <a:lstStyle/>
          <a:p>
            <a:pPr marL="0" indent="0">
              <a:buNone/>
            </a:pPr>
            <a:r>
              <a:rPr lang="cy-GB" sz="2000" b="1" dirty="0"/>
              <a:t>Adran 4 </a:t>
            </a:r>
            <a:r>
              <a:rPr lang="cy-GB" sz="2000" dirty="0">
                <a:solidFill>
                  <a:srgbClr val="FF0000"/>
                </a:solidFill>
              </a:rPr>
              <a:t>(Tudalen 10) </a:t>
            </a:r>
            <a:endParaRPr lang="en-GB" sz="2000" dirty="0">
              <a:solidFill>
                <a:srgbClr val="FF0000"/>
              </a:solidFill>
            </a:endParaRPr>
          </a:p>
          <a:p>
            <a:pPr lvl="0"/>
            <a:r>
              <a:rPr lang="cy-GB" sz="2000" dirty="0"/>
              <a:t>Astudiaeth achos myfyriol beirniadol 4000 o eiriau ar ddiogelu plant neu oedolion </a:t>
            </a:r>
            <a:endParaRPr lang="en-GB" sz="2000" dirty="0"/>
          </a:p>
          <a:p>
            <a:pPr marL="0" indent="0">
              <a:buNone/>
            </a:pPr>
            <a:endParaRPr lang="cy-GB" sz="2000" b="1" dirty="0" smtClean="0"/>
          </a:p>
          <a:p>
            <a:pPr marL="0" indent="0">
              <a:buNone/>
            </a:pPr>
            <a:r>
              <a:rPr lang="cy-GB" sz="2000" b="1" dirty="0" smtClean="0"/>
              <a:t>Adran </a:t>
            </a:r>
            <a:r>
              <a:rPr lang="cy-GB" sz="2000" b="1" dirty="0"/>
              <a:t>5  </a:t>
            </a:r>
            <a:r>
              <a:rPr lang="cy-GB" sz="2000" dirty="0">
                <a:solidFill>
                  <a:srgbClr val="FF0000"/>
                </a:solidFill>
              </a:rPr>
              <a:t>(Tudalen 11) </a:t>
            </a:r>
            <a:endParaRPr lang="en-GB" sz="2000" dirty="0">
              <a:solidFill>
                <a:srgbClr val="FF0000"/>
              </a:solidFill>
            </a:endParaRPr>
          </a:p>
          <a:p>
            <a:pPr lvl="0"/>
            <a:r>
              <a:rPr lang="cy-GB" sz="2000" dirty="0"/>
              <a:t>Arddangos gwybodaeth a dealltwriaeth o ddiogelu oedolion neu blant mewn maes nad yw'n brif ffocws eich </a:t>
            </a:r>
            <a:r>
              <a:rPr lang="cy-GB" sz="2000" dirty="0" smtClean="0"/>
              <a:t>gwaith.</a:t>
            </a:r>
            <a:endParaRPr lang="en-GB" sz="2000" dirty="0"/>
          </a:p>
          <a:p>
            <a:pPr>
              <a:buFont typeface="Arial" charset="0"/>
              <a:buNone/>
            </a:pPr>
            <a:endParaRPr lang="en-GB" sz="2000" dirty="0" smtClean="0">
              <a:latin typeface="Arial" charset="0"/>
            </a:endParaRPr>
          </a:p>
        </p:txBody>
      </p:sp>
      <p:sp>
        <p:nvSpPr>
          <p:cNvPr id="36867" name="Rectangle 6"/>
          <p:cNvSpPr>
            <a:spLocks noGrp="1" noChangeArrowheads="1"/>
          </p:cNvSpPr>
          <p:nvPr>
            <p:ph type="body" sz="half" idx="2"/>
          </p:nvPr>
        </p:nvSpPr>
        <p:spPr>
          <a:xfrm>
            <a:off x="4648200" y="1600200"/>
            <a:ext cx="4038600" cy="3989388"/>
          </a:xfrm>
        </p:spPr>
        <p:txBody>
          <a:bodyPr/>
          <a:lstStyle/>
          <a:p>
            <a:pPr>
              <a:buFont typeface="Arial" charset="0"/>
              <a:buNone/>
            </a:pPr>
            <a:r>
              <a:rPr lang="en-GB" sz="2000" b="1" dirty="0" smtClean="0">
                <a:latin typeface="Arial" charset="0"/>
              </a:rPr>
              <a:t>Section 4 </a:t>
            </a:r>
            <a:r>
              <a:rPr lang="en-GB" sz="2000" dirty="0" smtClean="0">
                <a:solidFill>
                  <a:srgbClr val="FF0000"/>
                </a:solidFill>
                <a:latin typeface="Arial" charset="0"/>
              </a:rPr>
              <a:t>(Page 10)</a:t>
            </a:r>
          </a:p>
          <a:p>
            <a:r>
              <a:rPr lang="en-GB" sz="2000" dirty="0" smtClean="0">
                <a:latin typeface="Arial" charset="0"/>
              </a:rPr>
              <a:t>4000 word critically reflective case study based on an assessment concerning the safeguarding of children or adults  </a:t>
            </a:r>
          </a:p>
          <a:p>
            <a:pPr>
              <a:buFont typeface="Arial" charset="0"/>
              <a:buNone/>
            </a:pPr>
            <a:r>
              <a:rPr lang="en-GB" sz="2000" b="1" dirty="0" smtClean="0">
                <a:latin typeface="Arial" charset="0"/>
              </a:rPr>
              <a:t>Section 5  </a:t>
            </a:r>
            <a:r>
              <a:rPr lang="en-GB" sz="2000" dirty="0" smtClean="0">
                <a:solidFill>
                  <a:srgbClr val="FF0000"/>
                </a:solidFill>
                <a:latin typeface="Arial" charset="0"/>
              </a:rPr>
              <a:t>(Page 11) </a:t>
            </a:r>
          </a:p>
          <a:p>
            <a:r>
              <a:rPr lang="en-GB" sz="2000" dirty="0" smtClean="0">
                <a:latin typeface="Arial" charset="0"/>
              </a:rPr>
              <a:t>Demonstrate knowledge and understanding of safeguarding adults or children in an area that is not the main focus of your work.</a:t>
            </a:r>
          </a:p>
          <a:p>
            <a:pPr>
              <a:buFont typeface="Arial" charset="0"/>
              <a:buNone/>
            </a:pPr>
            <a:endParaRPr lang="en-GB" sz="2000" dirty="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a:r>
            <a:br>
              <a:rPr lang="en-GB" sz="3600" dirty="0">
                <a:latin typeface="Arial" charset="0"/>
              </a:rPr>
            </a:br>
            <a:r>
              <a:rPr lang="en-GB" sz="3600" dirty="0">
                <a:latin typeface="Arial" charset="0"/>
              </a:rPr>
              <a:t>Developmental Review</a:t>
            </a:r>
          </a:p>
        </p:txBody>
      </p:sp>
      <p:sp>
        <p:nvSpPr>
          <p:cNvPr id="38914" name="Rectangle 5"/>
          <p:cNvSpPr>
            <a:spLocks noGrp="1" noChangeArrowheads="1"/>
          </p:cNvSpPr>
          <p:nvPr>
            <p:ph type="body" sz="half" idx="1"/>
          </p:nvPr>
        </p:nvSpPr>
        <p:spPr>
          <a:xfrm>
            <a:off x="250825" y="1600200"/>
            <a:ext cx="4105275" cy="3989388"/>
          </a:xfrm>
        </p:spPr>
        <p:txBody>
          <a:bodyPr/>
          <a:lstStyle/>
          <a:p>
            <a:r>
              <a:rPr lang="cy-GB" sz="2400" b="1" dirty="0"/>
              <a:t>Adran 6 </a:t>
            </a:r>
            <a:r>
              <a:rPr lang="cy-GB" sz="2400" dirty="0">
                <a:solidFill>
                  <a:srgbClr val="FF0000"/>
                </a:solidFill>
              </a:rPr>
              <a:t>(Tudalen 13) </a:t>
            </a:r>
            <a:endParaRPr lang="en-GB" sz="2400" dirty="0">
              <a:solidFill>
                <a:srgbClr val="FF0000"/>
              </a:solidFill>
            </a:endParaRPr>
          </a:p>
          <a:p>
            <a:pPr lvl="0"/>
            <a:r>
              <a:rPr lang="cy-GB" sz="2400" dirty="0"/>
              <a:t>800 o eiriau yn myfyrio'n feirniadol ar eich datblygiad proffesiynol ers dechrau Adran 2</a:t>
            </a:r>
            <a:endParaRPr lang="en-GB" sz="2400" dirty="0"/>
          </a:p>
          <a:p>
            <a:pPr lvl="0"/>
            <a:r>
              <a:rPr lang="cy-GB" sz="2400" dirty="0"/>
              <a:t>Sylwadau’r Mentor </a:t>
            </a:r>
            <a:r>
              <a:rPr lang="cy-GB" sz="2400" dirty="0">
                <a:solidFill>
                  <a:srgbClr val="FF0000"/>
                </a:solidFill>
              </a:rPr>
              <a:t>(Tudalen 14)</a:t>
            </a:r>
            <a:endParaRPr lang="en-GB" sz="2400" dirty="0">
              <a:solidFill>
                <a:srgbClr val="FF0000"/>
              </a:solidFill>
              <a:effectLst/>
            </a:endParaRPr>
          </a:p>
        </p:txBody>
      </p:sp>
      <p:sp>
        <p:nvSpPr>
          <p:cNvPr id="38915" name="Rectangle 6"/>
          <p:cNvSpPr>
            <a:spLocks noGrp="1" noChangeArrowheads="1"/>
          </p:cNvSpPr>
          <p:nvPr>
            <p:ph type="body" sz="half" idx="2"/>
          </p:nvPr>
        </p:nvSpPr>
        <p:spPr>
          <a:xfrm>
            <a:off x="4648200" y="1600200"/>
            <a:ext cx="4316413" cy="3989388"/>
          </a:xfrm>
        </p:spPr>
        <p:txBody>
          <a:bodyPr/>
          <a:lstStyle/>
          <a:p>
            <a:pPr>
              <a:buFont typeface="Arial" charset="0"/>
              <a:buNone/>
            </a:pPr>
            <a:r>
              <a:rPr lang="en-GB" sz="2400" b="1" smtClean="0">
                <a:latin typeface="Arial" charset="0"/>
              </a:rPr>
              <a:t>Section 6 </a:t>
            </a:r>
            <a:r>
              <a:rPr lang="en-GB" sz="2400" smtClean="0">
                <a:solidFill>
                  <a:srgbClr val="FF0000"/>
                </a:solidFill>
                <a:latin typeface="Arial" charset="0"/>
              </a:rPr>
              <a:t>(Page 13) </a:t>
            </a:r>
            <a:endParaRPr lang="en-GB" sz="2400" b="1" smtClean="0">
              <a:latin typeface="Arial" charset="0"/>
            </a:endParaRPr>
          </a:p>
          <a:p>
            <a:r>
              <a:rPr lang="en-GB" sz="2400" smtClean="0">
                <a:latin typeface="Arial" charset="0"/>
              </a:rPr>
              <a:t>800 words critically reflecting on your professional development since starting Section 2</a:t>
            </a:r>
          </a:p>
          <a:p>
            <a:r>
              <a:rPr lang="en-GB" sz="2400" smtClean="0">
                <a:latin typeface="Arial" charset="0"/>
              </a:rPr>
              <a:t>Mentor’s comments </a:t>
            </a:r>
            <a:r>
              <a:rPr lang="en-GB" sz="2400" smtClean="0">
                <a:solidFill>
                  <a:srgbClr val="FF0000"/>
                </a:solidFill>
                <a:latin typeface="Arial" charset="0"/>
              </a:rPr>
              <a:t>(Page 14)</a:t>
            </a:r>
            <a:endParaRPr lang="en-GB" sz="240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smtClean="0">
                <a:latin typeface="Arial" charset="0"/>
              </a:rPr>
              <a:t>Adran</a:t>
            </a:r>
            <a:r>
              <a:rPr lang="en-GB" sz="3600" dirty="0" smtClean="0">
                <a:latin typeface="Arial" charset="0"/>
              </a:rPr>
              <a:t> 7-9 / Sections 7-9</a:t>
            </a:r>
          </a:p>
        </p:txBody>
      </p:sp>
      <p:sp>
        <p:nvSpPr>
          <p:cNvPr id="18435" name="Content Placeholder 2"/>
          <p:cNvSpPr>
            <a:spLocks noGrp="1"/>
          </p:cNvSpPr>
          <p:nvPr>
            <p:ph sz="half" idx="1"/>
          </p:nvPr>
        </p:nvSpPr>
        <p:spPr>
          <a:xfrm>
            <a:off x="323850" y="1600200"/>
            <a:ext cx="4171950" cy="3989388"/>
          </a:xfrm>
        </p:spPr>
        <p:txBody>
          <a:bodyPr rtlCol="0">
            <a:normAutofit fontScale="92500" lnSpcReduction="20000"/>
          </a:bodyPr>
          <a:lstStyle/>
          <a:p>
            <a:r>
              <a:rPr lang="cy-GB" b="1" dirty="0"/>
              <a:t>Adran 7 </a:t>
            </a:r>
            <a:r>
              <a:rPr lang="cy-GB" dirty="0">
                <a:solidFill>
                  <a:srgbClr val="FF0000"/>
                </a:solidFill>
              </a:rPr>
              <a:t>(Tudalen 15)</a:t>
            </a:r>
            <a:endParaRPr lang="en-GB" dirty="0">
              <a:solidFill>
                <a:srgbClr val="FF0000"/>
              </a:solidFill>
            </a:endParaRPr>
          </a:p>
          <a:p>
            <a:pPr lvl="0"/>
            <a:r>
              <a:rPr lang="cy-GB" dirty="0"/>
              <a:t>Llyfryddiaeth i gynnwys deunydd cyfeirio yn unig</a:t>
            </a:r>
            <a:endParaRPr lang="en-GB" dirty="0"/>
          </a:p>
          <a:p>
            <a:r>
              <a:rPr lang="cy-GB" b="1" dirty="0"/>
              <a:t>Adran 8 </a:t>
            </a:r>
            <a:r>
              <a:rPr lang="cy-GB" dirty="0">
                <a:solidFill>
                  <a:srgbClr val="FF0000"/>
                </a:solidFill>
              </a:rPr>
              <a:t>(Tudalen 16)</a:t>
            </a:r>
            <a:endParaRPr lang="en-GB" dirty="0">
              <a:solidFill>
                <a:srgbClr val="FF0000"/>
              </a:solidFill>
            </a:endParaRPr>
          </a:p>
          <a:p>
            <a:pPr lvl="0"/>
            <a:r>
              <a:rPr lang="cy-GB" dirty="0"/>
              <a:t>Manylion a llofnodion dysgwyr a gwiriad rheolwyr llinell</a:t>
            </a:r>
            <a:endParaRPr lang="en-GB" dirty="0"/>
          </a:p>
          <a:p>
            <a:r>
              <a:rPr lang="cy-GB" b="1" dirty="0"/>
              <a:t>Adran 9 </a:t>
            </a:r>
            <a:r>
              <a:rPr lang="cy-GB" dirty="0">
                <a:solidFill>
                  <a:srgbClr val="FF0000"/>
                </a:solidFill>
              </a:rPr>
              <a:t>(Tudalen 20)</a:t>
            </a:r>
            <a:endParaRPr lang="en-GB" dirty="0">
              <a:solidFill>
                <a:srgbClr val="FF0000"/>
              </a:solidFill>
            </a:endParaRPr>
          </a:p>
          <a:p>
            <a:pPr lvl="0"/>
            <a:r>
              <a:rPr lang="cy-GB" dirty="0"/>
              <a:t>Cytundeb Dysgu Dysgwr a Chyflogwr</a:t>
            </a:r>
            <a:endParaRPr lang="en-GB" dirty="0">
              <a:effectLst/>
            </a:endParaRPr>
          </a:p>
        </p:txBody>
      </p:sp>
      <p:sp>
        <p:nvSpPr>
          <p:cNvPr id="18436" name="Content Placeholder 3"/>
          <p:cNvSpPr>
            <a:spLocks noGrp="1"/>
          </p:cNvSpPr>
          <p:nvPr>
            <p:ph sz="half" idx="2"/>
          </p:nvPr>
        </p:nvSpPr>
        <p:spPr>
          <a:xfrm>
            <a:off x="4648200" y="1600200"/>
            <a:ext cx="4244975" cy="3989388"/>
          </a:xfrm>
        </p:spPr>
        <p:txBody>
          <a:bodyPr rtlCol="0">
            <a:normAutofit fontScale="92500" lnSpcReduction="20000"/>
          </a:bodyPr>
          <a:lstStyle/>
          <a:p>
            <a:pPr marL="0" indent="0" fontAlgn="auto">
              <a:spcAft>
                <a:spcPts val="0"/>
              </a:spcAft>
              <a:buFont typeface="Arial" pitchFamily="34" charset="0"/>
              <a:buNone/>
              <a:defRPr/>
            </a:pPr>
            <a:r>
              <a:rPr lang="en-GB" b="1" dirty="0" smtClean="0">
                <a:latin typeface="Arial" charset="0"/>
              </a:rPr>
              <a:t>Section 7 </a:t>
            </a:r>
            <a:r>
              <a:rPr lang="en-GB" dirty="0">
                <a:solidFill>
                  <a:srgbClr val="FF0000"/>
                </a:solidFill>
                <a:latin typeface="Arial" charset="0"/>
              </a:rPr>
              <a:t>(Page </a:t>
            </a:r>
            <a:r>
              <a:rPr lang="en-GB" dirty="0" smtClean="0">
                <a:solidFill>
                  <a:srgbClr val="FF0000"/>
                </a:solidFill>
                <a:latin typeface="Arial" charset="0"/>
              </a:rPr>
              <a:t>15)</a:t>
            </a:r>
            <a:endParaRPr lang="en-GB" dirty="0" smtClean="0">
              <a:latin typeface="Arial" charset="0"/>
            </a:endParaRPr>
          </a:p>
          <a:p>
            <a:pPr fontAlgn="auto">
              <a:spcAft>
                <a:spcPts val="0"/>
              </a:spcAft>
              <a:buFont typeface="Arial" pitchFamily="34" charset="0"/>
              <a:buChar char="•"/>
              <a:defRPr/>
            </a:pPr>
            <a:r>
              <a:rPr lang="en-GB" dirty="0" smtClean="0">
                <a:latin typeface="Arial" charset="0"/>
              </a:rPr>
              <a:t>Bibliography </a:t>
            </a:r>
            <a:r>
              <a:rPr lang="en-GB" dirty="0">
                <a:solidFill>
                  <a:srgbClr val="000000"/>
                </a:solidFill>
                <a:latin typeface="Arial" charset="0"/>
              </a:rPr>
              <a:t>t</a:t>
            </a:r>
            <a:r>
              <a:rPr lang="en-GB" dirty="0" smtClean="0">
                <a:solidFill>
                  <a:srgbClr val="000000"/>
                </a:solidFill>
                <a:latin typeface="Arial" charset="0"/>
              </a:rPr>
              <a:t>o include referenced material only</a:t>
            </a:r>
          </a:p>
          <a:p>
            <a:pPr fontAlgn="auto">
              <a:spcAft>
                <a:spcPts val="0"/>
              </a:spcAft>
              <a:buFont typeface="Arial" pitchFamily="34" charset="0"/>
              <a:buNone/>
              <a:defRPr/>
            </a:pPr>
            <a:r>
              <a:rPr lang="en-GB" b="1" dirty="0" smtClean="0">
                <a:solidFill>
                  <a:srgbClr val="000000"/>
                </a:solidFill>
                <a:latin typeface="Arial" charset="0"/>
              </a:rPr>
              <a:t>Section 8 </a:t>
            </a:r>
            <a:r>
              <a:rPr lang="en-GB" dirty="0" smtClean="0">
                <a:solidFill>
                  <a:srgbClr val="FF0000"/>
                </a:solidFill>
                <a:latin typeface="Arial" charset="0"/>
              </a:rPr>
              <a:t>(Page 16)</a:t>
            </a:r>
          </a:p>
          <a:p>
            <a:pPr fontAlgn="auto">
              <a:spcAft>
                <a:spcPts val="0"/>
              </a:spcAft>
              <a:buFont typeface="Arial" pitchFamily="34" charset="0"/>
              <a:buChar char="•"/>
              <a:defRPr/>
            </a:pPr>
            <a:r>
              <a:rPr lang="en-GB" dirty="0" smtClean="0">
                <a:latin typeface="Arial" charset="0"/>
              </a:rPr>
              <a:t>Learners details, signatures and line managers verification</a:t>
            </a:r>
          </a:p>
          <a:p>
            <a:pPr fontAlgn="auto">
              <a:spcAft>
                <a:spcPts val="0"/>
              </a:spcAft>
              <a:buFont typeface="Arial" pitchFamily="34" charset="0"/>
              <a:buNone/>
              <a:defRPr/>
            </a:pPr>
            <a:r>
              <a:rPr lang="en-GB" b="1" dirty="0" smtClean="0">
                <a:latin typeface="Arial" charset="0"/>
              </a:rPr>
              <a:t>Section 9 </a:t>
            </a:r>
            <a:r>
              <a:rPr lang="en-GB" dirty="0" smtClean="0">
                <a:solidFill>
                  <a:srgbClr val="FF0000"/>
                </a:solidFill>
                <a:latin typeface="Arial" charset="0"/>
              </a:rPr>
              <a:t>(Page 20)</a:t>
            </a:r>
          </a:p>
          <a:p>
            <a:pPr fontAlgn="auto">
              <a:spcAft>
                <a:spcPts val="0"/>
              </a:spcAft>
              <a:buFont typeface="Arial" pitchFamily="34" charset="0"/>
              <a:buChar char="•"/>
              <a:defRPr/>
            </a:pPr>
            <a:r>
              <a:rPr lang="en-GB" dirty="0" smtClean="0">
                <a:latin typeface="Arial" charset="0"/>
              </a:rPr>
              <a:t>Learner and Employer Learning Agreement</a:t>
            </a:r>
          </a:p>
          <a:p>
            <a:pPr fontAlgn="auto">
              <a:spcAft>
                <a:spcPts val="0"/>
              </a:spcAft>
              <a:buFont typeface="Arial" pitchFamily="34" charset="0"/>
              <a:buChar char="•"/>
              <a:defRPr/>
            </a:pPr>
            <a:endParaRPr lang="en-GB" b="1" dirty="0" smtClean="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smtClean="0"/>
              <a:t>Rolau</a:t>
            </a:r>
            <a:r>
              <a:rPr lang="en-GB" sz="4000" dirty="0" smtClean="0"/>
              <a:t> a </a:t>
            </a:r>
            <a:r>
              <a:rPr lang="en-GB" sz="4000" dirty="0" err="1" smtClean="0"/>
              <a:t>Chyfrifoldebau</a:t>
            </a:r>
            <a:r>
              <a:rPr lang="en-GB" sz="4000" dirty="0" smtClean="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smtClean="0"/>
          </a:p>
          <a:p>
            <a:pPr marL="0" indent="0" algn="ctr" fontAlgn="auto">
              <a:spcAft>
                <a:spcPts val="0"/>
              </a:spcAft>
              <a:buFont typeface="Arial" pitchFamily="34" charset="0"/>
              <a:buNone/>
              <a:defRPr/>
            </a:pPr>
            <a:r>
              <a:rPr lang="en-GB" sz="4000" dirty="0" smtClean="0"/>
              <a:t>Roles and Responsibilities</a:t>
            </a:r>
            <a:endParaRPr lang="en-GB" sz="4000" dirty="0"/>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smtClean="0">
                <a:latin typeface="Arial" charset="0"/>
              </a:rPr>
              <a:t>Cytundeb dysgwr a chyflogwr </a:t>
            </a:r>
            <a:br>
              <a:rPr lang="en-GB" sz="3600" smtClean="0">
                <a:latin typeface="Arial" charset="0"/>
              </a:rPr>
            </a:br>
            <a:r>
              <a:rPr lang="en-GB" sz="3600" smtClean="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fontScale="92500"/>
          </a:bodyPr>
          <a:lstStyle/>
          <a:p>
            <a:r>
              <a:rPr lang="cy-GB" sz="2400" b="1" dirty="0"/>
              <a:t>Adran 8 </a:t>
            </a:r>
            <a:r>
              <a:rPr lang="cy-GB" sz="2400" dirty="0">
                <a:solidFill>
                  <a:srgbClr val="FF0000"/>
                </a:solidFill>
              </a:rPr>
              <a:t>(Tudalen </a:t>
            </a:r>
            <a:r>
              <a:rPr lang="cy-GB" sz="2400" dirty="0" smtClean="0">
                <a:solidFill>
                  <a:srgbClr val="FF0000"/>
                </a:solidFill>
              </a:rPr>
              <a:t>20) </a:t>
            </a:r>
            <a:endParaRPr lang="en-GB" sz="2400" dirty="0">
              <a:solidFill>
                <a:srgbClr val="FF0000"/>
              </a:solidFill>
            </a:endParaRPr>
          </a:p>
          <a:p>
            <a:pPr lvl="0"/>
            <a:r>
              <a:rPr lang="cy-GB" sz="2400" dirty="0"/>
              <a:t>Cytundeb Dysgu Dysgwr a Chyflogwr </a:t>
            </a:r>
            <a:r>
              <a:rPr lang="cy-GB" sz="2400" dirty="0" smtClean="0"/>
              <a:t>(cytundeb dysgu)</a:t>
            </a:r>
            <a:endParaRPr lang="en-GB" sz="2400"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fontScale="92500"/>
          </a:bodyPr>
          <a:lstStyle/>
          <a:p>
            <a:pPr marL="0" indent="0" fontAlgn="auto">
              <a:spcAft>
                <a:spcPts val="0"/>
              </a:spcAft>
              <a:buFont typeface="Arial" pitchFamily="34" charset="0"/>
              <a:buNone/>
              <a:defRPr/>
            </a:pPr>
            <a:r>
              <a:rPr lang="en-GB" sz="2400" b="1" dirty="0" smtClean="0">
                <a:latin typeface="Arial" charset="0"/>
              </a:rPr>
              <a:t>Section 8 </a:t>
            </a:r>
            <a:r>
              <a:rPr lang="en-GB" sz="2400" dirty="0" smtClean="0">
                <a:solidFill>
                  <a:srgbClr val="FF0000"/>
                </a:solidFill>
                <a:latin typeface="Arial" charset="0"/>
              </a:rPr>
              <a:t>(Page 20)</a:t>
            </a:r>
            <a:r>
              <a:rPr lang="en-GB" sz="2400" dirty="0" smtClean="0">
                <a:latin typeface="Arial" charset="0"/>
              </a:rPr>
              <a:t> </a:t>
            </a:r>
            <a:endParaRPr lang="en-GB" sz="2400" b="1" dirty="0" smtClean="0">
              <a:latin typeface="Arial" charset="0"/>
            </a:endParaRPr>
          </a:p>
          <a:p>
            <a:pPr fontAlgn="auto">
              <a:spcAft>
                <a:spcPts val="0"/>
              </a:spcAft>
              <a:buFont typeface="Arial" pitchFamily="34" charset="0"/>
              <a:buChar char="•"/>
              <a:defRPr/>
            </a:pPr>
            <a:r>
              <a:rPr lang="en-GB" sz="2300" dirty="0" smtClean="0">
                <a:latin typeface="Arial" charset="0"/>
              </a:rPr>
              <a:t>Learner </a:t>
            </a:r>
            <a:r>
              <a:rPr lang="en-GB" sz="2300" dirty="0">
                <a:latin typeface="Arial" charset="0"/>
              </a:rPr>
              <a:t>and employer agreement </a:t>
            </a:r>
            <a:r>
              <a:rPr lang="en-GB" sz="2300" dirty="0" smtClean="0">
                <a:latin typeface="Arial" charset="0"/>
              </a:rPr>
              <a:t>(learning agreement)</a:t>
            </a:r>
            <a:endParaRPr lang="en-GB" sz="2300" dirty="0">
              <a:latin typeface="Arial" charset="0"/>
            </a:endParaRPr>
          </a:p>
          <a:p>
            <a:pPr fontAlgn="auto">
              <a:spcAft>
                <a:spcPts val="0"/>
              </a:spcAft>
              <a:buFont typeface="Arial" pitchFamily="34" charset="0"/>
              <a:buChar char="•"/>
              <a:defRPr/>
            </a:pPr>
            <a:r>
              <a:rPr lang="en-GB" sz="2300" dirty="0">
                <a:latin typeface="Arial" charset="0"/>
              </a:rPr>
              <a:t>To be completed at the beginning </a:t>
            </a:r>
            <a:r>
              <a:rPr lang="en-GB" sz="2300" dirty="0" smtClean="0">
                <a:latin typeface="Arial" charset="0"/>
              </a:rPr>
              <a:t>and </a:t>
            </a:r>
            <a:r>
              <a:rPr lang="en-GB" sz="2300" dirty="0">
                <a:latin typeface="Arial" charset="0"/>
              </a:rPr>
              <a:t>inserted into the </a:t>
            </a:r>
            <a:r>
              <a:rPr lang="en-GB" sz="2300" dirty="0" smtClean="0">
                <a:latin typeface="Arial" charset="0"/>
              </a:rPr>
              <a:t>portfolio</a:t>
            </a:r>
          </a:p>
          <a:p>
            <a:pPr fontAlgn="auto">
              <a:spcAft>
                <a:spcPts val="0"/>
              </a:spcAft>
              <a:buFont typeface="Arial" pitchFamily="34" charset="0"/>
              <a:buChar char="•"/>
              <a:defRPr/>
            </a:pPr>
            <a:r>
              <a:rPr lang="en-GB" sz="2300" dirty="0">
                <a:latin typeface="Arial" charset="0"/>
              </a:rPr>
              <a:t>To be completed with </a:t>
            </a:r>
            <a:r>
              <a:rPr lang="en-GB" sz="2300" dirty="0" smtClean="0">
                <a:latin typeface="Arial" charset="0"/>
              </a:rPr>
              <a:t>the mentor </a:t>
            </a:r>
            <a:endParaRPr lang="en-GB" sz="2300" dirty="0">
              <a:latin typeface="Arial" charset="0"/>
            </a:endParaRPr>
          </a:p>
          <a:p>
            <a:pPr fontAlgn="auto">
              <a:spcAft>
                <a:spcPts val="0"/>
              </a:spcAft>
              <a:buFont typeface="Arial" pitchFamily="34" charset="0"/>
              <a:buChar char="•"/>
              <a:defRPr/>
            </a:pPr>
            <a:r>
              <a:rPr lang="en-GB" sz="2300" dirty="0">
                <a:latin typeface="Arial" charset="0"/>
              </a:rPr>
              <a:t>Sets out </a:t>
            </a:r>
            <a:r>
              <a:rPr lang="en-GB" sz="2300" dirty="0" smtClean="0">
                <a:latin typeface="Arial" charset="0"/>
              </a:rPr>
              <a:t>the expectations </a:t>
            </a:r>
            <a:r>
              <a:rPr lang="en-GB" sz="2300" dirty="0">
                <a:latin typeface="Arial" charset="0"/>
              </a:rPr>
              <a:t>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smtClean="0">
                <a:latin typeface="Arial" charset="0"/>
              </a:rPr>
              <a:t>Rol yr Uned Hyffoddi</a:t>
            </a:r>
            <a:br>
              <a:rPr lang="en-GB" sz="3600" smtClean="0">
                <a:latin typeface="Arial" charset="0"/>
              </a:rPr>
            </a:br>
            <a:r>
              <a:rPr lang="en-GB" sz="3600" smtClean="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smtClean="0"/>
              <a:t>Manage </a:t>
            </a:r>
            <a:r>
              <a:rPr lang="en-GB" sz="2000" dirty="0"/>
              <a:t>the application process</a:t>
            </a:r>
          </a:p>
          <a:p>
            <a:pPr marL="285750" lvl="1" fontAlgn="auto">
              <a:spcAft>
                <a:spcPts val="0"/>
              </a:spcAft>
              <a:buFont typeface="Arial" pitchFamily="34" charset="0"/>
              <a:buChar char="•"/>
              <a:defRPr/>
            </a:pPr>
            <a:r>
              <a:rPr lang="en-GB" sz="2000" dirty="0"/>
              <a:t>Deal with administration and payment of </a:t>
            </a:r>
            <a:r>
              <a:rPr lang="en-GB" sz="2000" dirty="0" smtClean="0"/>
              <a:t>fees</a:t>
            </a:r>
            <a:endParaRPr lang="en-GB" sz="2000" dirty="0"/>
          </a:p>
          <a:p>
            <a:pPr marL="285750" lvl="1" fontAlgn="auto">
              <a:spcAft>
                <a:spcPts val="0"/>
              </a:spcAft>
              <a:buFont typeface="Arial" pitchFamily="34" charset="0"/>
              <a:buChar char="•"/>
              <a:defRPr/>
            </a:pPr>
            <a:r>
              <a:rPr lang="en-GB" sz="2000" dirty="0" smtClean="0"/>
              <a:t>Arrangements for </a:t>
            </a:r>
            <a:r>
              <a:rPr lang="en-GB" sz="2000" dirty="0"/>
              <a:t>portfolio </a:t>
            </a:r>
            <a:r>
              <a:rPr lang="en-GB" sz="2000" dirty="0" smtClean="0"/>
              <a:t>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a:t>
            </a:r>
            <a:r>
              <a:rPr lang="en-GB" sz="2000" dirty="0" smtClean="0"/>
              <a:t>workshops,  </a:t>
            </a:r>
            <a:r>
              <a:rPr lang="en-GB" sz="2000" dirty="0"/>
              <a:t>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smtClean="0">
                <a:latin typeface="Arial" charset="0"/>
              </a:rPr>
              <a:t>Cyfrifoldebau’r Dysgwyr</a:t>
            </a:r>
            <a:br>
              <a:rPr lang="en-GB" sz="3200" smtClean="0">
                <a:latin typeface="Arial" charset="0"/>
              </a:rPr>
            </a:br>
            <a:r>
              <a:rPr lang="en-GB" sz="3200" smtClean="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a:bodyPr>
          <a:lstStyle/>
          <a:p>
            <a:pPr fontAlgn="auto">
              <a:spcAft>
                <a:spcPts val="0"/>
              </a:spcAft>
              <a:buFont typeface="Arial" pitchFamily="34" charset="0"/>
              <a:buChar char="•"/>
              <a:defRPr/>
            </a:pPr>
            <a:r>
              <a:rPr lang="en-GB" sz="2000" dirty="0"/>
              <a:t>Commit fully to the </a:t>
            </a:r>
            <a:r>
              <a:rPr lang="en-GB" sz="2000" dirty="0" smtClean="0"/>
              <a:t>programme requirements. </a:t>
            </a:r>
            <a:endParaRPr lang="en-GB" sz="2000" dirty="0"/>
          </a:p>
          <a:p>
            <a:pPr fontAlgn="auto">
              <a:spcAft>
                <a:spcPts val="0"/>
              </a:spcAft>
              <a:buFont typeface="Arial" pitchFamily="34" charset="0"/>
              <a:buChar char="•"/>
              <a:defRPr/>
            </a:pPr>
            <a:r>
              <a:rPr lang="en-GB" sz="2000" dirty="0"/>
              <a:t>Complete the programme within the </a:t>
            </a:r>
            <a:r>
              <a:rPr lang="en-GB" sz="2000" dirty="0" smtClean="0"/>
              <a:t>timescale </a:t>
            </a:r>
            <a:r>
              <a:rPr lang="en-GB" sz="2000" dirty="0"/>
              <a:t>of 12 </a:t>
            </a:r>
            <a:r>
              <a:rPr lang="en-GB" sz="2000" dirty="0" smtClean="0"/>
              <a:t>months</a:t>
            </a:r>
            <a:endParaRPr lang="en-GB" sz="2000" dirty="0"/>
          </a:p>
          <a:p>
            <a:pPr fontAlgn="auto">
              <a:spcAft>
                <a:spcPts val="0"/>
              </a:spcAft>
              <a:buFont typeface="Arial" pitchFamily="34" charset="0"/>
              <a:buChar char="•"/>
              <a:defRPr/>
            </a:pPr>
            <a:r>
              <a:rPr lang="en-GB" sz="2000" dirty="0" smtClean="0"/>
              <a:t>Apply for </a:t>
            </a:r>
            <a:r>
              <a:rPr lang="en-GB" sz="2000" dirty="0"/>
              <a:t>any agreed training </a:t>
            </a:r>
            <a:r>
              <a:rPr lang="en-GB" sz="2000" dirty="0" smtClean="0"/>
              <a:t>programmes</a:t>
            </a:r>
          </a:p>
          <a:p>
            <a:pPr fontAlgn="auto">
              <a:spcAft>
                <a:spcPts val="0"/>
              </a:spcAft>
              <a:buFont typeface="Arial" pitchFamily="34" charset="0"/>
              <a:buChar char="•"/>
              <a:defRPr/>
            </a:pPr>
            <a:r>
              <a:rPr lang="en-GB" sz="2000" dirty="0" smtClean="0"/>
              <a:t>Attend the 4 mandatory workshop days</a:t>
            </a:r>
          </a:p>
          <a:p>
            <a:pPr fontAlgn="auto">
              <a:spcAft>
                <a:spcPts val="0"/>
              </a:spcAft>
              <a:buFont typeface="Arial" pitchFamily="34" charset="0"/>
              <a:buChar char="•"/>
              <a:defRPr/>
            </a:pPr>
            <a:r>
              <a:rPr lang="en-GB" sz="2000" dirty="0" smtClean="0"/>
              <a:t>Notify the Training Department/UWTSD </a:t>
            </a:r>
            <a:r>
              <a:rPr lang="en-GB" sz="2000" dirty="0"/>
              <a:t>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4 </a:t>
            </a:r>
            <a:r>
              <a:rPr lang="cy-GB" sz="2000" dirty="0" smtClean="0"/>
              <a:t>gweithdy mandadol</a:t>
            </a:r>
            <a:endParaRPr lang="en-GB" sz="2000" dirty="0"/>
          </a:p>
          <a:p>
            <a:pPr lvl="0"/>
            <a:r>
              <a:rPr lang="cy-GB" sz="2000" dirty="0"/>
              <a:t>Hysbysu'r Adran Hyfforddi</a:t>
            </a:r>
            <a:r>
              <a:rPr lang="cy-GB" sz="2000" dirty="0" smtClean="0"/>
              <a:t>/PCYDDS ar </a:t>
            </a:r>
            <a:r>
              <a:rPr lang="cy-GB" sz="2000" dirty="0"/>
              <a:t>unwaith o unrhyw newid mewn amgylchiadau allai effeithio ar gwblhau'r rhaglen</a:t>
            </a:r>
            <a:endParaRPr lang="en-GB" sz="2000" dirty="0"/>
          </a:p>
          <a:p>
            <a:endParaRPr lang="en-GB" sz="2400" dirty="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smtClean="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smtClean="0">
                <a:latin typeface="Arial" charset="0"/>
              </a:rPr>
              <a:t>Complete the Learning Agreement with Learner after induction</a:t>
            </a:r>
          </a:p>
          <a:p>
            <a:pPr marL="0" lvl="1" indent="0">
              <a:buNone/>
            </a:pPr>
            <a:r>
              <a:rPr lang="en-GB" sz="2000" dirty="0" smtClean="0">
                <a:latin typeface="Arial" charset="0"/>
              </a:rPr>
              <a:t> </a:t>
            </a:r>
          </a:p>
          <a:p>
            <a:r>
              <a:rPr lang="en-GB" sz="2000" dirty="0" smtClean="0">
                <a:latin typeface="Arial" charset="0"/>
              </a:rPr>
              <a:t>Ensure regular mentoring takes place for the duration of the programme to support the learner</a:t>
            </a:r>
          </a:p>
          <a:p>
            <a:r>
              <a:rPr lang="en-GB" sz="2000" dirty="0" smtClean="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smtClean="0">
                <a:latin typeface="Arial" charset="0"/>
              </a:rPr>
              <a:t>Cytundeb</a:t>
            </a:r>
            <a:r>
              <a:rPr lang="en-US" sz="2000" dirty="0" smtClean="0">
                <a:latin typeface="Arial" charset="0"/>
              </a:rPr>
              <a:t> </a:t>
            </a:r>
            <a:r>
              <a:rPr lang="en-US" sz="2000" dirty="0" err="1" smtClean="0">
                <a:latin typeface="Arial" charset="0"/>
              </a:rPr>
              <a:t>Dysgu</a:t>
            </a:r>
            <a:r>
              <a:rPr lang="en-US" sz="2000" dirty="0" smtClean="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smtClean="0">
                <a:latin typeface="Arial" charset="0"/>
              </a:rPr>
              <a:t>ôl</a:t>
            </a:r>
            <a:r>
              <a:rPr lang="en-US" sz="2000" dirty="0" smtClean="0">
                <a:latin typeface="Arial" charset="0"/>
              </a:rPr>
              <a:t> </a:t>
            </a:r>
            <a:r>
              <a:rPr lang="en-US" sz="2000" dirty="0">
                <a:latin typeface="Arial" charset="0"/>
              </a:rPr>
              <a:t>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smtClean="0">
                <a:latin typeface="Arial" charset="0"/>
              </a:rPr>
              <a:t>mentora</a:t>
            </a:r>
            <a:r>
              <a:rPr lang="en-US" sz="2000" dirty="0" smtClean="0">
                <a:latin typeface="Arial" charset="0"/>
              </a:rPr>
              <a:t> </a:t>
            </a:r>
            <a:r>
              <a:rPr lang="en-US" sz="2000" dirty="0" err="1" smtClean="0">
                <a:latin typeface="Arial" charset="0"/>
              </a:rPr>
              <a:t>rheolaidd</a:t>
            </a:r>
            <a:r>
              <a:rPr lang="en-US" sz="2000" dirty="0" smtClean="0">
                <a:latin typeface="Arial" charset="0"/>
              </a:rPr>
              <a:t> </a:t>
            </a:r>
            <a:r>
              <a:rPr lang="en-US" sz="2000" dirty="0" err="1" smtClean="0">
                <a:latin typeface="Arial" charset="0"/>
              </a:rPr>
              <a:t>trwy</a:t>
            </a:r>
            <a:r>
              <a:rPr lang="en-US" sz="2000" dirty="0" smtClean="0">
                <a:latin typeface="Arial" charset="0"/>
              </a:rPr>
              <a:t> </a:t>
            </a:r>
            <a:r>
              <a:rPr lang="en-US" sz="2000" dirty="0" err="1" smtClean="0">
                <a:latin typeface="Arial" charset="0"/>
              </a:rPr>
              <a:t>gydol</a:t>
            </a:r>
            <a:r>
              <a:rPr lang="en-US" sz="2000" dirty="0" smtClean="0">
                <a:latin typeface="Arial" charset="0"/>
              </a:rPr>
              <a:t> y </a:t>
            </a:r>
            <a:r>
              <a:rPr lang="en-US" sz="2000" dirty="0" err="1" smtClean="0">
                <a:latin typeface="Arial" charset="0"/>
              </a:rPr>
              <a:t>rhaglen</a:t>
            </a:r>
            <a:r>
              <a:rPr lang="en-US" sz="2000" dirty="0" smtClean="0">
                <a:latin typeface="Arial" charset="0"/>
              </a:rPr>
              <a:t> </a:t>
            </a:r>
            <a:r>
              <a:rPr lang="en-US" sz="2000" dirty="0" err="1" smtClean="0">
                <a:latin typeface="Arial" charset="0"/>
              </a:rPr>
              <a:t>i</a:t>
            </a:r>
            <a:r>
              <a:rPr lang="en-US" sz="2000" dirty="0" smtClean="0">
                <a:latin typeface="Arial" charset="0"/>
              </a:rPr>
              <a:t> </a:t>
            </a:r>
            <a:r>
              <a:rPr lang="en-US" sz="2000" dirty="0" err="1" smtClean="0">
                <a:latin typeface="Arial" charset="0"/>
              </a:rPr>
              <a:t>gefnogi’r</a:t>
            </a:r>
            <a:r>
              <a:rPr lang="en-US" sz="2000" dirty="0" smtClean="0">
                <a:latin typeface="Arial" charset="0"/>
              </a:rPr>
              <a:t> </a:t>
            </a:r>
            <a:r>
              <a:rPr lang="en-US" sz="2000" dirty="0" err="1" smtClean="0">
                <a:latin typeface="Arial" charset="0"/>
              </a:rPr>
              <a:t>dysgwr</a:t>
            </a:r>
            <a:r>
              <a:rPr lang="en-US" sz="2000" dirty="0" smtClean="0">
                <a:latin typeface="Arial" charset="0"/>
              </a:rPr>
              <a:t> </a:t>
            </a:r>
          </a:p>
          <a:p>
            <a:pPr lvl="0"/>
            <a:r>
              <a:rPr lang="en-GB" sz="2000" dirty="0" err="1" smtClean="0"/>
              <a:t>Arsylwi</a:t>
            </a:r>
            <a:r>
              <a:rPr lang="en-GB" sz="2000" dirty="0" smtClean="0"/>
              <a:t> </a:t>
            </a:r>
            <a:r>
              <a:rPr lang="en-GB" sz="2000" dirty="0" err="1" smtClean="0"/>
              <a:t>neu</a:t>
            </a:r>
            <a:r>
              <a:rPr lang="en-GB" sz="2000" dirty="0" smtClean="0"/>
              <a:t> </a:t>
            </a:r>
            <a:r>
              <a:rPr lang="en-GB" sz="2000" dirty="0" err="1" smtClean="0"/>
              <a:t>sicrhau</a:t>
            </a:r>
            <a:r>
              <a:rPr lang="en-GB" sz="2000" dirty="0" smtClean="0"/>
              <a:t> bod person </a:t>
            </a:r>
            <a:r>
              <a:rPr lang="en-GB" sz="2000" dirty="0" err="1" smtClean="0"/>
              <a:t>addas</a:t>
            </a:r>
            <a:r>
              <a:rPr lang="en-GB" sz="2000" dirty="0" smtClean="0"/>
              <a:t> </a:t>
            </a:r>
            <a:r>
              <a:rPr lang="en-GB" sz="2000" dirty="0" err="1" smtClean="0"/>
              <a:t>ar</a:t>
            </a:r>
            <a:r>
              <a:rPr lang="en-GB" sz="2000" dirty="0" smtClean="0"/>
              <a:t> </a:t>
            </a:r>
            <a:r>
              <a:rPr lang="en-GB" sz="2000" dirty="0" err="1" smtClean="0"/>
              <a:t>gael</a:t>
            </a:r>
            <a:r>
              <a:rPr lang="en-GB" sz="2000" dirty="0" smtClean="0"/>
              <a:t> </a:t>
            </a:r>
            <a:r>
              <a:rPr lang="en-GB" sz="2000" dirty="0" err="1" smtClean="0"/>
              <a:t>i</a:t>
            </a:r>
            <a:r>
              <a:rPr lang="en-GB" sz="2000" dirty="0" smtClean="0"/>
              <a:t> </a:t>
            </a:r>
            <a:r>
              <a:rPr lang="en-GB" sz="2000" dirty="0" err="1" smtClean="0"/>
              <a:t>wneud</a:t>
            </a:r>
            <a:r>
              <a:rPr lang="en-GB" sz="2000" dirty="0" smtClean="0"/>
              <a:t> </a:t>
            </a:r>
            <a:r>
              <a:rPr lang="en-GB" sz="2000" dirty="0" err="1" smtClean="0"/>
              <a:t>hyn</a:t>
            </a:r>
            <a:endParaRPr lang="en-GB" sz="2000" dirty="0"/>
          </a:p>
          <a:p>
            <a:pPr marL="0" indent="0" algn="ctr" fontAlgn="auto">
              <a:spcAft>
                <a:spcPts val="0"/>
              </a:spcAft>
              <a:buFontTx/>
              <a:buNone/>
              <a:defRPr/>
            </a:pPr>
            <a:r>
              <a:rPr lang="en-GB" sz="2000" b="1" dirty="0" smtClean="0">
                <a:latin typeface="Arial" charset="0"/>
              </a:rPr>
              <a:t> </a:t>
            </a:r>
            <a:endParaRPr lang="en-GB" sz="2000" b="1" dirty="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smtClean="0">
                <a:latin typeface="Arial" charset="0"/>
              </a:rPr>
              <a:t>Rol y Mentor / Mentor Role</a:t>
            </a:r>
            <a:endParaRPr lang="en-GB" smtClean="0"/>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ar gyfer adborth cychwynnol a chyflwyno'n derfynol</a:t>
            </a:r>
            <a:endParaRPr lang="en-GB" sz="2000" dirty="0"/>
          </a:p>
          <a:p>
            <a:pPr lvl="0"/>
            <a:r>
              <a:rPr lang="cy-GB" sz="2000" dirty="0"/>
              <a:t>Darparu sylwadau'r mentor yn Adran 6 ar gynnydd y dysgwr</a:t>
            </a:r>
            <a:endParaRPr lang="en-GB" sz="2000" dirty="0"/>
          </a:p>
          <a:p>
            <a:pPr lvl="0"/>
            <a:r>
              <a:rPr lang="cy-GB" sz="2000" dirty="0"/>
              <a:t>Darparu manylion a llofnodion gwirio yn Adran 8</a:t>
            </a:r>
            <a:endParaRPr lang="en-GB" sz="2000" dirty="0"/>
          </a:p>
          <a:p>
            <a:pPr marL="0" indent="0" fontAlgn="auto">
              <a:spcAft>
                <a:spcPts val="0"/>
              </a:spcAft>
              <a:buNone/>
              <a:defRPr/>
            </a:pPr>
            <a:r>
              <a:rPr lang="en-GB" sz="2000" dirty="0" smtClean="0"/>
              <a:t> </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smtClean="0"/>
              <a:t>Support the learner to keep to deadlines</a:t>
            </a:r>
          </a:p>
          <a:p>
            <a:pPr marL="0" indent="0" fontAlgn="auto">
              <a:spcAft>
                <a:spcPts val="0"/>
              </a:spcAft>
              <a:buNone/>
              <a:defRPr/>
            </a:pPr>
            <a:endParaRPr lang="en-GB" sz="2000" dirty="0" smtClean="0"/>
          </a:p>
          <a:p>
            <a:pPr fontAlgn="auto">
              <a:spcAft>
                <a:spcPts val="0"/>
              </a:spcAft>
              <a:defRPr/>
            </a:pPr>
            <a:r>
              <a:rPr lang="en-GB" sz="2000" dirty="0" smtClean="0"/>
              <a:t>Provide mentor’s comments in Section 6 on the learner’s progress</a:t>
            </a:r>
          </a:p>
          <a:p>
            <a:pPr fontAlgn="auto">
              <a:spcAft>
                <a:spcPts val="0"/>
              </a:spcAft>
              <a:buFont typeface="Arial" pitchFamily="34" charset="0"/>
              <a:buChar char="•"/>
              <a:defRPr/>
            </a:pPr>
            <a:r>
              <a:rPr lang="en-GB" sz="2000" dirty="0" smtClean="0"/>
              <a:t>Provide details and verification signatures in Section 8</a:t>
            </a:r>
            <a:endParaRPr lang="en-GB" sz="2000" dirty="0"/>
          </a:p>
        </p:txBody>
      </p:sp>
    </p:spTree>
  </p:cSld>
  <p:clrMapOvr>
    <a:masterClrMapping/>
  </p:clrMapOvr>
  <p:timing>
    <p:tnLst>
      <p:par>
        <p:cTn xmlns:p14="http://schemas.microsoft.com/office/powerpoint/2010/mai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smtClean="0">
                <a:latin typeface="Arial" charset="0"/>
              </a:rPr>
              <a:t>Gweithdai cadarnhau</a:t>
            </a:r>
            <a:br>
              <a:rPr lang="en-GB" sz="3600" smtClean="0">
                <a:latin typeface="Arial" charset="0"/>
              </a:rPr>
            </a:br>
            <a:r>
              <a:rPr lang="en-GB" sz="3600" smtClean="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a:t>
            </a:r>
            <a:r>
              <a:rPr lang="cy-GB" sz="2400" dirty="0" smtClean="0"/>
              <a:t>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smtClean="0"/>
              <a:t>i gwblhau'r </a:t>
            </a:r>
            <a:r>
              <a:rPr lang="cy-GB" sz="2400" dirty="0"/>
              <a:t>gwaith </a:t>
            </a:r>
            <a:r>
              <a:rPr lang="cy-GB" sz="2400" dirty="0" smtClean="0"/>
              <a:t>portffolio.</a:t>
            </a:r>
            <a:endParaRPr lang="en-GB" sz="2400" dirty="0"/>
          </a:p>
          <a:p>
            <a:pPr marL="0" indent="0">
              <a:buFontTx/>
              <a:buNone/>
            </a:pPr>
            <a:endParaRPr lang="en-GB" sz="2400" dirty="0" smtClean="0">
              <a:latin typeface="Arial" charset="0"/>
            </a:endParaRPr>
          </a:p>
          <a:p>
            <a:pPr marL="457200" lvl="1" indent="0">
              <a:buFontTx/>
              <a:buNone/>
            </a:pPr>
            <a:endParaRPr lang="en-GB" sz="2000" dirty="0" smtClean="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smtClean="0">
                <a:latin typeface="Arial" charset="0"/>
              </a:rPr>
              <a:t>Four</a:t>
            </a:r>
            <a:r>
              <a:rPr lang="en-US" sz="2400" dirty="0" smtClean="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smtClean="0">
              <a:latin typeface="Arial" charset="0"/>
            </a:endParaRPr>
          </a:p>
          <a:p>
            <a:pPr fontAlgn="auto">
              <a:lnSpc>
                <a:spcPct val="90000"/>
              </a:lnSpc>
              <a:spcAft>
                <a:spcPts val="0"/>
              </a:spcAft>
              <a:buFont typeface="Arial" pitchFamily="34" charset="0"/>
              <a:buNone/>
              <a:defRPr/>
            </a:pPr>
            <a:r>
              <a:rPr lang="en-GB" sz="2400" dirty="0" smtClean="0">
                <a:latin typeface="Arial" charset="0"/>
              </a:rPr>
              <a:t>The </a:t>
            </a:r>
            <a:r>
              <a:rPr lang="en-GB" sz="2400" dirty="0">
                <a:latin typeface="Arial" charset="0"/>
              </a:rPr>
              <a:t>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a:t>
            </a:r>
            <a:r>
              <a:rPr lang="en-GB" sz="2400" dirty="0" smtClean="0">
                <a:latin typeface="Arial" charset="0"/>
              </a:rPr>
              <a:t>work.</a:t>
            </a:r>
          </a:p>
          <a:p>
            <a:pPr fontAlgn="auto">
              <a:lnSpc>
                <a:spcPct val="90000"/>
              </a:lnSpc>
              <a:spcAft>
                <a:spcPts val="0"/>
              </a:spcAft>
              <a:buFont typeface="Arial" pitchFamily="34" charset="0"/>
              <a:buNone/>
              <a:defRPr/>
            </a:pPr>
            <a:endParaRPr lang="en-GB" sz="2400" dirty="0" smtClean="0">
              <a:latin typeface="Arial" charset="0"/>
            </a:endParaRPr>
          </a:p>
          <a:p>
            <a:pPr marL="0" indent="0" fontAlgn="auto">
              <a:lnSpc>
                <a:spcPct val="90000"/>
              </a:lnSpc>
              <a:spcAft>
                <a:spcPts val="0"/>
              </a:spcAft>
              <a:buFont typeface="Arial" pitchFamily="34" charset="0"/>
              <a:buNone/>
              <a:defRPr/>
            </a:pPr>
            <a:endParaRPr lang="en-US" sz="2400" dirty="0" smtClean="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smtClean="0"/>
              <a:t>Learning Strategies</a:t>
            </a:r>
          </a:p>
        </p:txBody>
      </p:sp>
      <p:sp>
        <p:nvSpPr>
          <p:cNvPr id="52226" name="Content Placeholder 2"/>
          <p:cNvSpPr>
            <a:spLocks noGrp="1"/>
          </p:cNvSpPr>
          <p:nvPr>
            <p:ph sz="half" idx="1"/>
          </p:nvPr>
        </p:nvSpPr>
        <p:spPr>
          <a:xfrm>
            <a:off x="323528" y="1600200"/>
            <a:ext cx="4172272" cy="3989388"/>
          </a:xfrm>
        </p:spPr>
        <p:txBody>
          <a:bodyPr/>
          <a:lstStyle/>
          <a:p>
            <a:pPr marL="0" indent="0">
              <a:buNone/>
            </a:pPr>
            <a:r>
              <a:rPr lang="cy-GB" dirty="0"/>
              <a:t>Gweithgaredd Grwpiau Bychan</a:t>
            </a:r>
            <a:endParaRPr lang="en-GB" dirty="0"/>
          </a:p>
          <a:p>
            <a:pPr lvl="0"/>
            <a:r>
              <a:rPr lang="cy-GB" dirty="0" smtClean="0"/>
              <a:t>Pa </a:t>
            </a:r>
            <a:r>
              <a:rPr lang="cy-GB" dirty="0"/>
              <a:t>strategaethau fydd angen i chi eu hystyried er mwyn cynorthwyo eich </a:t>
            </a:r>
            <a:r>
              <a:rPr lang="cy-GB" dirty="0" smtClean="0"/>
              <a:t>dysgu </a:t>
            </a:r>
            <a:r>
              <a:rPr lang="cy-GB" dirty="0"/>
              <a:t>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marL="0" indent="0" fontAlgn="auto">
              <a:spcAft>
                <a:spcPts val="0"/>
              </a:spcAft>
              <a:buFont typeface="Arial" pitchFamily="34" charset="0"/>
              <a:buNone/>
              <a:defRPr/>
            </a:pPr>
            <a:r>
              <a:rPr lang="en-GB" dirty="0" smtClean="0"/>
              <a:t>Activity Small Groups</a:t>
            </a:r>
          </a:p>
          <a:p>
            <a:pPr fontAlgn="auto">
              <a:spcAft>
                <a:spcPts val="0"/>
              </a:spcAft>
              <a:buFont typeface="Arial" pitchFamily="34" charset="0"/>
              <a:buChar char="•"/>
              <a:defRPr/>
            </a:pPr>
            <a:endParaRPr lang="en-GB" dirty="0" smtClean="0"/>
          </a:p>
          <a:p>
            <a:pPr fontAlgn="auto">
              <a:spcAft>
                <a:spcPts val="0"/>
              </a:spcAft>
              <a:buFont typeface="Arial" pitchFamily="34" charset="0"/>
              <a:buChar char="•"/>
              <a:defRPr/>
            </a:pPr>
            <a:r>
              <a:rPr lang="en-GB" dirty="0" smtClean="0"/>
              <a:t>What strategies could  you consider to aid your learning and development on the programme</a:t>
            </a:r>
            <a:r>
              <a:rPr lang="en-GB" dirty="0"/>
              <a:t>?</a:t>
            </a:r>
            <a:endParaRPr lang="en-GB" dirty="0" smtClean="0"/>
          </a:p>
        </p:txBody>
      </p:sp>
    </p:spTree>
  </p:cSld>
  <p:clrMapOvr>
    <a:masterClrMapping/>
  </p:clrMapOvr>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smtClean="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smtClean="0">
                <a:latin typeface="Arial" charset="0"/>
              </a:rPr>
              <a:t>Dyddiad</a:t>
            </a:r>
            <a:r>
              <a:rPr lang="en-GB" b="1" dirty="0" smtClean="0">
                <a:latin typeface="Arial" charset="0"/>
              </a:rPr>
              <a:t> </a:t>
            </a:r>
            <a:r>
              <a:rPr lang="en-GB" b="1" dirty="0" err="1" smtClean="0">
                <a:latin typeface="Arial" charset="0"/>
              </a:rPr>
              <a:t>Cyflwyno</a:t>
            </a:r>
            <a:r>
              <a:rPr lang="en-GB" b="1" dirty="0" smtClean="0">
                <a:latin typeface="Arial" charset="0"/>
              </a:rPr>
              <a:t>: </a:t>
            </a:r>
          </a:p>
          <a:p>
            <a:pPr marL="0" indent="0">
              <a:buNone/>
            </a:pPr>
            <a:r>
              <a:rPr lang="en-GB" dirty="0" smtClean="0">
                <a:latin typeface="Arial" charset="0"/>
              </a:rPr>
              <a:t>27ain </a:t>
            </a:r>
            <a:r>
              <a:rPr lang="en-GB" dirty="0" err="1" smtClean="0">
                <a:latin typeface="Arial" charset="0"/>
              </a:rPr>
              <a:t>Hydref</a:t>
            </a:r>
            <a:r>
              <a:rPr lang="en-GB" dirty="0" smtClean="0">
                <a:latin typeface="Arial" charset="0"/>
              </a:rPr>
              <a:t> 2017 </a:t>
            </a:r>
          </a:p>
          <a:p>
            <a:pPr marL="0" indent="0">
              <a:buNone/>
            </a:pPr>
            <a:r>
              <a:rPr lang="en-GB" dirty="0" smtClean="0">
                <a:latin typeface="Arial" charset="0"/>
              </a:rPr>
              <a:t>12 </a:t>
            </a:r>
            <a:r>
              <a:rPr lang="en-GB" dirty="0" err="1">
                <a:latin typeface="Arial" charset="0"/>
              </a:rPr>
              <a:t>c</a:t>
            </a:r>
            <a:r>
              <a:rPr lang="en-GB" dirty="0" err="1" smtClean="0">
                <a:latin typeface="Arial" charset="0"/>
              </a:rPr>
              <a:t>anol</a:t>
            </a:r>
            <a:r>
              <a:rPr lang="en-GB" dirty="0" smtClean="0">
                <a:latin typeface="Arial" charset="0"/>
              </a:rPr>
              <a:t> </a:t>
            </a:r>
            <a:r>
              <a:rPr lang="en-GB" dirty="0" err="1" smtClean="0">
                <a:latin typeface="Arial" charset="0"/>
              </a:rPr>
              <a:t>dydd</a:t>
            </a:r>
            <a:endParaRPr lang="en-GB" dirty="0" smtClean="0">
              <a:latin typeface="Arial" charset="0"/>
            </a:endParaRP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smtClean="0">
                <a:latin typeface="Arial" charset="0"/>
              </a:rPr>
              <a:t>Submission: </a:t>
            </a:r>
            <a:endParaRPr lang="en-GB" smtClean="0">
              <a:latin typeface="Arial" charset="0"/>
            </a:endParaRPr>
          </a:p>
          <a:p>
            <a:pPr marL="0" indent="0">
              <a:buFont typeface="Arial" charset="0"/>
              <a:buNone/>
            </a:pPr>
            <a:r>
              <a:rPr lang="en-GB" smtClean="0">
                <a:latin typeface="Arial" charset="0"/>
              </a:rPr>
              <a:t>27</a:t>
            </a:r>
            <a:r>
              <a:rPr lang="en-GB" baseline="30000" smtClean="0">
                <a:latin typeface="Arial" charset="0"/>
              </a:rPr>
              <a:t>th</a:t>
            </a:r>
            <a:r>
              <a:rPr lang="en-GB" smtClean="0">
                <a:latin typeface="Arial" charset="0"/>
              </a:rPr>
              <a:t> October 2017</a:t>
            </a:r>
          </a:p>
          <a:p>
            <a:pPr marL="0" indent="0">
              <a:buFont typeface="Arial" charset="0"/>
              <a:buNone/>
            </a:pPr>
            <a:r>
              <a:rPr lang="en-GB" smtClean="0">
                <a:latin typeface="Arial" charset="0"/>
              </a:rPr>
              <a:t>12 noon</a:t>
            </a:r>
          </a:p>
          <a:p>
            <a:pPr marL="0" indent="0">
              <a:buFont typeface="Arial" charset="0"/>
              <a:buNone/>
            </a:pPr>
            <a:endParaRPr lang="en-GB"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412875"/>
            <a:ext cx="8642350" cy="1846263"/>
          </a:xfrm>
          <a:prstGeom prst="rect">
            <a:avLst/>
          </a:prstGeom>
          <a:noFill/>
        </p:spPr>
        <p:txBody>
          <a:bodyPr>
            <a:spAutoFit/>
          </a:bodyPr>
          <a:lstStyle/>
          <a:p>
            <a:pPr algn="ctr" fontAlgn="auto">
              <a:spcBef>
                <a:spcPts val="0"/>
              </a:spcBef>
              <a:spcAft>
                <a:spcPts val="0"/>
              </a:spcAft>
              <a:defRPr/>
            </a:pPr>
            <a:r>
              <a:rPr lang="en-GB" sz="2800" b="1" kern="0" dirty="0" err="1">
                <a:solidFill>
                  <a:schemeClr val="bg1"/>
                </a:solidFill>
                <a:latin typeface="Arial"/>
                <a:cs typeface="+mj-cs"/>
              </a:rPr>
              <a:t>Prifysgol</a:t>
            </a:r>
            <a:r>
              <a:rPr lang="en-GB" sz="2800" b="1" kern="0" dirty="0">
                <a:solidFill>
                  <a:schemeClr val="bg1"/>
                </a:solidFill>
                <a:latin typeface="Arial"/>
                <a:cs typeface="+mj-cs"/>
              </a:rPr>
              <a:t> </a:t>
            </a:r>
            <a:r>
              <a:rPr lang="en-GB" sz="2800" b="1" kern="0" dirty="0" err="1">
                <a:solidFill>
                  <a:schemeClr val="bg1"/>
                </a:solidFill>
                <a:latin typeface="Arial"/>
                <a:cs typeface="+mj-cs"/>
              </a:rPr>
              <a:t>Cymru</a:t>
            </a:r>
            <a:r>
              <a:rPr lang="en-GB" sz="2800" b="1" kern="0" dirty="0">
                <a:solidFill>
                  <a:schemeClr val="bg1"/>
                </a:solidFill>
                <a:latin typeface="Arial"/>
                <a:cs typeface="+mj-cs"/>
              </a:rPr>
              <a:t> Y </a:t>
            </a:r>
            <a:r>
              <a:rPr lang="en-GB" sz="2800" b="1" kern="0" dirty="0" err="1">
                <a:solidFill>
                  <a:schemeClr val="bg1"/>
                </a:solidFill>
                <a:latin typeface="Arial"/>
                <a:cs typeface="+mj-cs"/>
              </a:rPr>
              <a:t>Drindod</a:t>
            </a:r>
            <a:r>
              <a:rPr lang="en-GB" sz="2800" b="1" kern="0" dirty="0">
                <a:solidFill>
                  <a:schemeClr val="bg1"/>
                </a:solidFill>
                <a:latin typeface="Arial"/>
                <a:cs typeface="+mj-cs"/>
              </a:rPr>
              <a:t> </a:t>
            </a:r>
            <a:r>
              <a:rPr lang="en-GB" sz="2800" b="1" kern="0" dirty="0" err="1">
                <a:solidFill>
                  <a:schemeClr val="bg1"/>
                </a:solidFill>
                <a:latin typeface="Arial"/>
                <a:cs typeface="+mj-cs"/>
              </a:rPr>
              <a:t>Dewi</a:t>
            </a:r>
            <a:r>
              <a:rPr lang="en-GB" sz="2800" b="1" kern="0" dirty="0">
                <a:solidFill>
                  <a:schemeClr val="bg1"/>
                </a:solidFill>
                <a:latin typeface="Arial"/>
                <a:cs typeface="+mj-cs"/>
              </a:rPr>
              <a:t> </a:t>
            </a:r>
            <a:r>
              <a:rPr lang="en-GB" sz="2800" b="1" kern="0" dirty="0" err="1">
                <a:solidFill>
                  <a:schemeClr val="bg1"/>
                </a:solidFill>
                <a:latin typeface="Arial"/>
                <a:cs typeface="+mj-cs"/>
              </a:rPr>
              <a:t>Sant</a:t>
            </a:r>
            <a:r>
              <a:rPr lang="en-GB" sz="2800" b="1" kern="0" dirty="0">
                <a:solidFill>
                  <a:schemeClr val="bg1"/>
                </a:solidFill>
                <a:latin typeface="Arial"/>
                <a:cs typeface="+mj-cs"/>
              </a:rPr>
              <a:t/>
            </a:r>
            <a:br>
              <a:rPr lang="en-GB" sz="2800" b="1" kern="0" dirty="0">
                <a:solidFill>
                  <a:schemeClr val="bg1"/>
                </a:solidFill>
                <a:latin typeface="Arial"/>
                <a:cs typeface="+mj-cs"/>
              </a:rPr>
            </a:br>
            <a:endParaRPr lang="en-GB" sz="2800" b="1" kern="0" dirty="0">
              <a:solidFill>
                <a:schemeClr val="bg1"/>
              </a:solidFill>
              <a:latin typeface="Arial"/>
              <a:cs typeface="+mj-cs"/>
            </a:endParaRPr>
          </a:p>
          <a:p>
            <a:pPr algn="ctr" fontAlgn="auto">
              <a:spcBef>
                <a:spcPts val="0"/>
              </a:spcBef>
              <a:spcAft>
                <a:spcPts val="0"/>
              </a:spcAft>
              <a:defRPr/>
            </a:pPr>
            <a:r>
              <a:rPr lang="en-GB" sz="2800" b="1" i="1" kern="0" dirty="0">
                <a:solidFill>
                  <a:schemeClr val="bg1"/>
                </a:solidFill>
                <a:latin typeface="Arial"/>
                <a:cs typeface="+mj-cs"/>
              </a:rPr>
              <a:t>University of Wales Trinity Saint David</a:t>
            </a:r>
          </a:p>
          <a:p>
            <a:pPr algn="ctr" fontAlgn="auto">
              <a:spcBef>
                <a:spcPts val="0"/>
              </a:spcBef>
              <a:spcAft>
                <a:spcPts val="0"/>
              </a:spcAft>
              <a:defRPr/>
            </a:pPr>
            <a:endParaRPr lang="en-GB" sz="3000" i="1" kern="0" dirty="0">
              <a:solidFill>
                <a:schemeClr val="bg1"/>
              </a:solidFill>
              <a:latin typeface="Arial"/>
              <a:cs typeface="+mj-cs"/>
            </a:endParaRPr>
          </a:p>
        </p:txBody>
      </p:sp>
    </p:spTree>
  </p:cSld>
  <p:clrMapOvr>
    <a:masterClrMapping/>
  </p:clrMapOvr>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sz="4000" dirty="0" err="1" smtClean="0">
                <a:latin typeface="Arial" charset="0"/>
              </a:rPr>
              <a:t>Disgrifiad</a:t>
            </a:r>
            <a:r>
              <a:rPr lang="en-GB" sz="4000" dirty="0" smtClean="0">
                <a:latin typeface="Arial" charset="0"/>
              </a:rPr>
              <a:t> </a:t>
            </a:r>
            <a:r>
              <a:rPr lang="en-GB" sz="4000" dirty="0" err="1" smtClean="0">
                <a:latin typeface="Arial" charset="0"/>
              </a:rPr>
              <a:t>Modiwl</a:t>
            </a:r>
            <a:r>
              <a:rPr lang="en-GB" sz="4000" dirty="0" smtClean="0">
                <a:latin typeface="Arial" charset="0"/>
              </a:rPr>
              <a:t> / Module Descriptor</a:t>
            </a:r>
            <a:endParaRPr lang="en-GB" dirty="0">
              <a:latin typeface="Arial" charset="0"/>
            </a:endParaRPr>
          </a:p>
        </p:txBody>
      </p:sp>
      <p:sp>
        <p:nvSpPr>
          <p:cNvPr id="57346" name="Rectangle 5"/>
          <p:cNvSpPr>
            <a:spLocks noGrp="1" noChangeArrowheads="1"/>
          </p:cNvSpPr>
          <p:nvPr>
            <p:ph type="body" sz="half" idx="1"/>
          </p:nvPr>
        </p:nvSpPr>
        <p:spPr>
          <a:xfrm>
            <a:off x="457200" y="1600200"/>
            <a:ext cx="4038600" cy="3989388"/>
          </a:xfrm>
        </p:spPr>
        <p:txBody>
          <a:bodyPr/>
          <a:lstStyle/>
          <a:p>
            <a:pPr>
              <a:buFontTx/>
              <a:buNone/>
            </a:pPr>
            <a:r>
              <a:rPr lang="en-GB" sz="2400" b="1" smtClean="0">
                <a:latin typeface="Arial" charset="0"/>
              </a:rPr>
              <a:t>Gweler llawlyfr</a:t>
            </a:r>
          </a:p>
          <a:p>
            <a:r>
              <a:rPr lang="en-GB" sz="2400" smtClean="0">
                <a:latin typeface="Arial" charset="0"/>
              </a:rPr>
              <a:t>Tudalen 13</a:t>
            </a:r>
          </a:p>
        </p:txBody>
      </p:sp>
      <p:sp>
        <p:nvSpPr>
          <p:cNvPr id="57347" name="Rectangle 6"/>
          <p:cNvSpPr>
            <a:spLocks noGrp="1" noChangeArrowheads="1"/>
          </p:cNvSpPr>
          <p:nvPr>
            <p:ph type="body" sz="half" idx="2"/>
          </p:nvPr>
        </p:nvSpPr>
        <p:spPr>
          <a:xfrm>
            <a:off x="4648200" y="1600200"/>
            <a:ext cx="4038600" cy="3989388"/>
          </a:xfrm>
        </p:spPr>
        <p:txBody>
          <a:bodyPr/>
          <a:lstStyle/>
          <a:p>
            <a:pPr>
              <a:buFontTx/>
              <a:buNone/>
            </a:pPr>
            <a:r>
              <a:rPr lang="en-GB" sz="2400" b="1" smtClean="0">
                <a:latin typeface="Arial" charset="0"/>
              </a:rPr>
              <a:t>See handbook</a:t>
            </a:r>
          </a:p>
          <a:p>
            <a:r>
              <a:rPr lang="en-GB" sz="2400" smtClean="0">
                <a:latin typeface="Arial" charset="0"/>
              </a:rPr>
              <a:t>Page 13</a:t>
            </a:r>
          </a:p>
          <a:p>
            <a:pPr>
              <a:buFontTx/>
              <a:buNone/>
            </a:pPr>
            <a:endParaRPr lang="en-GB" sz="2400" smtClean="0">
              <a:latin typeface="Arial" charset="0"/>
            </a:endParaRPr>
          </a:p>
        </p:txBody>
      </p:sp>
    </p:spTree>
  </p:cSld>
  <p:clrMapOvr>
    <a:masterClrMapping/>
  </p:clrMapOvr>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Title 1"/>
          <p:cNvSpPr>
            <a:spLocks noGrp="1"/>
          </p:cNvSpPr>
          <p:nvPr>
            <p:ph type="title"/>
          </p:nvPr>
        </p:nvSpPr>
        <p:spPr>
          <a:xfrm>
            <a:off x="457200" y="274638"/>
            <a:ext cx="8229600" cy="777875"/>
          </a:xfrm>
        </p:spPr>
        <p:txBody>
          <a:bodyPr/>
          <a:lstStyle/>
          <a:p>
            <a:r>
              <a:rPr lang="en-GB" smtClean="0">
                <a:latin typeface="Arial" charset="0"/>
              </a:rPr>
              <a:t>Asesiad / Assessment </a:t>
            </a:r>
          </a:p>
        </p:txBody>
      </p:sp>
      <p:sp>
        <p:nvSpPr>
          <p:cNvPr id="58370" name="Content Placeholder 2"/>
          <p:cNvSpPr>
            <a:spLocks noGrp="1"/>
          </p:cNvSpPr>
          <p:nvPr>
            <p:ph sz="half" idx="1"/>
          </p:nvPr>
        </p:nvSpPr>
        <p:spPr>
          <a:xfrm>
            <a:off x="457200" y="1600200"/>
            <a:ext cx="4038600" cy="3989388"/>
          </a:xfrm>
        </p:spPr>
        <p:txBody>
          <a:bodyPr/>
          <a:lstStyle/>
          <a:p>
            <a:pPr marL="0" indent="0">
              <a:buFontTx/>
              <a:buNone/>
            </a:pPr>
            <a:r>
              <a:rPr lang="en-GB" sz="2000" dirty="0" err="1" smtClean="0">
                <a:latin typeface="Arial" charset="0"/>
              </a:rPr>
              <a:t>Gweler</a:t>
            </a:r>
            <a:r>
              <a:rPr lang="en-GB" sz="2000" dirty="0" smtClean="0">
                <a:latin typeface="Arial" charset="0"/>
              </a:rPr>
              <a:t> </a:t>
            </a:r>
            <a:r>
              <a:rPr lang="en-GB" sz="2000" dirty="0" err="1" smtClean="0">
                <a:latin typeface="Arial" charset="0"/>
              </a:rPr>
              <a:t>llawlyfr</a:t>
            </a:r>
            <a:r>
              <a:rPr lang="en-GB" sz="2000" dirty="0" smtClean="0">
                <a:latin typeface="Arial" charset="0"/>
              </a:rPr>
              <a:t> </a:t>
            </a:r>
            <a:r>
              <a:rPr lang="en-GB" sz="2000" dirty="0" smtClean="0">
                <a:solidFill>
                  <a:srgbClr val="FF0000"/>
                </a:solidFill>
                <a:latin typeface="Arial" charset="0"/>
              </a:rPr>
              <a:t>(Tud.18+)</a:t>
            </a:r>
            <a:r>
              <a:rPr lang="en-GB" sz="2000" dirty="0" smtClean="0">
                <a:latin typeface="Arial" charset="0"/>
              </a:rPr>
              <a:t> </a:t>
            </a:r>
          </a:p>
          <a:p>
            <a:pPr marL="0" indent="0">
              <a:buFontTx/>
              <a:buNone/>
            </a:pPr>
            <a:endParaRPr lang="en-GB" sz="2000" dirty="0" smtClean="0">
              <a:latin typeface="Arial" charset="0"/>
            </a:endParaRPr>
          </a:p>
          <a:p>
            <a:pPr marL="0" indent="0">
              <a:buFontTx/>
              <a:buNone/>
            </a:pPr>
            <a:endParaRPr lang="en-GB" sz="2000" dirty="0">
              <a:latin typeface="Arial" charset="0"/>
            </a:endParaRPr>
          </a:p>
          <a:p>
            <a:pPr marL="0" indent="0">
              <a:buNone/>
            </a:pPr>
            <a:r>
              <a:rPr lang="en-GB" sz="2000" dirty="0" err="1"/>
              <a:t>Mi</a:t>
            </a:r>
            <a:r>
              <a:rPr lang="en-GB" sz="2000" dirty="0"/>
              <a:t> </a:t>
            </a:r>
            <a:r>
              <a:rPr lang="en-GB" sz="2000" dirty="0" err="1" smtClean="0"/>
              <a:t>fydd</a:t>
            </a:r>
            <a:r>
              <a:rPr lang="en-GB" sz="2000" dirty="0" smtClean="0"/>
              <a:t> </a:t>
            </a:r>
            <a:r>
              <a:rPr lang="en-GB" sz="2000" dirty="0" err="1"/>
              <a:t>cefnogaeth</a:t>
            </a:r>
            <a:r>
              <a:rPr lang="en-GB" sz="2000" dirty="0"/>
              <a:t> a </a:t>
            </a:r>
            <a:r>
              <a:rPr lang="en-GB" sz="2000" dirty="0" err="1"/>
              <a:t>chyngor</a:t>
            </a:r>
            <a:r>
              <a:rPr lang="en-GB" sz="2000" dirty="0"/>
              <a:t> </a:t>
            </a:r>
            <a:r>
              <a:rPr lang="en-GB" sz="2000" dirty="0" err="1" smtClean="0"/>
              <a:t>yn</a:t>
            </a:r>
            <a:r>
              <a:rPr lang="en-GB" sz="2000" dirty="0" smtClean="0"/>
              <a:t> </a:t>
            </a:r>
            <a:r>
              <a:rPr lang="en-GB" sz="2000" dirty="0" err="1" smtClean="0"/>
              <a:t>cael</a:t>
            </a:r>
            <a:r>
              <a:rPr lang="en-GB" sz="2000" dirty="0" smtClean="0"/>
              <a:t> </a:t>
            </a:r>
            <a:r>
              <a:rPr lang="en-GB" sz="2000" dirty="0" err="1"/>
              <a:t>ei</a:t>
            </a:r>
            <a:r>
              <a:rPr lang="en-GB" sz="2000" dirty="0"/>
              <a:t> </a:t>
            </a:r>
            <a:r>
              <a:rPr lang="en-GB" sz="2000" dirty="0" err="1"/>
              <a:t>darparu</a:t>
            </a:r>
            <a:r>
              <a:rPr lang="en-GB" sz="2000" dirty="0"/>
              <a:t> </a:t>
            </a:r>
            <a:r>
              <a:rPr lang="en-GB" sz="2000" dirty="0" err="1" smtClean="0"/>
              <a:t>ar</a:t>
            </a:r>
            <a:r>
              <a:rPr lang="en-GB" sz="2000" dirty="0" smtClean="0"/>
              <a:t> </a:t>
            </a:r>
            <a:r>
              <a:rPr lang="en-GB" sz="2000" dirty="0" err="1" smtClean="0"/>
              <a:t>ddarnau</a:t>
            </a:r>
            <a:r>
              <a:rPr lang="en-GB" sz="2000" dirty="0" smtClean="0"/>
              <a:t> </a:t>
            </a:r>
            <a:r>
              <a:rPr lang="en-GB" sz="2000" dirty="0" err="1" smtClean="0"/>
              <a:t>o’r</a:t>
            </a:r>
            <a:r>
              <a:rPr lang="en-GB" sz="2000" dirty="0" smtClean="0"/>
              <a:t> </a:t>
            </a:r>
            <a:r>
              <a:rPr lang="en-GB" sz="2000" dirty="0" err="1" smtClean="0"/>
              <a:t>portffolio</a:t>
            </a:r>
            <a:r>
              <a:rPr lang="en-GB" sz="2000" dirty="0" smtClean="0"/>
              <a:t> </a:t>
            </a:r>
            <a:r>
              <a:rPr lang="en-GB" sz="2000" dirty="0" err="1"/>
              <a:t>yn</a:t>
            </a:r>
            <a:r>
              <a:rPr lang="en-GB" sz="2000" dirty="0"/>
              <a:t> </a:t>
            </a:r>
            <a:r>
              <a:rPr lang="en-GB" sz="2000" dirty="0" smtClean="0"/>
              <a:t>y </a:t>
            </a:r>
            <a:r>
              <a:rPr lang="en-GB" sz="2000" dirty="0" err="1"/>
              <a:t>gweithdai</a:t>
            </a:r>
            <a:r>
              <a:rPr lang="en-GB" sz="2000" dirty="0"/>
              <a:t> </a:t>
            </a:r>
            <a:r>
              <a:rPr lang="en-GB" sz="2000" dirty="0" err="1"/>
              <a:t>neu</a:t>
            </a:r>
            <a:r>
              <a:rPr lang="en-GB" sz="2000" dirty="0"/>
              <a:t> </a:t>
            </a:r>
            <a:r>
              <a:rPr lang="en-GB" sz="2000" dirty="0" err="1" smtClean="0"/>
              <a:t>trwy</a:t>
            </a:r>
            <a:r>
              <a:rPr lang="en-GB" sz="2000" dirty="0" smtClean="0"/>
              <a:t> </a:t>
            </a:r>
            <a:r>
              <a:rPr lang="en-GB" sz="2000" dirty="0" err="1" smtClean="0"/>
              <a:t>drefnu</a:t>
            </a:r>
            <a:r>
              <a:rPr lang="en-GB" sz="2000" dirty="0" smtClean="0"/>
              <a:t> </a:t>
            </a:r>
            <a:r>
              <a:rPr lang="en-GB" sz="2000" dirty="0" err="1" smtClean="0"/>
              <a:t>sesiynau</a:t>
            </a:r>
            <a:r>
              <a:rPr lang="en-GB" sz="2000" dirty="0" smtClean="0"/>
              <a:t> </a:t>
            </a:r>
            <a:r>
              <a:rPr lang="en-GB" sz="2000" dirty="0" err="1" smtClean="0"/>
              <a:t>unigol</a:t>
            </a:r>
            <a:r>
              <a:rPr lang="en-GB" sz="2000" dirty="0" smtClean="0"/>
              <a:t> </a:t>
            </a:r>
            <a:r>
              <a:rPr lang="en-GB" sz="2000" dirty="0" err="1"/>
              <a:t>gan</a:t>
            </a:r>
            <a:r>
              <a:rPr lang="en-GB" sz="2000" dirty="0"/>
              <a:t> </a:t>
            </a:r>
            <a:r>
              <a:rPr lang="en-GB" sz="2000" dirty="0" err="1"/>
              <a:t>yr</a:t>
            </a:r>
            <a:r>
              <a:rPr lang="en-GB" sz="2000" dirty="0"/>
              <a:t> </a:t>
            </a:r>
            <a:r>
              <a:rPr lang="en-GB" sz="2000" dirty="0" err="1"/>
              <a:t>uned</a:t>
            </a:r>
            <a:r>
              <a:rPr lang="en-GB" sz="2000" dirty="0"/>
              <a:t> </a:t>
            </a:r>
            <a:r>
              <a:rPr lang="en-GB" sz="2000" dirty="0" err="1"/>
              <a:t>hyfforddi</a:t>
            </a:r>
            <a:r>
              <a:rPr lang="en-GB" sz="2000" dirty="0"/>
              <a:t>  </a:t>
            </a:r>
          </a:p>
          <a:p>
            <a:pPr marL="0" indent="0">
              <a:buNone/>
            </a:pPr>
            <a:r>
              <a:rPr lang="en-GB" sz="2000" dirty="0"/>
              <a:t> </a:t>
            </a:r>
          </a:p>
        </p:txBody>
      </p:sp>
      <p:sp>
        <p:nvSpPr>
          <p:cNvPr id="58371" name="Content Placeholder 3"/>
          <p:cNvSpPr>
            <a:spLocks noGrp="1"/>
          </p:cNvSpPr>
          <p:nvPr>
            <p:ph sz="half" idx="2"/>
          </p:nvPr>
        </p:nvSpPr>
        <p:spPr>
          <a:xfrm>
            <a:off x="4648200" y="1600200"/>
            <a:ext cx="4038600" cy="3989388"/>
          </a:xfrm>
        </p:spPr>
        <p:txBody>
          <a:bodyPr/>
          <a:lstStyle/>
          <a:p>
            <a:pPr marL="0" indent="0">
              <a:buFont typeface="Arial" charset="0"/>
              <a:buNone/>
            </a:pPr>
            <a:r>
              <a:rPr lang="en-GB" sz="2000" dirty="0" smtClean="0">
                <a:latin typeface="Arial" charset="0"/>
              </a:rPr>
              <a:t>See handbook </a:t>
            </a:r>
            <a:r>
              <a:rPr lang="en-GB" sz="2000" dirty="0" smtClean="0">
                <a:solidFill>
                  <a:srgbClr val="FF0000"/>
                </a:solidFill>
                <a:latin typeface="Arial" charset="0"/>
              </a:rPr>
              <a:t>(Page 18+)</a:t>
            </a:r>
            <a:r>
              <a:rPr lang="en-GB" sz="2000" dirty="0" smtClean="0">
                <a:latin typeface="Arial" charset="0"/>
              </a:rPr>
              <a:t> </a:t>
            </a:r>
          </a:p>
          <a:p>
            <a:pPr marL="0" indent="0">
              <a:buFontTx/>
              <a:buNone/>
            </a:pPr>
            <a:endParaRPr lang="en-GB" sz="2000" dirty="0" smtClean="0">
              <a:latin typeface="Arial" charset="0"/>
            </a:endParaRPr>
          </a:p>
          <a:p>
            <a:pPr marL="0" indent="0">
              <a:buFontTx/>
              <a:buNone/>
            </a:pPr>
            <a:r>
              <a:rPr lang="en-GB" sz="2000" dirty="0" smtClean="0">
                <a:latin typeface="Arial" charset="0"/>
              </a:rPr>
              <a:t> </a:t>
            </a:r>
          </a:p>
          <a:p>
            <a:pPr marL="0" indent="0">
              <a:buFontTx/>
              <a:buNone/>
            </a:pPr>
            <a:r>
              <a:rPr lang="en-GB" sz="2000" dirty="0" smtClean="0">
                <a:latin typeface="Arial" charset="0"/>
              </a:rPr>
              <a:t>Guidance, support and advice on sections of the portfolio with be provided within the workshops or may be arranged individually by the training department</a:t>
            </a:r>
          </a:p>
        </p:txBody>
      </p:sp>
    </p:spTree>
  </p:cSld>
  <p:clrMapOvr>
    <a:masterClrMapping/>
  </p:clrMapOvr>
  <p:timing>
    <p:tnLst>
      <p:par>
        <p:cTn xmlns:p14="http://schemas.microsoft.com/office/powerpoint/2010/mai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27088" y="1484313"/>
            <a:ext cx="7777162" cy="3786187"/>
          </a:xfrm>
          <a:prstGeom prst="rect">
            <a:avLst/>
          </a:prstGeom>
          <a:noFill/>
        </p:spPr>
        <p:txBody>
          <a:bodyPr>
            <a:spAutoFit/>
          </a:bodyPr>
          <a:lstStyle/>
          <a:p>
            <a:pPr algn="ctr" fontAlgn="auto">
              <a:spcBef>
                <a:spcPts val="0"/>
              </a:spcBef>
              <a:spcAft>
                <a:spcPts val="0"/>
              </a:spcAft>
              <a:defRPr/>
            </a:pPr>
            <a:r>
              <a:rPr lang="en-GB" sz="4800" b="1" dirty="0" err="1">
                <a:solidFill>
                  <a:srgbClr val="FFFFFF"/>
                </a:solidFill>
                <a:latin typeface="+mn-lt"/>
                <a:ea typeface="+mj-ea"/>
                <a:cs typeface="+mj-cs"/>
              </a:rPr>
              <a:t>Llên-ladrad</a:t>
            </a:r>
            <a:r>
              <a:rPr lang="en-GB" sz="4800" b="1" dirty="0">
                <a:solidFill>
                  <a:srgbClr val="FFFFFF"/>
                </a:solidFill>
                <a:latin typeface="+mn-lt"/>
                <a:ea typeface="+mj-ea"/>
                <a:cs typeface="+mj-cs"/>
              </a:rPr>
              <a:t> a </a:t>
            </a:r>
            <a:r>
              <a:rPr lang="en-GB" sz="4800" b="1" dirty="0" err="1">
                <a:solidFill>
                  <a:srgbClr val="FFFFFF"/>
                </a:solidFill>
                <a:latin typeface="+mn-lt"/>
                <a:ea typeface="+mj-ea"/>
                <a:cs typeface="+mj-cs"/>
              </a:rPr>
              <a:t>Chyfeirnodi</a:t>
            </a:r>
            <a:endParaRPr lang="en-GB" sz="4800" b="1" dirty="0">
              <a:solidFill>
                <a:srgbClr val="FFFFFF"/>
              </a:solidFill>
              <a:latin typeface="+mn-lt"/>
              <a:ea typeface="+mj-ea"/>
              <a:cs typeface="+mj-cs"/>
            </a:endParaRPr>
          </a:p>
          <a:p>
            <a:pPr algn="ctr" fontAlgn="auto">
              <a:spcBef>
                <a:spcPts val="0"/>
              </a:spcBef>
              <a:spcAft>
                <a:spcPts val="0"/>
              </a:spcAft>
              <a:defRPr/>
            </a:pPr>
            <a:endParaRPr lang="en-GB" sz="4800" b="1" dirty="0">
              <a:solidFill>
                <a:srgbClr val="FFFFFF"/>
              </a:solidFill>
              <a:latin typeface="+mn-lt"/>
              <a:ea typeface="+mj-ea"/>
              <a:cs typeface="+mj-cs"/>
            </a:endParaRPr>
          </a:p>
          <a:p>
            <a:pPr algn="ctr" fontAlgn="auto">
              <a:spcBef>
                <a:spcPts val="0"/>
              </a:spcBef>
              <a:spcAft>
                <a:spcPts val="0"/>
              </a:spcAft>
              <a:defRPr/>
            </a:pPr>
            <a:r>
              <a:rPr lang="en-GB" sz="4800" b="1" i="1" dirty="0">
                <a:solidFill>
                  <a:srgbClr val="FFFFFF"/>
                </a:solidFill>
                <a:latin typeface="+mn-lt"/>
                <a:ea typeface="+mj-ea"/>
                <a:cs typeface="+mj-cs"/>
              </a:rPr>
              <a:t>Plagiarism and Referencing</a:t>
            </a: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r>
              <a:rPr lang="en-GB" sz="4800" b="1" dirty="0">
                <a:solidFill>
                  <a:srgbClr val="FFFFFF"/>
                </a:solidFill>
                <a:latin typeface="+mn-lt"/>
                <a:ea typeface="+mj-ea"/>
                <a:cs typeface="+mj-cs"/>
              </a:rPr>
              <a:t/>
            </a:r>
            <a:br>
              <a:rPr lang="en-GB" sz="4800" b="1" dirty="0">
                <a:solidFill>
                  <a:srgbClr val="FFFFFF"/>
                </a:solidFill>
                <a:latin typeface="+mn-lt"/>
                <a:ea typeface="+mj-ea"/>
                <a:cs typeface="+mj-cs"/>
              </a:rPr>
            </a:br>
            <a:endParaRPr lang="en-GB" sz="4800" b="1" dirty="0">
              <a:solidFill>
                <a:srgbClr val="FFFFFF"/>
              </a:solidFill>
              <a:latin typeface="+mn-lt"/>
              <a:cs typeface="+mn-cs"/>
            </a:endParaRPr>
          </a:p>
        </p:txBody>
      </p:sp>
    </p:spTree>
  </p:cSld>
  <p:clrMapOvr>
    <a:masterClrMapping/>
  </p:clrMapOvr>
  <p:timing>
    <p:tnLst>
      <p:par>
        <p:cTn xmlns:p14="http://schemas.microsoft.com/office/powerpoint/2010/mai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TextBox 3"/>
          <p:cNvSpPr txBox="1">
            <a:spLocks noChangeArrowheads="1"/>
          </p:cNvSpPr>
          <p:nvPr/>
        </p:nvSpPr>
        <p:spPr bwMode="auto">
          <a:xfrm>
            <a:off x="684213" y="476250"/>
            <a:ext cx="8064500" cy="369888"/>
          </a:xfrm>
          <a:prstGeom prst="rect">
            <a:avLst/>
          </a:prstGeom>
          <a:noFill/>
          <a:ln w="9525">
            <a:noFill/>
            <a:miter lim="800000"/>
            <a:headEnd/>
            <a:tailEnd/>
          </a:ln>
        </p:spPr>
        <p:txBody>
          <a:bodyPr>
            <a:spAutoFit/>
          </a:bodyPr>
          <a:lstStyle/>
          <a:p>
            <a:endParaRPr lang="en-GB">
              <a:latin typeface="Myriad Pro"/>
            </a:endParaRPr>
          </a:p>
        </p:txBody>
      </p:sp>
      <p:sp>
        <p:nvSpPr>
          <p:cNvPr id="5" name="TextBox 4"/>
          <p:cNvSpPr txBox="1"/>
          <p:nvPr/>
        </p:nvSpPr>
        <p:spPr>
          <a:xfrm>
            <a:off x="684213" y="635000"/>
            <a:ext cx="8064500" cy="56007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Diffiniad</a:t>
            </a:r>
            <a:r>
              <a:rPr lang="en-GB" sz="3200" dirty="0">
                <a:solidFill>
                  <a:prstClr val="black"/>
                </a:solidFill>
                <a:latin typeface="+mn-lt"/>
                <a:ea typeface="+mj-ea"/>
                <a:cs typeface="+mj-cs"/>
              </a:rPr>
              <a:t> o </a:t>
            </a:r>
            <a:r>
              <a:rPr lang="en-GB" sz="3200" dirty="0" err="1">
                <a:solidFill>
                  <a:prstClr val="black"/>
                </a:solidFill>
                <a:latin typeface="+mn-lt"/>
                <a:ea typeface="+mj-ea"/>
                <a:cs typeface="+mj-cs"/>
              </a:rPr>
              <a:t>Lên</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ladrad</a:t>
            </a:r>
            <a:r>
              <a:rPr lang="en-GB" sz="3200" dirty="0">
                <a:solidFill>
                  <a:prstClr val="black"/>
                </a:solidFill>
                <a:latin typeface="+mn-lt"/>
                <a:ea typeface="+mj-ea"/>
                <a:cs typeface="+mj-cs"/>
              </a:rPr>
              <a:t> </a:t>
            </a:r>
          </a:p>
          <a:p>
            <a:pPr fontAlgn="auto">
              <a:spcBef>
                <a:spcPts val="0"/>
              </a:spcBef>
              <a:spcAft>
                <a:spcPts val="0"/>
              </a:spcAft>
              <a:defRPr/>
            </a:pPr>
            <a:r>
              <a:rPr lang="en-GB" sz="3200" i="1" dirty="0">
                <a:solidFill>
                  <a:prstClr val="black"/>
                </a:solidFill>
                <a:latin typeface="+mn-lt"/>
                <a:ea typeface="+mj-ea"/>
                <a:cs typeface="+mj-cs"/>
              </a:rPr>
              <a:t>Plagiarism defined</a:t>
            </a:r>
          </a:p>
          <a:p>
            <a:pPr algn="ctr" fontAlgn="auto">
              <a:spcBef>
                <a:spcPts val="0"/>
              </a:spcBef>
              <a:spcAft>
                <a:spcPts val="0"/>
              </a:spcAft>
              <a:defRPr/>
            </a:pPr>
            <a:endParaRPr lang="en-GB" sz="1000" i="1" dirty="0">
              <a:solidFill>
                <a:prstClr val="black"/>
              </a:solidFill>
              <a:latin typeface="+mn-lt"/>
              <a:ea typeface="+mj-ea"/>
              <a:cs typeface="+mj-cs"/>
            </a:endParaRPr>
          </a:p>
          <a:p>
            <a:pPr fontAlgn="auto">
              <a:spcBef>
                <a:spcPts val="0"/>
              </a:spcBef>
              <a:spcAft>
                <a:spcPts val="0"/>
              </a:spcAft>
              <a:defRPr/>
            </a:pPr>
            <a:r>
              <a:rPr lang="en-US" sz="3200" dirty="0">
                <a:solidFill>
                  <a:prstClr val="black"/>
                </a:solidFill>
                <a:latin typeface="+mn-lt"/>
                <a:cs typeface="+mn-cs"/>
              </a:rPr>
              <a:t>"uses words, ideas or work products, attributable to an identifiable person or source, without attributing the work to the source from which it was obtained, in a situation in which there was a legitimate expectation of original authorship, in order to obtain benefit, credit or gain".</a:t>
            </a:r>
          </a:p>
          <a:p>
            <a:pPr fontAlgn="auto">
              <a:spcBef>
                <a:spcPts val="0"/>
              </a:spcBef>
              <a:spcAft>
                <a:spcPts val="0"/>
              </a:spcAft>
              <a:defRPr/>
            </a:pPr>
            <a:r>
              <a:rPr lang="en-US" sz="2800" i="1" dirty="0">
                <a:solidFill>
                  <a:prstClr val="black"/>
                </a:solidFill>
                <a:latin typeface="+mn-lt"/>
                <a:cs typeface="+mn-cs"/>
              </a:rPr>
              <a:t>Fishman, 2010</a:t>
            </a:r>
          </a:p>
          <a:p>
            <a:pPr algn="ctr" fontAlgn="auto">
              <a:spcBef>
                <a:spcPts val="0"/>
              </a:spcBef>
              <a:spcAft>
                <a:spcPts val="0"/>
              </a:spcAft>
              <a:defRPr/>
            </a:pPr>
            <a:endParaRPr lang="en-GB" sz="3200" i="1" dirty="0">
              <a:latin typeface="+mn-lt"/>
              <a:cs typeface="+mn-cs"/>
            </a:endParaRPr>
          </a:p>
        </p:txBody>
      </p:sp>
    </p:spTree>
  </p:cSld>
  <p:clrMapOvr>
    <a:masterClrMapping/>
  </p:clrMapOvr>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55650" y="549275"/>
            <a:ext cx="7777163" cy="4622800"/>
          </a:xfrm>
          <a:prstGeom prst="rect">
            <a:avLst/>
          </a:prstGeom>
          <a:noFill/>
        </p:spPr>
        <p:txBody>
          <a:bodyPr>
            <a:spAutoFit/>
          </a:bodyPr>
          <a:lstStyle/>
          <a:p>
            <a:pPr fontAlgn="auto">
              <a:spcBef>
                <a:spcPts val="0"/>
              </a:spcBef>
              <a:spcAft>
                <a:spcPts val="0"/>
              </a:spcAft>
              <a:defRPr/>
            </a:pPr>
            <a:r>
              <a:rPr lang="en-GB" sz="3200" dirty="0" err="1">
                <a:solidFill>
                  <a:prstClr val="black"/>
                </a:solidFill>
                <a:latin typeface="+mn-lt"/>
                <a:ea typeface="+mj-ea"/>
                <a:cs typeface="+mj-cs"/>
              </a:rPr>
              <a:t>Sut</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ddylid</a:t>
            </a:r>
            <a:r>
              <a:rPr lang="en-GB" sz="3200" dirty="0">
                <a:solidFill>
                  <a:prstClr val="black"/>
                </a:solidFill>
                <a:latin typeface="+mn-lt"/>
                <a:ea typeface="+mj-ea"/>
                <a:cs typeface="+mj-cs"/>
              </a:rPr>
              <a:t> </a:t>
            </a:r>
            <a:r>
              <a:rPr lang="en-GB" sz="3200" dirty="0" err="1">
                <a:solidFill>
                  <a:prstClr val="black"/>
                </a:solidFill>
                <a:latin typeface="+mn-lt"/>
                <a:ea typeface="+mj-ea"/>
                <a:cs typeface="+mj-cs"/>
              </a:rPr>
              <a:t>cyfeirnodi</a:t>
            </a:r>
            <a:r>
              <a:rPr lang="en-GB" sz="3200" dirty="0">
                <a:solidFill>
                  <a:prstClr val="black"/>
                </a:solidFill>
                <a:latin typeface="+mn-lt"/>
                <a:ea typeface="+mj-ea"/>
                <a:cs typeface="+mj-cs"/>
              </a:rPr>
              <a:t>?</a:t>
            </a:r>
          </a:p>
          <a:p>
            <a:pPr fontAlgn="auto">
              <a:spcBef>
                <a:spcPts val="0"/>
              </a:spcBef>
              <a:spcAft>
                <a:spcPts val="0"/>
              </a:spcAft>
              <a:defRPr/>
            </a:pPr>
            <a:r>
              <a:rPr lang="en-GB" sz="3200" i="1" dirty="0">
                <a:solidFill>
                  <a:prstClr val="black"/>
                </a:solidFill>
                <a:latin typeface="+mn-lt"/>
                <a:ea typeface="+mj-ea"/>
                <a:cs typeface="+mj-cs"/>
              </a:rPr>
              <a:t>So how should I cite this?</a:t>
            </a:r>
          </a:p>
          <a:p>
            <a:pPr fontAlgn="auto">
              <a:spcBef>
                <a:spcPts val="0"/>
              </a:spcBef>
              <a:spcAft>
                <a:spcPts val="0"/>
              </a:spcAft>
              <a:defRPr/>
            </a:pPr>
            <a:endParaRPr lang="en-GB" sz="3200" dirty="0">
              <a:solidFill>
                <a:prstClr val="black"/>
              </a:solidFill>
              <a:latin typeface="+mn-lt"/>
              <a:ea typeface="+mj-ea"/>
              <a:cs typeface="+mj-cs"/>
            </a:endParaRPr>
          </a:p>
          <a:p>
            <a:pPr fontAlgn="auto">
              <a:spcBef>
                <a:spcPct val="20000"/>
              </a:spcBef>
              <a:spcAft>
                <a:spcPts val="0"/>
              </a:spcAft>
              <a:defRPr/>
            </a:pPr>
            <a:r>
              <a:rPr lang="en-GB" sz="3200" dirty="0">
                <a:solidFill>
                  <a:prstClr val="black"/>
                </a:solidFill>
                <a:latin typeface="+mn-lt"/>
                <a:cs typeface="+mn-cs"/>
              </a:rPr>
              <a:t>Fishman, T. (2010) </a:t>
            </a:r>
            <a:r>
              <a:rPr lang="en-GB" sz="3200" i="1" dirty="0" err="1">
                <a:solidFill>
                  <a:srgbClr val="FF0000"/>
                </a:solidFill>
                <a:latin typeface="+mn-lt"/>
                <a:cs typeface="+mn-cs"/>
              </a:rPr>
              <a:t>dyfynwyd</a:t>
            </a:r>
            <a:r>
              <a:rPr lang="en-GB" sz="3200" i="1" dirty="0">
                <a:solidFill>
                  <a:srgbClr val="FF0000"/>
                </a:solidFill>
                <a:latin typeface="+mn-lt"/>
                <a:cs typeface="+mn-cs"/>
              </a:rPr>
              <a:t> </a:t>
            </a:r>
            <a:r>
              <a:rPr lang="en-GB" sz="3200" i="1" dirty="0" err="1">
                <a:solidFill>
                  <a:srgbClr val="FF0000"/>
                </a:solidFill>
                <a:latin typeface="+mn-lt"/>
                <a:cs typeface="+mn-cs"/>
              </a:rPr>
              <a:t>yn</a:t>
            </a:r>
            <a:r>
              <a:rPr lang="en-GB" sz="3200" i="1" dirty="0">
                <a:solidFill>
                  <a:srgbClr val="FF0000"/>
                </a:solidFill>
                <a:latin typeface="+mn-lt"/>
                <a:cs typeface="+mn-cs"/>
              </a:rPr>
              <a:t> </a:t>
            </a:r>
            <a:r>
              <a:rPr lang="en-GB" sz="3200" dirty="0">
                <a:solidFill>
                  <a:prstClr val="black"/>
                </a:solidFill>
                <a:latin typeface="+mn-lt"/>
                <a:cs typeface="+mn-cs"/>
              </a:rPr>
              <a:t>/ cited in </a:t>
            </a:r>
            <a:r>
              <a:rPr lang="en-GB" sz="3200" dirty="0" err="1">
                <a:solidFill>
                  <a:prstClr val="black"/>
                </a:solidFill>
                <a:latin typeface="+mn-lt"/>
                <a:cs typeface="+mn-cs"/>
              </a:rPr>
              <a:t>Fearn</a:t>
            </a:r>
            <a:r>
              <a:rPr lang="en-GB" sz="3200" dirty="0">
                <a:solidFill>
                  <a:prstClr val="black"/>
                </a:solidFill>
                <a:latin typeface="+mn-lt"/>
                <a:cs typeface="+mn-cs"/>
              </a:rPr>
              <a:t>, H. ‘Is it plagiarism? Well it is rather difficult to say.’ [</a:t>
            </a:r>
            <a:r>
              <a:rPr lang="en-GB" sz="3200" i="1" dirty="0" err="1">
                <a:solidFill>
                  <a:srgbClr val="FF0000"/>
                </a:solidFill>
                <a:latin typeface="+mn-lt"/>
                <a:cs typeface="+mn-cs"/>
              </a:rPr>
              <a:t>Ar</a:t>
            </a:r>
            <a:r>
              <a:rPr lang="en-GB" sz="3200" i="1" dirty="0">
                <a:solidFill>
                  <a:srgbClr val="FF0000"/>
                </a:solidFill>
                <a:latin typeface="+mn-lt"/>
                <a:cs typeface="+mn-cs"/>
              </a:rPr>
              <a:t> </a:t>
            </a:r>
            <a:r>
              <a:rPr lang="en-GB" sz="3200" i="1" dirty="0" err="1">
                <a:solidFill>
                  <a:srgbClr val="FF0000"/>
                </a:solidFill>
                <a:latin typeface="+mn-lt"/>
                <a:cs typeface="+mn-cs"/>
              </a:rPr>
              <a:t>lein</a:t>
            </a:r>
            <a:r>
              <a:rPr lang="en-GB" sz="3200" i="1" dirty="0">
                <a:solidFill>
                  <a:srgbClr val="FF0000"/>
                </a:solidFill>
                <a:latin typeface="+mn-lt"/>
                <a:cs typeface="+mn-cs"/>
              </a:rPr>
              <a:t> </a:t>
            </a:r>
            <a:r>
              <a:rPr lang="en-GB" sz="3200" dirty="0">
                <a:solidFill>
                  <a:prstClr val="black"/>
                </a:solidFill>
                <a:latin typeface="+mn-lt"/>
                <a:cs typeface="+mn-cs"/>
              </a:rPr>
              <a:t>/ Online], Available: http://www.timeshighereducation.co.uk/412292.article [</a:t>
            </a:r>
            <a:r>
              <a:rPr lang="en-GB" sz="3200" i="1" dirty="0">
                <a:solidFill>
                  <a:srgbClr val="FF0000"/>
                </a:solidFill>
                <a:latin typeface="+mn-lt"/>
                <a:cs typeface="+mn-cs"/>
              </a:rPr>
              <a:t>29 </a:t>
            </a:r>
            <a:r>
              <a:rPr lang="en-GB" sz="3200" i="1" dirty="0" err="1">
                <a:solidFill>
                  <a:srgbClr val="FF0000"/>
                </a:solidFill>
                <a:latin typeface="+mn-lt"/>
                <a:cs typeface="+mn-cs"/>
              </a:rPr>
              <a:t>Ebrill</a:t>
            </a:r>
            <a:r>
              <a:rPr lang="en-GB" sz="3200" i="1" dirty="0">
                <a:solidFill>
                  <a:srgbClr val="FF0000"/>
                </a:solidFill>
                <a:latin typeface="+mn-lt"/>
                <a:cs typeface="+mn-cs"/>
              </a:rPr>
              <a:t> 2013 </a:t>
            </a:r>
            <a:r>
              <a:rPr lang="en-GB" sz="3200" dirty="0">
                <a:solidFill>
                  <a:prstClr val="black"/>
                </a:solidFill>
                <a:latin typeface="+mn-lt"/>
                <a:cs typeface="+mn-cs"/>
              </a:rPr>
              <a:t>/ 29 April 2013]</a:t>
            </a:r>
            <a:endParaRPr lang="en-US" sz="3200" dirty="0">
              <a:solidFill>
                <a:prstClr val="black"/>
              </a:solidFill>
              <a:latin typeface="+mn-lt"/>
              <a:cs typeface="+mn-cs"/>
            </a:endParaRPr>
          </a:p>
          <a:p>
            <a:pPr fontAlgn="auto">
              <a:spcBef>
                <a:spcPts val="0"/>
              </a:spcBef>
              <a:spcAft>
                <a:spcPts val="0"/>
              </a:spcAft>
              <a:defRPr/>
            </a:pPr>
            <a:endParaRPr lang="en-GB" sz="3200" dirty="0">
              <a:latin typeface="+mn-lt"/>
              <a:cs typeface="+mn-cs"/>
            </a:endParaRPr>
          </a:p>
        </p:txBody>
      </p:sp>
    </p:spTree>
  </p:cSld>
  <p:clrMapOvr>
    <a:masterClrMapping/>
  </p:clrMapOvr>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6948488" y="2554288"/>
            <a:ext cx="1981200" cy="1028700"/>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Camymddygiad</a:t>
            </a:r>
            <a:r>
              <a:rPr lang="en-GB" dirty="0">
                <a:solidFill>
                  <a:schemeClr val="tx1"/>
                </a:solidFill>
              </a:rPr>
              <a:t> / </a:t>
            </a:r>
            <a:r>
              <a:rPr lang="en-GB" i="1" dirty="0">
                <a:solidFill>
                  <a:schemeClr val="tx1"/>
                </a:solidFill>
              </a:rPr>
              <a:t>Misconduct</a:t>
            </a:r>
            <a:endParaRPr lang="en-US" i="1" dirty="0">
              <a:solidFill>
                <a:schemeClr val="tx1"/>
              </a:solidFill>
            </a:endParaRPr>
          </a:p>
        </p:txBody>
      </p:sp>
      <p:sp>
        <p:nvSpPr>
          <p:cNvPr id="7" name="Rectangle 6"/>
          <p:cNvSpPr/>
          <p:nvPr/>
        </p:nvSpPr>
        <p:spPr>
          <a:xfrm>
            <a:off x="4859338" y="3689350"/>
            <a:ext cx="1981200" cy="1028700"/>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Camddefnydd</a:t>
            </a:r>
            <a:r>
              <a:rPr lang="en-GB" dirty="0">
                <a:solidFill>
                  <a:schemeClr val="tx1"/>
                </a:solidFill>
              </a:rPr>
              <a:t> / </a:t>
            </a:r>
            <a:r>
              <a:rPr lang="en-GB" i="1" dirty="0">
                <a:solidFill>
                  <a:schemeClr val="tx1"/>
                </a:solidFill>
              </a:rPr>
              <a:t>Misuse</a:t>
            </a:r>
            <a:endParaRPr lang="en-US" i="1" dirty="0">
              <a:solidFill>
                <a:schemeClr val="tx1"/>
              </a:solidFill>
            </a:endParaRPr>
          </a:p>
        </p:txBody>
      </p:sp>
      <p:sp>
        <p:nvSpPr>
          <p:cNvPr id="8" name="Rectangle 7"/>
          <p:cNvSpPr/>
          <p:nvPr/>
        </p:nvSpPr>
        <p:spPr>
          <a:xfrm>
            <a:off x="1654175" y="4470400"/>
            <a:ext cx="2197100" cy="10287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Camddealltwlriaeth</a:t>
            </a:r>
            <a:r>
              <a:rPr lang="en-GB" dirty="0">
                <a:solidFill>
                  <a:schemeClr val="tx1"/>
                </a:solidFill>
              </a:rPr>
              <a:t> / </a:t>
            </a:r>
            <a:r>
              <a:rPr lang="en-GB" i="1" dirty="0">
                <a:solidFill>
                  <a:schemeClr val="tx1"/>
                </a:solidFill>
              </a:rPr>
              <a:t>Misunderstanding</a:t>
            </a:r>
            <a:endParaRPr lang="en-US" i="1" dirty="0">
              <a:solidFill>
                <a:schemeClr val="tx1"/>
              </a:solidFill>
            </a:endParaRPr>
          </a:p>
        </p:txBody>
      </p:sp>
      <p:sp>
        <p:nvSpPr>
          <p:cNvPr id="9" name="Rectangle 8"/>
          <p:cNvSpPr/>
          <p:nvPr/>
        </p:nvSpPr>
        <p:spPr>
          <a:xfrm>
            <a:off x="6156325" y="333375"/>
            <a:ext cx="2209800" cy="1338263"/>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anchor="ctr"/>
          <a:lstStyle/>
          <a:p>
            <a:pPr algn="ctr" fontAlgn="auto">
              <a:spcBef>
                <a:spcPts val="0"/>
              </a:spcBef>
              <a:spcAft>
                <a:spcPts val="0"/>
              </a:spcAft>
              <a:defRPr/>
            </a:pPr>
            <a:r>
              <a:rPr lang="en-GB" dirty="0" err="1">
                <a:solidFill>
                  <a:schemeClr val="tx1"/>
                </a:solidFill>
              </a:rPr>
              <a:t>Twyll</a:t>
            </a:r>
            <a:r>
              <a:rPr lang="en-GB" dirty="0">
                <a:solidFill>
                  <a:schemeClr val="tx1"/>
                </a:solidFill>
              </a:rPr>
              <a:t> </a:t>
            </a:r>
            <a:r>
              <a:rPr lang="en-GB" dirty="0" err="1">
                <a:solidFill>
                  <a:schemeClr val="tx1"/>
                </a:solidFill>
              </a:rPr>
              <a:t>bwriadol</a:t>
            </a:r>
            <a:r>
              <a:rPr lang="en-GB" dirty="0">
                <a:solidFill>
                  <a:schemeClr val="tx1"/>
                </a:solidFill>
              </a:rPr>
              <a:t> – </a:t>
            </a:r>
            <a:r>
              <a:rPr lang="en-GB" dirty="0" err="1">
                <a:solidFill>
                  <a:schemeClr val="tx1"/>
                </a:solidFill>
              </a:rPr>
              <a:t>bwriad</a:t>
            </a:r>
            <a:r>
              <a:rPr lang="en-GB" dirty="0">
                <a:solidFill>
                  <a:schemeClr val="tx1"/>
                </a:solidFill>
              </a:rPr>
              <a:t> </a:t>
            </a:r>
            <a:r>
              <a:rPr lang="en-GB" dirty="0" err="1">
                <a:solidFill>
                  <a:schemeClr val="tx1"/>
                </a:solidFill>
              </a:rPr>
              <a:t>i</a:t>
            </a:r>
            <a:r>
              <a:rPr lang="en-GB" dirty="0">
                <a:solidFill>
                  <a:schemeClr val="tx1"/>
                </a:solidFill>
              </a:rPr>
              <a:t> </a:t>
            </a:r>
            <a:r>
              <a:rPr lang="en-GB" dirty="0" err="1">
                <a:solidFill>
                  <a:schemeClr val="tx1"/>
                </a:solidFill>
              </a:rPr>
              <a:t>dwyllo</a:t>
            </a:r>
            <a:r>
              <a:rPr lang="en-GB" dirty="0">
                <a:solidFill>
                  <a:schemeClr val="tx1"/>
                </a:solidFill>
              </a:rPr>
              <a:t> / </a:t>
            </a:r>
            <a:r>
              <a:rPr lang="en-GB" i="1" dirty="0">
                <a:solidFill>
                  <a:schemeClr val="tx1"/>
                </a:solidFill>
              </a:rPr>
              <a:t>Deliberate cheating – intent to deceive</a:t>
            </a:r>
            <a:endParaRPr lang="en-US" i="1" dirty="0">
              <a:solidFill>
                <a:schemeClr val="tx1"/>
              </a:solidFill>
            </a:endParaRPr>
          </a:p>
        </p:txBody>
      </p:sp>
      <p:sp>
        <p:nvSpPr>
          <p:cNvPr id="10" name="Rectangle 9"/>
          <p:cNvSpPr/>
          <p:nvPr/>
        </p:nvSpPr>
        <p:spPr>
          <a:xfrm>
            <a:off x="2971800" y="1455738"/>
            <a:ext cx="2176463" cy="1527175"/>
          </a:xfrm>
          <a:prstGeom prst="rect">
            <a:avLst/>
          </a:prstGeom>
        </p:spPr>
        <p:style>
          <a:lnRef idx="2">
            <a:schemeClr val="accent6">
              <a:shade val="50000"/>
            </a:schemeClr>
          </a:lnRef>
          <a:fillRef idx="1">
            <a:schemeClr val="accent6"/>
          </a:fillRef>
          <a:effectRef idx="0">
            <a:schemeClr val="accent6"/>
          </a:effectRef>
          <a:fontRef idx="minor">
            <a:schemeClr val="lt1"/>
          </a:fontRef>
        </p:style>
        <p:txBody>
          <a:bodyPr anchor="ctr"/>
          <a:lstStyle/>
          <a:p>
            <a:pPr algn="ctr" fontAlgn="auto">
              <a:spcBef>
                <a:spcPts val="0"/>
              </a:spcBef>
              <a:spcAft>
                <a:spcPts val="0"/>
              </a:spcAft>
              <a:defRPr/>
            </a:pP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 </a:t>
            </a:r>
            <a:r>
              <a:rPr lang="en-GB" dirty="0" err="1">
                <a:solidFill>
                  <a:schemeClr val="tx1"/>
                </a:solidFill>
              </a:rPr>
              <a:t>gwenud</a:t>
            </a:r>
            <a:r>
              <a:rPr lang="en-GB" dirty="0">
                <a:solidFill>
                  <a:schemeClr val="tx1"/>
                </a:solidFill>
              </a:rPr>
              <a:t> </a:t>
            </a:r>
            <a:r>
              <a:rPr lang="en-GB" dirty="0" err="1">
                <a:solidFill>
                  <a:schemeClr val="tx1"/>
                </a:solidFill>
              </a:rPr>
              <a:t>camgymeriad</a:t>
            </a:r>
            <a:r>
              <a:rPr lang="en-GB" dirty="0">
                <a:solidFill>
                  <a:schemeClr val="tx1"/>
                </a:solidFill>
              </a:rPr>
              <a:t>. / </a:t>
            </a:r>
            <a:r>
              <a:rPr lang="en-GB" i="1" dirty="0">
                <a:solidFill>
                  <a:schemeClr val="tx1"/>
                </a:solidFill>
              </a:rPr>
              <a:t>Knows the rules and makes a mistake</a:t>
            </a:r>
            <a:endParaRPr lang="en-US" i="1" dirty="0">
              <a:solidFill>
                <a:schemeClr val="tx1"/>
              </a:solidFill>
            </a:endParaRPr>
          </a:p>
        </p:txBody>
      </p:sp>
      <p:sp>
        <p:nvSpPr>
          <p:cNvPr id="11" name="Rectangle 10"/>
          <p:cNvSpPr/>
          <p:nvPr/>
        </p:nvSpPr>
        <p:spPr>
          <a:xfrm>
            <a:off x="457200" y="2320925"/>
            <a:ext cx="1981200" cy="162560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anchor="ctr"/>
          <a:lstStyle/>
          <a:p>
            <a:pPr algn="ctr" fontAlgn="auto">
              <a:spcBef>
                <a:spcPts val="0"/>
              </a:spcBef>
              <a:spcAft>
                <a:spcPts val="0"/>
              </a:spcAft>
              <a:defRPr/>
            </a:pPr>
            <a:r>
              <a:rPr lang="en-GB" dirty="0" err="1">
                <a:solidFill>
                  <a:schemeClr val="tx1"/>
                </a:solidFill>
              </a:rPr>
              <a:t>Ddim</a:t>
            </a:r>
            <a:r>
              <a:rPr lang="en-GB" dirty="0">
                <a:solidFill>
                  <a:schemeClr val="tx1"/>
                </a:solidFill>
              </a:rPr>
              <a:t> </a:t>
            </a:r>
            <a:r>
              <a:rPr lang="en-GB" dirty="0" err="1">
                <a:solidFill>
                  <a:schemeClr val="tx1"/>
                </a:solidFill>
              </a:rPr>
              <a:t>yn</a:t>
            </a:r>
            <a:r>
              <a:rPr lang="en-GB" dirty="0">
                <a:solidFill>
                  <a:schemeClr val="tx1"/>
                </a:solidFill>
              </a:rPr>
              <a:t> </a:t>
            </a:r>
            <a:r>
              <a:rPr lang="en-GB" dirty="0" err="1">
                <a:solidFill>
                  <a:schemeClr val="tx1"/>
                </a:solidFill>
              </a:rPr>
              <a:t>gwybod</a:t>
            </a:r>
            <a:r>
              <a:rPr lang="en-GB" dirty="0">
                <a:solidFill>
                  <a:schemeClr val="tx1"/>
                </a:solidFill>
              </a:rPr>
              <a:t> y </a:t>
            </a:r>
            <a:r>
              <a:rPr lang="en-GB" dirty="0" err="1">
                <a:solidFill>
                  <a:schemeClr val="tx1"/>
                </a:solidFill>
              </a:rPr>
              <a:t>rheolau</a:t>
            </a:r>
            <a:r>
              <a:rPr lang="en-GB" dirty="0">
                <a:solidFill>
                  <a:schemeClr val="tx1"/>
                </a:solidFill>
              </a:rPr>
              <a:t> </a:t>
            </a:r>
            <a:r>
              <a:rPr lang="en-GB" dirty="0" err="1">
                <a:solidFill>
                  <a:schemeClr val="tx1"/>
                </a:solidFill>
              </a:rPr>
              <a:t>a’u</a:t>
            </a:r>
            <a:r>
              <a:rPr lang="en-GB" dirty="0">
                <a:solidFill>
                  <a:schemeClr val="tx1"/>
                </a:solidFill>
              </a:rPr>
              <a:t> </a:t>
            </a:r>
            <a:r>
              <a:rPr lang="en-GB" dirty="0" err="1">
                <a:solidFill>
                  <a:schemeClr val="tx1"/>
                </a:solidFill>
              </a:rPr>
              <a:t>torri</a:t>
            </a:r>
            <a:r>
              <a:rPr lang="en-GB" dirty="0">
                <a:solidFill>
                  <a:schemeClr val="tx1"/>
                </a:solidFill>
              </a:rPr>
              <a:t>. / </a:t>
            </a:r>
            <a:r>
              <a:rPr lang="en-GB" i="1" dirty="0">
                <a:solidFill>
                  <a:schemeClr val="tx1"/>
                </a:solidFill>
              </a:rPr>
              <a:t>Doesn’t know the rules and breaks them</a:t>
            </a:r>
            <a:endParaRPr lang="en-US" i="1" dirty="0">
              <a:solidFill>
                <a:schemeClr val="tx1"/>
              </a:solidFill>
            </a:endParaRPr>
          </a:p>
        </p:txBody>
      </p:sp>
      <p:sp>
        <p:nvSpPr>
          <p:cNvPr id="4" name="TextBox 3"/>
          <p:cNvSpPr txBox="1"/>
          <p:nvPr/>
        </p:nvSpPr>
        <p:spPr>
          <a:xfrm>
            <a:off x="463550" y="188913"/>
            <a:ext cx="8299450" cy="1138237"/>
          </a:xfrm>
          <a:prstGeom prst="rect">
            <a:avLst/>
          </a:prstGeom>
          <a:noFill/>
        </p:spPr>
        <p:txBody>
          <a:bodyPr>
            <a:spAutoFit/>
          </a:bodyPr>
          <a:lstStyle/>
          <a:p>
            <a:pPr fontAlgn="auto">
              <a:spcBef>
                <a:spcPts val="0"/>
              </a:spcBef>
              <a:spcAft>
                <a:spcPts val="0"/>
              </a:spcAft>
              <a:defRPr/>
            </a:pPr>
            <a:r>
              <a:rPr lang="en-GB" sz="3400" dirty="0" err="1">
                <a:solidFill>
                  <a:prstClr val="black"/>
                </a:solidFill>
                <a:latin typeface="+mn-lt"/>
                <a:ea typeface="+mj-ea"/>
                <a:cs typeface="+mj-cs"/>
              </a:rPr>
              <a:t>Sbectrwm</a:t>
            </a:r>
            <a:r>
              <a:rPr lang="en-GB" sz="3400" dirty="0">
                <a:solidFill>
                  <a:prstClr val="black"/>
                </a:solidFill>
                <a:latin typeface="+mn-lt"/>
                <a:ea typeface="+mj-ea"/>
                <a:cs typeface="+mj-cs"/>
              </a:rPr>
              <a:t> </a:t>
            </a:r>
            <a:r>
              <a:rPr lang="en-GB" sz="3400" dirty="0" err="1">
                <a:solidFill>
                  <a:prstClr val="black"/>
                </a:solidFill>
                <a:latin typeface="+mn-lt"/>
                <a:ea typeface="+mj-ea"/>
                <a:cs typeface="+mj-cs"/>
              </a:rPr>
              <a:t>Llên-ladrad</a:t>
            </a:r>
            <a:endParaRPr lang="en-GB" sz="3400" dirty="0">
              <a:solidFill>
                <a:prstClr val="black"/>
              </a:solidFill>
              <a:latin typeface="+mn-lt"/>
              <a:ea typeface="+mj-ea"/>
              <a:cs typeface="+mj-cs"/>
            </a:endParaRPr>
          </a:p>
          <a:p>
            <a:pPr fontAlgn="auto">
              <a:spcBef>
                <a:spcPts val="0"/>
              </a:spcBef>
              <a:spcAft>
                <a:spcPts val="0"/>
              </a:spcAft>
              <a:defRPr/>
            </a:pPr>
            <a:r>
              <a:rPr lang="en-GB" sz="3400" i="1" dirty="0">
                <a:solidFill>
                  <a:prstClr val="black"/>
                </a:solidFill>
                <a:latin typeface="+mn-lt"/>
                <a:ea typeface="+mj-ea"/>
                <a:cs typeface="+mj-cs"/>
              </a:rPr>
              <a:t>A spectrum of plagiarism</a:t>
            </a:r>
            <a:endParaRPr lang="en-GB" sz="3400" i="1" dirty="0">
              <a:latin typeface="+mn-lt"/>
              <a:cs typeface="+mn-cs"/>
            </a:endParaRPr>
          </a:p>
        </p:txBody>
      </p:sp>
      <p:cxnSp>
        <p:nvCxnSpPr>
          <p:cNvPr id="21" name="Straight Arrow Connector 20"/>
          <p:cNvCxnSpPr/>
          <p:nvPr/>
        </p:nvCxnSpPr>
        <p:spPr>
          <a:xfrm flipV="1">
            <a:off x="463550" y="1751013"/>
            <a:ext cx="8375650" cy="3233737"/>
          </a:xfrm>
          <a:prstGeom prst="straightConnector1">
            <a:avLst/>
          </a:prstGeom>
          <a:ln w="38100">
            <a:solidFill>
              <a:srgbClr val="FF0000"/>
            </a:solidFill>
            <a:headEnd type="arrow"/>
            <a:tailEnd type="arrow"/>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a:xfrm>
            <a:off x="2051050" y="1643063"/>
            <a:ext cx="2600325" cy="406241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a:xfrm>
            <a:off x="5292725" y="1096963"/>
            <a:ext cx="2447925" cy="4032250"/>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11188" y="549275"/>
            <a:ext cx="7993062" cy="1200150"/>
          </a:xfrm>
          <a:prstGeom prst="rect">
            <a:avLst/>
          </a:prstGeom>
          <a:noFill/>
        </p:spPr>
        <p:txBody>
          <a:bodyPr>
            <a:spAutoFit/>
          </a:bodyPr>
          <a:lstStyle/>
          <a:p>
            <a:pPr fontAlgn="auto">
              <a:spcBef>
                <a:spcPts val="0"/>
              </a:spcBef>
              <a:spcAft>
                <a:spcPts val="0"/>
              </a:spcAft>
              <a:defRPr/>
            </a:pPr>
            <a:endParaRPr lang="en-GB" sz="3600" dirty="0">
              <a:solidFill>
                <a:prstClr val="black"/>
              </a:solidFill>
              <a:latin typeface="+mn-lt"/>
              <a:ea typeface="+mj-ea"/>
              <a:cs typeface="+mj-cs"/>
            </a:endParaRPr>
          </a:p>
          <a:p>
            <a:pPr fontAlgn="auto">
              <a:spcBef>
                <a:spcPts val="0"/>
              </a:spcBef>
              <a:spcAft>
                <a:spcPts val="0"/>
              </a:spcAft>
              <a:defRPr/>
            </a:pPr>
            <a:endParaRPr lang="en-GB" sz="3600" dirty="0">
              <a:latin typeface="+mn-lt"/>
              <a:cs typeface="+mn-cs"/>
            </a:endParaRPr>
          </a:p>
        </p:txBody>
      </p:sp>
      <p:sp>
        <p:nvSpPr>
          <p:cNvPr id="5" name="TextBox 4"/>
          <p:cNvSpPr txBox="1"/>
          <p:nvPr/>
        </p:nvSpPr>
        <p:spPr>
          <a:xfrm>
            <a:off x="179388" y="620713"/>
            <a:ext cx="4248150" cy="4708525"/>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R</a:t>
            </a:r>
            <a:r>
              <a:rPr lang="en-GB" sz="3200" dirty="0">
                <a:solidFill>
                  <a:prstClr val="black"/>
                </a:solidFill>
                <a:latin typeface="+mn-lt"/>
                <a:ea typeface="+mj-ea"/>
                <a:cs typeface="+mj-cs"/>
              </a:rPr>
              <a:t>HAI ENGHREIFFTIAU</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Copïo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heb</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ddangos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mai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copi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yw</a:t>
            </a:r>
            <a:r>
              <a:rPr lang="en-GB" sz="2400" dirty="0">
                <a:solidFill>
                  <a:prstClr val="black"/>
                </a:solidFill>
                <a:latin typeface="+mn-lt"/>
                <a:ea typeface="+mj-ea"/>
                <a:cs typeface="+mj-cs"/>
              </a:rPr>
              <a:t> e. </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Talu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rhywun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arall</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i</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wneud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drosoch</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a:solidFill>
                  <a:prstClr val="black"/>
                </a:solidFill>
                <a:latin typeface="+mn-lt"/>
                <a:ea typeface="+mj-ea"/>
                <a:cs typeface="+mj-cs"/>
              </a:rPr>
              <a:t>Dim </a:t>
            </a:r>
            <a:r>
              <a:rPr lang="en-GB" sz="2400" dirty="0" err="1">
                <a:solidFill>
                  <a:prstClr val="black"/>
                </a:solidFill>
                <a:latin typeface="+mn-lt"/>
                <a:ea typeface="+mj-ea"/>
                <a:cs typeface="+mj-cs"/>
              </a:rPr>
              <a:t>danogs</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eich</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ffynonellau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gair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neu</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weithred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yn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ddigon</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clir</a:t>
            </a:r>
            <a:r>
              <a:rPr lang="en-GB" sz="2400" dirty="0">
                <a:solidFill>
                  <a:prstClr val="black"/>
                </a:solidFill>
                <a:latin typeface="+mn-lt"/>
                <a:ea typeface="+mj-ea"/>
                <a:cs typeface="+mj-cs"/>
              </a:rPr>
              <a:t>.</a:t>
            </a:r>
          </a:p>
          <a:p>
            <a:pPr marL="457200" indent="-457200" fontAlgn="auto">
              <a:spcBef>
                <a:spcPts val="0"/>
              </a:spcBef>
              <a:spcAft>
                <a:spcPts val="0"/>
              </a:spcAft>
              <a:buFont typeface="Arial" pitchFamily="34" charset="0"/>
              <a:buChar char="•"/>
              <a:defRPr/>
            </a:pPr>
            <a:r>
              <a:rPr lang="en-GB" sz="2400" dirty="0" err="1">
                <a:solidFill>
                  <a:prstClr val="black"/>
                </a:solidFill>
                <a:latin typeface="+mn-lt"/>
                <a:ea typeface="+mj-ea"/>
                <a:cs typeface="+mj-cs"/>
              </a:rPr>
              <a:t>Gweithio</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gydag</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eraill</a:t>
            </a:r>
            <a:r>
              <a:rPr lang="en-GB" sz="2400" dirty="0">
                <a:solidFill>
                  <a:prstClr val="black"/>
                </a:solidFill>
                <a:latin typeface="+mn-lt"/>
                <a:ea typeface="+mj-ea"/>
                <a:cs typeface="+mj-cs"/>
              </a:rPr>
              <a:t> a dim </a:t>
            </a:r>
            <a:r>
              <a:rPr lang="en-GB" sz="2400" dirty="0" err="1">
                <a:solidFill>
                  <a:prstClr val="black"/>
                </a:solidFill>
                <a:latin typeface="+mn-lt"/>
                <a:ea typeface="+mj-ea"/>
                <a:cs typeface="+mj-cs"/>
              </a:rPr>
              <a:t>cydnabod</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rhannu’r</a:t>
            </a:r>
            <a:r>
              <a:rPr lang="en-GB" sz="2400" dirty="0">
                <a:solidFill>
                  <a:prstClr val="black"/>
                </a:solidFill>
                <a:latin typeface="+mn-lt"/>
                <a:ea typeface="+mj-ea"/>
                <a:cs typeface="+mj-cs"/>
              </a:rPr>
              <a:t> </a:t>
            </a:r>
            <a:r>
              <a:rPr lang="en-GB" sz="2400" dirty="0" err="1">
                <a:solidFill>
                  <a:prstClr val="black"/>
                </a:solidFill>
                <a:latin typeface="+mn-lt"/>
                <a:ea typeface="+mj-ea"/>
                <a:cs typeface="+mj-cs"/>
              </a:rPr>
              <a:t>gwaith</a:t>
            </a:r>
            <a:endParaRPr lang="en-GB" sz="2400" dirty="0">
              <a:solidFill>
                <a:prstClr val="black"/>
              </a:solidFill>
              <a:latin typeface="+mn-lt"/>
              <a:ea typeface="+mj-ea"/>
              <a:cs typeface="+mj-cs"/>
            </a:endParaRPr>
          </a:p>
          <a:p>
            <a:pPr fontAlgn="auto">
              <a:spcBef>
                <a:spcPts val="0"/>
              </a:spcBef>
              <a:spcAft>
                <a:spcPts val="0"/>
              </a:spcAft>
              <a:defRPr/>
            </a:pPr>
            <a:endParaRPr lang="en-GB" sz="2800" cap="all" dirty="0">
              <a:solidFill>
                <a:prstClr val="black"/>
              </a:solidFill>
              <a:latin typeface="+mn-lt"/>
              <a:ea typeface="+mj-ea"/>
              <a:cs typeface="+mj-cs"/>
            </a:endParaRPr>
          </a:p>
        </p:txBody>
      </p:sp>
      <p:sp>
        <p:nvSpPr>
          <p:cNvPr id="6" name="TextBox 5"/>
          <p:cNvSpPr txBox="1"/>
          <p:nvPr/>
        </p:nvSpPr>
        <p:spPr>
          <a:xfrm>
            <a:off x="4643438" y="619125"/>
            <a:ext cx="4176712" cy="4646613"/>
          </a:xfrm>
          <a:prstGeom prst="rect">
            <a:avLst/>
          </a:prstGeom>
          <a:noFill/>
        </p:spPr>
        <p:txBody>
          <a:bodyPr>
            <a:spAutoFit/>
          </a:bodyPr>
          <a:lstStyle/>
          <a:p>
            <a:pPr fontAlgn="auto">
              <a:spcBef>
                <a:spcPts val="0"/>
              </a:spcBef>
              <a:spcAft>
                <a:spcPts val="0"/>
              </a:spcAft>
              <a:defRPr/>
            </a:pPr>
            <a:r>
              <a:rPr lang="en-GB" sz="3200" cap="all" dirty="0">
                <a:solidFill>
                  <a:prstClr val="black"/>
                </a:solidFill>
                <a:latin typeface="+mn-lt"/>
                <a:ea typeface="+mj-ea"/>
                <a:cs typeface="+mj-cs"/>
              </a:rPr>
              <a:t>Some examples</a:t>
            </a:r>
          </a:p>
          <a:p>
            <a:pPr fontAlgn="auto">
              <a:spcBef>
                <a:spcPts val="0"/>
              </a:spcBef>
              <a:spcAft>
                <a:spcPts val="0"/>
              </a:spcAft>
              <a:defRPr/>
            </a:pPr>
            <a:endParaRPr lang="en-GB" sz="2400" cap="all" dirty="0">
              <a:solidFill>
                <a:prstClr val="black"/>
              </a:solidFill>
              <a:latin typeface="+mn-lt"/>
              <a:ea typeface="+mj-ea"/>
              <a:cs typeface="+mj-cs"/>
            </a:endParaRP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Copying without showing it is a copy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Paying someone to do it for you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Not showing your sources (words and work) transparently enough </a:t>
            </a:r>
          </a:p>
          <a:p>
            <a:pPr marL="457200" indent="-457200" fontAlgn="auto">
              <a:spcBef>
                <a:spcPts val="0"/>
              </a:spcBef>
              <a:spcAft>
                <a:spcPts val="0"/>
              </a:spcAft>
              <a:buFont typeface="Arial" pitchFamily="34" charset="0"/>
              <a:buChar char="•"/>
              <a:defRPr/>
            </a:pPr>
            <a:r>
              <a:rPr lang="en-GB" sz="2400" dirty="0">
                <a:solidFill>
                  <a:prstClr val="black"/>
                </a:solidFill>
                <a:latin typeface="+mn-lt"/>
                <a:cs typeface="+mn-cs"/>
              </a:rPr>
              <a:t>Working closely with others and not acknowledging the shared work </a:t>
            </a:r>
          </a:p>
        </p:txBody>
      </p:sp>
    </p:spTree>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3438" y="476250"/>
            <a:ext cx="4176712" cy="4525963"/>
          </a:xfrm>
        </p:spPr>
        <p:txBody>
          <a:bodyPr rtlCol="0">
            <a:normAutofit fontScale="62500" lnSpcReduction="20000"/>
          </a:bodyPr>
          <a:lstStyle/>
          <a:p>
            <a:pPr marL="0" indent="0" fontAlgn="auto">
              <a:lnSpc>
                <a:spcPct val="120000"/>
              </a:lnSpc>
              <a:spcBef>
                <a:spcPts val="0"/>
              </a:spcBef>
              <a:spcAft>
                <a:spcPts val="0"/>
              </a:spcAft>
              <a:buFont typeface="Arial" pitchFamily="34" charset="0"/>
              <a:buNone/>
              <a:defRPr/>
            </a:pPr>
            <a:r>
              <a:rPr lang="en-GB" sz="3800" b="1" dirty="0">
                <a:solidFill>
                  <a:prstClr val="black"/>
                </a:solidFill>
                <a:ea typeface="+mj-ea"/>
                <a:cs typeface="+mj-cs"/>
              </a:rPr>
              <a:t>Harvard </a:t>
            </a:r>
            <a:r>
              <a:rPr lang="en-GB" sz="3800" b="1" dirty="0" smtClean="0">
                <a:solidFill>
                  <a:prstClr val="black"/>
                </a:solidFill>
                <a:ea typeface="+mj-ea"/>
                <a:cs typeface="+mj-cs"/>
              </a:rPr>
              <a:t>Referencing - </a:t>
            </a:r>
          </a:p>
          <a:p>
            <a:pPr marL="0" indent="0" fontAlgn="auto">
              <a:lnSpc>
                <a:spcPct val="120000"/>
              </a:lnSpc>
              <a:spcBef>
                <a:spcPts val="0"/>
              </a:spcBef>
              <a:spcAft>
                <a:spcPts val="0"/>
              </a:spcAft>
              <a:buFont typeface="Arial" pitchFamily="34" charset="0"/>
              <a:buNone/>
              <a:defRPr/>
            </a:pPr>
            <a:r>
              <a:rPr lang="en-GB" sz="3800" b="1" dirty="0" smtClean="0">
                <a:solidFill>
                  <a:prstClr val="black"/>
                </a:solidFill>
                <a:ea typeface="+mj-ea"/>
                <a:cs typeface="+mj-cs"/>
              </a:rPr>
              <a:t>7 questions</a:t>
            </a:r>
          </a:p>
          <a:p>
            <a:pPr marL="0" indent="0" fontAlgn="auto">
              <a:lnSpc>
                <a:spcPct val="120000"/>
              </a:lnSpc>
              <a:spcBef>
                <a:spcPts val="0"/>
              </a:spcBef>
              <a:spcAft>
                <a:spcPts val="0"/>
              </a:spcAft>
              <a:buFont typeface="Arial" pitchFamily="34" charset="0"/>
              <a:buNone/>
              <a:defRPr/>
            </a:pPr>
            <a:endParaRPr lang="en-GB" dirty="0" smtClean="0"/>
          </a:p>
          <a:p>
            <a:pPr marL="0" indent="0" fontAlgn="auto">
              <a:lnSpc>
                <a:spcPct val="120000"/>
              </a:lnSpc>
              <a:spcBef>
                <a:spcPts val="0"/>
              </a:spcBef>
              <a:spcAft>
                <a:spcPts val="0"/>
              </a:spcAft>
              <a:buFont typeface="Arial" pitchFamily="34" charset="0"/>
              <a:buNone/>
              <a:defRPr/>
            </a:pPr>
            <a:r>
              <a:rPr lang="en-GB" dirty="0" smtClean="0"/>
              <a:t>A reference is complete when we know:</a:t>
            </a:r>
          </a:p>
          <a:p>
            <a:pPr marL="514350" indent="-457200" fontAlgn="auto">
              <a:lnSpc>
                <a:spcPct val="120000"/>
              </a:lnSpc>
              <a:spcBef>
                <a:spcPts val="0"/>
              </a:spcBef>
              <a:spcAft>
                <a:spcPts val="0"/>
              </a:spcAft>
              <a:buFont typeface="Arial" pitchFamily="34" charset="0"/>
              <a:buChar char="•"/>
              <a:defRPr/>
            </a:pPr>
            <a:r>
              <a:rPr lang="en-GB" dirty="0" smtClean="0"/>
              <a:t>Who wrote it or edited it?</a:t>
            </a:r>
          </a:p>
          <a:p>
            <a:pPr marL="514350" indent="-457200" fontAlgn="auto">
              <a:lnSpc>
                <a:spcPct val="120000"/>
              </a:lnSpc>
              <a:spcBef>
                <a:spcPts val="0"/>
              </a:spcBef>
              <a:spcAft>
                <a:spcPts val="0"/>
              </a:spcAft>
              <a:buFont typeface="Arial" pitchFamily="34" charset="0"/>
              <a:buChar char="•"/>
              <a:defRPr/>
            </a:pPr>
            <a:r>
              <a:rPr lang="en-GB" dirty="0" smtClean="0"/>
              <a:t>When was it published?</a:t>
            </a:r>
          </a:p>
          <a:p>
            <a:pPr marL="514350" indent="-457200" fontAlgn="auto">
              <a:lnSpc>
                <a:spcPct val="120000"/>
              </a:lnSpc>
              <a:spcBef>
                <a:spcPts val="0"/>
              </a:spcBef>
              <a:spcAft>
                <a:spcPts val="0"/>
              </a:spcAft>
              <a:buFont typeface="Arial" pitchFamily="34" charset="0"/>
              <a:buChar char="•"/>
              <a:defRPr/>
            </a:pPr>
            <a:r>
              <a:rPr lang="en-GB" dirty="0" smtClean="0"/>
              <a:t>What’s it called?</a:t>
            </a:r>
          </a:p>
          <a:p>
            <a:pPr marL="514350" indent="-457200" fontAlgn="auto">
              <a:lnSpc>
                <a:spcPct val="120000"/>
              </a:lnSpc>
              <a:spcBef>
                <a:spcPts val="0"/>
              </a:spcBef>
              <a:spcAft>
                <a:spcPts val="0"/>
              </a:spcAft>
              <a:buFont typeface="Arial" pitchFamily="34" charset="0"/>
              <a:buChar char="•"/>
              <a:defRPr/>
            </a:pPr>
            <a:r>
              <a:rPr lang="en-GB" dirty="0" smtClean="0"/>
              <a:t>What kind of a source is it (book, article, website)?</a:t>
            </a:r>
          </a:p>
          <a:p>
            <a:pPr marL="514350" indent="-457200" fontAlgn="auto">
              <a:lnSpc>
                <a:spcPct val="120000"/>
              </a:lnSpc>
              <a:spcBef>
                <a:spcPts val="0"/>
              </a:spcBef>
              <a:spcAft>
                <a:spcPts val="0"/>
              </a:spcAft>
              <a:buFont typeface="Arial" pitchFamily="34" charset="0"/>
              <a:buChar char="•"/>
              <a:defRPr/>
            </a:pPr>
            <a:r>
              <a:rPr lang="en-GB" dirty="0" smtClean="0"/>
              <a:t>Where was it published?</a:t>
            </a:r>
          </a:p>
          <a:p>
            <a:pPr marL="514350" indent="-457200" fontAlgn="auto">
              <a:lnSpc>
                <a:spcPct val="120000"/>
              </a:lnSpc>
              <a:spcBef>
                <a:spcPts val="0"/>
              </a:spcBef>
              <a:spcAft>
                <a:spcPts val="0"/>
              </a:spcAft>
              <a:buFont typeface="Arial" pitchFamily="34" charset="0"/>
              <a:buChar char="•"/>
              <a:defRPr/>
            </a:pPr>
            <a:r>
              <a:rPr lang="en-GB" dirty="0" smtClean="0"/>
              <a:t>Who published it?</a:t>
            </a:r>
          </a:p>
          <a:p>
            <a:pPr marL="514350" indent="-457200" fontAlgn="auto">
              <a:lnSpc>
                <a:spcPct val="120000"/>
              </a:lnSpc>
              <a:spcBef>
                <a:spcPts val="0"/>
              </a:spcBef>
              <a:spcAft>
                <a:spcPts val="0"/>
              </a:spcAft>
              <a:buFont typeface="Arial" pitchFamily="34" charset="0"/>
              <a:buChar char="•"/>
              <a:defRPr/>
            </a:pPr>
            <a:r>
              <a:rPr lang="en-GB" dirty="0" smtClean="0"/>
              <a:t>What page is the relevant material on?</a:t>
            </a:r>
            <a:endParaRPr lang="en-US" dirty="0"/>
          </a:p>
        </p:txBody>
      </p:sp>
      <p:sp>
        <p:nvSpPr>
          <p:cNvPr id="4" name="TextBox 3"/>
          <p:cNvSpPr txBox="1"/>
          <p:nvPr/>
        </p:nvSpPr>
        <p:spPr>
          <a:xfrm>
            <a:off x="250825" y="476250"/>
            <a:ext cx="4249738" cy="5110163"/>
          </a:xfrm>
          <a:prstGeom prst="rect">
            <a:avLst/>
          </a:prstGeom>
          <a:noFill/>
        </p:spPr>
        <p:txBody>
          <a:bodyPr>
            <a:spAutoFit/>
          </a:bodyPr>
          <a:lstStyle/>
          <a:p>
            <a:pPr fontAlgn="auto">
              <a:spcBef>
                <a:spcPts val="0"/>
              </a:spcBef>
              <a:spcAft>
                <a:spcPts val="0"/>
              </a:spcAft>
              <a:defRPr/>
            </a:pPr>
            <a:r>
              <a:rPr lang="en-GB" sz="2400" b="1" dirty="0" err="1">
                <a:latin typeface="+mn-lt"/>
                <a:cs typeface="+mn-cs"/>
              </a:rPr>
              <a:t>Cyfeirnodi</a:t>
            </a:r>
            <a:r>
              <a:rPr lang="en-GB" sz="2400" b="1" dirty="0">
                <a:latin typeface="+mn-lt"/>
                <a:cs typeface="+mn-cs"/>
              </a:rPr>
              <a:t> Harvard – 7 </a:t>
            </a:r>
            <a:r>
              <a:rPr lang="en-GB" sz="2400" b="1" dirty="0" err="1">
                <a:latin typeface="+mn-lt"/>
                <a:cs typeface="+mn-cs"/>
              </a:rPr>
              <a:t>Cwestiwn</a:t>
            </a:r>
            <a:endParaRPr lang="en-GB" sz="2400" b="1" dirty="0">
              <a:latin typeface="+mn-lt"/>
              <a:cs typeface="+mn-cs"/>
            </a:endParaRPr>
          </a:p>
          <a:p>
            <a:pPr fontAlgn="auto">
              <a:spcBef>
                <a:spcPts val="0"/>
              </a:spcBef>
              <a:spcAft>
                <a:spcPts val="0"/>
              </a:spcAft>
              <a:defRPr/>
            </a:pPr>
            <a:endParaRPr lang="en-GB" dirty="0">
              <a:latin typeface="+mn-lt"/>
              <a:cs typeface="+mn-cs"/>
            </a:endParaRPr>
          </a:p>
          <a:p>
            <a:pPr fontAlgn="auto">
              <a:spcBef>
                <a:spcPts val="0"/>
              </a:spcBef>
              <a:spcAft>
                <a:spcPts val="0"/>
              </a:spcAft>
              <a:defRPr/>
            </a:pPr>
            <a:r>
              <a:rPr lang="en-GB" sz="2000" dirty="0">
                <a:latin typeface="+mn-lt"/>
                <a:cs typeface="+mn-cs"/>
              </a:rPr>
              <a:t>Mae </a:t>
            </a:r>
            <a:r>
              <a:rPr lang="en-GB" sz="2000" dirty="0" err="1">
                <a:latin typeface="+mn-lt"/>
                <a:cs typeface="+mn-cs"/>
              </a:rPr>
              <a:t>cyfeirnod</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gyflwan</a:t>
            </a:r>
            <a:r>
              <a:rPr lang="en-GB" sz="2000" dirty="0">
                <a:latin typeface="+mn-lt"/>
                <a:cs typeface="+mn-cs"/>
              </a:rPr>
              <a:t> pan </a:t>
            </a:r>
            <a:r>
              <a:rPr lang="en-GB" sz="2000" dirty="0" err="1">
                <a:latin typeface="+mn-lt"/>
                <a:cs typeface="+mn-cs"/>
              </a:rPr>
              <a:t>fyddwn</a:t>
            </a:r>
            <a:r>
              <a:rPr lang="en-GB" sz="2000" dirty="0">
                <a:latin typeface="+mn-lt"/>
                <a:cs typeface="+mn-cs"/>
              </a:rPr>
              <a:t> </a:t>
            </a:r>
            <a:r>
              <a:rPr lang="en-GB" sz="2000" dirty="0" err="1">
                <a:latin typeface="+mn-lt"/>
                <a:cs typeface="+mn-cs"/>
              </a:rPr>
              <a:t>yn</a:t>
            </a:r>
            <a:r>
              <a:rPr lang="en-GB" sz="2000" dirty="0">
                <a:latin typeface="+mn-lt"/>
                <a:cs typeface="+mn-cs"/>
              </a:rPr>
              <a:t> </a:t>
            </a:r>
            <a:r>
              <a:rPr lang="en-GB" sz="2000" dirty="0" err="1">
                <a:latin typeface="+mn-lt"/>
                <a:cs typeface="+mn-cs"/>
              </a:rPr>
              <a:t>gwybod</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ysgrifennodd</a:t>
            </a:r>
            <a:r>
              <a:rPr lang="en-GB" sz="2000" dirty="0">
                <a:latin typeface="+mn-lt"/>
                <a:cs typeface="+mn-cs"/>
              </a:rPr>
              <a:t> / </a:t>
            </a:r>
            <a:r>
              <a:rPr lang="en-GB" sz="2000" dirty="0" err="1">
                <a:latin typeface="+mn-lt"/>
                <a:cs typeface="+mn-cs"/>
              </a:rPr>
              <a:t>olygodd</a:t>
            </a:r>
            <a:r>
              <a:rPr lang="en-GB" sz="2000" dirty="0">
                <a:latin typeface="+mn-lt"/>
                <a:cs typeface="+mn-cs"/>
              </a:rPr>
              <a:t> y </a:t>
            </a:r>
            <a:r>
              <a:rPr lang="en-GB" sz="2000" dirty="0" err="1">
                <a:latin typeface="+mn-lt"/>
                <a:cs typeface="+mn-cs"/>
              </a:rPr>
              <a:t>gwaith</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Pryd</a:t>
            </a:r>
            <a:r>
              <a:rPr lang="en-GB" sz="2000" dirty="0">
                <a:latin typeface="+mn-lt"/>
                <a:cs typeface="+mn-cs"/>
              </a:rPr>
              <a:t> y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a:t>
            </a:r>
            <a:r>
              <a:rPr lang="en-GB" sz="2000" dirty="0">
                <a:latin typeface="+mn-lt"/>
                <a:cs typeface="+mn-cs"/>
              </a:rPr>
              <a:t> </a:t>
            </a:r>
            <a:r>
              <a:rPr lang="en-GB" sz="2000" dirty="0" err="1">
                <a:latin typeface="+mn-lt"/>
                <a:cs typeface="+mn-cs"/>
              </a:rPr>
              <a:t>ei</a:t>
            </a:r>
            <a:r>
              <a:rPr lang="en-GB" sz="2000" dirty="0">
                <a:latin typeface="+mn-lt"/>
                <a:cs typeface="+mn-cs"/>
              </a:rPr>
              <a:t> </a:t>
            </a:r>
            <a:r>
              <a:rPr lang="en-GB" sz="2000" dirty="0" err="1">
                <a:latin typeface="+mn-lt"/>
                <a:cs typeface="+mn-cs"/>
              </a:rPr>
              <a:t>enw</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a:latin typeface="+mn-lt"/>
                <a:cs typeface="+mn-cs"/>
              </a:rPr>
              <a:t>Beth </a:t>
            </a:r>
            <a:r>
              <a:rPr lang="en-GB" sz="2000" dirty="0" err="1">
                <a:latin typeface="+mn-lt"/>
                <a:cs typeface="+mn-cs"/>
              </a:rPr>
              <a:t>yw’r</a:t>
            </a:r>
            <a:r>
              <a:rPr lang="en-GB" sz="2000" dirty="0">
                <a:latin typeface="+mn-lt"/>
                <a:cs typeface="+mn-cs"/>
              </a:rPr>
              <a:t> </a:t>
            </a:r>
            <a:r>
              <a:rPr lang="en-GB" sz="2000" dirty="0" err="1">
                <a:latin typeface="+mn-lt"/>
                <a:cs typeface="+mn-cs"/>
              </a:rPr>
              <a:t>ffynhonnell</a:t>
            </a:r>
            <a:r>
              <a:rPr lang="en-GB" sz="2000" dirty="0">
                <a:latin typeface="+mn-lt"/>
                <a:cs typeface="+mn-cs"/>
              </a:rPr>
              <a:t> (</a:t>
            </a:r>
            <a:r>
              <a:rPr lang="en-GB" sz="2000" dirty="0" err="1">
                <a:latin typeface="+mn-lt"/>
                <a:cs typeface="+mn-cs"/>
              </a:rPr>
              <a:t>llyfr</a:t>
            </a:r>
            <a:r>
              <a:rPr lang="en-GB" sz="2000" dirty="0">
                <a:latin typeface="+mn-lt"/>
                <a:cs typeface="+mn-cs"/>
              </a:rPr>
              <a:t>, </a:t>
            </a:r>
            <a:r>
              <a:rPr lang="en-GB" sz="2000" dirty="0" err="1">
                <a:latin typeface="+mn-lt"/>
                <a:cs typeface="+mn-cs"/>
              </a:rPr>
              <a:t>erthygl</a:t>
            </a:r>
            <a:r>
              <a:rPr lang="en-GB" sz="2000" dirty="0">
                <a:latin typeface="+mn-lt"/>
                <a:cs typeface="+mn-cs"/>
              </a:rPr>
              <a:t>, </a:t>
            </a:r>
            <a:r>
              <a:rPr lang="en-GB" sz="2000" dirty="0" err="1">
                <a:latin typeface="+mn-lt"/>
                <a:cs typeface="+mn-cs"/>
              </a:rPr>
              <a:t>gwefan</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Ble</a:t>
            </a:r>
            <a:r>
              <a:rPr lang="en-GB" sz="2000" dirty="0">
                <a:latin typeface="+mn-lt"/>
                <a:cs typeface="+mn-cs"/>
              </a:rPr>
              <a:t> </a:t>
            </a:r>
            <a:r>
              <a:rPr lang="en-GB" sz="2000" dirty="0" err="1">
                <a:latin typeface="+mn-lt"/>
                <a:cs typeface="+mn-cs"/>
              </a:rPr>
              <a:t>cyhoeddwyd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Pwy</a:t>
            </a:r>
            <a:r>
              <a:rPr lang="en-GB" sz="2000" dirty="0">
                <a:latin typeface="+mn-lt"/>
                <a:cs typeface="+mn-cs"/>
              </a:rPr>
              <a:t> </a:t>
            </a:r>
            <a:r>
              <a:rPr lang="en-GB" sz="2000" dirty="0" err="1">
                <a:latin typeface="+mn-lt"/>
                <a:cs typeface="+mn-cs"/>
              </a:rPr>
              <a:t>gyhoeddodd</a:t>
            </a:r>
            <a:r>
              <a:rPr lang="en-GB" sz="2000" dirty="0">
                <a:latin typeface="+mn-lt"/>
                <a:cs typeface="+mn-cs"/>
              </a:rPr>
              <a:t> </a:t>
            </a:r>
            <a:r>
              <a:rPr lang="en-GB" sz="2000" dirty="0" err="1">
                <a:latin typeface="+mn-lt"/>
                <a:cs typeface="+mn-cs"/>
              </a:rPr>
              <a:t>ef</a:t>
            </a:r>
            <a:r>
              <a:rPr lang="en-GB" sz="2000" dirty="0">
                <a:latin typeface="+mn-lt"/>
                <a:cs typeface="+mn-cs"/>
              </a:rPr>
              <a:t>?</a:t>
            </a:r>
          </a:p>
          <a:p>
            <a:pPr marL="342900" indent="-342900" fontAlgn="auto">
              <a:spcBef>
                <a:spcPts val="0"/>
              </a:spcBef>
              <a:spcAft>
                <a:spcPts val="0"/>
              </a:spcAft>
              <a:buFont typeface="Arial" pitchFamily="34" charset="0"/>
              <a:buChar char="•"/>
              <a:defRPr/>
            </a:pPr>
            <a:r>
              <a:rPr lang="en-GB" sz="2000" dirty="0" err="1">
                <a:latin typeface="+mn-lt"/>
                <a:cs typeface="+mn-cs"/>
              </a:rPr>
              <a:t>Ar</a:t>
            </a:r>
            <a:r>
              <a:rPr lang="en-GB" sz="2000" dirty="0">
                <a:latin typeface="+mn-lt"/>
                <a:cs typeface="+mn-cs"/>
              </a:rPr>
              <a:t> </a:t>
            </a:r>
            <a:r>
              <a:rPr lang="en-GB" sz="2000" dirty="0" err="1">
                <a:latin typeface="+mn-lt"/>
                <a:cs typeface="+mn-cs"/>
              </a:rPr>
              <a:t>ba</a:t>
            </a:r>
            <a:r>
              <a:rPr lang="en-GB" sz="2000" dirty="0">
                <a:latin typeface="+mn-lt"/>
                <a:cs typeface="+mn-cs"/>
              </a:rPr>
              <a:t> </a:t>
            </a:r>
            <a:r>
              <a:rPr lang="en-GB" sz="2000" dirty="0" err="1">
                <a:latin typeface="+mn-lt"/>
                <a:cs typeface="+mn-cs"/>
              </a:rPr>
              <a:t>dudalen</a:t>
            </a:r>
            <a:r>
              <a:rPr lang="en-GB" sz="2000" dirty="0">
                <a:latin typeface="+mn-lt"/>
                <a:cs typeface="+mn-cs"/>
              </a:rPr>
              <a:t> </a:t>
            </a:r>
            <a:r>
              <a:rPr lang="en-GB" sz="2000" dirty="0" err="1">
                <a:latin typeface="+mn-lt"/>
                <a:cs typeface="+mn-cs"/>
              </a:rPr>
              <a:t>mae’r</a:t>
            </a:r>
            <a:r>
              <a:rPr lang="en-GB" sz="2000" dirty="0">
                <a:latin typeface="+mn-lt"/>
                <a:cs typeface="+mn-cs"/>
              </a:rPr>
              <a:t> </a:t>
            </a:r>
            <a:r>
              <a:rPr lang="en-GB" sz="2000" dirty="0" err="1">
                <a:latin typeface="+mn-lt"/>
                <a:cs typeface="+mn-cs"/>
              </a:rPr>
              <a:t>deunydd</a:t>
            </a:r>
            <a:r>
              <a:rPr lang="en-GB" sz="2000" dirty="0">
                <a:latin typeface="+mn-lt"/>
                <a:cs typeface="+mn-cs"/>
              </a:rPr>
              <a:t> y </a:t>
            </a:r>
            <a:r>
              <a:rPr lang="en-GB" sz="2000" dirty="0" err="1">
                <a:latin typeface="+mn-lt"/>
                <a:cs typeface="+mn-cs"/>
              </a:rPr>
              <a:t>cyfeiriwyd</a:t>
            </a:r>
            <a:r>
              <a:rPr lang="en-GB" sz="2000" dirty="0">
                <a:latin typeface="+mn-lt"/>
                <a:cs typeface="+mn-cs"/>
              </a:rPr>
              <a:t> </a:t>
            </a:r>
            <a:r>
              <a:rPr lang="en-GB" sz="2000" dirty="0" err="1">
                <a:latin typeface="+mn-lt"/>
                <a:cs typeface="+mn-cs"/>
              </a:rPr>
              <a:t>ato</a:t>
            </a:r>
            <a:r>
              <a:rPr lang="en-GB" sz="2000" dirty="0">
                <a:latin typeface="+mn-lt"/>
                <a:cs typeface="+mn-cs"/>
              </a:rPr>
              <a:t>?</a:t>
            </a:r>
          </a:p>
          <a:p>
            <a:pPr marL="342900" indent="-342900" fontAlgn="auto">
              <a:spcBef>
                <a:spcPts val="0"/>
              </a:spcBef>
              <a:spcAft>
                <a:spcPts val="0"/>
              </a:spcAft>
              <a:buFont typeface="Arial" pitchFamily="34" charset="0"/>
              <a:buChar char="•"/>
              <a:defRPr/>
            </a:pPr>
            <a:endParaRPr lang="en-GB" sz="2000" dirty="0">
              <a:latin typeface="+mn-lt"/>
              <a:cs typeface="+mn-cs"/>
            </a:endParaRPr>
          </a:p>
        </p:txBody>
      </p:sp>
    </p:spTree>
  </p:cSld>
  <p:clrMapOvr>
    <a:masterClrMapping/>
  </p:clrMapOvr>
  <p:transition xmlns:p14="http://schemas.microsoft.com/office/powerpoint/2010/main" spd="slow"/>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p:cNvSpPr>
            <a:spLocks noGrp="1"/>
          </p:cNvSpPr>
          <p:nvPr>
            <p:ph type="title"/>
          </p:nvPr>
        </p:nvSpPr>
        <p:spPr/>
        <p:txBody>
          <a:bodyPr/>
          <a:lstStyle/>
          <a:p>
            <a:pPr algn="l"/>
            <a:r>
              <a:rPr lang="en-GB" sz="3600" smtClean="0"/>
              <a:t>Cyfeirnodi Llyfrau</a:t>
            </a:r>
            <a:br>
              <a:rPr lang="en-GB" sz="3600" smtClean="0"/>
            </a:br>
            <a:r>
              <a:rPr lang="en-GB" sz="3600" i="1" smtClean="0"/>
              <a:t>Referencing Books</a:t>
            </a:r>
            <a:endParaRPr lang="en-US" sz="3600" i="1" smtClean="0"/>
          </a:p>
        </p:txBody>
      </p:sp>
      <p:sp>
        <p:nvSpPr>
          <p:cNvPr id="3" name="Content Placeholder 2"/>
          <p:cNvSpPr>
            <a:spLocks noGrp="1"/>
          </p:cNvSpPr>
          <p:nvPr>
            <p:ph idx="1"/>
          </p:nvPr>
        </p:nvSpPr>
        <p:spPr>
          <a:xfrm>
            <a:off x="457200" y="1600200"/>
            <a:ext cx="8229600" cy="3916363"/>
          </a:xfrm>
        </p:spPr>
        <p:txBody>
          <a:bodyPr rtlCol="0">
            <a:normAutofit fontScale="92500" lnSpcReduction="10000"/>
          </a:bodyPr>
          <a:lstStyle/>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smtClean="0">
                <a:solidFill>
                  <a:srgbClr val="FF0000"/>
                </a:solidFill>
              </a:rPr>
              <a:t>: </a:t>
            </a:r>
            <a:r>
              <a:rPr lang="en-GB" dirty="0" smtClean="0"/>
              <a:t>/ </a:t>
            </a:r>
            <a:r>
              <a:rPr lang="en-GB" i="1" dirty="0" smtClean="0"/>
              <a:t>In the text:</a:t>
            </a:r>
          </a:p>
          <a:p>
            <a:pPr marL="0" indent="0" fontAlgn="auto">
              <a:spcAft>
                <a:spcPts val="0"/>
              </a:spcAft>
              <a:buFont typeface="Arial" pitchFamily="34" charset="0"/>
              <a:buNone/>
              <a:defRPr/>
            </a:pPr>
            <a:r>
              <a:rPr lang="en-GB" dirty="0" smtClean="0"/>
              <a:t>‘what distinguishes stylistics from literary criticism on the one hand...’ (</a:t>
            </a:r>
            <a:r>
              <a:rPr lang="en-GB" dirty="0" err="1" smtClean="0"/>
              <a:t>Widdowson</a:t>
            </a:r>
            <a:r>
              <a:rPr lang="en-GB" dirty="0" smtClean="0"/>
              <a:t>, 1975:3). (</a:t>
            </a:r>
            <a:r>
              <a:rPr lang="en-GB" i="1" dirty="0" err="1" smtClean="0">
                <a:solidFill>
                  <a:srgbClr val="FF0000"/>
                </a:solidFill>
              </a:rPr>
              <a:t>neu</a:t>
            </a:r>
            <a:r>
              <a:rPr lang="en-GB" i="1" dirty="0" smtClean="0">
                <a:solidFill>
                  <a:srgbClr val="FF0000"/>
                </a:solidFill>
              </a:rPr>
              <a:t> </a:t>
            </a:r>
            <a:r>
              <a:rPr lang="en-GB" i="1" dirty="0" err="1" smtClean="0">
                <a:solidFill>
                  <a:srgbClr val="FF0000"/>
                </a:solidFill>
              </a:rPr>
              <a:t>tud</a:t>
            </a:r>
            <a:r>
              <a:rPr lang="en-GB" i="1" dirty="0" smtClean="0">
                <a:solidFill>
                  <a:srgbClr val="FF0000"/>
                </a:solidFill>
              </a:rPr>
              <a:t>. 3 </a:t>
            </a:r>
            <a:r>
              <a:rPr lang="en-GB" dirty="0" smtClean="0"/>
              <a:t>/ or p.3)</a:t>
            </a:r>
          </a:p>
          <a:p>
            <a:pPr marL="0" indent="0" fontAlgn="auto">
              <a:spcAft>
                <a:spcPts val="0"/>
              </a:spcAft>
              <a:buFont typeface="Arial" pitchFamily="34" charset="0"/>
              <a:buNone/>
              <a:defRPr/>
            </a:pPr>
            <a:endParaRPr lang="en-GB" dirty="0" smtClean="0"/>
          </a:p>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i="1" dirty="0" smtClean="0"/>
              <a:t>/ In the reference list:</a:t>
            </a:r>
            <a:endParaRPr lang="en-GB" i="1" dirty="0"/>
          </a:p>
          <a:p>
            <a:pPr marL="0" indent="0" fontAlgn="auto">
              <a:spcAft>
                <a:spcPts val="0"/>
              </a:spcAft>
              <a:buFont typeface="Arial" pitchFamily="34" charset="0"/>
              <a:buNone/>
              <a:defRPr/>
            </a:pPr>
            <a:r>
              <a:rPr lang="en-GB" dirty="0" err="1" smtClean="0"/>
              <a:t>Widdowson</a:t>
            </a:r>
            <a:r>
              <a:rPr lang="en-GB" dirty="0" smtClean="0"/>
              <a:t>, H.G. (1975) </a:t>
            </a:r>
            <a:r>
              <a:rPr lang="en-GB" i="1" dirty="0" smtClean="0"/>
              <a:t>Stylistics and the Teaching of Literature</a:t>
            </a:r>
            <a:r>
              <a:rPr lang="en-GB" dirty="0" smtClean="0"/>
              <a:t>. London: Longman</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29" name="Title 1"/>
          <p:cNvSpPr>
            <a:spLocks noGrp="1"/>
          </p:cNvSpPr>
          <p:nvPr>
            <p:ph type="title"/>
          </p:nvPr>
        </p:nvSpPr>
        <p:spPr/>
        <p:txBody>
          <a:bodyPr/>
          <a:lstStyle/>
          <a:p>
            <a:pPr algn="l"/>
            <a:r>
              <a:rPr lang="en-GB" sz="3600" smtClean="0"/>
              <a:t>Cyfeirnodi Erthyglau mewn Cyfnodolion </a:t>
            </a:r>
            <a:r>
              <a:rPr lang="en-GB" sz="3600" i="1" smtClean="0"/>
              <a:t>Referencing Journal Articles</a:t>
            </a:r>
            <a:endParaRPr lang="en-US" sz="3600" i="1" smtClean="0"/>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a:solidFill>
                  <a:srgbClr val="FF0000"/>
                </a:solidFill>
              </a:rPr>
              <a:t>:</a:t>
            </a:r>
            <a:r>
              <a:rPr lang="en-GB" i="1" dirty="0" smtClean="0">
                <a:solidFill>
                  <a:srgbClr val="FF0000"/>
                </a:solidFill>
              </a:rPr>
              <a:t> </a:t>
            </a:r>
            <a:r>
              <a:rPr lang="en-GB" dirty="0" smtClean="0"/>
              <a:t>/ </a:t>
            </a:r>
            <a:r>
              <a:rPr lang="en-GB" i="1" dirty="0" smtClean="0"/>
              <a:t>In the text:</a:t>
            </a:r>
          </a:p>
          <a:p>
            <a:pPr marL="0" indent="0" fontAlgn="auto">
              <a:spcAft>
                <a:spcPts val="0"/>
              </a:spcAft>
              <a:buFont typeface="Arial" pitchFamily="34" charset="0"/>
              <a:buNone/>
              <a:defRPr/>
            </a:pPr>
            <a:r>
              <a:rPr lang="en-GB" dirty="0" smtClean="0"/>
              <a:t>‘keeping silent while someone else discloses facilitates dominance’ (Jenkins and Kramer, 1978:80)</a:t>
            </a:r>
          </a:p>
          <a:p>
            <a:pPr marL="0" indent="0" fontAlgn="auto">
              <a:spcAft>
                <a:spcPts val="0"/>
              </a:spcAft>
              <a:buFont typeface="Arial" pitchFamily="34" charset="0"/>
              <a:buNone/>
              <a:defRPr/>
            </a:pPr>
            <a:endParaRPr lang="en-GB" dirty="0" smtClean="0"/>
          </a:p>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a:t>
            </a:r>
            <a:r>
              <a:rPr lang="en-GB" i="1" dirty="0" smtClean="0"/>
              <a:t>In the reference list:</a:t>
            </a:r>
          </a:p>
          <a:p>
            <a:pPr marL="0" indent="0" fontAlgn="auto">
              <a:spcAft>
                <a:spcPts val="0"/>
              </a:spcAft>
              <a:buFont typeface="Arial" pitchFamily="34" charset="0"/>
              <a:buNone/>
              <a:defRPr/>
            </a:pPr>
            <a:r>
              <a:rPr lang="en-GB" dirty="0" smtClean="0"/>
              <a:t>Jenkins, L. and Kramer, C. (1978) ‘Small Group Processes: Learning from Women’ </a:t>
            </a:r>
            <a:r>
              <a:rPr lang="en-GB" i="1" dirty="0" smtClean="0"/>
              <a:t>Women’s Studies International Quarterly</a:t>
            </a:r>
            <a:r>
              <a:rPr lang="en-GB" dirty="0" smtClean="0"/>
              <a:t> 1(1):67-84.</a:t>
            </a:r>
          </a:p>
          <a:p>
            <a:pPr marL="0" indent="0" fontAlgn="auto">
              <a:spcAft>
                <a:spcPts val="0"/>
              </a:spcAft>
              <a:buFont typeface="Arial" pitchFamily="34" charset="0"/>
              <a:buNone/>
              <a:defRPr/>
            </a:pPr>
            <a:endParaRPr lang="en-GB" dirty="0" smtClean="0"/>
          </a:p>
          <a:p>
            <a:pPr marL="0" indent="0" fontAlgn="auto">
              <a:spcAft>
                <a:spcPts val="0"/>
              </a:spcAft>
              <a:buFont typeface="Arial" pitchFamily="34" charset="0"/>
              <a:buNone/>
              <a:defRPr/>
            </a:pPr>
            <a:r>
              <a:rPr lang="en-GB" i="1" dirty="0" err="1" smtClean="0">
                <a:solidFill>
                  <a:srgbClr val="FF0000"/>
                </a:solidFill>
              </a:rPr>
              <a:t>Mwy</a:t>
            </a:r>
            <a:r>
              <a:rPr lang="en-GB" i="1" dirty="0" smtClean="0">
                <a:solidFill>
                  <a:srgbClr val="FF0000"/>
                </a:solidFill>
              </a:rPr>
              <a:t> </a:t>
            </a:r>
            <a:r>
              <a:rPr lang="en-GB" i="1" dirty="0" err="1" smtClean="0">
                <a:solidFill>
                  <a:srgbClr val="FF0000"/>
                </a:solidFill>
              </a:rPr>
              <a:t>na</a:t>
            </a:r>
            <a:r>
              <a:rPr lang="en-GB" i="1" dirty="0" smtClean="0">
                <a:solidFill>
                  <a:srgbClr val="FF0000"/>
                </a:solidFill>
              </a:rPr>
              <a:t> </a:t>
            </a:r>
            <a:r>
              <a:rPr lang="en-GB" i="1" dirty="0" err="1" smtClean="0">
                <a:solidFill>
                  <a:srgbClr val="FF0000"/>
                </a:solidFill>
              </a:rPr>
              <a:t>dau</a:t>
            </a:r>
            <a:r>
              <a:rPr lang="en-GB" i="1" dirty="0" smtClean="0">
                <a:solidFill>
                  <a:srgbClr val="FF0000"/>
                </a:solidFill>
              </a:rPr>
              <a:t> </a:t>
            </a:r>
            <a:r>
              <a:rPr lang="en-GB" i="1" dirty="0" err="1" smtClean="0">
                <a:solidFill>
                  <a:srgbClr val="FF0000"/>
                </a:solidFill>
              </a:rPr>
              <a:t>awdur</a:t>
            </a:r>
            <a:r>
              <a:rPr lang="en-GB" i="1" dirty="0" smtClean="0">
                <a:solidFill>
                  <a:srgbClr val="FF0000"/>
                </a:solidFill>
              </a:rPr>
              <a:t>?  </a:t>
            </a:r>
            <a:r>
              <a:rPr lang="en-GB" dirty="0" smtClean="0"/>
              <a:t>/ </a:t>
            </a:r>
            <a:r>
              <a:rPr lang="en-GB" i="1" dirty="0" smtClean="0"/>
              <a:t>More than two authors?</a:t>
            </a:r>
            <a:endParaRPr lang="en-US" i="1" dirty="0"/>
          </a:p>
        </p:txBody>
      </p:sp>
    </p:spTree>
  </p:cSld>
  <p:clrMapOvr>
    <a:masterClrMapping/>
  </p:clrMapOvr>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Title 1"/>
          <p:cNvSpPr>
            <a:spLocks noGrp="1"/>
          </p:cNvSpPr>
          <p:nvPr>
            <p:ph type="title"/>
          </p:nvPr>
        </p:nvSpPr>
        <p:spPr/>
        <p:txBody>
          <a:bodyPr/>
          <a:lstStyle/>
          <a:p>
            <a:pPr algn="l"/>
            <a:r>
              <a:rPr lang="en-GB" sz="3600" smtClean="0"/>
              <a:t>Cyfeirnodi Gwefannau</a:t>
            </a:r>
            <a:br>
              <a:rPr lang="en-GB" sz="3600" smtClean="0"/>
            </a:br>
            <a:r>
              <a:rPr lang="en-GB" sz="3600" i="1" smtClean="0"/>
              <a:t>Referencing Websites</a:t>
            </a:r>
            <a:endParaRPr lang="en-US" sz="3600" i="1" smtClean="0"/>
          </a:p>
        </p:txBody>
      </p:sp>
      <p:sp>
        <p:nvSpPr>
          <p:cNvPr id="3" name="Content Placeholder 2"/>
          <p:cNvSpPr>
            <a:spLocks noGrp="1"/>
          </p:cNvSpPr>
          <p:nvPr>
            <p:ph idx="1"/>
          </p:nvPr>
        </p:nvSpPr>
        <p:spPr>
          <a:xfrm>
            <a:off x="457200" y="1600200"/>
            <a:ext cx="8229600" cy="3916363"/>
          </a:xfrm>
        </p:spPr>
        <p:txBody>
          <a:bodyPr rtlCol="0">
            <a:noAutofit/>
          </a:bodyPr>
          <a:lstStyle/>
          <a:p>
            <a:pPr marL="0" indent="0" fontAlgn="auto">
              <a:spcAft>
                <a:spcPts val="0"/>
              </a:spcAft>
              <a:buFont typeface="Arial" pitchFamily="34" charset="0"/>
              <a:buNone/>
              <a:defRPr/>
            </a:pPr>
            <a:r>
              <a:rPr lang="en-GB" sz="2400" i="1" dirty="0" err="1" smtClean="0">
                <a:solidFill>
                  <a:srgbClr val="FF0000"/>
                </a:solidFill>
              </a:rPr>
              <a:t>Yn</a:t>
            </a:r>
            <a:r>
              <a:rPr lang="en-GB" sz="2400" i="1" dirty="0" smtClean="0">
                <a:solidFill>
                  <a:srgbClr val="FF0000"/>
                </a:solidFill>
              </a:rPr>
              <a:t> y </a:t>
            </a:r>
            <a:r>
              <a:rPr lang="en-GB" sz="2400" i="1" dirty="0" err="1" smtClean="0">
                <a:solidFill>
                  <a:srgbClr val="FF0000"/>
                </a:solidFill>
              </a:rPr>
              <a:t>testun</a:t>
            </a:r>
            <a:r>
              <a:rPr lang="en-GB" sz="2400" i="1" dirty="0" smtClean="0">
                <a:solidFill>
                  <a:srgbClr val="FF0000"/>
                </a:solidFill>
              </a:rPr>
              <a:t>: </a:t>
            </a:r>
            <a:r>
              <a:rPr lang="en-GB" sz="2400" dirty="0" smtClean="0"/>
              <a:t>/ </a:t>
            </a:r>
            <a:r>
              <a:rPr lang="en-GB" sz="2400" i="1" dirty="0" smtClean="0"/>
              <a:t>In the text:</a:t>
            </a:r>
          </a:p>
          <a:p>
            <a:pPr marL="0" indent="0" fontAlgn="auto">
              <a:spcAft>
                <a:spcPts val="0"/>
              </a:spcAft>
              <a:buFont typeface="Arial" pitchFamily="34" charset="0"/>
              <a:buNone/>
              <a:defRPr/>
            </a:pPr>
            <a:r>
              <a:rPr lang="en-GB" sz="2400" dirty="0" smtClean="0"/>
              <a:t>‘Jane Austen was a wonderful gymnast’ (</a:t>
            </a:r>
            <a:r>
              <a:rPr lang="en-GB" sz="2400" i="1" dirty="0" smtClean="0"/>
              <a:t>The Republic of Pemberley</a:t>
            </a:r>
            <a:r>
              <a:rPr lang="en-GB" sz="2400" dirty="0" smtClean="0"/>
              <a:t>, </a:t>
            </a:r>
            <a:r>
              <a:rPr lang="en-GB" sz="2400" i="1" dirty="0" smtClean="0">
                <a:solidFill>
                  <a:srgbClr val="FF0000"/>
                </a:solidFill>
              </a:rPr>
              <a:t>dim </a:t>
            </a:r>
            <a:r>
              <a:rPr lang="en-GB" sz="2400" i="1" dirty="0" err="1" smtClean="0">
                <a:solidFill>
                  <a:srgbClr val="FF0000"/>
                </a:solidFill>
              </a:rPr>
              <a:t>dyddiad</a:t>
            </a:r>
            <a:r>
              <a:rPr lang="en-GB" sz="2400" i="1" dirty="0" smtClean="0"/>
              <a:t> </a:t>
            </a:r>
            <a:r>
              <a:rPr lang="en-GB" sz="2400" dirty="0" smtClean="0"/>
              <a:t>/ no date) (</a:t>
            </a:r>
            <a:r>
              <a:rPr lang="en-GB" sz="2400" i="1" dirty="0" err="1" smtClean="0">
                <a:solidFill>
                  <a:srgbClr val="FF0000"/>
                </a:solidFill>
              </a:rPr>
              <a:t>neu</a:t>
            </a:r>
            <a:r>
              <a:rPr lang="en-GB" sz="2400" i="1" dirty="0" smtClean="0">
                <a:solidFill>
                  <a:srgbClr val="FF0000"/>
                </a:solidFill>
              </a:rPr>
              <a:t> D.D. </a:t>
            </a:r>
            <a:r>
              <a:rPr lang="en-GB" sz="2400" dirty="0" smtClean="0"/>
              <a:t>or N.D.)</a:t>
            </a:r>
          </a:p>
          <a:p>
            <a:pPr marL="0" indent="0" fontAlgn="auto">
              <a:spcAft>
                <a:spcPts val="0"/>
              </a:spcAft>
              <a:buFont typeface="Arial" pitchFamily="34" charset="0"/>
              <a:buNone/>
              <a:defRPr/>
            </a:pPr>
            <a:r>
              <a:rPr lang="en-GB" sz="2400" i="1" dirty="0" err="1" smtClean="0">
                <a:solidFill>
                  <a:srgbClr val="FF0000"/>
                </a:solidFill>
              </a:rPr>
              <a:t>Yn</a:t>
            </a:r>
            <a:r>
              <a:rPr lang="en-GB" sz="2400" i="1" dirty="0" smtClean="0">
                <a:solidFill>
                  <a:srgbClr val="FF0000"/>
                </a:solidFill>
              </a:rPr>
              <a:t> y </a:t>
            </a:r>
            <a:r>
              <a:rPr lang="en-GB" sz="2400" i="1" dirty="0" err="1" smtClean="0">
                <a:solidFill>
                  <a:srgbClr val="FF0000"/>
                </a:solidFill>
              </a:rPr>
              <a:t>rhestr</a:t>
            </a:r>
            <a:r>
              <a:rPr lang="en-GB" sz="2400" i="1" dirty="0" smtClean="0">
                <a:solidFill>
                  <a:srgbClr val="FF0000"/>
                </a:solidFill>
              </a:rPr>
              <a:t> </a:t>
            </a:r>
            <a:r>
              <a:rPr lang="en-GB" sz="2400" i="1" dirty="0" err="1" smtClean="0">
                <a:solidFill>
                  <a:srgbClr val="FF0000"/>
                </a:solidFill>
              </a:rPr>
              <a:t>gyfeirnodi</a:t>
            </a:r>
            <a:r>
              <a:rPr lang="en-GB" sz="2400" i="1" dirty="0" smtClean="0">
                <a:solidFill>
                  <a:srgbClr val="FF0000"/>
                </a:solidFill>
              </a:rPr>
              <a:t>: </a:t>
            </a:r>
            <a:r>
              <a:rPr lang="en-GB" sz="2400" dirty="0" smtClean="0"/>
              <a:t>/ </a:t>
            </a:r>
            <a:r>
              <a:rPr lang="en-GB" sz="2400" i="1" dirty="0" smtClean="0"/>
              <a:t>In the reference list:</a:t>
            </a:r>
          </a:p>
          <a:p>
            <a:pPr fontAlgn="auto">
              <a:spcAft>
                <a:spcPts val="0"/>
              </a:spcAft>
              <a:buFont typeface="Arial" pitchFamily="34" charset="0"/>
              <a:buChar char="•"/>
              <a:defRPr/>
            </a:pPr>
            <a:r>
              <a:rPr lang="en-GB" sz="2400" dirty="0" smtClean="0"/>
              <a:t>The Republic of Pemberley (no date) ‘Allusions to books and authors in Jane Austen’s writings’</a:t>
            </a:r>
            <a:r>
              <a:rPr lang="en-GB" sz="2400" i="1" dirty="0" smtClean="0"/>
              <a:t> </a:t>
            </a:r>
            <a:r>
              <a:rPr lang="en-GB" sz="2400" i="1" dirty="0" err="1" smtClean="0">
                <a:solidFill>
                  <a:srgbClr val="FF0000"/>
                </a:solidFill>
              </a:rPr>
              <a:t>yn</a:t>
            </a:r>
            <a:r>
              <a:rPr lang="en-GB" sz="2400" i="1" dirty="0" smtClean="0">
                <a:solidFill>
                  <a:srgbClr val="FF0000"/>
                </a:solidFill>
              </a:rPr>
              <a:t> </a:t>
            </a:r>
            <a:r>
              <a:rPr lang="en-GB" sz="2400" dirty="0" smtClean="0"/>
              <a:t>/ in </a:t>
            </a:r>
            <a:r>
              <a:rPr lang="en-GB" sz="2400" i="1" dirty="0" smtClean="0"/>
              <a:t>The Republic of Pemberley</a:t>
            </a:r>
            <a:r>
              <a:rPr lang="en-GB" sz="2400" dirty="0" smtClean="0"/>
              <a:t>. [</a:t>
            </a:r>
            <a:r>
              <a:rPr lang="en-GB" sz="2400" i="1" dirty="0" err="1" smtClean="0">
                <a:solidFill>
                  <a:srgbClr val="FF0000"/>
                </a:solidFill>
              </a:rPr>
              <a:t>Ar</a:t>
            </a:r>
            <a:r>
              <a:rPr lang="en-GB" sz="2400" i="1" dirty="0" smtClean="0">
                <a:solidFill>
                  <a:srgbClr val="FF0000"/>
                </a:solidFill>
              </a:rPr>
              <a:t> </a:t>
            </a:r>
            <a:r>
              <a:rPr lang="en-GB" sz="2400" i="1" dirty="0" err="1" smtClean="0">
                <a:solidFill>
                  <a:srgbClr val="FF0000"/>
                </a:solidFill>
              </a:rPr>
              <a:t>lein</a:t>
            </a:r>
            <a:r>
              <a:rPr lang="en-GB" sz="2400" i="1" dirty="0" smtClean="0">
                <a:solidFill>
                  <a:srgbClr val="FF0000"/>
                </a:solidFill>
              </a:rPr>
              <a:t> </a:t>
            </a:r>
            <a:r>
              <a:rPr lang="en-GB" sz="2400" dirty="0" smtClean="0"/>
              <a:t>/ Online], </a:t>
            </a:r>
            <a:r>
              <a:rPr lang="en-GB" sz="2400" dirty="0" err="1" smtClean="0">
                <a:solidFill>
                  <a:srgbClr val="FF0000"/>
                </a:solidFill>
              </a:rPr>
              <a:t>Ar</a:t>
            </a:r>
            <a:r>
              <a:rPr lang="en-GB" sz="2400" dirty="0" smtClean="0">
                <a:solidFill>
                  <a:srgbClr val="FF0000"/>
                </a:solidFill>
              </a:rPr>
              <a:t> </a:t>
            </a:r>
            <a:r>
              <a:rPr lang="en-GB" sz="2400" dirty="0" err="1" smtClean="0">
                <a:solidFill>
                  <a:srgbClr val="FF0000"/>
                </a:solidFill>
              </a:rPr>
              <a:t>gael</a:t>
            </a:r>
            <a:r>
              <a:rPr lang="en-GB" sz="2400" dirty="0" smtClean="0">
                <a:solidFill>
                  <a:srgbClr val="FF0000"/>
                </a:solidFill>
              </a:rPr>
              <a:t> : </a:t>
            </a:r>
            <a:r>
              <a:rPr lang="en-GB" sz="2400" dirty="0" smtClean="0"/>
              <a:t>/ Available: </a:t>
            </a:r>
            <a:r>
              <a:rPr lang="en-GB" sz="2400" dirty="0" smtClean="0">
                <a:hlinkClick r:id="rId3"/>
              </a:rPr>
              <a:t>http://www.pemberley.com/janeinfo/litallus.html</a:t>
            </a:r>
            <a:r>
              <a:rPr lang="en-GB" sz="2400" dirty="0" smtClean="0"/>
              <a:t> (</a:t>
            </a:r>
            <a:r>
              <a:rPr lang="en-GB" sz="2400" dirty="0" err="1" smtClean="0">
                <a:solidFill>
                  <a:srgbClr val="FF0000"/>
                </a:solidFill>
              </a:rPr>
              <a:t>mynediad</a:t>
            </a:r>
            <a:r>
              <a:rPr lang="en-GB" sz="2400" dirty="0" smtClean="0">
                <a:solidFill>
                  <a:srgbClr val="FF0000"/>
                </a:solidFill>
              </a:rPr>
              <a:t> </a:t>
            </a:r>
            <a:r>
              <a:rPr lang="en-GB" sz="2400" dirty="0" smtClean="0"/>
              <a:t>/ accessed: 1.4.2013)</a:t>
            </a:r>
            <a:endParaRPr lang="en-US" sz="2400" dirty="0"/>
          </a:p>
        </p:txBody>
      </p:sp>
    </p:spTree>
  </p:cSld>
  <p:clrMapOvr>
    <a:masterClrMapping/>
  </p:clrMapOvr>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5" name="Title 1"/>
          <p:cNvSpPr>
            <a:spLocks noGrp="1"/>
          </p:cNvSpPr>
          <p:nvPr>
            <p:ph type="title"/>
          </p:nvPr>
        </p:nvSpPr>
        <p:spPr/>
        <p:txBody>
          <a:bodyPr/>
          <a:lstStyle/>
          <a:p>
            <a:pPr algn="l"/>
            <a:r>
              <a:rPr lang="en-GB" sz="3600" smtClean="0"/>
              <a:t>Cyfeirnodi Papurau Newydd</a:t>
            </a:r>
            <a:br>
              <a:rPr lang="en-GB" sz="3600" smtClean="0"/>
            </a:br>
            <a:r>
              <a:rPr lang="en-GB" sz="3600" smtClean="0"/>
              <a:t>Referencing Newspapers</a:t>
            </a:r>
            <a:endParaRPr lang="en-US" sz="3600" smtClean="0"/>
          </a:p>
        </p:txBody>
      </p:sp>
      <p:sp>
        <p:nvSpPr>
          <p:cNvPr id="3" name="Content Placeholder 2"/>
          <p:cNvSpPr>
            <a:spLocks noGrp="1"/>
          </p:cNvSpPr>
          <p:nvPr>
            <p:ph idx="1"/>
          </p:nvPr>
        </p:nvSpPr>
        <p:spPr>
          <a:xfrm>
            <a:off x="457200" y="1600200"/>
            <a:ext cx="8229600" cy="3916363"/>
          </a:xfrm>
        </p:spPr>
        <p:txBody>
          <a:bodyPr rtlCol="0">
            <a:normAutofit fontScale="70000" lnSpcReduction="20000"/>
          </a:bodyPr>
          <a:lstStyle/>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testun</a:t>
            </a:r>
            <a:r>
              <a:rPr lang="en-GB" i="1" dirty="0">
                <a:solidFill>
                  <a:srgbClr val="FF0000"/>
                </a:solidFill>
              </a:rPr>
              <a:t>:</a:t>
            </a:r>
            <a:r>
              <a:rPr lang="en-GB" i="1" dirty="0" smtClean="0">
                <a:solidFill>
                  <a:srgbClr val="FF0000"/>
                </a:solidFill>
              </a:rPr>
              <a:t> </a:t>
            </a:r>
            <a:r>
              <a:rPr lang="en-GB" dirty="0" smtClean="0"/>
              <a:t>/ In the text:</a:t>
            </a:r>
          </a:p>
          <a:p>
            <a:pPr marL="0" indent="0" fontAlgn="auto">
              <a:spcAft>
                <a:spcPts val="0"/>
              </a:spcAft>
              <a:buFont typeface="Arial" pitchFamily="34" charset="0"/>
              <a:buNone/>
              <a:defRPr/>
            </a:pPr>
            <a:r>
              <a:rPr lang="en-GB" dirty="0" smtClean="0"/>
              <a:t>‘John Prescott played the male chauvinist pig’ (</a:t>
            </a:r>
            <a:r>
              <a:rPr lang="en-GB" i="1" dirty="0" smtClean="0"/>
              <a:t>The Guardian</a:t>
            </a:r>
            <a:r>
              <a:rPr lang="en-GB" dirty="0" smtClean="0"/>
              <a:t>, 2000:23).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In the reference list:</a:t>
            </a:r>
          </a:p>
          <a:p>
            <a:pPr marL="0" indent="0" fontAlgn="auto">
              <a:spcAft>
                <a:spcPts val="0"/>
              </a:spcAft>
              <a:buFont typeface="Arial" pitchFamily="34" charset="0"/>
              <a:buNone/>
              <a:defRPr/>
            </a:pPr>
            <a:r>
              <a:rPr lang="en-GB" i="1" dirty="0" smtClean="0"/>
              <a:t>The Guardian </a:t>
            </a:r>
            <a:r>
              <a:rPr lang="en-GB" dirty="0" smtClean="0"/>
              <a:t>(2000) ‘Editorial’, 28 November:23.</a:t>
            </a:r>
          </a:p>
          <a:p>
            <a:pPr fontAlgn="auto">
              <a:spcAft>
                <a:spcPts val="0"/>
              </a:spcAft>
              <a:buFont typeface="Arial" pitchFamily="34" charset="0"/>
              <a:buChar char="•"/>
              <a:defRPr/>
            </a:pPr>
            <a:endParaRPr lang="en-GB" i="1" dirty="0"/>
          </a:p>
          <a:p>
            <a:pPr marL="0" indent="0" fontAlgn="auto">
              <a:spcAft>
                <a:spcPts val="0"/>
              </a:spcAft>
              <a:buFont typeface="Arial" pitchFamily="34" charset="0"/>
              <a:buNone/>
              <a:defRPr/>
            </a:pPr>
            <a:r>
              <a:rPr lang="en-GB" i="1" dirty="0" err="1" smtClean="0">
                <a:solidFill>
                  <a:srgbClr val="FF0000"/>
                </a:solidFill>
              </a:rPr>
              <a:t>Dalier</a:t>
            </a:r>
            <a:r>
              <a:rPr lang="en-GB" i="1" dirty="0" smtClean="0">
                <a:solidFill>
                  <a:srgbClr val="FF0000"/>
                </a:solidFill>
              </a:rPr>
              <a:t> </a:t>
            </a:r>
            <a:r>
              <a:rPr lang="en-GB" i="1" dirty="0" err="1" smtClean="0">
                <a:solidFill>
                  <a:srgbClr val="FF0000"/>
                </a:solidFill>
              </a:rPr>
              <a:t>sylw</a:t>
            </a:r>
            <a:r>
              <a:rPr lang="en-GB" i="1" dirty="0" smtClean="0">
                <a:solidFill>
                  <a:srgbClr val="FF0000"/>
                </a:solidFill>
              </a:rPr>
              <a:t>: </a:t>
            </a:r>
            <a:r>
              <a:rPr lang="en-GB" i="1" dirty="0" err="1" smtClean="0">
                <a:solidFill>
                  <a:srgbClr val="FF0000"/>
                </a:solidFill>
              </a:rPr>
              <a:t>Os</a:t>
            </a:r>
            <a:r>
              <a:rPr lang="en-GB" i="1" dirty="0" smtClean="0">
                <a:solidFill>
                  <a:srgbClr val="FF0000"/>
                </a:solidFill>
              </a:rPr>
              <a:t> </a:t>
            </a:r>
            <a:r>
              <a:rPr lang="en-GB" i="1" dirty="0" err="1" smtClean="0">
                <a:solidFill>
                  <a:srgbClr val="FF0000"/>
                </a:solidFill>
              </a:rPr>
              <a:t>oes</a:t>
            </a:r>
            <a:r>
              <a:rPr lang="en-GB" i="1" dirty="0" smtClean="0">
                <a:solidFill>
                  <a:srgbClr val="FF0000"/>
                </a:solidFill>
              </a:rPr>
              <a:t> </a:t>
            </a:r>
            <a:r>
              <a:rPr lang="en-GB" i="1" dirty="0" err="1" smtClean="0">
                <a:solidFill>
                  <a:srgbClr val="FF0000"/>
                </a:solidFill>
              </a:rPr>
              <a:t>awdur</a:t>
            </a:r>
            <a:r>
              <a:rPr lang="en-GB" i="1" dirty="0" smtClean="0">
                <a:solidFill>
                  <a:srgbClr val="FF0000"/>
                </a:solidFill>
              </a:rPr>
              <a:t>: </a:t>
            </a:r>
            <a:r>
              <a:rPr lang="en-GB" dirty="0" smtClean="0"/>
              <a:t>/ Note: if the writer’s name is given:</a:t>
            </a:r>
          </a:p>
          <a:p>
            <a:pPr marL="0" indent="0" fontAlgn="auto">
              <a:spcAft>
                <a:spcPts val="0"/>
              </a:spcAft>
              <a:buFont typeface="Arial" pitchFamily="34" charset="0"/>
              <a:buNone/>
              <a:defRPr/>
            </a:pPr>
            <a:r>
              <a:rPr lang="en-GB" dirty="0" smtClean="0"/>
              <a:t>‘he adopted a standard macho attitude’ (</a:t>
            </a:r>
            <a:r>
              <a:rPr lang="en-GB" dirty="0" err="1" smtClean="0"/>
              <a:t>Voynet</a:t>
            </a:r>
            <a:r>
              <a:rPr lang="en-GB" dirty="0" smtClean="0"/>
              <a:t>, 2000:23)</a:t>
            </a:r>
          </a:p>
          <a:p>
            <a:pPr marL="0" indent="0" fontAlgn="auto">
              <a:spcAft>
                <a:spcPts val="0"/>
              </a:spcAft>
              <a:buFont typeface="Arial" pitchFamily="34" charset="0"/>
              <a:buNone/>
              <a:defRPr/>
            </a:pPr>
            <a:endParaRPr lang="en-GB" dirty="0" smtClean="0"/>
          </a:p>
          <a:p>
            <a:pPr marL="0" indent="0" fontAlgn="auto">
              <a:spcAft>
                <a:spcPts val="0"/>
              </a:spcAft>
              <a:buFont typeface="Arial" pitchFamily="34" charset="0"/>
              <a:buNone/>
              <a:defRPr/>
            </a:pPr>
            <a:r>
              <a:rPr lang="en-GB" dirty="0" err="1" smtClean="0"/>
              <a:t>Voynet</a:t>
            </a:r>
            <a:r>
              <a:rPr lang="en-GB" dirty="0" smtClean="0"/>
              <a:t>, D. (2000) ‘Dear John’, </a:t>
            </a:r>
            <a:r>
              <a:rPr lang="en-GB" i="1" dirty="0" smtClean="0"/>
              <a:t>The Guardian</a:t>
            </a:r>
            <a:r>
              <a:rPr lang="en-GB" dirty="0" smtClean="0"/>
              <a:t>, 28 November:23.</a:t>
            </a:r>
            <a:endParaRPr lang="en-US" dirty="0"/>
          </a:p>
        </p:txBody>
      </p:sp>
    </p:spTree>
  </p:cSld>
  <p:clrMapOvr>
    <a:masterClrMapping/>
  </p:clrMapOvr>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Title 1"/>
          <p:cNvSpPr>
            <a:spLocks noGrp="1"/>
          </p:cNvSpPr>
          <p:nvPr>
            <p:ph type="title"/>
          </p:nvPr>
        </p:nvSpPr>
        <p:spPr/>
        <p:txBody>
          <a:bodyPr/>
          <a:lstStyle/>
          <a:p>
            <a:pPr algn="l"/>
            <a:r>
              <a:rPr lang="en-GB" sz="3600" smtClean="0"/>
              <a:t>Cyfeirnod eilaidd</a:t>
            </a:r>
            <a:br>
              <a:rPr lang="en-GB" sz="3600" smtClean="0"/>
            </a:br>
            <a:r>
              <a:rPr lang="en-GB" sz="3600" i="1" smtClean="0"/>
              <a:t>Secondary References</a:t>
            </a:r>
            <a:endParaRPr lang="en-US" sz="3600" i="1" smtClean="0"/>
          </a:p>
        </p:txBody>
      </p:sp>
      <p:sp>
        <p:nvSpPr>
          <p:cNvPr id="3" name="Content Placeholder 2"/>
          <p:cNvSpPr>
            <a:spLocks noGrp="1"/>
          </p:cNvSpPr>
          <p:nvPr>
            <p:ph idx="1"/>
          </p:nvPr>
        </p:nvSpPr>
        <p:spPr>
          <a:xfrm>
            <a:off x="457200" y="1600200"/>
            <a:ext cx="8229600" cy="3916363"/>
          </a:xfrm>
        </p:spPr>
        <p:txBody>
          <a:bodyPr rtlCol="0">
            <a:normAutofit fontScale="85000" lnSpcReduction="20000"/>
          </a:bodyPr>
          <a:lstStyle/>
          <a:p>
            <a:pPr marL="0" indent="0" fontAlgn="auto">
              <a:spcAft>
                <a:spcPts val="0"/>
              </a:spcAft>
              <a:buFont typeface="Arial" pitchFamily="34" charset="0"/>
              <a:buNone/>
              <a:defRPr/>
            </a:pPr>
            <a:r>
              <a:rPr lang="en-GB" i="1" dirty="0" err="1" smtClean="0">
                <a:solidFill>
                  <a:srgbClr val="FF0000"/>
                </a:solidFill>
              </a:rPr>
              <a:t>Nodwch</a:t>
            </a:r>
            <a:r>
              <a:rPr lang="en-GB" i="1" dirty="0">
                <a:solidFill>
                  <a:srgbClr val="FF0000"/>
                </a:solidFill>
              </a:rPr>
              <a:t> </a:t>
            </a:r>
            <a:r>
              <a:rPr lang="en-GB" i="1" dirty="0" err="1" smtClean="0">
                <a:solidFill>
                  <a:srgbClr val="FF0000"/>
                </a:solidFill>
              </a:rPr>
              <a:t>fod</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i="1" dirty="0" err="1" smtClean="0">
                <a:solidFill>
                  <a:srgbClr val="FF0000"/>
                </a:solidFill>
              </a:rPr>
              <a:t>yn</a:t>
            </a:r>
            <a:r>
              <a:rPr lang="en-GB" i="1" dirty="0" smtClean="0">
                <a:solidFill>
                  <a:srgbClr val="FF0000"/>
                </a:solidFill>
              </a:rPr>
              <a:t> </a:t>
            </a:r>
            <a:r>
              <a:rPr lang="en-GB" i="1" dirty="0" err="1" smtClean="0">
                <a:solidFill>
                  <a:srgbClr val="FF0000"/>
                </a:solidFill>
              </a:rPr>
              <a:t>cynnwys</a:t>
            </a:r>
            <a:r>
              <a:rPr lang="en-GB" i="1" dirty="0" smtClean="0">
                <a:solidFill>
                  <a:srgbClr val="FF0000"/>
                </a:solidFill>
              </a:rPr>
              <a:t> y </a:t>
            </a:r>
            <a:r>
              <a:rPr lang="en-GB" i="1" dirty="0" err="1" smtClean="0">
                <a:solidFill>
                  <a:srgbClr val="FF0000"/>
                </a:solidFill>
              </a:rPr>
              <a:t>gwaith</a:t>
            </a:r>
            <a:r>
              <a:rPr lang="en-GB" i="1" dirty="0" smtClean="0">
                <a:solidFill>
                  <a:srgbClr val="FF0000"/>
                </a:solidFill>
              </a:rPr>
              <a:t> </a:t>
            </a:r>
            <a:r>
              <a:rPr lang="en-GB" i="1" dirty="0" err="1" smtClean="0">
                <a:solidFill>
                  <a:srgbClr val="FF0000"/>
                </a:solidFill>
              </a:rPr>
              <a:t>yr</a:t>
            </a:r>
            <a:r>
              <a:rPr lang="en-GB" i="1" dirty="0" smtClean="0">
                <a:solidFill>
                  <a:srgbClr val="FF0000"/>
                </a:solidFill>
              </a:rPr>
              <a:t> </a:t>
            </a:r>
            <a:r>
              <a:rPr lang="en-GB" i="1" dirty="0" err="1" smtClean="0">
                <a:solidFill>
                  <a:srgbClr val="FF0000"/>
                </a:solidFill>
              </a:rPr>
              <a:t>edrychoch</a:t>
            </a:r>
            <a:r>
              <a:rPr lang="en-GB" i="1" dirty="0" smtClean="0">
                <a:solidFill>
                  <a:srgbClr val="FF0000"/>
                </a:solidFill>
              </a:rPr>
              <a:t> </a:t>
            </a:r>
            <a:r>
              <a:rPr lang="en-GB" i="1" dirty="0" err="1" smtClean="0">
                <a:solidFill>
                  <a:srgbClr val="FF0000"/>
                </a:solidFill>
              </a:rPr>
              <a:t>arno</a:t>
            </a:r>
            <a:r>
              <a:rPr lang="en-GB" i="1" dirty="0" smtClean="0">
                <a:solidFill>
                  <a:srgbClr val="FF0000"/>
                </a:solidFill>
              </a:rPr>
              <a:t>: </a:t>
            </a:r>
            <a:r>
              <a:rPr lang="en-GB" dirty="0" smtClean="0"/>
              <a:t>/ Note, the references list the work you actually looked at:</a:t>
            </a:r>
          </a:p>
          <a:p>
            <a:pPr fontAlgn="auto">
              <a:spcAft>
                <a:spcPts val="0"/>
              </a:spcAft>
              <a:buFont typeface="Arial" pitchFamily="34" charset="0"/>
              <a:buChar char="•"/>
              <a:defRPr/>
            </a:pPr>
            <a:endParaRPr lang="en-GB" dirty="0" smtClean="0"/>
          </a:p>
          <a:p>
            <a:pPr marL="0" indent="0" fontAlgn="auto">
              <a:spcAft>
                <a:spcPts val="0"/>
              </a:spcAft>
              <a:buFont typeface="Arial" pitchFamily="34" charset="0"/>
              <a:buNone/>
              <a:defRPr/>
            </a:pPr>
            <a:r>
              <a:rPr lang="en-GB" dirty="0" smtClean="0"/>
              <a:t>‘each of us has to learn to see’ (Williams 1975, </a:t>
            </a:r>
            <a:r>
              <a:rPr lang="en-GB" i="1" dirty="0" err="1" smtClean="0">
                <a:solidFill>
                  <a:srgbClr val="FF0000"/>
                </a:solidFill>
              </a:rPr>
              <a:t>dyfynnwyd</a:t>
            </a:r>
            <a:r>
              <a:rPr lang="en-GB" i="1" dirty="0" smtClean="0">
                <a:solidFill>
                  <a:srgbClr val="FF0000"/>
                </a:solidFill>
              </a:rPr>
              <a:t> </a:t>
            </a:r>
            <a:r>
              <a:rPr lang="en-GB" i="1" dirty="0" err="1" smtClean="0">
                <a:solidFill>
                  <a:srgbClr val="FF0000"/>
                </a:solidFill>
              </a:rPr>
              <a:t>yn</a:t>
            </a:r>
            <a:r>
              <a:rPr lang="en-GB" i="1" dirty="0" smtClean="0">
                <a:solidFill>
                  <a:srgbClr val="FF0000"/>
                </a:solidFill>
              </a:rPr>
              <a:t> </a:t>
            </a:r>
            <a:r>
              <a:rPr lang="en-GB" dirty="0" smtClean="0"/>
              <a:t>/ cited in Spender, 1985, p.140)</a:t>
            </a:r>
          </a:p>
          <a:p>
            <a:pPr marL="0" indent="0" fontAlgn="auto">
              <a:spcAft>
                <a:spcPts val="0"/>
              </a:spcAft>
              <a:buFont typeface="Arial" pitchFamily="34" charset="0"/>
              <a:buNone/>
              <a:defRPr/>
            </a:pPr>
            <a:endParaRPr lang="en-GB" dirty="0" smtClean="0"/>
          </a:p>
          <a:p>
            <a:pPr marL="0" indent="0" fontAlgn="auto">
              <a:spcAft>
                <a:spcPts val="0"/>
              </a:spcAft>
              <a:buFont typeface="Arial" pitchFamily="34" charset="0"/>
              <a:buNone/>
              <a:defRPr/>
            </a:pPr>
            <a:r>
              <a:rPr lang="en-GB" i="1" dirty="0" err="1" smtClean="0">
                <a:solidFill>
                  <a:srgbClr val="FF0000"/>
                </a:solidFill>
              </a:rPr>
              <a:t>Yn</a:t>
            </a:r>
            <a:r>
              <a:rPr lang="en-GB" i="1" dirty="0" smtClean="0">
                <a:solidFill>
                  <a:srgbClr val="FF0000"/>
                </a:solidFill>
              </a:rPr>
              <a:t> y </a:t>
            </a:r>
            <a:r>
              <a:rPr lang="en-GB" i="1" dirty="0" err="1" smtClean="0">
                <a:solidFill>
                  <a:srgbClr val="FF0000"/>
                </a:solidFill>
              </a:rPr>
              <a:t>rhestr</a:t>
            </a:r>
            <a:r>
              <a:rPr lang="en-GB" i="1" dirty="0" smtClean="0">
                <a:solidFill>
                  <a:srgbClr val="FF0000"/>
                </a:solidFill>
              </a:rPr>
              <a:t> </a:t>
            </a:r>
            <a:r>
              <a:rPr lang="en-GB" i="1" dirty="0" err="1" smtClean="0">
                <a:solidFill>
                  <a:srgbClr val="FF0000"/>
                </a:solidFill>
              </a:rPr>
              <a:t>gyfeirnodi</a:t>
            </a:r>
            <a:r>
              <a:rPr lang="en-GB" i="1" dirty="0" smtClean="0">
                <a:solidFill>
                  <a:srgbClr val="FF0000"/>
                </a:solidFill>
              </a:rPr>
              <a:t>: </a:t>
            </a:r>
            <a:r>
              <a:rPr lang="en-GB" dirty="0" smtClean="0"/>
              <a:t>/ In the reference list:</a:t>
            </a:r>
          </a:p>
          <a:p>
            <a:pPr marL="0" indent="0" fontAlgn="auto">
              <a:spcAft>
                <a:spcPts val="0"/>
              </a:spcAft>
              <a:buFont typeface="Arial" pitchFamily="34" charset="0"/>
              <a:buNone/>
              <a:defRPr/>
            </a:pPr>
            <a:r>
              <a:rPr lang="en-GB" dirty="0" smtClean="0"/>
              <a:t>Spender, D. (1985) </a:t>
            </a:r>
            <a:r>
              <a:rPr lang="en-GB" i="1" dirty="0" smtClean="0"/>
              <a:t>Man Made Language.</a:t>
            </a:r>
            <a:r>
              <a:rPr lang="en-GB" dirty="0" smtClean="0"/>
              <a:t> London : </a:t>
            </a:r>
            <a:r>
              <a:rPr lang="en-GB" dirty="0" err="1" smtClean="0"/>
              <a:t>Routledge</a:t>
            </a:r>
            <a:endParaRPr lang="en-GB" dirty="0" smtClean="0"/>
          </a:p>
          <a:p>
            <a:pPr marL="0" indent="0" fontAlgn="auto">
              <a:spcAft>
                <a:spcPts val="0"/>
              </a:spcAft>
              <a:buFont typeface="Arial" pitchFamily="34" charset="0"/>
              <a:buNone/>
              <a:defRPr/>
            </a:pPr>
            <a:endParaRPr lang="en-US" dirty="0"/>
          </a:p>
        </p:txBody>
      </p:sp>
    </p:spTree>
  </p:cSld>
  <p:clrMapOvr>
    <a:masterClrMapping/>
  </p:clrMapOvr>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ext Placeholder 2"/>
          <p:cNvSpPr>
            <a:spLocks noGrp="1"/>
          </p:cNvSpPr>
          <p:nvPr>
            <p:ph type="body" idx="1"/>
          </p:nvPr>
        </p:nvSpPr>
        <p:spPr/>
        <p:txBody>
          <a:bodyPr/>
          <a:lstStyle/>
          <a:p>
            <a:endParaRPr lang="en-GB"/>
          </a:p>
        </p:txBody>
      </p:sp>
      <p:sp>
        <p:nvSpPr>
          <p:cNvPr id="81922" name="Content Placeholder 2"/>
          <p:cNvSpPr>
            <a:spLocks noGrp="1"/>
          </p:cNvSpPr>
          <p:nvPr>
            <p:ph sz="half" idx="2"/>
          </p:nvPr>
        </p:nvSpPr>
        <p:spPr/>
        <p:txBody>
          <a:bodyPr/>
          <a:lstStyle/>
          <a:p>
            <a:r>
              <a:rPr lang="en-GB" dirty="0" err="1" smtClean="0"/>
              <a:t>Creu</a:t>
            </a:r>
            <a:r>
              <a:rPr lang="en-GB" dirty="0" smtClean="0"/>
              <a:t> </a:t>
            </a:r>
            <a:r>
              <a:rPr lang="en-GB" dirty="0" err="1" smtClean="0"/>
              <a:t>cyfrif</a:t>
            </a:r>
            <a:r>
              <a:rPr lang="en-GB" dirty="0" smtClean="0"/>
              <a:t> Moodle </a:t>
            </a:r>
            <a:r>
              <a:rPr lang="en-GB" dirty="0" err="1" smtClean="0"/>
              <a:t>MyTSD</a:t>
            </a:r>
            <a:endParaRPr lang="en-GB" dirty="0" smtClean="0"/>
          </a:p>
          <a:p>
            <a:r>
              <a:rPr lang="en-GB" dirty="0" err="1" smtClean="0"/>
              <a:t>Cyflwyniad</a:t>
            </a:r>
            <a:r>
              <a:rPr lang="en-GB" dirty="0" smtClean="0"/>
              <a:t> </a:t>
            </a:r>
            <a:r>
              <a:rPr lang="en-GB" dirty="0" err="1" smtClean="0"/>
              <a:t>i</a:t>
            </a:r>
            <a:r>
              <a:rPr lang="en-GB" dirty="0" smtClean="0"/>
              <a:t> Moodle </a:t>
            </a:r>
          </a:p>
          <a:p>
            <a:r>
              <a:rPr lang="en-GB" dirty="0" err="1" smtClean="0"/>
              <a:t>Canolfan</a:t>
            </a:r>
            <a:r>
              <a:rPr lang="en-GB" dirty="0" smtClean="0"/>
              <a:t> Adnoddau </a:t>
            </a:r>
            <a:r>
              <a:rPr lang="en-GB" dirty="0" err="1" smtClean="0"/>
              <a:t>Dysgu</a:t>
            </a:r>
            <a:r>
              <a:rPr lang="en-GB" dirty="0" smtClean="0"/>
              <a:t> </a:t>
            </a:r>
          </a:p>
          <a:p>
            <a:r>
              <a:rPr lang="en-GB" dirty="0" smtClean="0"/>
              <a:t>E </a:t>
            </a:r>
            <a:r>
              <a:rPr lang="en-GB" dirty="0" err="1" smtClean="0"/>
              <a:t>lyfrau</a:t>
            </a:r>
            <a:r>
              <a:rPr lang="en-GB" dirty="0" smtClean="0"/>
              <a:t> </a:t>
            </a:r>
          </a:p>
        </p:txBody>
      </p:sp>
      <p:sp>
        <p:nvSpPr>
          <p:cNvPr id="4" name="Text Placeholder 3"/>
          <p:cNvSpPr>
            <a:spLocks noGrp="1"/>
          </p:cNvSpPr>
          <p:nvPr>
            <p:ph type="body" sz="quarter" idx="3"/>
          </p:nvPr>
        </p:nvSpPr>
        <p:spPr/>
        <p:txBody>
          <a:bodyPr/>
          <a:lstStyle/>
          <a:p>
            <a:endParaRPr lang="en-GB"/>
          </a:p>
        </p:txBody>
      </p:sp>
      <p:sp>
        <p:nvSpPr>
          <p:cNvPr id="5" name="Content Placeholder 4"/>
          <p:cNvSpPr>
            <a:spLocks noGrp="1"/>
          </p:cNvSpPr>
          <p:nvPr>
            <p:ph sz="quarter" idx="4"/>
          </p:nvPr>
        </p:nvSpPr>
        <p:spPr/>
        <p:txBody>
          <a:bodyPr/>
          <a:lstStyle/>
          <a:p>
            <a:r>
              <a:rPr lang="en-GB" dirty="0"/>
              <a:t>Create Moodle account </a:t>
            </a:r>
            <a:r>
              <a:rPr lang="en-GB" dirty="0" err="1"/>
              <a:t>MyTSD</a:t>
            </a:r>
            <a:r>
              <a:rPr lang="en-GB" dirty="0"/>
              <a:t> </a:t>
            </a:r>
          </a:p>
          <a:p>
            <a:r>
              <a:rPr lang="en-GB" dirty="0"/>
              <a:t>Introduction to Moodle</a:t>
            </a:r>
          </a:p>
          <a:p>
            <a:r>
              <a:rPr lang="en-GB" dirty="0"/>
              <a:t>Learning Resource Centre (LRC)</a:t>
            </a:r>
          </a:p>
          <a:p>
            <a:r>
              <a:rPr lang="en-GB" dirty="0"/>
              <a:t>E books</a:t>
            </a:r>
          </a:p>
          <a:p>
            <a:endParaRPr lang="en-GB" dirty="0"/>
          </a:p>
        </p:txBody>
      </p:sp>
    </p:spTree>
  </p:cSld>
  <p:clrMapOvr>
    <a:masterClrMapping/>
  </p:clrMapOvr>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smtClean="0">
              <a:latin typeface="Myriad Pro"/>
            </a:endParaRPr>
          </a:p>
          <a:p>
            <a:r>
              <a:rPr lang="en-GB" sz="2400" b="1" dirty="0" err="1" smtClean="0">
                <a:latin typeface="Myriad Pro"/>
              </a:rPr>
              <a:t>Cynllun</a:t>
            </a:r>
            <a:r>
              <a:rPr lang="en-GB" sz="2400" b="1" dirty="0" smtClean="0">
                <a:latin typeface="Myriad Pro"/>
              </a:rPr>
              <a:t> </a:t>
            </a:r>
            <a:r>
              <a:rPr lang="en-GB" sz="2400" b="1" dirty="0" err="1" smtClean="0">
                <a:latin typeface="Myriad Pro"/>
              </a:rPr>
              <a:t>Gweithredu</a:t>
            </a:r>
            <a:endParaRPr lang="en-GB" sz="2400" b="1" dirty="0">
              <a:latin typeface="Myriad Pro"/>
            </a:endParaRPr>
          </a:p>
          <a:p>
            <a:pPr marL="800100" lvl="1" indent="-342900">
              <a:buFont typeface="Arial" charset="0"/>
              <a:buChar char="•"/>
            </a:pPr>
            <a:endParaRPr lang="en-GB" sz="2400" dirty="0" smtClean="0">
              <a:latin typeface="Myriad Pro"/>
            </a:endParaRPr>
          </a:p>
          <a:p>
            <a:pPr marL="800100" lvl="1" indent="-342900">
              <a:buFont typeface="Arial" charset="0"/>
              <a:buChar char="•"/>
            </a:pPr>
            <a:r>
              <a:rPr lang="en-GB" sz="2400" dirty="0" smtClean="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smtClean="0">
              <a:latin typeface="Myriad Pro"/>
            </a:endParaRPr>
          </a:p>
          <a:p>
            <a:r>
              <a:rPr lang="en-GB" sz="2400" b="1" dirty="0" smtClean="0">
                <a:latin typeface="Myriad Pro"/>
              </a:rPr>
              <a:t>Action </a:t>
            </a:r>
            <a:r>
              <a:rPr lang="en-GB" sz="2400" b="1" dirty="0">
                <a:latin typeface="Myriad Pro"/>
              </a:rPr>
              <a:t>Plan</a:t>
            </a:r>
          </a:p>
          <a:p>
            <a:pPr marL="800100" lvl="1" indent="-342900">
              <a:buFont typeface="Arial" charset="0"/>
              <a:buChar char="•"/>
            </a:pPr>
            <a:endParaRPr lang="en-GB" sz="2400" dirty="0" smtClean="0">
              <a:latin typeface="Myriad Pro"/>
            </a:endParaRPr>
          </a:p>
          <a:p>
            <a:pPr marL="800100" lvl="1" indent="-342900">
              <a:buFont typeface="Arial" charset="0"/>
              <a:buChar char="•"/>
            </a:pPr>
            <a:r>
              <a:rPr lang="en-GB" sz="2400" dirty="0" smtClean="0">
                <a:latin typeface="Myriad Pro"/>
              </a:rPr>
              <a:t>7 </a:t>
            </a:r>
            <a:r>
              <a:rPr lang="en-GB" sz="2400" dirty="0">
                <a:latin typeface="Myriad Pro"/>
              </a:rPr>
              <a:t>days</a:t>
            </a:r>
          </a:p>
          <a:p>
            <a:pPr marL="800100" lvl="1" indent="-342900">
              <a:buFont typeface="Arial" charset="0"/>
              <a:buChar char="•"/>
            </a:pPr>
            <a:r>
              <a:rPr lang="en-GB" sz="2400" dirty="0">
                <a:latin typeface="Myriad Pro"/>
              </a:rPr>
              <a:t>1 </a:t>
            </a:r>
            <a:r>
              <a:rPr lang="en-GB" sz="2400" dirty="0" smtClean="0">
                <a:latin typeface="Myriad Pro"/>
              </a:rPr>
              <a:t>month</a:t>
            </a:r>
            <a:endParaRPr lang="en-GB" sz="2400" dirty="0">
              <a:latin typeface="Myriad Pro"/>
            </a:endParaRP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Gwerthusiad</a:t>
            </a:r>
            <a:r>
              <a:rPr lang="en-GB" dirty="0" smtClean="0"/>
              <a:t> Evaluation </a:t>
            </a:r>
            <a:endParaRPr lang="en-GB" dirty="0"/>
          </a:p>
        </p:txBody>
      </p:sp>
      <p:sp>
        <p:nvSpPr>
          <p:cNvPr id="3" name="Content Placeholder 2"/>
          <p:cNvSpPr>
            <a:spLocks noGrp="1"/>
          </p:cNvSpPr>
          <p:nvPr>
            <p:ph sz="half" idx="2"/>
          </p:nvPr>
        </p:nvSpPr>
        <p:spPr>
          <a:xfrm>
            <a:off x="457200" y="1772817"/>
            <a:ext cx="4040188" cy="3816424"/>
          </a:xfrm>
        </p:spPr>
        <p:txBody>
          <a:bodyPr/>
          <a:lstStyle/>
          <a:p>
            <a:r>
              <a:rPr lang="en-GB" sz="2000" dirty="0" smtClean="0"/>
              <a:t>Mae </a:t>
            </a:r>
            <a:r>
              <a:rPr lang="en-GB" sz="2000" dirty="0" err="1" smtClean="0"/>
              <a:t>cwmni</a:t>
            </a:r>
            <a:r>
              <a:rPr lang="en-GB" sz="2000" dirty="0" smtClean="0"/>
              <a:t> </a:t>
            </a:r>
            <a:r>
              <a:rPr lang="en-GB" sz="2000" dirty="0" err="1" smtClean="0"/>
              <a:t>Cordis</a:t>
            </a:r>
            <a:r>
              <a:rPr lang="en-GB" sz="2000" dirty="0" smtClean="0"/>
              <a:t> Bright </a:t>
            </a:r>
            <a:r>
              <a:rPr lang="en-GB" sz="2000" dirty="0" err="1" smtClean="0"/>
              <a:t>yn</a:t>
            </a:r>
            <a:r>
              <a:rPr lang="en-GB" sz="2000" dirty="0" smtClean="0"/>
              <a:t> </a:t>
            </a:r>
            <a:r>
              <a:rPr lang="en-GB" sz="2000" dirty="0" err="1" smtClean="0"/>
              <a:t>gwneud</a:t>
            </a:r>
            <a:r>
              <a:rPr lang="en-GB" sz="2000" dirty="0" smtClean="0"/>
              <a:t> darn o </a:t>
            </a:r>
            <a:r>
              <a:rPr lang="en-GB" sz="2000" dirty="0" err="1" smtClean="0"/>
              <a:t>waith</a:t>
            </a:r>
            <a:r>
              <a:rPr lang="en-GB" sz="2000" dirty="0" smtClean="0"/>
              <a:t> </a:t>
            </a:r>
            <a:r>
              <a:rPr lang="en-GB" sz="2000" dirty="0" err="1" smtClean="0"/>
              <a:t>gwerthuso</a:t>
            </a:r>
            <a:r>
              <a:rPr lang="en-GB" sz="2000" dirty="0" smtClean="0"/>
              <a:t> </a:t>
            </a:r>
            <a:r>
              <a:rPr lang="en-GB" sz="2000" dirty="0" err="1" smtClean="0"/>
              <a:t>rhaglenni</a:t>
            </a:r>
            <a:r>
              <a:rPr lang="en-GB" sz="2000" dirty="0" smtClean="0"/>
              <a:t> DAPP </a:t>
            </a:r>
            <a:r>
              <a:rPr lang="en-GB" sz="2000" dirty="0" err="1" smtClean="0"/>
              <a:t>i</a:t>
            </a:r>
            <a:r>
              <a:rPr lang="en-GB" sz="2000" dirty="0" smtClean="0"/>
              <a:t> </a:t>
            </a:r>
            <a:r>
              <a:rPr lang="en-GB" sz="2000" dirty="0" err="1" smtClean="0"/>
              <a:t>gyd</a:t>
            </a:r>
            <a:r>
              <a:rPr lang="en-GB" sz="2000" dirty="0" smtClean="0"/>
              <a:t> </a:t>
            </a:r>
            <a:r>
              <a:rPr lang="en-GB" sz="2000" dirty="0" err="1" smtClean="0"/>
              <a:t>ar</a:t>
            </a:r>
            <a:r>
              <a:rPr lang="en-GB" sz="2000" dirty="0" smtClean="0"/>
              <a:t> ran y </a:t>
            </a:r>
            <a:r>
              <a:rPr lang="en-GB" sz="2000" dirty="0" err="1" smtClean="0"/>
              <a:t>Cyngor</a:t>
            </a:r>
            <a:r>
              <a:rPr lang="en-GB" sz="2000" dirty="0" smtClean="0"/>
              <a:t> </a:t>
            </a:r>
            <a:r>
              <a:rPr lang="en-GB" sz="2000" dirty="0" err="1" smtClean="0"/>
              <a:t>Gofal</a:t>
            </a:r>
            <a:endParaRPr lang="en-GB" sz="2000" dirty="0" smtClean="0"/>
          </a:p>
          <a:p>
            <a:r>
              <a:rPr lang="en-GB" sz="2000" dirty="0" err="1" smtClean="0"/>
              <a:t>Fel</a:t>
            </a:r>
            <a:r>
              <a:rPr lang="en-GB" sz="2000" dirty="0" smtClean="0"/>
              <a:t> </a:t>
            </a:r>
            <a:r>
              <a:rPr lang="en-GB" sz="2000" dirty="0" err="1" smtClean="0"/>
              <a:t>rhaglen</a:t>
            </a:r>
            <a:r>
              <a:rPr lang="en-GB" sz="2000" dirty="0" smtClean="0"/>
              <a:t> </a:t>
            </a:r>
            <a:r>
              <a:rPr lang="en-GB" sz="2000" dirty="0" err="1" smtClean="0"/>
              <a:t>Porth</a:t>
            </a:r>
            <a:r>
              <a:rPr lang="en-GB" sz="2000" dirty="0" smtClean="0"/>
              <a:t> Agored </a:t>
            </a:r>
            <a:r>
              <a:rPr lang="en-GB" sz="2000" dirty="0" err="1" smtClean="0"/>
              <a:t>rydym</a:t>
            </a:r>
            <a:r>
              <a:rPr lang="en-GB" sz="2000" dirty="0" smtClean="0"/>
              <a:t> </a:t>
            </a:r>
            <a:r>
              <a:rPr lang="en-GB" sz="2000" dirty="0" err="1" smtClean="0"/>
              <a:t>yn</a:t>
            </a:r>
            <a:r>
              <a:rPr lang="en-GB" sz="2000" dirty="0" smtClean="0"/>
              <a:t> </a:t>
            </a:r>
            <a:r>
              <a:rPr lang="en-GB" sz="2000" dirty="0" err="1" smtClean="0"/>
              <a:t>eich</a:t>
            </a:r>
            <a:r>
              <a:rPr lang="en-GB" sz="2000" dirty="0" smtClean="0"/>
              <a:t> </a:t>
            </a:r>
            <a:r>
              <a:rPr lang="en-GB" sz="2000" dirty="0" err="1" smtClean="0"/>
              <a:t>hybu</a:t>
            </a:r>
            <a:r>
              <a:rPr lang="en-GB" sz="2000" dirty="0" smtClean="0"/>
              <a:t> </a:t>
            </a:r>
            <a:r>
              <a:rPr lang="en-GB" sz="2000" dirty="0" err="1" smtClean="0"/>
              <a:t>i</a:t>
            </a:r>
            <a:r>
              <a:rPr lang="en-GB" sz="2000" dirty="0" smtClean="0"/>
              <a:t> </a:t>
            </a:r>
            <a:r>
              <a:rPr lang="en-GB" sz="2000" dirty="0" err="1" smtClean="0"/>
              <a:t>gymryd</a:t>
            </a:r>
            <a:r>
              <a:rPr lang="en-GB" sz="2000" dirty="0" smtClean="0"/>
              <a:t> </a:t>
            </a:r>
            <a:r>
              <a:rPr lang="en-GB" sz="2000" dirty="0" err="1" smtClean="0"/>
              <a:t>rhan</a:t>
            </a:r>
            <a:r>
              <a:rPr lang="en-GB" sz="2000" dirty="0" smtClean="0"/>
              <a:t> </a:t>
            </a:r>
            <a:r>
              <a:rPr lang="en-GB" sz="2000" dirty="0" err="1" smtClean="0"/>
              <a:t>yn</a:t>
            </a:r>
            <a:r>
              <a:rPr lang="en-GB" sz="2000" dirty="0" smtClean="0"/>
              <a:t> y broses </a:t>
            </a:r>
            <a:r>
              <a:rPr lang="en-GB" sz="2000" dirty="0" err="1" smtClean="0"/>
              <a:t>gwerthuso</a:t>
            </a:r>
            <a:r>
              <a:rPr lang="en-GB" sz="2000" dirty="0" smtClean="0"/>
              <a:t> </a:t>
            </a:r>
            <a:r>
              <a:rPr lang="en-GB" sz="2000" dirty="0" err="1" smtClean="0"/>
              <a:t>yma</a:t>
            </a:r>
            <a:r>
              <a:rPr lang="en-GB" sz="2000" dirty="0" smtClean="0"/>
              <a:t> </a:t>
            </a:r>
          </a:p>
          <a:p>
            <a:r>
              <a:rPr lang="en-GB" sz="2000" dirty="0" err="1" smtClean="0"/>
              <a:t>Os</a:t>
            </a:r>
            <a:r>
              <a:rPr lang="en-GB" sz="2000" dirty="0" smtClean="0"/>
              <a:t> </a:t>
            </a:r>
            <a:r>
              <a:rPr lang="en-GB" sz="2000" dirty="0" err="1" smtClean="0"/>
              <a:t>ydych</a:t>
            </a:r>
            <a:r>
              <a:rPr lang="en-GB" sz="2000" dirty="0" smtClean="0"/>
              <a:t> </a:t>
            </a:r>
            <a:r>
              <a:rPr lang="en-GB" sz="2000" dirty="0" err="1" smtClean="0"/>
              <a:t>yn</a:t>
            </a:r>
            <a:r>
              <a:rPr lang="en-GB" sz="2000" dirty="0" smtClean="0"/>
              <a:t> </a:t>
            </a:r>
            <a:r>
              <a:rPr lang="en-GB" sz="2000" dirty="0" err="1" smtClean="0"/>
              <a:t>hapus</a:t>
            </a:r>
            <a:r>
              <a:rPr lang="en-GB" sz="2000" dirty="0" smtClean="0"/>
              <a:t> </a:t>
            </a:r>
            <a:r>
              <a:rPr lang="en-GB" sz="2000" dirty="0" err="1" smtClean="0"/>
              <a:t>i</a:t>
            </a:r>
            <a:r>
              <a:rPr lang="en-GB" sz="2000" dirty="0" smtClean="0"/>
              <a:t> </a:t>
            </a:r>
            <a:r>
              <a:rPr lang="en-GB" sz="2000" dirty="0" err="1" smtClean="0"/>
              <a:t>gymryd</a:t>
            </a:r>
            <a:r>
              <a:rPr lang="en-GB" sz="2000" dirty="0" smtClean="0"/>
              <a:t> </a:t>
            </a:r>
            <a:r>
              <a:rPr lang="en-GB" sz="2000" dirty="0" err="1" smtClean="0"/>
              <a:t>rhan</a:t>
            </a:r>
            <a:r>
              <a:rPr lang="en-GB" sz="2000" dirty="0" smtClean="0"/>
              <a:t> </a:t>
            </a:r>
            <a:r>
              <a:rPr lang="en-GB" sz="2000" dirty="0" err="1" smtClean="0"/>
              <a:t>fedrwch</a:t>
            </a:r>
            <a:r>
              <a:rPr lang="en-GB" sz="2000" dirty="0" smtClean="0"/>
              <a:t> chi </a:t>
            </a:r>
            <a:r>
              <a:rPr lang="en-GB" sz="2000" dirty="0" err="1" smtClean="0"/>
              <a:t>gwblhau’r</a:t>
            </a:r>
            <a:r>
              <a:rPr lang="en-GB" sz="2000" dirty="0" smtClean="0"/>
              <a:t> </a:t>
            </a:r>
            <a:r>
              <a:rPr lang="en-GB" sz="2000" dirty="0" err="1" smtClean="0"/>
              <a:t>ffurflenni</a:t>
            </a:r>
            <a:r>
              <a:rPr lang="en-GB" sz="2000" dirty="0" smtClean="0"/>
              <a:t> </a:t>
            </a:r>
            <a:r>
              <a:rPr lang="en-GB" sz="2000" dirty="0" err="1" smtClean="0"/>
              <a:t>os</a:t>
            </a:r>
            <a:r>
              <a:rPr lang="en-GB" sz="2000" dirty="0" smtClean="0"/>
              <a:t> </a:t>
            </a:r>
            <a:r>
              <a:rPr lang="en-GB" sz="2000" dirty="0" err="1" smtClean="0"/>
              <a:t>gwelwch</a:t>
            </a:r>
            <a:r>
              <a:rPr lang="en-GB" sz="2000" dirty="0" smtClean="0"/>
              <a:t> </a:t>
            </a:r>
            <a:r>
              <a:rPr lang="en-GB" sz="2000" dirty="0" err="1" smtClean="0"/>
              <a:t>yn</a:t>
            </a:r>
            <a:r>
              <a:rPr lang="en-GB" sz="2000" dirty="0" smtClean="0"/>
              <a:t> </a:t>
            </a:r>
            <a:r>
              <a:rPr lang="en-GB" sz="2000" dirty="0" err="1" smtClean="0"/>
              <a:t>dda</a:t>
            </a:r>
            <a:r>
              <a:rPr lang="en-GB" sz="2000" dirty="0" smtClean="0"/>
              <a:t> </a:t>
            </a:r>
            <a:endParaRPr lang="en-GB" sz="2000" dirty="0"/>
          </a:p>
        </p:txBody>
      </p:sp>
      <p:sp>
        <p:nvSpPr>
          <p:cNvPr id="6" name="Content Placeholder 5"/>
          <p:cNvSpPr>
            <a:spLocks noGrp="1"/>
          </p:cNvSpPr>
          <p:nvPr>
            <p:ph sz="quarter" idx="4"/>
          </p:nvPr>
        </p:nvSpPr>
        <p:spPr>
          <a:xfrm>
            <a:off x="4645025" y="1844825"/>
            <a:ext cx="4041775" cy="3744416"/>
          </a:xfrm>
        </p:spPr>
        <p:txBody>
          <a:bodyPr/>
          <a:lstStyle/>
          <a:p>
            <a:r>
              <a:rPr lang="en-GB" sz="2000" dirty="0" smtClean="0"/>
              <a:t>The </a:t>
            </a:r>
            <a:r>
              <a:rPr lang="en-GB" sz="2000" dirty="0" smtClean="0"/>
              <a:t>evaluation </a:t>
            </a:r>
            <a:r>
              <a:rPr lang="en-GB" sz="2000" dirty="0" smtClean="0"/>
              <a:t>company </a:t>
            </a:r>
            <a:r>
              <a:rPr lang="en-GB" sz="2000" dirty="0" err="1" smtClean="0"/>
              <a:t>Cordis</a:t>
            </a:r>
            <a:r>
              <a:rPr lang="en-GB" sz="2000" dirty="0" smtClean="0"/>
              <a:t> </a:t>
            </a:r>
            <a:r>
              <a:rPr lang="en-GB" sz="2000" dirty="0"/>
              <a:t>Bright are undertaking an evaluation of all CPEL programmes on behalf of the CCW </a:t>
            </a:r>
          </a:p>
          <a:p>
            <a:r>
              <a:rPr lang="en-GB" sz="2000" dirty="0" smtClean="0"/>
              <a:t>The </a:t>
            </a:r>
            <a:r>
              <a:rPr lang="en-GB" sz="2000" dirty="0" err="1" smtClean="0"/>
              <a:t>Porth</a:t>
            </a:r>
            <a:r>
              <a:rPr lang="en-GB" sz="2000" dirty="0" smtClean="0"/>
              <a:t> Agored </a:t>
            </a:r>
            <a:r>
              <a:rPr lang="en-GB" sz="2000" dirty="0"/>
              <a:t>programme </a:t>
            </a:r>
            <a:r>
              <a:rPr lang="en-GB" sz="2000" dirty="0" smtClean="0"/>
              <a:t>we encourage </a:t>
            </a:r>
            <a:r>
              <a:rPr lang="en-GB" sz="2000" dirty="0"/>
              <a:t>you to partake in this evaluation process </a:t>
            </a:r>
          </a:p>
          <a:p>
            <a:r>
              <a:rPr lang="en-GB" sz="2000" dirty="0" smtClean="0"/>
              <a:t>If you are happy to take part please </a:t>
            </a:r>
            <a:r>
              <a:rPr lang="en-GB" sz="2000" dirty="0"/>
              <a:t>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timing>
    <p:tnLst>
      <p:par>
        <p:cTn xmlns:p14="http://schemas.microsoft.com/office/powerpoint/2010/main" id="1" dur="indefinite" restart="never" nodeType="tmRoot"/>
      </p:par>
    </p:tnLst>
  </p:timing>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12712</TotalTime>
  <Words>3086</Words>
  <Application>Microsoft Macintosh PowerPoint</Application>
  <PresentationFormat>On-screen Show (4:3)</PresentationFormat>
  <Paragraphs>402</Paragraphs>
  <Slides>43</Slides>
  <Notes>26</Notes>
  <HiddenSlides>0</HiddenSlides>
  <MMClips>0</MMClips>
  <ScaleCrop>false</ScaleCrop>
  <HeadingPairs>
    <vt:vector size="4" baseType="variant">
      <vt:variant>
        <vt:lpstr>Theme</vt:lpstr>
      </vt:variant>
      <vt:variant>
        <vt:i4>1</vt:i4>
      </vt:variant>
      <vt:variant>
        <vt:lpstr>Slide Titles</vt:lpstr>
      </vt:variant>
      <vt:variant>
        <vt:i4>43</vt:i4>
      </vt:variant>
    </vt:vector>
  </HeadingPairs>
  <TitlesOfParts>
    <vt:vector size="44" baseType="lpstr">
      <vt:lpstr>201500625PowerPointPresentationTemplate</vt:lpstr>
      <vt:lpstr>PowerPoint Presentation</vt:lpstr>
      <vt:lpstr>Gwybodaeth am y Brifysgol -Information about the University</vt:lpstr>
      <vt:lpstr>Cysylltiadau allweddol ar gyfer eich rhaglen  Key staff contacts for your programme</vt:lpstr>
      <vt:lpstr>Mae’r Dystysgrif Addysg yn:  This Graduate Certificate is:</vt:lpstr>
      <vt:lpstr>PowerPoint Presentation</vt:lpstr>
      <vt:lpstr>CPEL</vt:lpstr>
      <vt:lpstr>CPEL  Fframwaith Gyrfa / Career  Framework</vt:lpstr>
      <vt:lpstr>Partneriaeth Porth Agored  Partnership</vt:lpstr>
      <vt:lpstr>Portffolio / Portfolio</vt:lpstr>
      <vt:lpstr>Graduate Certificate in Consolidation of Social Work Practice Tystysgrif I Raddedigion mewn cadarnhau ymarfer Gwaith Cymdeithasol  </vt:lpstr>
      <vt:lpstr>Rhan 1 / Section 1</vt:lpstr>
      <vt:lpstr>Adolygiad Datblygiadol Developmental Review</vt:lpstr>
      <vt:lpstr>Adolygiad Datblygiadol  Developmental Review </vt:lpstr>
      <vt:lpstr>Arsylliad / Observation</vt:lpstr>
      <vt:lpstr>Diogelu / Safeguarding</vt:lpstr>
      <vt:lpstr>Adolygiad Datblygiadol Developmental Review</vt:lpstr>
      <vt:lpstr>Adran 7-9 / Sections 7-9</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Gweithdai cadarnhau Arrangements for Programme</vt:lpstr>
      <vt:lpstr>Learning Strategies</vt:lpstr>
      <vt:lpstr>Cyflwyno Portffolio / Portfolio Submission</vt:lpstr>
      <vt:lpstr>PowerPoint Presentation</vt:lpstr>
      <vt:lpstr>Disgrifiad Modiwl / Module Descriptor</vt:lpstr>
      <vt:lpstr>Asesiad / Assessment </vt:lpstr>
      <vt:lpstr>PowerPoint Presentation</vt:lpstr>
      <vt:lpstr>PowerPoint Presentation</vt:lpstr>
      <vt:lpstr>PowerPoint Presentation</vt:lpstr>
      <vt:lpstr>PowerPoint Presentation</vt:lpstr>
      <vt:lpstr>PowerPoint Presentation</vt:lpstr>
      <vt:lpstr>PowerPoint Presentation</vt:lpstr>
      <vt:lpstr>Cyfeirnodi Llyfrau Referencing Books</vt:lpstr>
      <vt:lpstr>Cyfeirnodi Erthyglau mewn Cyfnodolion Referencing Journal Articles</vt:lpstr>
      <vt:lpstr>Cyfeirnodi Gwefannau Referencing Websites</vt:lpstr>
      <vt:lpstr>Cyfeirnodi Papurau Newydd Referencing Newspapers</vt:lpstr>
      <vt:lpstr>Cyfeirnod eilaidd Secondary References</vt:lpstr>
      <vt:lpstr>PowerPoint Presentation</vt:lpstr>
      <vt:lpstr>PowerPoint Presentation</vt:lpstr>
      <vt:lpstr>Gwerthusiad Evaluation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Lowri Harris</cp:lastModifiedBy>
  <cp:revision>255</cp:revision>
  <cp:lastPrinted>2015-06-30T20:57:23Z</cp:lastPrinted>
  <dcterms:created xsi:type="dcterms:W3CDTF">2015-04-14T15:21:28Z</dcterms:created>
  <dcterms:modified xsi:type="dcterms:W3CDTF">2016-09-29T20:30:20Z</dcterms:modified>
</cp:coreProperties>
</file>