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79" autoAdjust="0"/>
    <p:restoredTop sz="94660"/>
  </p:normalViewPr>
  <p:slideViewPr>
    <p:cSldViewPr snapToGrid="0">
      <p:cViewPr varScale="1">
        <p:scale>
          <a:sx n="62" d="100"/>
          <a:sy n="62" d="100"/>
        </p:scale>
        <p:origin x="136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F2DBF2-F801-4BC3-92C6-BA837C362218}"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1747416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F2DBF2-F801-4BC3-92C6-BA837C362218}"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2780919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F2DBF2-F801-4BC3-92C6-BA837C362218}"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2356985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F2DBF2-F801-4BC3-92C6-BA837C362218}"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3561478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F2DBF2-F801-4BC3-92C6-BA837C362218}" type="datetimeFigureOut">
              <a:rPr lang="en-GB" smtClean="0"/>
              <a:t>18/11/2018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1363209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F2DBF2-F801-4BC3-92C6-BA837C362218}" type="datetimeFigureOut">
              <a:rPr lang="en-GB" smtClean="0"/>
              <a:t>18/11/2018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1582803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F2DBF2-F801-4BC3-92C6-BA837C362218}" type="datetimeFigureOut">
              <a:rPr lang="en-GB" smtClean="0"/>
              <a:t>18/11/2018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510310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71F2DBF2-F801-4BC3-92C6-BA837C362218}"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872730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71F2DBF2-F801-4BC3-92C6-BA837C362218}"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1148770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F2DBF2-F801-4BC3-92C6-BA837C362218}"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1323779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F2DBF2-F801-4BC3-92C6-BA837C362218}"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AD8F60-244B-42E1-B098-23652944742F}" type="slidenum">
              <a:rPr lang="en-GB" smtClean="0"/>
              <a:t>‹#›</a:t>
            </a:fld>
            <a:endParaRPr lang="en-GB"/>
          </a:p>
        </p:txBody>
      </p:sp>
    </p:spTree>
    <p:extLst>
      <p:ext uri="{BB962C8B-B14F-4D97-AF65-F5344CB8AC3E}">
        <p14:creationId xmlns:p14="http://schemas.microsoft.com/office/powerpoint/2010/main" val="2467176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71F2DBF2-F801-4BC3-92C6-BA837C362218}" type="datetimeFigureOut">
              <a:rPr lang="en-GB" smtClean="0"/>
              <a:t>18/11/2018</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60AD8F60-244B-42E1-B098-23652944742F}" type="slidenum">
              <a:rPr lang="en-GB" smtClean="0"/>
              <a:t>‹#›</a:t>
            </a:fld>
            <a:endParaRPr lang="en-GB"/>
          </a:p>
        </p:txBody>
      </p:sp>
    </p:spTree>
    <p:extLst>
      <p:ext uri="{BB962C8B-B14F-4D97-AF65-F5344CB8AC3E}">
        <p14:creationId xmlns:p14="http://schemas.microsoft.com/office/powerpoint/2010/main" val="20186944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hyperlink" Target="http://www.lindakreft.com/bonampakmurals.html" TargetMode="External"/><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hyperlink" Target="https://pueblosoriginarios.com/meso/valle/tlaxcalteca/lienzo.html"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11" Type="http://schemas.microsoft.com/office/2007/relationships/hdphoto" Target="../media/hdphoto2.wdp"/><Relationship Id="rId5" Type="http://schemas.microsoft.com/office/2007/relationships/hdphoto" Target="../media/hdphoto1.wdp"/><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 Id="rId14" Type="http://schemas.openxmlformats.org/officeDocument/2006/relationships/hyperlink" Target="https://upload.wikimedia.org/wikipedia/commons/thumb/4/4e/Maya_Mountains,_Cayo_District,_Belize.jpg/1280px-Maya_Mountains,_Cayo_District,_Belize.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7000"/>
            <a:lum/>
          </a:blip>
          <a:srcRect/>
          <a:stretch>
            <a:fillRect l="-6000" r="-6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BA20C5-8415-4871-B4B5-535D2EAF71A0}"/>
              </a:ext>
            </a:extLst>
          </p:cNvPr>
          <p:cNvSpPr txBox="1"/>
          <p:nvPr/>
        </p:nvSpPr>
        <p:spPr>
          <a:xfrm>
            <a:off x="9825404" y="4939419"/>
            <a:ext cx="2172674" cy="1538883"/>
          </a:xfrm>
          <a:prstGeom prst="rect">
            <a:avLst/>
          </a:prstGeom>
          <a:solidFill>
            <a:schemeClr val="bg2"/>
          </a:solidFill>
          <a:ln>
            <a:solidFill>
              <a:srgbClr val="7030A0"/>
            </a:solidFill>
          </a:ln>
        </p:spPr>
        <p:txBody>
          <a:bodyPr wrap="square" rtlCol="0">
            <a:spAutoFit/>
          </a:bodyPr>
          <a:lstStyle/>
          <a:p>
            <a:r>
              <a:rPr lang="en-GB" sz="1000" dirty="0">
                <a:solidFill>
                  <a:srgbClr val="7030A0"/>
                </a:solidFill>
                <a:effectLst>
                  <a:outerShdw blurRad="38100" dist="38100" dir="2700000" algn="tl">
                    <a:srgbClr val="000000">
                      <a:alpha val="43137"/>
                    </a:srgbClr>
                  </a:outerShdw>
                </a:effectLst>
              </a:rPr>
              <a:t>“…all decked out now with weapons and shields. Their metal ornaments were countless, they looked beautiful, all the lords… …And then the metal was undone from their cloaks, along with their headdresses. And their necklaces came off too, and the necks of their staffs. Their metal was taken…”</a:t>
            </a:r>
            <a:r>
              <a:rPr lang="en-GB" sz="1000" baseline="30000"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1400" baseline="30000"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a:t>
            </a:r>
            <a:endParaRPr lang="en-GB" sz="1400" dirty="0">
              <a:solidFill>
                <a:srgbClr val="7030A0"/>
              </a:solidFill>
              <a:effectLst>
                <a:outerShdw blurRad="38100" dist="38100" dir="2700000" algn="tl">
                  <a:srgbClr val="000000">
                    <a:alpha val="43137"/>
                  </a:srgbClr>
                </a:outerShdw>
              </a:effectLst>
            </a:endParaRPr>
          </a:p>
        </p:txBody>
      </p:sp>
      <p:pic>
        <p:nvPicPr>
          <p:cNvPr id="21" name="Picture 20">
            <a:extLst>
              <a:ext uri="{FF2B5EF4-FFF2-40B4-BE49-F238E27FC236}">
                <a16:creationId xmlns:a16="http://schemas.microsoft.com/office/drawing/2014/main" id="{DD928AD2-5267-46B1-A756-BB98978F91D9}"/>
              </a:ext>
            </a:extLst>
          </p:cNvPr>
          <p:cNvPicPr/>
          <p:nvPr/>
        </p:nvPicPr>
        <p:blipFill>
          <a:blip r:embed="rId3">
            <a:extLst>
              <a:ext uri="{28A0092B-C50C-407E-A947-70E740481C1C}">
                <a14:useLocalDpi xmlns:a14="http://schemas.microsoft.com/office/drawing/2010/main" val="0"/>
              </a:ext>
            </a:extLst>
          </a:blip>
          <a:stretch>
            <a:fillRect/>
          </a:stretch>
        </p:blipFill>
        <p:spPr>
          <a:xfrm>
            <a:off x="10478602" y="6403701"/>
            <a:ext cx="2172674" cy="1481450"/>
          </a:xfrm>
          <a:prstGeom prst="rect">
            <a:avLst/>
          </a:prstGeom>
          <a:ln>
            <a:solidFill>
              <a:srgbClr val="7030A0"/>
            </a:solidFill>
          </a:ln>
        </p:spPr>
      </p:pic>
      <p:sp>
        <p:nvSpPr>
          <p:cNvPr id="5" name="Subtitle 4">
            <a:extLst>
              <a:ext uri="{FF2B5EF4-FFF2-40B4-BE49-F238E27FC236}">
                <a16:creationId xmlns:a16="http://schemas.microsoft.com/office/drawing/2014/main" id="{84B65C64-F2D4-4CD5-8936-978B90BDF486}"/>
              </a:ext>
            </a:extLst>
          </p:cNvPr>
          <p:cNvSpPr>
            <a:spLocks noGrp="1"/>
          </p:cNvSpPr>
          <p:nvPr>
            <p:ph type="subTitle" idx="1"/>
          </p:nvPr>
        </p:nvSpPr>
        <p:spPr>
          <a:xfrm>
            <a:off x="960119" y="2267880"/>
            <a:ext cx="10881361" cy="432000"/>
          </a:xfrm>
          <a:blipFill dpi="0" rotWithShape="1">
            <a:blip r:embed="rId4">
              <a:extLst>
                <a:ext uri="{BEBA8EAE-BF5A-486C-A8C5-ECC9F3942E4B}">
                  <a14:imgProps xmlns:a14="http://schemas.microsoft.com/office/drawing/2010/main">
                    <a14:imgLayer r:embed="rId5">
                      <a14:imgEffect>
                        <a14:artisticPaintBrush brushSize="4"/>
                      </a14:imgEffect>
                    </a14:imgLayer>
                  </a14:imgProps>
                </a:ext>
              </a:extLst>
            </a:blip>
            <a:srcRect/>
            <a:stretch>
              <a:fillRect/>
            </a:stretch>
          </a:blipFill>
        </p:spPr>
        <p:txBody>
          <a:bodyPr>
            <a:normAutofit/>
          </a:bodyPr>
          <a:lstStyle/>
          <a:p>
            <a:r>
              <a:rPr lang="en-GB" sz="24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Comparing the narrative of the </a:t>
            </a:r>
            <a:r>
              <a:rPr lang="en-GB" sz="2400" i="1"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Popol</a:t>
            </a:r>
            <a:r>
              <a:rPr lang="en-GB" sz="2400" i="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400" i="1"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Vuh</a:t>
            </a:r>
            <a:r>
              <a:rPr lang="en-GB" sz="24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with the archaeological record.</a:t>
            </a:r>
          </a:p>
        </p:txBody>
      </p:sp>
      <p:sp>
        <p:nvSpPr>
          <p:cNvPr id="8" name="Title 7">
            <a:extLst>
              <a:ext uri="{FF2B5EF4-FFF2-40B4-BE49-F238E27FC236}">
                <a16:creationId xmlns:a16="http://schemas.microsoft.com/office/drawing/2014/main" id="{C0B5D161-E38C-4685-B0F7-6BAE01D40212}"/>
              </a:ext>
            </a:extLst>
          </p:cNvPr>
          <p:cNvSpPr>
            <a:spLocks noGrp="1"/>
          </p:cNvSpPr>
          <p:nvPr>
            <p:ph type="ctrTitle"/>
          </p:nvPr>
        </p:nvSpPr>
        <p:spPr>
          <a:xfrm>
            <a:off x="960120" y="190265"/>
            <a:ext cx="10881360" cy="1920240"/>
          </a:xfrm>
          <a:blipFill dpi="0" rotWithShape="1">
            <a:blip r:embed="rId6">
              <a:alphaModFix amt="88000"/>
              <a:extLst>
                <a:ext uri="{BEBA8EAE-BF5A-486C-A8C5-ECC9F3942E4B}">
                  <a14:imgProps xmlns:a14="http://schemas.microsoft.com/office/drawing/2010/main">
                    <a14:imgLayer r:embed="rId5">
                      <a14:imgEffect>
                        <a14:artisticPaintBrush brushSize="0"/>
                      </a14:imgEffect>
                    </a14:imgLayer>
                  </a14:imgProps>
                </a:ext>
              </a:extLst>
            </a:blip>
            <a:srcRect/>
            <a:stretch>
              <a:fillRect/>
            </a:stretch>
          </a:blipFill>
          <a:effectLst>
            <a:glow>
              <a:srgbClr val="FF0000"/>
            </a:glow>
            <a:outerShdw blurRad="50800" dist="50800" dir="5400000" sx="1000" sy="1000" algn="ctr" rotWithShape="0">
              <a:srgbClr val="FF0000"/>
            </a:outerShdw>
            <a:softEdge rad="0"/>
          </a:effectLst>
        </p:spPr>
        <p:txBody>
          <a:bodyPr>
            <a:normAutofit fontScale="90000"/>
          </a:bodyPr>
          <a:lstStyle/>
          <a:p>
            <a:r>
              <a:rPr lang="en-GB"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Jakawitz</a:t>
            </a:r>
            <a:r>
              <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br>
              <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54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 New World Troy?</a:t>
            </a:r>
          </a:p>
        </p:txBody>
      </p:sp>
      <p:sp>
        <p:nvSpPr>
          <p:cNvPr id="10" name="TextBox 9">
            <a:extLst>
              <a:ext uri="{FF2B5EF4-FFF2-40B4-BE49-F238E27FC236}">
                <a16:creationId xmlns:a16="http://schemas.microsoft.com/office/drawing/2014/main" id="{6D04A395-708E-4999-8AF5-7EF6F2E0CE21}"/>
              </a:ext>
            </a:extLst>
          </p:cNvPr>
          <p:cNvSpPr txBox="1"/>
          <p:nvPr/>
        </p:nvSpPr>
        <p:spPr>
          <a:xfrm>
            <a:off x="120137" y="3001073"/>
            <a:ext cx="12561325" cy="1785104"/>
          </a:xfrm>
          <a:prstGeom prst="rect">
            <a:avLst/>
          </a:prstGeom>
          <a:blipFill dpi="0" rotWithShape="1">
            <a:blip r:embed="rId4">
              <a:alphaModFix amt="88000"/>
              <a:extLst>
                <a:ext uri="{BEBA8EAE-BF5A-486C-A8C5-ECC9F3942E4B}">
                  <a14:imgProps xmlns:a14="http://schemas.microsoft.com/office/drawing/2010/main">
                    <a14:imgLayer r:embed="rId5">
                      <a14:imgEffect>
                        <a14:artisticPaintBrush brushSize="4"/>
                      </a14:imgEffect>
                    </a14:imgLayer>
                  </a14:imgProps>
                </a:ext>
              </a:extLst>
            </a:blip>
            <a:srcRect/>
            <a:stretch>
              <a:fillRect/>
            </a:stretch>
          </a:blipFill>
        </p:spPr>
        <p:txBody>
          <a:bodyPr wrap="square" rtlCol="0">
            <a:spAutoFit/>
          </a:bodyPr>
          <a:lstStyle/>
          <a:p>
            <a:r>
              <a:rPr lang="en-GB" sz="2000" u="sng"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a:p>
            <a:r>
              <a:rPr lang="en-GB" i="1"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Popol</a:t>
            </a:r>
            <a:r>
              <a:rPr lang="en-GB"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i="1"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Vuh</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is a narrative of K’iche Mayan mythology and is essentially a creation tale. The last two of five parts exhibit mortal conflicts including a battle on </a:t>
            </a:r>
            <a:r>
              <a:rPr lang="en-GB"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Jakawitz</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mountain</a:t>
            </a:r>
            <a:r>
              <a:rPr lang="en-GB" baseline="30000"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The sparse physical remains, including limited weaponry, sacked ruins and artwork, also demonstrate the conflict within the world of the ancient Mayans throughout both the Classic and Postclassic periods. Due to the paucity of the archaeological evidence Mayan iconography and later Spanish written records were also used. The question I am exploring in light of this is: Did the battle of </a:t>
            </a:r>
            <a:r>
              <a:rPr lang="en-GB"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Jakawitz</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occur?</a:t>
            </a:r>
          </a:p>
        </p:txBody>
      </p:sp>
      <p:pic>
        <p:nvPicPr>
          <p:cNvPr id="7" name="Picture 6">
            <a:extLst>
              <a:ext uri="{FF2B5EF4-FFF2-40B4-BE49-F238E27FC236}">
                <a16:creationId xmlns:a16="http://schemas.microsoft.com/office/drawing/2014/main" id="{B2888AAA-C740-4C17-906F-B927CF434E55}"/>
              </a:ext>
            </a:extLst>
          </p:cNvPr>
          <p:cNvPicPr>
            <a:picLocks noChangeAspect="1"/>
          </p:cNvPicPr>
          <p:nvPr/>
        </p:nvPicPr>
        <p:blipFill>
          <a:blip r:embed="rId7"/>
          <a:stretch>
            <a:fillRect/>
          </a:stretch>
        </p:blipFill>
        <p:spPr>
          <a:xfrm>
            <a:off x="9668104" y="1278918"/>
            <a:ext cx="863279" cy="795835"/>
          </a:xfrm>
          <a:prstGeom prst="rect">
            <a:avLst/>
          </a:prstGeom>
        </p:spPr>
      </p:pic>
      <p:pic>
        <p:nvPicPr>
          <p:cNvPr id="13" name="Picture 12">
            <a:extLst>
              <a:ext uri="{FF2B5EF4-FFF2-40B4-BE49-F238E27FC236}">
                <a16:creationId xmlns:a16="http://schemas.microsoft.com/office/drawing/2014/main" id="{D4885C24-7AE4-4C66-A152-45C9B841A1A6}"/>
              </a:ext>
            </a:extLst>
          </p:cNvPr>
          <p:cNvPicPr>
            <a:picLocks noChangeAspect="1"/>
          </p:cNvPicPr>
          <p:nvPr/>
        </p:nvPicPr>
        <p:blipFill>
          <a:blip r:embed="rId7"/>
          <a:stretch>
            <a:fillRect/>
          </a:stretch>
        </p:blipFill>
        <p:spPr>
          <a:xfrm>
            <a:off x="9981141" y="238284"/>
            <a:ext cx="863279" cy="795835"/>
          </a:xfrm>
          <a:prstGeom prst="rect">
            <a:avLst/>
          </a:prstGeom>
        </p:spPr>
      </p:pic>
      <p:pic>
        <p:nvPicPr>
          <p:cNvPr id="14" name="Picture 13">
            <a:extLst>
              <a:ext uri="{FF2B5EF4-FFF2-40B4-BE49-F238E27FC236}">
                <a16:creationId xmlns:a16="http://schemas.microsoft.com/office/drawing/2014/main" id="{E0863885-6115-4BA4-9956-6622BCDAA3A6}"/>
              </a:ext>
            </a:extLst>
          </p:cNvPr>
          <p:cNvPicPr>
            <a:picLocks noChangeAspect="1"/>
          </p:cNvPicPr>
          <p:nvPr/>
        </p:nvPicPr>
        <p:blipFill>
          <a:blip r:embed="rId7"/>
          <a:stretch>
            <a:fillRect/>
          </a:stretch>
        </p:blipFill>
        <p:spPr>
          <a:xfrm>
            <a:off x="10446226" y="924092"/>
            <a:ext cx="863279" cy="795835"/>
          </a:xfrm>
          <a:prstGeom prst="rect">
            <a:avLst/>
          </a:prstGeom>
        </p:spPr>
      </p:pic>
      <p:pic>
        <p:nvPicPr>
          <p:cNvPr id="15" name="Picture 14">
            <a:extLst>
              <a:ext uri="{FF2B5EF4-FFF2-40B4-BE49-F238E27FC236}">
                <a16:creationId xmlns:a16="http://schemas.microsoft.com/office/drawing/2014/main" id="{2ED2E1EF-3958-40D9-A1CB-2E7A1F7BE69D}"/>
              </a:ext>
            </a:extLst>
          </p:cNvPr>
          <p:cNvPicPr>
            <a:picLocks noChangeAspect="1"/>
          </p:cNvPicPr>
          <p:nvPr/>
        </p:nvPicPr>
        <p:blipFill>
          <a:blip r:embed="rId7"/>
          <a:stretch>
            <a:fillRect/>
          </a:stretch>
        </p:blipFill>
        <p:spPr>
          <a:xfrm>
            <a:off x="11045091" y="389788"/>
            <a:ext cx="863279" cy="795835"/>
          </a:xfrm>
          <a:prstGeom prst="rect">
            <a:avLst/>
          </a:prstGeom>
        </p:spPr>
      </p:pic>
      <p:pic>
        <p:nvPicPr>
          <p:cNvPr id="16" name="Picture 15">
            <a:extLst>
              <a:ext uri="{FF2B5EF4-FFF2-40B4-BE49-F238E27FC236}">
                <a16:creationId xmlns:a16="http://schemas.microsoft.com/office/drawing/2014/main" id="{AF06D181-E552-4529-B218-A8CF0A56C8E7}"/>
              </a:ext>
            </a:extLst>
          </p:cNvPr>
          <p:cNvPicPr>
            <a:picLocks noChangeAspect="1"/>
          </p:cNvPicPr>
          <p:nvPr/>
        </p:nvPicPr>
        <p:blipFill>
          <a:blip r:embed="rId8"/>
          <a:stretch>
            <a:fillRect/>
          </a:stretch>
        </p:blipFill>
        <p:spPr>
          <a:xfrm>
            <a:off x="9360906" y="956494"/>
            <a:ext cx="266700" cy="133350"/>
          </a:xfrm>
          <a:prstGeom prst="rect">
            <a:avLst/>
          </a:prstGeom>
        </p:spPr>
      </p:pic>
      <p:pic>
        <p:nvPicPr>
          <p:cNvPr id="17" name="Picture 16">
            <a:extLst>
              <a:ext uri="{FF2B5EF4-FFF2-40B4-BE49-F238E27FC236}">
                <a16:creationId xmlns:a16="http://schemas.microsoft.com/office/drawing/2014/main" id="{0D76AD96-921C-4467-8ADD-05763FEDCD11}"/>
              </a:ext>
            </a:extLst>
          </p:cNvPr>
          <p:cNvPicPr>
            <a:picLocks noChangeAspect="1"/>
          </p:cNvPicPr>
          <p:nvPr/>
        </p:nvPicPr>
        <p:blipFill>
          <a:blip r:embed="rId8"/>
          <a:stretch>
            <a:fillRect/>
          </a:stretch>
        </p:blipFill>
        <p:spPr>
          <a:xfrm>
            <a:off x="9094206" y="1856073"/>
            <a:ext cx="266700" cy="133350"/>
          </a:xfrm>
          <a:prstGeom prst="rect">
            <a:avLst/>
          </a:prstGeom>
        </p:spPr>
      </p:pic>
      <p:pic>
        <p:nvPicPr>
          <p:cNvPr id="18" name="Picture 17">
            <a:extLst>
              <a:ext uri="{FF2B5EF4-FFF2-40B4-BE49-F238E27FC236}">
                <a16:creationId xmlns:a16="http://schemas.microsoft.com/office/drawing/2014/main" id="{8550B46E-C540-4B38-9503-CE47F879F980}"/>
              </a:ext>
            </a:extLst>
          </p:cNvPr>
          <p:cNvPicPr>
            <a:picLocks noChangeAspect="1"/>
          </p:cNvPicPr>
          <p:nvPr/>
        </p:nvPicPr>
        <p:blipFill>
          <a:blip r:embed="rId8"/>
          <a:stretch>
            <a:fillRect/>
          </a:stretch>
        </p:blipFill>
        <p:spPr>
          <a:xfrm>
            <a:off x="10911741" y="307948"/>
            <a:ext cx="266700" cy="133350"/>
          </a:xfrm>
          <a:prstGeom prst="rect">
            <a:avLst/>
          </a:prstGeom>
        </p:spPr>
      </p:pic>
      <p:pic>
        <p:nvPicPr>
          <p:cNvPr id="19" name="Picture 18">
            <a:extLst>
              <a:ext uri="{FF2B5EF4-FFF2-40B4-BE49-F238E27FC236}">
                <a16:creationId xmlns:a16="http://schemas.microsoft.com/office/drawing/2014/main" id="{81DD59C6-D60C-45C0-A380-12E266CC1649}"/>
              </a:ext>
            </a:extLst>
          </p:cNvPr>
          <p:cNvPicPr>
            <a:picLocks noChangeAspect="1"/>
          </p:cNvPicPr>
          <p:nvPr/>
        </p:nvPicPr>
        <p:blipFill>
          <a:blip r:embed="rId8"/>
          <a:stretch>
            <a:fillRect/>
          </a:stretch>
        </p:blipFill>
        <p:spPr>
          <a:xfrm>
            <a:off x="8553450" y="787705"/>
            <a:ext cx="266700" cy="133350"/>
          </a:xfrm>
          <a:prstGeom prst="rect">
            <a:avLst/>
          </a:prstGeom>
        </p:spPr>
      </p:pic>
      <p:pic>
        <p:nvPicPr>
          <p:cNvPr id="20" name="Picture 19">
            <a:extLst>
              <a:ext uri="{FF2B5EF4-FFF2-40B4-BE49-F238E27FC236}">
                <a16:creationId xmlns:a16="http://schemas.microsoft.com/office/drawing/2014/main" id="{7ABC30E4-1A5D-4312-9305-108075822E9C}"/>
              </a:ext>
            </a:extLst>
          </p:cNvPr>
          <p:cNvPicPr>
            <a:picLocks noChangeAspect="1"/>
          </p:cNvPicPr>
          <p:nvPr/>
        </p:nvPicPr>
        <p:blipFill>
          <a:blip r:embed="rId8"/>
          <a:stretch>
            <a:fillRect/>
          </a:stretch>
        </p:blipFill>
        <p:spPr>
          <a:xfrm>
            <a:off x="9267296" y="307948"/>
            <a:ext cx="266700" cy="133350"/>
          </a:xfrm>
          <a:prstGeom prst="rect">
            <a:avLst/>
          </a:prstGeom>
        </p:spPr>
      </p:pic>
      <p:sp>
        <p:nvSpPr>
          <p:cNvPr id="3" name="TextBox 2">
            <a:extLst>
              <a:ext uri="{FF2B5EF4-FFF2-40B4-BE49-F238E27FC236}">
                <a16:creationId xmlns:a16="http://schemas.microsoft.com/office/drawing/2014/main" id="{7759D555-11FA-4A3F-843F-A07BBEFEC874}"/>
              </a:ext>
            </a:extLst>
          </p:cNvPr>
          <p:cNvSpPr txBox="1"/>
          <p:nvPr/>
        </p:nvSpPr>
        <p:spPr>
          <a:xfrm>
            <a:off x="120137" y="4941948"/>
            <a:ext cx="9547967" cy="2304000"/>
          </a:xfrm>
          <a:prstGeom prst="rect">
            <a:avLst/>
          </a:prstGeom>
          <a:blipFill dpi="0" rotWithShape="1">
            <a:blip r:embed="rId9">
              <a:extLst>
                <a:ext uri="{BEBA8EAE-BF5A-486C-A8C5-ECC9F3942E4B}">
                  <a14:imgProps xmlns:a14="http://schemas.microsoft.com/office/drawing/2010/main">
                    <a14:imgLayer r:embed="rId5">
                      <a14:imgEffect>
                        <a14:artisticPaintBrush trans="66000"/>
                      </a14:imgEffect>
                    </a14:imgLayer>
                  </a14:imgProps>
                </a:ext>
                <a:ext uri="{28A0092B-C50C-407E-A947-70E740481C1C}">
                  <a14:useLocalDpi xmlns:a14="http://schemas.microsoft.com/office/drawing/2010/main" val="0"/>
                </a:ext>
              </a:extLst>
            </a:blip>
            <a:srcRect/>
            <a:stretch>
              <a:fillRect/>
            </a:stretch>
          </a:blipFill>
        </p:spPr>
        <p:txBody>
          <a:bodyPr wrap="square" rtlCol="0">
            <a:spAutoFit/>
          </a:bodyPr>
          <a:lstStyle/>
          <a:p>
            <a:r>
              <a:rPr lang="en-GB" sz="2000" u="sng"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Methodology</a:t>
            </a:r>
          </a:p>
          <a:p>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This investigation has two objectives, 1) to find out if the Battle of </a:t>
            </a:r>
            <a:r>
              <a:rPr lang="en-GB"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Jakawitz</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occurred or not, and, 2) to explore the extent that the warfare in the </a:t>
            </a:r>
            <a:r>
              <a:rPr lang="en-GB" i="1"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Popol</a:t>
            </a:r>
            <a:r>
              <a:rPr lang="en-GB"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i="1"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Vuh</a:t>
            </a:r>
            <a:r>
              <a:rPr lang="en-GB"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correlates to documented Mayan military etiquette. The aims of the investigation are to compare the narrative of the </a:t>
            </a:r>
            <a:r>
              <a:rPr lang="en-GB" i="1"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Popol</a:t>
            </a:r>
            <a:r>
              <a:rPr lang="en-GB"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i="1" dirty="0" err="1">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Vuh</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with the archaeological record: Ruins, projectile points, Mayan iconography and Spanish accounts. One example would be the use of wooden palisades in the narrative</a:t>
            </a:r>
            <a:r>
              <a:rPr lang="en-GB" baseline="30000"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which goes against the stone ramparts found at Jakawitz</a:t>
            </a:r>
            <a:r>
              <a:rPr lang="en-GB" baseline="30000"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but is supported by an eyewitness account by Cortés</a:t>
            </a:r>
            <a:r>
              <a:rPr lang="en-GB" baseline="30000"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3</a:t>
            </a:r>
            <a:r>
              <a:rPr lang="en-GB"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2000" dirty="0">
              <a:solidFill>
                <a:srgbClr val="FFC000"/>
              </a:solidFill>
            </a:endParaRPr>
          </a:p>
        </p:txBody>
      </p:sp>
      <p:sp>
        <p:nvSpPr>
          <p:cNvPr id="4" name="TextBox 3">
            <a:extLst>
              <a:ext uri="{FF2B5EF4-FFF2-40B4-BE49-F238E27FC236}">
                <a16:creationId xmlns:a16="http://schemas.microsoft.com/office/drawing/2014/main" id="{50AADF02-8AAE-4350-9494-3A7A507170AD}"/>
              </a:ext>
            </a:extLst>
          </p:cNvPr>
          <p:cNvSpPr txBox="1"/>
          <p:nvPr/>
        </p:nvSpPr>
        <p:spPr>
          <a:xfrm rot="16200000">
            <a:off x="-640797" y="576264"/>
            <a:ext cx="2483708" cy="584775"/>
          </a:xfrm>
          <a:prstGeom prst="rect">
            <a:avLst/>
          </a:prstGeom>
          <a:noFill/>
        </p:spPr>
        <p:txBody>
          <a:bodyPr wrap="square" rtlCol="0">
            <a:spAutoFit/>
          </a:bodyPr>
          <a:lstStyle/>
          <a:p>
            <a:r>
              <a:rPr lang="en-GB" sz="1600" dirty="0"/>
              <a:t>Kai Barkla</a:t>
            </a:r>
          </a:p>
          <a:p>
            <a:r>
              <a:rPr lang="en-GB" sz="1600" dirty="0"/>
              <a:t>HPAR6005 FHPA</a:t>
            </a:r>
          </a:p>
        </p:txBody>
      </p:sp>
      <p:pic>
        <p:nvPicPr>
          <p:cNvPr id="9" name="Picture 8">
            <a:extLst>
              <a:ext uri="{FF2B5EF4-FFF2-40B4-BE49-F238E27FC236}">
                <a16:creationId xmlns:a16="http://schemas.microsoft.com/office/drawing/2014/main" id="{4DF82687-88F2-441A-A567-C7F948AB82EB}"/>
              </a:ext>
            </a:extLst>
          </p:cNvPr>
          <p:cNvPicPr>
            <a:picLocks noChangeAspect="1"/>
          </p:cNvPicPr>
          <p:nvPr/>
        </p:nvPicPr>
        <p:blipFill>
          <a:blip r:embed="rId10" cstate="hqprint">
            <a:extLst>
              <a:ext uri="{BEBA8EAE-BF5A-486C-A8C5-ECC9F3942E4B}">
                <a14:imgProps xmlns:a14="http://schemas.microsoft.com/office/drawing/2010/main">
                  <a14:imgLayer r:embed="rId11">
                    <a14:imgEffect>
                      <a14:backgroundRemoval t="3077" b="96923" l="10000" r="90000">
                        <a14:foregroundMark x1="18718" y1="9744" x2="32564" y2="8718"/>
                        <a14:foregroundMark x1="32564" y1="8718" x2="84872" y2="10256"/>
                        <a14:foregroundMark x1="85385" y1="10000" x2="84872" y2="3333"/>
                        <a14:foregroundMark x1="36667" y1="86923" x2="46923" y2="95641"/>
                        <a14:foregroundMark x1="46923" y1="95641" x2="56290" y2="93539"/>
                        <a14:foregroundMark x1="51026" y1="95897" x2="48974" y2="96923"/>
                        <a14:backgroundMark x1="61282" y1="91282" x2="61026" y2="91795"/>
                        <a14:backgroundMark x1="60769" y1="92564" x2="59231" y2="95128"/>
                        <a14:backgroundMark x1="59744" y1="92821" x2="60000" y2="92308"/>
                        <a14:backgroundMark x1="59744" y1="92564" x2="59744" y2="92308"/>
                        <a14:backgroundMark x1="60000" y1="92308" x2="62564" y2="90513"/>
                      </a14:backgroundRemoval>
                    </a14:imgEffect>
                  </a14:imgLayer>
                </a14:imgProps>
              </a:ext>
              <a:ext uri="{28A0092B-C50C-407E-A947-70E740481C1C}">
                <a14:useLocalDpi xmlns:a14="http://schemas.microsoft.com/office/drawing/2010/main" val="0"/>
              </a:ext>
            </a:extLst>
          </a:blip>
          <a:stretch>
            <a:fillRect/>
          </a:stretch>
        </p:blipFill>
        <p:spPr>
          <a:xfrm>
            <a:off x="9801" y="38057"/>
            <a:ext cx="749648" cy="749648"/>
          </a:xfrm>
          <a:prstGeom prst="rect">
            <a:avLst/>
          </a:prstGeom>
        </p:spPr>
      </p:pic>
      <p:sp>
        <p:nvSpPr>
          <p:cNvPr id="11" name="TextBox 10">
            <a:extLst>
              <a:ext uri="{FF2B5EF4-FFF2-40B4-BE49-F238E27FC236}">
                <a16:creationId xmlns:a16="http://schemas.microsoft.com/office/drawing/2014/main" id="{CF177DFC-1B08-4090-B6D6-EDCE8C730ACE}"/>
              </a:ext>
            </a:extLst>
          </p:cNvPr>
          <p:cNvSpPr txBox="1"/>
          <p:nvPr/>
        </p:nvSpPr>
        <p:spPr>
          <a:xfrm>
            <a:off x="150324" y="7401719"/>
            <a:ext cx="9529476" cy="2031325"/>
          </a:xfrm>
          <a:prstGeom prst="rect">
            <a:avLst/>
          </a:prstGeom>
          <a:blipFill dpi="0" rotWithShape="1">
            <a:blip r:embed="rId4">
              <a:alphaModFix amt="93000"/>
              <a:extLst>
                <a:ext uri="{BEBA8EAE-BF5A-486C-A8C5-ECC9F3942E4B}">
                  <a14:imgProps xmlns:a14="http://schemas.microsoft.com/office/drawing/2010/main">
                    <a14:imgLayer r:embed="rId5">
                      <a14:imgEffect>
                        <a14:artisticPaintBrush brushSize="4"/>
                      </a14:imgEffect>
                    </a14:imgLayer>
                  </a14:imgProps>
                </a:ext>
              </a:extLst>
            </a:blip>
            <a:srcRect/>
            <a:stretch>
              <a:fillRect/>
            </a:stretch>
          </a:blipFill>
        </p:spPr>
        <p:txBody>
          <a:bodyPr wrap="square" rtlCol="0">
            <a:spAutoFit/>
          </a:bodyPr>
          <a:lstStyle/>
          <a:p>
            <a:r>
              <a:rPr lang="en-GB" u="sng"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Results and Discussion</a:t>
            </a:r>
            <a:endPar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Whether the Battle of </a:t>
            </a:r>
            <a:r>
              <a:rPr lang="en-GB"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Jakawitz</a:t>
            </a:r>
            <a:r>
              <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occurred is inconclusive but, perhaps, unimportant as the </a:t>
            </a:r>
            <a:r>
              <a:rPr lang="en-GB" i="1"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Popol</a:t>
            </a:r>
            <a:r>
              <a:rPr lang="en-GB" i="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i="1"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Vuh</a:t>
            </a:r>
            <a:r>
              <a:rPr lang="en-GB" i="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is a piece of cultural identity, and much like the </a:t>
            </a:r>
            <a:r>
              <a:rPr lang="en-GB" i="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Iliad</a:t>
            </a:r>
            <a:r>
              <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is not an historical document. Although elements of a battle taking place can be established, a more valuable result is finding reflections of conflict within the </a:t>
            </a:r>
            <a:r>
              <a:rPr lang="en-GB" i="1"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Popol</a:t>
            </a:r>
            <a:r>
              <a:rPr lang="en-GB" i="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i="1"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Vuh</a:t>
            </a:r>
            <a:r>
              <a:rPr lang="en-GB" i="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the ritualistic and religious part it plays within the </a:t>
            </a:r>
            <a:r>
              <a:rPr lang="en-GB"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K’iché</a:t>
            </a:r>
            <a:r>
              <a:rPr lang="en-GB"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mindset. This sheds light on a largely unrecorded epoch of the Early to Middle Postclassic.</a:t>
            </a:r>
          </a:p>
        </p:txBody>
      </p:sp>
      <p:sp>
        <p:nvSpPr>
          <p:cNvPr id="22" name="TextBox 21">
            <a:extLst>
              <a:ext uri="{FF2B5EF4-FFF2-40B4-BE49-F238E27FC236}">
                <a16:creationId xmlns:a16="http://schemas.microsoft.com/office/drawing/2014/main" id="{0576997A-36FC-4FD9-B031-FA108CAA95CB}"/>
              </a:ext>
            </a:extLst>
          </p:cNvPr>
          <p:cNvSpPr txBox="1"/>
          <p:nvPr/>
        </p:nvSpPr>
        <p:spPr>
          <a:xfrm>
            <a:off x="9777867" y="7957044"/>
            <a:ext cx="2861595" cy="1476000"/>
          </a:xfrm>
          <a:prstGeom prst="rect">
            <a:avLst/>
          </a:prstGeom>
          <a:blipFill>
            <a:blip r:embed="rId4">
              <a:alphaModFix amt="88000"/>
              <a:extLst>
                <a:ext uri="{BEBA8EAE-BF5A-486C-A8C5-ECC9F3942E4B}">
                  <a14:imgProps xmlns:a14="http://schemas.microsoft.com/office/drawing/2010/main">
                    <a14:imgLayer r:embed="rId5">
                      <a14:imgEffect>
                        <a14:artisticPaintBrush brushSize="4"/>
                      </a14:imgEffect>
                    </a14:imgLayer>
                  </a14:imgProps>
                </a:ext>
              </a:extLst>
            </a:blip>
            <a:stretch>
              <a:fillRect/>
            </a:stretch>
          </a:blipFill>
        </p:spPr>
        <p:txBody>
          <a:bodyPr wrap="square" rtlCol="0">
            <a:spAutoFit/>
          </a:bodyPr>
          <a:lstStyle/>
          <a:p>
            <a:r>
              <a:rPr lang="en-GB" sz="1000" u="sng"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a:p>
            <a:r>
              <a:rPr lang="en-GB" sz="10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 </a:t>
            </a:r>
            <a:r>
              <a:rPr lang="en-GB" sz="1000" dirty="0" err="1">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Tedlock</a:t>
            </a:r>
            <a:r>
              <a:rPr lang="en-GB" sz="10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D. 1996</a:t>
            </a:r>
          </a:p>
          <a:p>
            <a:r>
              <a:rPr lang="en-GB" sz="10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 Fox J.W. 1989</a:t>
            </a:r>
          </a:p>
          <a:p>
            <a:r>
              <a:rPr lang="en-GB" sz="10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3. Webster D. 2000</a:t>
            </a:r>
          </a:p>
          <a:p>
            <a:r>
              <a:rPr lang="en-GB" sz="7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Images from </a:t>
            </a:r>
          </a:p>
          <a:p>
            <a:r>
              <a:rPr lang="en-GB" sz="7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https://pueblosoriginarios.com/meso/valle/tlaxcalteca/lienzo.html</a:t>
            </a:r>
            <a:endParaRPr lang="en-GB" sz="7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700" u="sng" dirty="0">
                <a:solidFill>
                  <a:schemeClr val="accent4"/>
                </a:solidFill>
                <a:hlinkClick r:id="rId13">
                  <a:extLst>
                    <a:ext uri="{A12FA001-AC4F-418D-AE19-62706E023703}">
                      <ahyp:hlinkClr xmlns:ahyp="http://schemas.microsoft.com/office/drawing/2018/hyperlinkcolor" val="tx"/>
                    </a:ext>
                  </a:extLst>
                </a:hlinkClick>
              </a:rPr>
              <a:t>http://www.lindakreft.com/bonampakmurals.html</a:t>
            </a:r>
            <a:r>
              <a:rPr lang="en-GB" sz="700" dirty="0">
                <a:solidFill>
                  <a:schemeClr val="accent4"/>
                </a:solidFill>
              </a:rPr>
              <a:t> </a:t>
            </a:r>
          </a:p>
          <a:p>
            <a:r>
              <a:rPr lang="en-GB" sz="700" dirty="0">
                <a:solidFill>
                  <a:schemeClr val="accent4"/>
                </a:solidFill>
                <a:hlinkClick r:id="rId14">
                  <a:extLst>
                    <a:ext uri="{A12FA001-AC4F-418D-AE19-62706E023703}">
                      <ahyp:hlinkClr xmlns:ahyp="http://schemas.microsoft.com/office/drawing/2018/hyperlinkcolor" val="tx"/>
                    </a:ext>
                  </a:extLst>
                </a:hlinkClick>
              </a:rPr>
              <a:t>https://upload.wikimedia.org/wikipedia/commons/thumb/4/4e/Maya_Mountains%2C_Cayo_District%2C_Belize.jpg/1280px-Maya_Mountains%2C_Cayo_District%2C_Belize.jpg</a:t>
            </a:r>
            <a:r>
              <a:rPr lang="en-GB" sz="700" dirty="0">
                <a:solidFill>
                  <a:schemeClr val="accent4"/>
                </a:solidFill>
              </a:rPr>
              <a:t> </a:t>
            </a:r>
          </a:p>
          <a:p>
            <a:endParaRPr lang="en-GB" sz="9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GB" sz="11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04242D7C-4444-4229-86FD-8EF68B8422A4}"/>
              </a:ext>
            </a:extLst>
          </p:cNvPr>
          <p:cNvPicPr>
            <a:picLocks noChangeAspect="1"/>
          </p:cNvPicPr>
          <p:nvPr/>
        </p:nvPicPr>
        <p:blipFill>
          <a:blip r:embed="rId7"/>
          <a:stretch>
            <a:fillRect/>
          </a:stretch>
        </p:blipFill>
        <p:spPr>
          <a:xfrm flipH="1">
            <a:off x="1972149" y="201327"/>
            <a:ext cx="863279" cy="795835"/>
          </a:xfrm>
          <a:prstGeom prst="rect">
            <a:avLst/>
          </a:prstGeom>
        </p:spPr>
      </p:pic>
      <p:pic>
        <p:nvPicPr>
          <p:cNvPr id="24" name="Picture 23">
            <a:extLst>
              <a:ext uri="{FF2B5EF4-FFF2-40B4-BE49-F238E27FC236}">
                <a16:creationId xmlns:a16="http://schemas.microsoft.com/office/drawing/2014/main" id="{C7E138EC-1932-414E-B07B-F1E1FFE7D235}"/>
              </a:ext>
            </a:extLst>
          </p:cNvPr>
          <p:cNvPicPr>
            <a:picLocks noChangeAspect="1"/>
          </p:cNvPicPr>
          <p:nvPr/>
        </p:nvPicPr>
        <p:blipFill>
          <a:blip r:embed="rId7"/>
          <a:stretch>
            <a:fillRect/>
          </a:stretch>
        </p:blipFill>
        <p:spPr>
          <a:xfrm flipH="1">
            <a:off x="2270217" y="1192491"/>
            <a:ext cx="863279" cy="795835"/>
          </a:xfrm>
          <a:prstGeom prst="rect">
            <a:avLst/>
          </a:prstGeom>
        </p:spPr>
      </p:pic>
      <p:pic>
        <p:nvPicPr>
          <p:cNvPr id="25" name="Picture 24">
            <a:extLst>
              <a:ext uri="{FF2B5EF4-FFF2-40B4-BE49-F238E27FC236}">
                <a16:creationId xmlns:a16="http://schemas.microsoft.com/office/drawing/2014/main" id="{DFBDFC5D-CBAC-4055-85EB-2ACEA75E6FDA}"/>
              </a:ext>
            </a:extLst>
          </p:cNvPr>
          <p:cNvPicPr>
            <a:picLocks noChangeAspect="1"/>
          </p:cNvPicPr>
          <p:nvPr/>
        </p:nvPicPr>
        <p:blipFill>
          <a:blip r:embed="rId7"/>
          <a:stretch>
            <a:fillRect/>
          </a:stretch>
        </p:blipFill>
        <p:spPr>
          <a:xfrm flipH="1">
            <a:off x="864863" y="77734"/>
            <a:ext cx="863279" cy="795835"/>
          </a:xfrm>
          <a:prstGeom prst="rect">
            <a:avLst/>
          </a:prstGeom>
        </p:spPr>
      </p:pic>
      <p:pic>
        <p:nvPicPr>
          <p:cNvPr id="26" name="Picture 25">
            <a:extLst>
              <a:ext uri="{FF2B5EF4-FFF2-40B4-BE49-F238E27FC236}">
                <a16:creationId xmlns:a16="http://schemas.microsoft.com/office/drawing/2014/main" id="{307AA112-ECF7-4D77-82A6-6D43963A943A}"/>
              </a:ext>
            </a:extLst>
          </p:cNvPr>
          <p:cNvPicPr>
            <a:picLocks noChangeAspect="1"/>
          </p:cNvPicPr>
          <p:nvPr/>
        </p:nvPicPr>
        <p:blipFill>
          <a:blip r:embed="rId7"/>
          <a:stretch>
            <a:fillRect/>
          </a:stretch>
        </p:blipFill>
        <p:spPr>
          <a:xfrm flipH="1">
            <a:off x="1192313" y="1183818"/>
            <a:ext cx="863279" cy="795835"/>
          </a:xfrm>
          <a:prstGeom prst="rect">
            <a:avLst/>
          </a:prstGeom>
        </p:spPr>
      </p:pic>
      <p:pic>
        <p:nvPicPr>
          <p:cNvPr id="27" name="Picture 26">
            <a:extLst>
              <a:ext uri="{FF2B5EF4-FFF2-40B4-BE49-F238E27FC236}">
                <a16:creationId xmlns:a16="http://schemas.microsoft.com/office/drawing/2014/main" id="{A024CA1B-6FD4-4585-B23F-F6E8E6A551F9}"/>
              </a:ext>
            </a:extLst>
          </p:cNvPr>
          <p:cNvPicPr>
            <a:picLocks noChangeAspect="1"/>
          </p:cNvPicPr>
          <p:nvPr/>
        </p:nvPicPr>
        <p:blipFill>
          <a:blip r:embed="rId8"/>
          <a:stretch>
            <a:fillRect/>
          </a:stretch>
        </p:blipFill>
        <p:spPr>
          <a:xfrm rot="13803091">
            <a:off x="3149223" y="959066"/>
            <a:ext cx="266700" cy="133350"/>
          </a:xfrm>
          <a:prstGeom prst="rect">
            <a:avLst/>
          </a:prstGeom>
        </p:spPr>
      </p:pic>
      <p:pic>
        <p:nvPicPr>
          <p:cNvPr id="28" name="Picture 27">
            <a:extLst>
              <a:ext uri="{FF2B5EF4-FFF2-40B4-BE49-F238E27FC236}">
                <a16:creationId xmlns:a16="http://schemas.microsoft.com/office/drawing/2014/main" id="{CAD39933-84FE-4EDC-9658-428C90DFC772}"/>
              </a:ext>
            </a:extLst>
          </p:cNvPr>
          <p:cNvPicPr>
            <a:picLocks noChangeAspect="1"/>
          </p:cNvPicPr>
          <p:nvPr/>
        </p:nvPicPr>
        <p:blipFill>
          <a:blip r:embed="rId8"/>
          <a:stretch>
            <a:fillRect/>
          </a:stretch>
        </p:blipFill>
        <p:spPr>
          <a:xfrm rot="13803091">
            <a:off x="1634739" y="838282"/>
            <a:ext cx="266700" cy="133350"/>
          </a:xfrm>
          <a:prstGeom prst="rect">
            <a:avLst/>
          </a:prstGeom>
        </p:spPr>
      </p:pic>
      <p:pic>
        <p:nvPicPr>
          <p:cNvPr id="29" name="Picture 28">
            <a:extLst>
              <a:ext uri="{FF2B5EF4-FFF2-40B4-BE49-F238E27FC236}">
                <a16:creationId xmlns:a16="http://schemas.microsoft.com/office/drawing/2014/main" id="{1B954D7D-BEA8-4778-9DA8-B094F643C234}"/>
              </a:ext>
            </a:extLst>
          </p:cNvPr>
          <p:cNvPicPr>
            <a:picLocks noChangeAspect="1"/>
          </p:cNvPicPr>
          <p:nvPr/>
        </p:nvPicPr>
        <p:blipFill>
          <a:blip r:embed="rId8"/>
          <a:stretch>
            <a:fillRect/>
          </a:stretch>
        </p:blipFill>
        <p:spPr>
          <a:xfrm rot="13803091">
            <a:off x="1922242" y="1840421"/>
            <a:ext cx="266700" cy="133350"/>
          </a:xfrm>
          <a:prstGeom prst="rect">
            <a:avLst/>
          </a:prstGeom>
        </p:spPr>
      </p:pic>
      <p:pic>
        <p:nvPicPr>
          <p:cNvPr id="30" name="Picture 29">
            <a:extLst>
              <a:ext uri="{FF2B5EF4-FFF2-40B4-BE49-F238E27FC236}">
                <a16:creationId xmlns:a16="http://schemas.microsoft.com/office/drawing/2014/main" id="{5D8D85C5-D108-4E65-AB97-56E09CB2F5F4}"/>
              </a:ext>
            </a:extLst>
          </p:cNvPr>
          <p:cNvPicPr>
            <a:picLocks noChangeAspect="1"/>
          </p:cNvPicPr>
          <p:nvPr/>
        </p:nvPicPr>
        <p:blipFill>
          <a:blip r:embed="rId8"/>
          <a:stretch>
            <a:fillRect/>
          </a:stretch>
        </p:blipFill>
        <p:spPr>
          <a:xfrm rot="13803091">
            <a:off x="3285961" y="1729395"/>
            <a:ext cx="266700" cy="133350"/>
          </a:xfrm>
          <a:prstGeom prst="rect">
            <a:avLst/>
          </a:prstGeom>
        </p:spPr>
      </p:pic>
      <p:pic>
        <p:nvPicPr>
          <p:cNvPr id="31" name="Picture 30">
            <a:extLst>
              <a:ext uri="{FF2B5EF4-FFF2-40B4-BE49-F238E27FC236}">
                <a16:creationId xmlns:a16="http://schemas.microsoft.com/office/drawing/2014/main" id="{7795218D-8FA6-4EED-8998-EFDBA15DA020}"/>
              </a:ext>
            </a:extLst>
          </p:cNvPr>
          <p:cNvPicPr>
            <a:picLocks noChangeAspect="1"/>
          </p:cNvPicPr>
          <p:nvPr/>
        </p:nvPicPr>
        <p:blipFill>
          <a:blip r:embed="rId8"/>
          <a:stretch>
            <a:fillRect/>
          </a:stretch>
        </p:blipFill>
        <p:spPr>
          <a:xfrm rot="13803091">
            <a:off x="3386084" y="491247"/>
            <a:ext cx="266700" cy="133350"/>
          </a:xfrm>
          <a:prstGeom prst="rect">
            <a:avLst/>
          </a:prstGeom>
        </p:spPr>
      </p:pic>
      <p:pic>
        <p:nvPicPr>
          <p:cNvPr id="32" name="Picture 31">
            <a:extLst>
              <a:ext uri="{FF2B5EF4-FFF2-40B4-BE49-F238E27FC236}">
                <a16:creationId xmlns:a16="http://schemas.microsoft.com/office/drawing/2014/main" id="{0DB8049C-EC02-4D4B-BBE5-025190B4CF58}"/>
              </a:ext>
            </a:extLst>
          </p:cNvPr>
          <p:cNvPicPr>
            <a:picLocks noChangeAspect="1"/>
          </p:cNvPicPr>
          <p:nvPr/>
        </p:nvPicPr>
        <p:blipFill>
          <a:blip r:embed="rId8"/>
          <a:stretch>
            <a:fillRect/>
          </a:stretch>
        </p:blipFill>
        <p:spPr>
          <a:xfrm rot="13803091">
            <a:off x="2658961" y="986752"/>
            <a:ext cx="266700" cy="133350"/>
          </a:xfrm>
          <a:prstGeom prst="rect">
            <a:avLst/>
          </a:prstGeom>
        </p:spPr>
      </p:pic>
    </p:spTree>
    <p:extLst>
      <p:ext uri="{BB962C8B-B14F-4D97-AF65-F5344CB8AC3E}">
        <p14:creationId xmlns:p14="http://schemas.microsoft.com/office/powerpoint/2010/main" val="19656382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3965</TotalTime>
  <Words>472</Words>
  <Application>Microsoft Office PowerPoint</Application>
  <PresentationFormat>A3 Paper (297x420 mm)</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Jakawitz: A New World Troy?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 Barkla</dc:creator>
  <cp:lastModifiedBy>Kai Barkla</cp:lastModifiedBy>
  <cp:revision>59</cp:revision>
  <dcterms:created xsi:type="dcterms:W3CDTF">2018-11-12T14:06:07Z</dcterms:created>
  <dcterms:modified xsi:type="dcterms:W3CDTF">2018-11-18T22:50:10Z</dcterms:modified>
</cp:coreProperties>
</file>