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xls" ContentType="application/vnd.ms-exce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theme/themeOverride1.xml" ContentType="application/vnd.openxmlformats-officedocument.themeOverr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0"/>
  </p:notesMasterIdLst>
  <p:handoutMasterIdLst>
    <p:handoutMasterId r:id="rId21"/>
  </p:handoutMasterIdLst>
  <p:sldIdLst>
    <p:sldId id="256" r:id="rId2"/>
    <p:sldId id="258" r:id="rId3"/>
    <p:sldId id="297" r:id="rId4"/>
    <p:sldId id="262" r:id="rId5"/>
    <p:sldId id="302" r:id="rId6"/>
    <p:sldId id="303" r:id="rId7"/>
    <p:sldId id="310" r:id="rId8"/>
    <p:sldId id="304" r:id="rId9"/>
    <p:sldId id="305" r:id="rId10"/>
    <p:sldId id="311" r:id="rId11"/>
    <p:sldId id="306" r:id="rId12"/>
    <p:sldId id="307" r:id="rId13"/>
    <p:sldId id="298" r:id="rId14"/>
    <p:sldId id="299" r:id="rId15"/>
    <p:sldId id="283" r:id="rId16"/>
    <p:sldId id="286" r:id="rId17"/>
    <p:sldId id="271" r:id="rId18"/>
    <p:sldId id="291" r:id="rId19"/>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22531"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22532"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22533"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D0AAB96D-EE08-4E07-8368-5A30C8201CF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9219"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27652" name="Rectangle 4"/>
          <p:cNvSpPr>
            <a:spLocks noRo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9222"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9223"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26016959-EF09-4FEA-82A1-5F733D3203E7}"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FBFC73FF-FF09-4A4F-B3AC-88F9489200BF}" type="slidenum">
              <a:rPr lang="en-US" smtClean="0"/>
              <a:pPr/>
              <a:t>3</a:t>
            </a:fld>
            <a:endParaRPr lang="en-US" smtClean="0"/>
          </a:p>
        </p:txBody>
      </p:sp>
      <p:sp>
        <p:nvSpPr>
          <p:cNvPr id="28675" name="Rectangle 2"/>
          <p:cNvSpPr>
            <a:spLocks noRot="1" noChangeArrowheads="1" noTextEdit="1"/>
          </p:cNvSpPr>
          <p:nvPr>
            <p:ph type="sldImg"/>
          </p:nvPr>
        </p:nvSpPr>
        <p:spPr>
          <a:xfrm>
            <a:off x="917575" y="744538"/>
            <a:ext cx="4962525" cy="3722687"/>
          </a:xfrm>
          <a:ln/>
        </p:spPr>
      </p:sp>
      <p:sp>
        <p:nvSpPr>
          <p:cNvPr id="28676"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17D3C07E-EF03-43C4-B3FE-4C084EB7A673}" type="slidenum">
              <a:rPr lang="en-US" smtClean="0"/>
              <a:pPr/>
              <a:t>13</a:t>
            </a:fld>
            <a:endParaRPr lang="en-US" smtClean="0"/>
          </a:p>
        </p:txBody>
      </p:sp>
      <p:sp>
        <p:nvSpPr>
          <p:cNvPr id="29699" name="Rectangle 2"/>
          <p:cNvSpPr>
            <a:spLocks noRot="1" noChangeArrowheads="1" noTextEdit="1"/>
          </p:cNvSpPr>
          <p:nvPr>
            <p:ph type="sldImg"/>
          </p:nvPr>
        </p:nvSpPr>
        <p:spPr>
          <a:xfrm>
            <a:off x="917575" y="744538"/>
            <a:ext cx="4962525" cy="3722687"/>
          </a:xfrm>
          <a:ln/>
        </p:spPr>
      </p:sp>
      <p:sp>
        <p:nvSpPr>
          <p:cNvPr id="29700"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EC0D9024-F34B-43D1-9B2A-1B5FD0484E4D}" type="slidenum">
              <a:rPr lang="en-US" smtClean="0"/>
              <a:pPr/>
              <a:t>14</a:t>
            </a:fld>
            <a:endParaRPr lang="en-US" smtClean="0"/>
          </a:p>
        </p:txBody>
      </p:sp>
      <p:sp>
        <p:nvSpPr>
          <p:cNvPr id="30723" name="Rectangle 2"/>
          <p:cNvSpPr>
            <a:spLocks noRot="1" noChangeArrowheads="1" noTextEdit="1"/>
          </p:cNvSpPr>
          <p:nvPr>
            <p:ph type="sldImg"/>
          </p:nvPr>
        </p:nvSpPr>
        <p:spPr>
          <a:xfrm>
            <a:off x="917575" y="744538"/>
            <a:ext cx="4962525" cy="3722687"/>
          </a:xfrm>
          <a:ln/>
        </p:spPr>
      </p:sp>
      <p:sp>
        <p:nvSpPr>
          <p:cNvPr id="30724"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white">
          <a:xfrm>
            <a:off x="0" y="5970588"/>
            <a:ext cx="9144000" cy="887412"/>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9525" y="6053138"/>
            <a:ext cx="2249488" cy="712787"/>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2359025" y="6043613"/>
            <a:ext cx="6784975" cy="714375"/>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lang="en-US" smtClean="0"/>
              <a:t>Click to edit Master title style</a:t>
            </a:r>
            <a:endParaRPr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7" name="Date Placeholder 27"/>
          <p:cNvSpPr>
            <a:spLocks noGrp="1"/>
          </p:cNvSpPr>
          <p:nvPr>
            <p:ph type="dt" sz="half" idx="10"/>
          </p:nvPr>
        </p:nvSpPr>
        <p:spPr>
          <a:xfrm>
            <a:off x="76200" y="6069013"/>
            <a:ext cx="2057400" cy="685800"/>
          </a:xfrm>
        </p:spPr>
        <p:txBody>
          <a:bodyPr>
            <a:noAutofit/>
          </a:bodyPr>
          <a:lstStyle>
            <a:lvl1pPr algn="ctr">
              <a:defRPr sz="2000">
                <a:solidFill>
                  <a:srgbClr val="FFFFFF"/>
                </a:solidFill>
              </a:defRPr>
            </a:lvl1pPr>
          </a:lstStyle>
          <a:p>
            <a:pPr>
              <a:defRPr/>
            </a:pPr>
            <a:endParaRPr lang="en-GB"/>
          </a:p>
        </p:txBody>
      </p:sp>
      <p:sp>
        <p:nvSpPr>
          <p:cNvPr id="10" name="Footer Placeholder 16"/>
          <p:cNvSpPr>
            <a:spLocks noGrp="1"/>
          </p:cNvSpPr>
          <p:nvPr>
            <p:ph type="ftr" sz="quarter" idx="11"/>
          </p:nvPr>
        </p:nvSpPr>
        <p:spPr>
          <a:xfrm>
            <a:off x="2085975" y="236538"/>
            <a:ext cx="5867400" cy="365125"/>
          </a:xfrm>
        </p:spPr>
        <p:txBody>
          <a:bodyPr/>
          <a:lstStyle>
            <a:lvl1pPr algn="r">
              <a:defRPr>
                <a:solidFill>
                  <a:schemeClr val="tx2"/>
                </a:solidFill>
              </a:defRPr>
            </a:lvl1pPr>
          </a:lstStyle>
          <a:p>
            <a:pPr>
              <a:defRPr/>
            </a:pPr>
            <a:endParaRPr lang="en-GB"/>
          </a:p>
        </p:txBody>
      </p:sp>
      <p:sp>
        <p:nvSpPr>
          <p:cNvPr id="11"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43A9C725-EC1A-4EA4-B9B5-253BD94513F8}"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lang="en-US" smtClean="0"/>
              <a:t>Click to edit Master title style</a:t>
            </a:r>
            <a:endParaRPr lang="en-US"/>
          </a:p>
        </p:txBody>
      </p:sp>
      <p:sp>
        <p:nvSpPr>
          <p:cNvPr id="8" name="Content Placeholder 7"/>
          <p:cNvSpPr>
            <a:spLocks noGrp="1"/>
          </p:cNvSpPr>
          <p:nvPr>
            <p:ph sz="quarter" idx="1"/>
          </p:nvPr>
        </p:nvSpPr>
        <p:spPr>
          <a:xfrm>
            <a:off x="612648" y="1600200"/>
            <a:ext cx="8153400" cy="4495800"/>
          </a:xfrm>
        </p:spPr>
        <p:txBody>
          <a:bodyPr/>
          <a:lstStyle>
            <a:lvl1pPr>
              <a:buClr>
                <a:schemeClr val="accent2">
                  <a:lumMod val="75000"/>
                </a:schemeClr>
              </a:buClr>
              <a:buSzPct val="75000"/>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2E1AA377-4817-4FD7-9DCB-F6AE5714CD8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5" name="Rectangle 4"/>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3" name="Text Placeholder 2"/>
          <p:cNvSpPr>
            <a:spLocks noGrp="1"/>
          </p:cNvSpPr>
          <p:nvPr>
            <p:ph type="body" idx="1"/>
          </p:nvPr>
        </p:nvSpPr>
        <p:spPr>
          <a:xfrm>
            <a:off x="1371600" y="2743200"/>
            <a:ext cx="7123113" cy="1673225"/>
          </a:xfrm>
        </p:spPr>
        <p:txBody>
          <a:bodyPr/>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lang="en-US" smtClean="0"/>
              <a:t>Click to edit Master title style</a:t>
            </a:r>
            <a:endParaRPr lang="en-US"/>
          </a:p>
        </p:txBody>
      </p:sp>
      <p:sp>
        <p:nvSpPr>
          <p:cNvPr id="7" name="Date Placeholder 11"/>
          <p:cNvSpPr>
            <a:spLocks noGrp="1"/>
          </p:cNvSpPr>
          <p:nvPr>
            <p:ph type="dt" sz="half" idx="10"/>
          </p:nvPr>
        </p:nvSpPr>
        <p:spPr/>
        <p:txBody>
          <a:bodyPr/>
          <a:lstStyle>
            <a:lvl1pPr>
              <a:defRPr/>
            </a:lvl1pPr>
          </a:lstStyle>
          <a:p>
            <a:pPr>
              <a:defRPr/>
            </a:pPr>
            <a:endParaRPr lang="en-GB"/>
          </a:p>
        </p:txBody>
      </p:sp>
      <p:sp>
        <p:nvSpPr>
          <p:cNvPr id="8" name="Slide Number Placeholder 12"/>
          <p:cNvSpPr>
            <a:spLocks noGrp="1"/>
          </p:cNvSpPr>
          <p:nvPr>
            <p:ph type="sldNum" sz="quarter" idx="11"/>
          </p:nvPr>
        </p:nvSpPr>
        <p:spPr>
          <a:xfrm>
            <a:off x="0" y="1752600"/>
            <a:ext cx="1295400" cy="701675"/>
          </a:xfrm>
        </p:spPr>
        <p:txBody>
          <a:bodyPr>
            <a:noAutofit/>
          </a:bodyPr>
          <a:lstStyle>
            <a:lvl1pPr>
              <a:defRPr sz="2400">
                <a:solidFill>
                  <a:srgbClr val="FFFFFF"/>
                </a:solidFill>
              </a:defRPr>
            </a:lvl1pPr>
          </a:lstStyle>
          <a:p>
            <a:pPr>
              <a:defRPr/>
            </a:pPr>
            <a:fld id="{6BD7178F-4724-4697-B512-132941407B9B}" type="slidenum">
              <a:rPr lang="en-GB"/>
              <a:pPr>
                <a:defRPr/>
              </a:pPr>
              <a:t>‹#›</a:t>
            </a:fld>
            <a:endParaRPr lang="en-GB"/>
          </a:p>
        </p:txBody>
      </p:sp>
      <p:sp>
        <p:nvSpPr>
          <p:cNvPr id="9" name="Footer Placeholder 13"/>
          <p:cNvSpPr>
            <a:spLocks noGrp="1"/>
          </p:cNvSpPr>
          <p:nvPr>
            <p:ph type="ftr" sz="quarter" idx="12"/>
          </p:nvPr>
        </p:nvSpPr>
        <p:spPr/>
        <p:txBody>
          <a:bodyPr/>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609600"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844901" y="1589567"/>
            <a:ext cx="38862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7"/>
          <p:cNvSpPr>
            <a:spLocks noGrp="1"/>
          </p:cNvSpPr>
          <p:nvPr>
            <p:ph type="dt" sz="half" idx="10"/>
          </p:nvPr>
        </p:nvSpPr>
        <p:spPr/>
        <p:txBody>
          <a:bodyPr rtlCol="0"/>
          <a:lstStyle>
            <a:lvl1pPr>
              <a:defRPr/>
            </a:lvl1pPr>
          </a:lstStyle>
          <a:p>
            <a:pPr>
              <a:defRPr/>
            </a:pPr>
            <a:endParaRPr lang="en-GB"/>
          </a:p>
        </p:txBody>
      </p:sp>
      <p:sp>
        <p:nvSpPr>
          <p:cNvPr id="6" name="Slide Number Placeholder 9"/>
          <p:cNvSpPr>
            <a:spLocks noGrp="1"/>
          </p:cNvSpPr>
          <p:nvPr>
            <p:ph type="sldNum" sz="quarter" idx="11"/>
          </p:nvPr>
        </p:nvSpPr>
        <p:spPr/>
        <p:txBody>
          <a:bodyPr rtlCol="0"/>
          <a:lstStyle>
            <a:lvl1pPr>
              <a:defRPr/>
            </a:lvl1pPr>
          </a:lstStyle>
          <a:p>
            <a:pPr>
              <a:defRPr/>
            </a:pPr>
            <a:fld id="{E7720E62-51EB-41A3-8EE6-06281D7F56C3}" type="slidenum">
              <a:rPr lang="en-GB"/>
              <a:pPr>
                <a:defRPr/>
              </a:pPr>
              <a:t>‹#›</a:t>
            </a:fld>
            <a:endParaRPr lang="en-GB"/>
          </a:p>
        </p:txBody>
      </p:sp>
      <p:sp>
        <p:nvSpPr>
          <p:cNvPr id="7" name="Footer Placeholder 11"/>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609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800600" y="2438400"/>
            <a:ext cx="3886200" cy="3581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a:r>
              <a:rPr lang="en-US" smtClean="0"/>
              <a:t>Click to edit Master text styles</a:t>
            </a:r>
          </a:p>
        </p:txBody>
      </p:sp>
      <p:sp>
        <p:nvSpPr>
          <p:cNvPr id="7" name="Date Placeholder 9"/>
          <p:cNvSpPr>
            <a:spLocks noGrp="1"/>
          </p:cNvSpPr>
          <p:nvPr>
            <p:ph type="dt" sz="half" idx="10"/>
          </p:nvPr>
        </p:nvSpPr>
        <p:spPr/>
        <p:txBody>
          <a:bodyPr rtlCol="0"/>
          <a:lstStyle>
            <a:lvl1pPr>
              <a:defRPr/>
            </a:lvl1pPr>
          </a:lstStyle>
          <a:p>
            <a:pPr>
              <a:defRPr/>
            </a:pPr>
            <a:endParaRPr lang="en-GB"/>
          </a:p>
        </p:txBody>
      </p:sp>
      <p:sp>
        <p:nvSpPr>
          <p:cNvPr id="8" name="Slide Number Placeholder 11"/>
          <p:cNvSpPr>
            <a:spLocks noGrp="1"/>
          </p:cNvSpPr>
          <p:nvPr>
            <p:ph type="sldNum" sz="quarter" idx="11"/>
          </p:nvPr>
        </p:nvSpPr>
        <p:spPr/>
        <p:txBody>
          <a:bodyPr rtlCol="0"/>
          <a:lstStyle>
            <a:lvl1pPr>
              <a:defRPr/>
            </a:lvl1pPr>
          </a:lstStyle>
          <a:p>
            <a:pPr>
              <a:defRPr/>
            </a:pPr>
            <a:fld id="{B1EC0FBA-3CF1-42FE-BFEC-9B18F5F08C38}" type="slidenum">
              <a:rPr lang="en-GB"/>
              <a:pPr>
                <a:defRPr/>
              </a:pPr>
              <a:t>‹#›</a:t>
            </a:fld>
            <a:endParaRPr lang="en-GB"/>
          </a:p>
        </p:txBody>
      </p:sp>
      <p:sp>
        <p:nvSpPr>
          <p:cNvPr id="9" name="Footer Placeholder 13"/>
          <p:cNvSpPr>
            <a:spLocks noGrp="1"/>
          </p:cNvSpPr>
          <p:nvPr>
            <p:ph type="ftr" sz="quarter" idx="12"/>
          </p:nvPr>
        </p:nvSpPr>
        <p:spPr/>
        <p:txBody>
          <a:bodyPr rtlCol="0"/>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5DD83A0A-E7EB-4842-9D20-5738BE95FB1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C11476E6-F6E5-49A9-87A7-21AE81D0150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lstStyle>
            <a:lvl1pPr algn="l">
              <a:buNone/>
              <a:defRPr sz="4400" b="0"/>
            </a:lvl1pPr>
          </a:lstStyle>
          <a:p>
            <a:r>
              <a:rPr lang="en-US" smtClean="0"/>
              <a:t>Click to edit Master title style</a:t>
            </a:r>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012F4CBB-D31F-4C23-896C-B3BC070E6C8C}"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bwMode="white">
          <a:xfrm>
            <a:off x="-9525" y="4572000"/>
            <a:ext cx="9144000" cy="887413"/>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9525" y="4664075"/>
            <a:ext cx="1463675" cy="712788"/>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1544638" y="4654550"/>
            <a:ext cx="7599362" cy="712788"/>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bwMode="white">
          <a:xfrm>
            <a:off x="1447800" y="0"/>
            <a:ext cx="100013" cy="6867525"/>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a:r>
              <a:rPr lang="en-US" smtClean="0"/>
              <a:t>Click to edit Master text styles</a:t>
            </a:r>
          </a:p>
        </p:txBody>
      </p:sp>
      <p:sp>
        <p:nvSpPr>
          <p:cNvPr id="2" name="Title 1"/>
          <p:cNvSpPr>
            <a:spLocks noGrp="1"/>
          </p:cNvSpPr>
          <p:nvPr>
            <p:ph type="title"/>
          </p:nvPr>
        </p:nvSpPr>
        <p:spPr>
          <a:xfrm>
            <a:off x="1600200" y="4648200"/>
            <a:ext cx="7315200" cy="685800"/>
          </a:xfrm>
        </p:spPr>
        <p:txBody>
          <a:bodyPr/>
          <a:lstStyle>
            <a:lvl1pPr algn="l">
              <a:buNone/>
              <a:defRPr sz="2800" b="0">
                <a:solidFill>
                  <a:srgbClr val="FFFFFF"/>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11"/>
          <p:cNvSpPr>
            <a:spLocks noGrp="1"/>
          </p:cNvSpPr>
          <p:nvPr>
            <p:ph type="dt" sz="half" idx="10"/>
          </p:nvPr>
        </p:nvSpPr>
        <p:spPr>
          <a:xfrm>
            <a:off x="6248400" y="6248400"/>
            <a:ext cx="2667000" cy="365125"/>
          </a:xfrm>
        </p:spPr>
        <p:txBody>
          <a:bodyPr rtlCol="0"/>
          <a:lstStyle>
            <a:lvl1pPr>
              <a:defRPr/>
            </a:lvl1pPr>
          </a:lstStyle>
          <a:p>
            <a:pPr>
              <a:defRPr/>
            </a:pPr>
            <a:endParaRPr lang="en-GB"/>
          </a:p>
        </p:txBody>
      </p:sp>
      <p:sp>
        <p:nvSpPr>
          <p:cNvPr id="10" name="Slide Number Placeholder 12"/>
          <p:cNvSpPr>
            <a:spLocks noGrp="1"/>
          </p:cNvSpPr>
          <p:nvPr>
            <p:ph type="sldNum" sz="quarter" idx="11"/>
          </p:nvPr>
        </p:nvSpPr>
        <p:spPr>
          <a:xfrm>
            <a:off x="0" y="4667250"/>
            <a:ext cx="1447800" cy="663575"/>
          </a:xfrm>
        </p:spPr>
        <p:txBody>
          <a:bodyPr rtlCol="0"/>
          <a:lstStyle>
            <a:lvl1pPr>
              <a:defRPr sz="2800"/>
            </a:lvl1pPr>
          </a:lstStyle>
          <a:p>
            <a:pPr>
              <a:defRPr/>
            </a:pPr>
            <a:fld id="{B48DAD52-1616-43C1-BB99-7E862193705D}" type="slidenum">
              <a:rPr lang="en-GB"/>
              <a:pPr>
                <a:defRPr/>
              </a:pPr>
              <a:t>‹#›</a:t>
            </a:fld>
            <a:endParaRPr lang="en-GB"/>
          </a:p>
        </p:txBody>
      </p:sp>
      <p:sp>
        <p:nvSpPr>
          <p:cNvPr id="11" name="Footer Placeholder 13"/>
          <p:cNvSpPr>
            <a:spLocks noGrp="1"/>
          </p:cNvSpPr>
          <p:nvPr>
            <p:ph type="ftr" sz="quarter" idx="12"/>
          </p:nvPr>
        </p:nvSpPr>
        <p:spPr>
          <a:xfrm>
            <a:off x="1600200" y="6248400"/>
            <a:ext cx="4572000" cy="365125"/>
          </a:xfrm>
        </p:spPr>
        <p:txBody>
          <a:bodyPr rtlCol="0"/>
          <a:lstStyle>
            <a:lvl1pPr>
              <a:defRPr/>
            </a:lvl1p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DB94419E-2526-4B11-8E57-FB08EC2FFCD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white">
          <a:xfrm>
            <a:off x="6096000" y="0"/>
            <a:ext cx="320675"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Rectangle 4"/>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ectangle 5"/>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Vertical Title 1"/>
          <p:cNvSpPr>
            <a:spLocks noGrp="1"/>
          </p:cNvSpPr>
          <p:nvPr>
            <p:ph type="title" orient="vert"/>
          </p:nvPr>
        </p:nvSpPr>
        <p:spPr>
          <a:xfrm>
            <a:off x="6553200" y="609600"/>
            <a:ext cx="2057400" cy="55165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a:xfrm>
            <a:off x="6553200" y="6248400"/>
            <a:ext cx="2209800" cy="365125"/>
          </a:xfrm>
        </p:spPr>
        <p:txBody>
          <a:bodyPr/>
          <a:lstStyle>
            <a:lvl1pPr>
              <a:defRPr/>
            </a:lvl1pPr>
          </a:lstStyle>
          <a:p>
            <a:pPr>
              <a:defRPr/>
            </a:pPr>
            <a:endParaRPr lang="en-GB"/>
          </a:p>
        </p:txBody>
      </p:sp>
      <p:sp>
        <p:nvSpPr>
          <p:cNvPr id="8" name="Footer Placeholder 4"/>
          <p:cNvSpPr>
            <a:spLocks noGrp="1"/>
          </p:cNvSpPr>
          <p:nvPr>
            <p:ph type="ftr" sz="quarter" idx="11"/>
          </p:nvPr>
        </p:nvSpPr>
        <p:spPr>
          <a:xfrm>
            <a:off x="457200" y="6248400"/>
            <a:ext cx="5573713" cy="365125"/>
          </a:xfrm>
        </p:spPr>
        <p:txBody>
          <a:bodyPr/>
          <a:lstStyle>
            <a:lvl1pPr>
              <a:defRPr/>
            </a:lvl1pPr>
          </a:lstStyle>
          <a:p>
            <a:pPr>
              <a:defRPr/>
            </a:pPr>
            <a:endParaRPr lang="en-GB"/>
          </a:p>
        </p:txBody>
      </p:sp>
      <p:sp>
        <p:nvSpPr>
          <p:cNvPr id="9" name="Slide Number Placeholder 5"/>
          <p:cNvSpPr>
            <a:spLocks noGrp="1"/>
          </p:cNvSpPr>
          <p:nvPr>
            <p:ph type="sldNum" sz="quarter" idx="12"/>
          </p:nvPr>
        </p:nvSpPr>
        <p:spPr>
          <a:xfrm rot="5400000">
            <a:off x="5989638" y="144462"/>
            <a:ext cx="533400" cy="244475"/>
          </a:xfrm>
        </p:spPr>
        <p:txBody>
          <a:bodyPr/>
          <a:lstStyle>
            <a:lvl1pPr>
              <a:defRPr/>
            </a:lvl1pPr>
          </a:lstStyle>
          <a:p>
            <a:pPr>
              <a:defRPr/>
            </a:pPr>
            <a:fld id="{32B5A0D2-92E0-4782-8526-3DEC06D0AC1C}" type="slidenum">
              <a:rPr lang="en-GB"/>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21"/>
          <p:cNvSpPr>
            <a:spLocks noGrp="1"/>
          </p:cNvSpPr>
          <p:nvPr>
            <p:ph type="title"/>
          </p:nvPr>
        </p:nvSpPr>
        <p:spPr bwMode="auto">
          <a:xfrm>
            <a:off x="609600" y="228600"/>
            <a:ext cx="8153400" cy="990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2051" name="Text Placeholder 12"/>
          <p:cNvSpPr>
            <a:spLocks noGrp="1"/>
          </p:cNvSpPr>
          <p:nvPr>
            <p:ph type="body" idx="1"/>
          </p:nvPr>
        </p:nvSpPr>
        <p:spPr bwMode="auto">
          <a:xfrm>
            <a:off x="612775" y="1600200"/>
            <a:ext cx="81534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latin typeface="Arial" charset="0"/>
              </a:defRPr>
            </a:lvl1pPr>
          </a:lstStyle>
          <a:p>
            <a:pPr>
              <a:defRPr/>
            </a:pPr>
            <a:endParaRPr lang="en-GB"/>
          </a:p>
        </p:txBody>
      </p:sp>
      <p:sp>
        <p:nvSpPr>
          <p:cNvPr id="3" name="Footer Placeholder 2"/>
          <p:cNvSpPr>
            <a:spLocks noGrp="1"/>
          </p:cNvSpPr>
          <p:nvPr>
            <p:ph type="ftr" sz="quarter" idx="3"/>
          </p:nvPr>
        </p:nvSpPr>
        <p:spPr>
          <a:xfrm>
            <a:off x="609600" y="6248400"/>
            <a:ext cx="5421313" cy="365125"/>
          </a:xfrm>
          <a:prstGeom prst="rect">
            <a:avLst/>
          </a:prstGeom>
        </p:spPr>
        <p:txBody>
          <a:bodyPr vert="horz" anchor="ctr"/>
          <a:lstStyle>
            <a:lvl1pPr algn="r" eaLnBrk="1" latinLnBrk="0" hangingPunct="1">
              <a:defRPr kumimoji="0" sz="1400">
                <a:solidFill>
                  <a:schemeClr val="tx2"/>
                </a:solidFill>
                <a:latin typeface="Arial" charset="0"/>
              </a:defRPr>
            </a:lvl1pPr>
          </a:lstStyle>
          <a:p>
            <a:pPr>
              <a:defRPr/>
            </a:pPr>
            <a:endParaRPr lang="en-GB"/>
          </a:p>
        </p:txBody>
      </p:sp>
      <p:sp>
        <p:nvSpPr>
          <p:cNvPr id="7" name="Rectangle 6"/>
          <p:cNvSpPr/>
          <p:nvPr/>
        </p:nvSpPr>
        <p:spPr bwMode="white">
          <a:xfrm>
            <a:off x="0" y="1235075"/>
            <a:ext cx="9144000" cy="31908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a:xfrm>
            <a:off x="0" y="1279525"/>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Rectangle 8"/>
          <p:cNvSpPr/>
          <p:nvPr/>
        </p:nvSpPr>
        <p:spPr>
          <a:xfrm>
            <a:off x="590550" y="1279525"/>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3" name="Slide Number Placeholder 22"/>
          <p:cNvSpPr>
            <a:spLocks noGrp="1"/>
          </p:cNvSpPr>
          <p:nvPr>
            <p:ph type="sldNum" sz="quarter" idx="4"/>
          </p:nvPr>
        </p:nvSpPr>
        <p:spPr>
          <a:xfrm>
            <a:off x="0" y="1271588"/>
            <a:ext cx="533400" cy="244475"/>
          </a:xfrm>
          <a:prstGeom prst="rect">
            <a:avLst/>
          </a:prstGeom>
        </p:spPr>
        <p:txBody>
          <a:bodyPr vert="horz" anchor="ctr" anchorCtr="0">
            <a:normAutofit/>
          </a:bodyPr>
          <a:lstStyle>
            <a:lvl1pPr algn="ctr" eaLnBrk="1" latinLnBrk="0" hangingPunct="1">
              <a:defRPr kumimoji="0" sz="1400" b="1">
                <a:solidFill>
                  <a:srgbClr val="FFFFFF"/>
                </a:solidFill>
                <a:latin typeface="Arial" charset="0"/>
              </a:defRPr>
            </a:lvl1pPr>
          </a:lstStyle>
          <a:p>
            <a:pPr>
              <a:defRPr/>
            </a:pPr>
            <a:fld id="{649B2E52-2B8A-49D6-B441-4DEFD0888169}"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4055" r:id="rId1"/>
    <p:sldLayoutId id="2147484051" r:id="rId2"/>
    <p:sldLayoutId id="2147484056" r:id="rId3"/>
    <p:sldLayoutId id="2147484057" r:id="rId4"/>
    <p:sldLayoutId id="2147484058" r:id="rId5"/>
    <p:sldLayoutId id="2147484052" r:id="rId6"/>
    <p:sldLayoutId id="2147484059" r:id="rId7"/>
    <p:sldLayoutId id="2147484053" r:id="rId8"/>
    <p:sldLayoutId id="2147484060" r:id="rId9"/>
    <p:sldLayoutId id="2147484054" r:id="rId10"/>
    <p:sldLayoutId id="2147484061" r:id="rId11"/>
  </p:sldLayoutIdLst>
  <p:txStyles>
    <p:titleStyle>
      <a:lvl1pPr algn="l" rtl="0" eaLnBrk="0" fontAlgn="base" hangingPunct="0">
        <a:spcBef>
          <a:spcPct val="0"/>
        </a:spcBef>
        <a:spcAft>
          <a:spcPct val="0"/>
        </a:spcAft>
        <a:defRPr sz="4400" kern="12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w Cen MT" pitchFamily="34" charset="0"/>
        </a:defRPr>
      </a:lvl2pPr>
      <a:lvl3pPr algn="l" rtl="0" eaLnBrk="0" fontAlgn="base" hangingPunct="0">
        <a:spcBef>
          <a:spcPct val="0"/>
        </a:spcBef>
        <a:spcAft>
          <a:spcPct val="0"/>
        </a:spcAft>
        <a:defRPr sz="4400">
          <a:solidFill>
            <a:schemeClr val="tx2"/>
          </a:solidFill>
          <a:latin typeface="Tw Cen MT" pitchFamily="34" charset="0"/>
        </a:defRPr>
      </a:lvl3pPr>
      <a:lvl4pPr algn="l" rtl="0" eaLnBrk="0" fontAlgn="base" hangingPunct="0">
        <a:spcBef>
          <a:spcPct val="0"/>
        </a:spcBef>
        <a:spcAft>
          <a:spcPct val="0"/>
        </a:spcAft>
        <a:defRPr sz="4400">
          <a:solidFill>
            <a:schemeClr val="tx2"/>
          </a:solidFill>
          <a:latin typeface="Tw Cen MT" pitchFamily="34" charset="0"/>
        </a:defRPr>
      </a:lvl4pPr>
      <a:lvl5pPr algn="l" rtl="0" eaLnBrk="0" fontAlgn="base" hangingPunct="0">
        <a:spcBef>
          <a:spcPct val="0"/>
        </a:spcBef>
        <a:spcAft>
          <a:spcPct val="0"/>
        </a:spcAft>
        <a:defRPr sz="4400">
          <a:solidFill>
            <a:schemeClr val="tx2"/>
          </a:solidFill>
          <a:latin typeface="Tw Cen MT" pitchFamily="34" charset="0"/>
        </a:defRPr>
      </a:lvl5pPr>
      <a:lvl6pPr marL="457200" algn="l" rtl="0" fontAlgn="base">
        <a:spcBef>
          <a:spcPct val="0"/>
        </a:spcBef>
        <a:spcAft>
          <a:spcPct val="0"/>
        </a:spcAft>
        <a:defRPr sz="4400">
          <a:solidFill>
            <a:schemeClr val="tx2"/>
          </a:solidFill>
          <a:latin typeface="Tw Cen MT" pitchFamily="34" charset="0"/>
        </a:defRPr>
      </a:lvl6pPr>
      <a:lvl7pPr marL="914400" algn="l" rtl="0" fontAlgn="base">
        <a:spcBef>
          <a:spcPct val="0"/>
        </a:spcBef>
        <a:spcAft>
          <a:spcPct val="0"/>
        </a:spcAft>
        <a:defRPr sz="4400">
          <a:solidFill>
            <a:schemeClr val="tx2"/>
          </a:solidFill>
          <a:latin typeface="Tw Cen MT" pitchFamily="34" charset="0"/>
        </a:defRPr>
      </a:lvl7pPr>
      <a:lvl8pPr marL="1371600" algn="l" rtl="0" fontAlgn="base">
        <a:spcBef>
          <a:spcPct val="0"/>
        </a:spcBef>
        <a:spcAft>
          <a:spcPct val="0"/>
        </a:spcAft>
        <a:defRPr sz="4400">
          <a:solidFill>
            <a:schemeClr val="tx2"/>
          </a:solidFill>
          <a:latin typeface="Tw Cen MT" pitchFamily="34" charset="0"/>
        </a:defRPr>
      </a:lvl8pPr>
      <a:lvl9pPr marL="1828800" algn="l" rtl="0" fontAlgn="base">
        <a:spcBef>
          <a:spcPct val="0"/>
        </a:spcBef>
        <a:spcAft>
          <a:spcPct val="0"/>
        </a:spcAft>
        <a:defRPr sz="4400">
          <a:solidFill>
            <a:schemeClr val="tx2"/>
          </a:solidFill>
          <a:latin typeface="Tw Cen MT" pitchFamily="34" charset="0"/>
        </a:defRPr>
      </a:lvl9pPr>
    </p:titleStyle>
    <p:bodyStyle>
      <a:lvl1pPr marL="319088" indent="-319088" algn="l" rtl="0" eaLnBrk="0" fontAlgn="base" hangingPunct="0">
        <a:spcBef>
          <a:spcPts val="700"/>
        </a:spcBef>
        <a:spcAft>
          <a:spcPct val="0"/>
        </a:spcAft>
        <a:buClr>
          <a:schemeClr val="accent2"/>
        </a:buClr>
        <a:buSzPct val="60000"/>
        <a:buFont typeface="Wingdings" pitchFamily="2" charset="2"/>
        <a:buChar char=""/>
        <a:defRPr sz="2900" kern="1200">
          <a:solidFill>
            <a:schemeClr val="tx1"/>
          </a:solidFill>
          <a:latin typeface="+mn-lt"/>
          <a:ea typeface="+mn-ea"/>
          <a:cs typeface="+mn-cs"/>
        </a:defRPr>
      </a:lvl1pPr>
      <a:lvl2pPr marL="639763" indent="-273050" algn="l" rtl="0" eaLnBrk="0" fontAlgn="base" hangingPunct="0">
        <a:spcBef>
          <a:spcPts val="550"/>
        </a:spcBef>
        <a:spcAft>
          <a:spcPct val="0"/>
        </a:spcAft>
        <a:buClr>
          <a:schemeClr val="accent1"/>
        </a:buClr>
        <a:buSzPct val="70000"/>
        <a:buFont typeface="Wingdings 2" pitchFamily="18" charset="2"/>
        <a:buChar char=""/>
        <a:defRPr sz="2600" kern="1200">
          <a:solidFill>
            <a:schemeClr val="tx1"/>
          </a:solidFill>
          <a:latin typeface="+mn-lt"/>
          <a:ea typeface="+mn-ea"/>
          <a:cs typeface="+mn-cs"/>
        </a:defRPr>
      </a:lvl2pPr>
      <a:lvl3pPr marL="914400" indent="-228600" algn="l" rtl="0" eaLnBrk="0" fontAlgn="base" hangingPunct="0">
        <a:spcBef>
          <a:spcPts val="500"/>
        </a:spcBef>
        <a:spcAft>
          <a:spcPct val="0"/>
        </a:spcAft>
        <a:buClr>
          <a:schemeClr val="accent2"/>
        </a:buClr>
        <a:buSzPct val="75000"/>
        <a:buFont typeface="Wingdings" pitchFamily="2" charset="2"/>
        <a:buChar char=""/>
        <a:defRPr sz="2300" kern="1200">
          <a:solidFill>
            <a:schemeClr val="tx1"/>
          </a:solidFill>
          <a:latin typeface="+mn-lt"/>
          <a:ea typeface="+mn-ea"/>
          <a:cs typeface="+mn-cs"/>
        </a:defRPr>
      </a:lvl3pPr>
      <a:lvl4pPr marL="1371600" indent="-228600" algn="l" rtl="0" eaLnBrk="0" fontAlgn="base" hangingPunct="0">
        <a:spcBef>
          <a:spcPts val="400"/>
        </a:spcBef>
        <a:spcAft>
          <a:spcPct val="0"/>
        </a:spcAft>
        <a:buClr>
          <a:srgbClr val="A5AB81"/>
        </a:buClr>
        <a:buSzPct val="75000"/>
        <a:buFont typeface="Wingdings" pitchFamily="2" charset="2"/>
        <a:buChar char=""/>
        <a:defRPr sz="2000" kern="1200">
          <a:solidFill>
            <a:schemeClr val="tx1"/>
          </a:solidFill>
          <a:latin typeface="+mn-lt"/>
          <a:ea typeface="+mn-ea"/>
          <a:cs typeface="+mn-cs"/>
        </a:defRPr>
      </a:lvl4pPr>
      <a:lvl5pPr marL="1828800" indent="-228600" algn="l" rtl="0" eaLnBrk="0" fontAlgn="base" hangingPunct="0">
        <a:spcBef>
          <a:spcPts val="400"/>
        </a:spcBef>
        <a:spcAft>
          <a:spcPct val="0"/>
        </a:spcAft>
        <a:buClr>
          <a:srgbClr val="D8B25C"/>
        </a:buClr>
        <a:buSzPct val="65000"/>
        <a:buFont typeface="Wingdings" pitchFamily="2" charset="2"/>
        <a:buChar char=""/>
        <a:defRPr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Microsoft_Office_Excel_97-2003_Worksheet1.xls"/><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fontAlgn="auto" hangingPunct="1">
              <a:spcAft>
                <a:spcPts val="0"/>
              </a:spcAft>
              <a:defRPr/>
            </a:pPr>
            <a:r>
              <a:rPr lang="en-GB" dirty="0" smtClean="0"/>
              <a:t>the financial statement for  Businesses 3: </a:t>
            </a:r>
            <a:br>
              <a:rPr lang="en-GB" dirty="0" smtClean="0"/>
            </a:br>
            <a:r>
              <a:rPr lang="en-GB" dirty="0" smtClean="0"/>
              <a:t>the balance sheet</a:t>
            </a:r>
            <a:endParaRPr lang="en-GB" b="1" dirty="0">
              <a:effectLst>
                <a:outerShdw blurRad="38100" dist="38100" dir="2700000" algn="tl">
                  <a:srgbClr val="C0C0C0"/>
                </a:outerShdw>
              </a:effectLst>
            </a:endParaRPr>
          </a:p>
        </p:txBody>
      </p:sp>
      <p:sp>
        <p:nvSpPr>
          <p:cNvPr id="10243" name="Rectangle 3"/>
          <p:cNvSpPr>
            <a:spLocks noGrp="1" noChangeArrowheads="1"/>
          </p:cNvSpPr>
          <p:nvPr>
            <p:ph type="subTitle" idx="1"/>
          </p:nvPr>
        </p:nvSpPr>
        <p:spPr>
          <a:xfrm>
            <a:off x="2362200" y="6049963"/>
            <a:ext cx="6705600" cy="685800"/>
          </a:xfrm>
        </p:spPr>
        <p:txBody>
          <a:bodyPr/>
          <a:lstStyle/>
          <a:p>
            <a:pPr eaLnBrk="1" hangingPunct="1"/>
            <a:r>
              <a:rPr lang="en-GB" smtClean="0"/>
              <a:t>Owen Lewis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12775" y="228600"/>
            <a:ext cx="8153400" cy="990600"/>
          </a:xfrm>
        </p:spPr>
        <p:txBody>
          <a:bodyPr/>
          <a:lstStyle/>
          <a:p>
            <a:pPr eaLnBrk="1" hangingPunct="1"/>
            <a:r>
              <a:rPr lang="en-GB" b="1" smtClean="0"/>
              <a:t>Three basic financial statements</a:t>
            </a:r>
          </a:p>
        </p:txBody>
      </p:sp>
      <p:sp>
        <p:nvSpPr>
          <p:cNvPr id="16388" name="Rectangle 3"/>
          <p:cNvSpPr>
            <a:spLocks noGrp="1" noChangeArrowheads="1"/>
          </p:cNvSpPr>
          <p:nvPr>
            <p:ph sz="quarter" idx="1"/>
          </p:nvPr>
        </p:nvSpPr>
        <p:spPr>
          <a:xfrm>
            <a:off x="612775" y="1600200"/>
            <a:ext cx="8153400" cy="4972050"/>
          </a:xfrm>
        </p:spPr>
        <p:txBody>
          <a:bodyPr/>
          <a:lstStyle/>
          <a:p>
            <a:pPr marL="457200" indent="-457200" eaLnBrk="1" hangingPunct="1">
              <a:lnSpc>
                <a:spcPct val="90000"/>
              </a:lnSpc>
              <a:buFont typeface="+mj-lt"/>
              <a:buAutoNum type="arabicPeriod"/>
              <a:defRPr/>
            </a:pPr>
            <a:r>
              <a:rPr lang="en-GB" sz="2400" dirty="0" smtClean="0"/>
              <a:t>The </a:t>
            </a:r>
            <a:r>
              <a:rPr lang="en-GB" sz="2400" i="1" dirty="0" smtClean="0"/>
              <a:t>Cash Flow Forecast </a:t>
            </a:r>
            <a:r>
              <a:rPr lang="en-GB" sz="2400" dirty="0" smtClean="0"/>
              <a:t>summarises expected cash receipts into the business, and payments made from the business (see previous presentation – Financial Plan 1)</a:t>
            </a:r>
          </a:p>
          <a:p>
            <a:pPr marL="457200" indent="-457200" eaLnBrk="1" hangingPunct="1">
              <a:lnSpc>
                <a:spcPct val="90000"/>
              </a:lnSpc>
              <a:buFont typeface="+mj-lt"/>
              <a:buAutoNum type="arabicPeriod"/>
              <a:defRPr/>
            </a:pPr>
            <a:endParaRPr lang="en-GB" sz="2400" b="1" dirty="0" smtClean="0"/>
          </a:p>
          <a:p>
            <a:pPr marL="457200" indent="-457200" eaLnBrk="1" hangingPunct="1">
              <a:lnSpc>
                <a:spcPct val="90000"/>
              </a:lnSpc>
              <a:buFont typeface="+mj-lt"/>
              <a:buAutoNum type="arabicPeriod"/>
              <a:defRPr/>
            </a:pPr>
            <a:r>
              <a:rPr lang="en-GB" sz="2400" i="1" dirty="0" smtClean="0"/>
              <a:t>Profit &amp; Loss (P&amp;L) forecast </a:t>
            </a:r>
            <a:r>
              <a:rPr lang="en-GB" sz="2400" dirty="0" smtClean="0"/>
              <a:t>shows how a business is expected to perform (or </a:t>
            </a:r>
            <a:r>
              <a:rPr lang="en-GB" sz="2400" i="1" dirty="0" smtClean="0"/>
              <a:t>account</a:t>
            </a:r>
            <a:r>
              <a:rPr lang="en-GB" sz="2400" dirty="0" smtClean="0"/>
              <a:t> for past performance) over a specific period. It shows the total revenue (money in and due in), total expenditure (money out and due to be paid) and resulting profit (or loss) over that period (see previous presentation – Financial Plan 2)</a:t>
            </a:r>
            <a:r>
              <a:rPr lang="en-GB" sz="2400" b="1" dirty="0" smtClean="0"/>
              <a:t>.</a:t>
            </a:r>
          </a:p>
          <a:p>
            <a:pPr marL="457200" indent="-457200" eaLnBrk="1" hangingPunct="1">
              <a:lnSpc>
                <a:spcPct val="90000"/>
              </a:lnSpc>
              <a:buFont typeface="+mj-lt"/>
              <a:buAutoNum type="arabicPeriod"/>
              <a:defRPr/>
            </a:pPr>
            <a:endParaRPr lang="en-GB" sz="2400" dirty="0" smtClean="0"/>
          </a:p>
          <a:p>
            <a:pPr marL="457200" indent="-457200" eaLnBrk="1" hangingPunct="1">
              <a:lnSpc>
                <a:spcPct val="90000"/>
              </a:lnSpc>
              <a:buFont typeface="+mj-lt"/>
              <a:buAutoNum type="arabicPeriod"/>
              <a:defRPr/>
            </a:pPr>
            <a:r>
              <a:rPr lang="en-GB" sz="2400" b="1" dirty="0" smtClean="0"/>
              <a:t>The </a:t>
            </a:r>
            <a:r>
              <a:rPr lang="en-GB" sz="2400" b="1" i="1" dirty="0" smtClean="0"/>
              <a:t>Balance Sheet </a:t>
            </a:r>
            <a:r>
              <a:rPr lang="en-GB" sz="2400" b="1" dirty="0" smtClean="0"/>
              <a:t>is a statement at a given point in time. It provides a snapshot summary of what a business owns or is owed (assets) and what it owes (liabilities).</a:t>
            </a:r>
          </a:p>
          <a:p>
            <a:pPr eaLnBrk="1" hangingPunct="1">
              <a:lnSpc>
                <a:spcPct val="90000"/>
              </a:lnSpc>
              <a:buFontTx/>
              <a:buNone/>
              <a:defRPr/>
            </a:pPr>
            <a:endParaRPr lang="en-GB"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12775" y="228600"/>
            <a:ext cx="8153400" cy="990600"/>
          </a:xfrm>
        </p:spPr>
        <p:txBody>
          <a:bodyPr/>
          <a:lstStyle/>
          <a:p>
            <a:r>
              <a:rPr lang="en-GB" smtClean="0"/>
              <a:t>What is a balance sheet?</a:t>
            </a:r>
          </a:p>
        </p:txBody>
      </p:sp>
      <p:sp>
        <p:nvSpPr>
          <p:cNvPr id="19459" name="Rectangle 3"/>
          <p:cNvSpPr>
            <a:spLocks noGrp="1" noChangeArrowheads="1"/>
          </p:cNvSpPr>
          <p:nvPr>
            <p:ph type="body" idx="1"/>
          </p:nvPr>
        </p:nvSpPr>
        <p:spPr>
          <a:xfrm>
            <a:off x="214313" y="1500188"/>
            <a:ext cx="8786812" cy="5143500"/>
          </a:xfrm>
        </p:spPr>
        <p:txBody>
          <a:bodyPr/>
          <a:lstStyle/>
          <a:p>
            <a:pPr>
              <a:defRPr/>
            </a:pPr>
            <a:r>
              <a:rPr lang="en-US" sz="2800" dirty="0" smtClean="0"/>
              <a:t>It is a </a:t>
            </a:r>
            <a:r>
              <a:rPr lang="en-US" sz="2800" i="1" dirty="0" smtClean="0"/>
              <a:t>snapshot</a:t>
            </a:r>
            <a:r>
              <a:rPr lang="en-US" sz="2800" dirty="0" smtClean="0"/>
              <a:t> of the company's financial situation at a moment in time (usually year end).</a:t>
            </a:r>
          </a:p>
          <a:p>
            <a:pPr lvl="1">
              <a:defRPr/>
            </a:pPr>
            <a:r>
              <a:rPr lang="en-GB" sz="2400" dirty="0" smtClean="0"/>
              <a:t>Shows </a:t>
            </a:r>
            <a:r>
              <a:rPr lang="en-GB" sz="2400" dirty="0"/>
              <a:t>what a company </a:t>
            </a:r>
            <a:r>
              <a:rPr lang="en-GB" sz="2400" dirty="0" smtClean="0"/>
              <a:t>owns or is owed </a:t>
            </a:r>
            <a:r>
              <a:rPr lang="en-GB" sz="2400" dirty="0"/>
              <a:t>(assets) and what it owes (liabilities)</a:t>
            </a:r>
          </a:p>
          <a:p>
            <a:pPr lvl="1">
              <a:lnSpc>
                <a:spcPct val="90000"/>
              </a:lnSpc>
              <a:defRPr/>
            </a:pPr>
            <a:r>
              <a:rPr lang="en-GB" sz="2400" dirty="0" smtClean="0"/>
              <a:t>Shows </a:t>
            </a:r>
            <a:r>
              <a:rPr lang="en-GB" sz="2400" i="1" dirty="0" smtClean="0"/>
              <a:t>use </a:t>
            </a:r>
            <a:r>
              <a:rPr lang="en-GB" sz="2400" i="1" dirty="0"/>
              <a:t>of </a:t>
            </a:r>
            <a:r>
              <a:rPr lang="en-GB" sz="2400" i="1" dirty="0" smtClean="0"/>
              <a:t>funds </a:t>
            </a:r>
            <a:r>
              <a:rPr lang="en-GB" sz="2400" dirty="0" smtClean="0"/>
              <a:t>to buy assets </a:t>
            </a:r>
            <a:r>
              <a:rPr lang="en-GB" sz="2400" dirty="0"/>
              <a:t>and where the money came from </a:t>
            </a:r>
            <a:r>
              <a:rPr lang="en-GB" sz="2400" dirty="0" smtClean="0"/>
              <a:t>(sources </a:t>
            </a:r>
            <a:r>
              <a:rPr lang="en-GB" sz="2400" dirty="0"/>
              <a:t>of funds</a:t>
            </a:r>
            <a:r>
              <a:rPr lang="en-GB" sz="2400" dirty="0" smtClean="0"/>
              <a:t>) </a:t>
            </a:r>
            <a:r>
              <a:rPr lang="en-GB" sz="2400" dirty="0" err="1" smtClean="0"/>
              <a:t>eg</a:t>
            </a:r>
            <a:r>
              <a:rPr lang="en-GB" sz="2400" dirty="0" smtClean="0"/>
              <a:t>. Banks; Shareholders, Owners etc. </a:t>
            </a:r>
          </a:p>
          <a:p>
            <a:pPr lvl="1">
              <a:lnSpc>
                <a:spcPct val="90000"/>
              </a:lnSpc>
              <a:defRPr/>
            </a:pPr>
            <a:r>
              <a:rPr lang="en-GB" sz="2400" dirty="0" smtClean="0"/>
              <a:t>Shows the total value of a firm at that moment in time ( Net Assets or Net Book value )</a:t>
            </a:r>
          </a:p>
          <a:p>
            <a:pPr>
              <a:lnSpc>
                <a:spcPct val="90000"/>
              </a:lnSpc>
              <a:defRPr/>
            </a:pPr>
            <a:r>
              <a:rPr lang="en-GB" sz="2800" dirty="0" smtClean="0"/>
              <a:t>Provides a guide to:</a:t>
            </a:r>
          </a:p>
          <a:p>
            <a:pPr lvl="1">
              <a:lnSpc>
                <a:spcPct val="90000"/>
              </a:lnSpc>
              <a:defRPr/>
            </a:pPr>
            <a:r>
              <a:rPr lang="en-GB" sz="2400" dirty="0" smtClean="0"/>
              <a:t>The level of </a:t>
            </a:r>
            <a:r>
              <a:rPr lang="en-GB" sz="2400" b="1" dirty="0" smtClean="0">
                <a:solidFill>
                  <a:schemeClr val="accent2"/>
                </a:solidFill>
              </a:rPr>
              <a:t>gearing</a:t>
            </a:r>
            <a:r>
              <a:rPr lang="en-GB" sz="2400" dirty="0" smtClean="0"/>
              <a:t> – the ratio of loan to share capital</a:t>
            </a:r>
          </a:p>
          <a:p>
            <a:pPr lvl="1">
              <a:lnSpc>
                <a:spcPct val="90000"/>
              </a:lnSpc>
              <a:defRPr/>
            </a:pPr>
            <a:r>
              <a:rPr lang="en-GB" sz="2400" dirty="0" smtClean="0"/>
              <a:t>The degree of </a:t>
            </a:r>
            <a:r>
              <a:rPr lang="en-GB" sz="2400" b="1" dirty="0" smtClean="0">
                <a:solidFill>
                  <a:schemeClr val="accent2"/>
                </a:solidFill>
              </a:rPr>
              <a:t>working capital</a:t>
            </a:r>
            <a:r>
              <a:rPr lang="en-GB" sz="2400" dirty="0" smtClean="0"/>
              <a:t> – the amount the company has to be able to pay its everyday debts (current assets – current liabilities)</a:t>
            </a:r>
          </a:p>
          <a:p>
            <a:pPr lvl="1">
              <a:defRPr/>
            </a:pPr>
            <a:endParaRPr lang="en-GB" sz="25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12775" y="228600"/>
            <a:ext cx="8153400" cy="990600"/>
          </a:xfrm>
        </p:spPr>
        <p:txBody>
          <a:bodyPr>
            <a:normAutofit fontScale="90000"/>
          </a:bodyPr>
          <a:lstStyle/>
          <a:p>
            <a:pPr eaLnBrk="1" fontAlgn="auto" hangingPunct="1">
              <a:spcAft>
                <a:spcPts val="0"/>
              </a:spcAft>
              <a:defRPr/>
            </a:pPr>
            <a:r>
              <a:rPr lang="en-GB" sz="4800" b="1" dirty="0" smtClean="0"/>
              <a:t>How the Balance Sheet is used</a:t>
            </a:r>
            <a:br>
              <a:rPr lang="en-GB" sz="4800" b="1" dirty="0" smtClean="0"/>
            </a:br>
            <a:r>
              <a:rPr lang="en-GB" sz="2200" b="1" dirty="0" smtClean="0"/>
              <a:t>(Business Link, 2008)</a:t>
            </a:r>
            <a:endParaRPr lang="en-GB" sz="2200" b="1" dirty="0"/>
          </a:p>
        </p:txBody>
      </p:sp>
      <p:sp>
        <p:nvSpPr>
          <p:cNvPr id="28676" name="Rectangle 3"/>
          <p:cNvSpPr>
            <a:spLocks noGrp="1" noChangeArrowheads="1"/>
          </p:cNvSpPr>
          <p:nvPr>
            <p:ph sz="quarter" idx="1"/>
          </p:nvPr>
        </p:nvSpPr>
        <p:spPr>
          <a:xfrm>
            <a:off x="357188" y="1600200"/>
            <a:ext cx="8501062" cy="4972050"/>
          </a:xfrm>
        </p:spPr>
        <p:txBody>
          <a:bodyPr/>
          <a:lstStyle/>
          <a:p>
            <a:pPr eaLnBrk="1" hangingPunct="1">
              <a:lnSpc>
                <a:spcPct val="90000"/>
              </a:lnSpc>
              <a:buFontTx/>
              <a:buNone/>
              <a:defRPr/>
            </a:pPr>
            <a:r>
              <a:rPr lang="en-GB" sz="2800" dirty="0" smtClean="0"/>
              <a:t>The Balance Sheet is used in three ways:</a:t>
            </a:r>
          </a:p>
          <a:p>
            <a:pPr eaLnBrk="1" hangingPunct="1">
              <a:lnSpc>
                <a:spcPct val="90000"/>
              </a:lnSpc>
              <a:buFontTx/>
              <a:buNone/>
              <a:defRPr/>
            </a:pPr>
            <a:endParaRPr lang="en-GB" sz="2800" dirty="0" smtClean="0"/>
          </a:p>
          <a:p>
            <a:pPr lvl="1" eaLnBrk="1" hangingPunct="1">
              <a:lnSpc>
                <a:spcPct val="90000"/>
              </a:lnSpc>
              <a:defRPr/>
            </a:pPr>
            <a:r>
              <a:rPr lang="en-GB" sz="2500" dirty="0" smtClean="0"/>
              <a:t>For reporting purposes. </a:t>
            </a:r>
            <a:r>
              <a:rPr lang="en-US" sz="2500" dirty="0" smtClean="0"/>
              <a:t>The balance sheet is one of the financial statements that limited companies (Ltd, PLCs, LLPs) must produce yearly. </a:t>
            </a:r>
          </a:p>
          <a:p>
            <a:pPr lvl="1" eaLnBrk="1" hangingPunct="1">
              <a:lnSpc>
                <a:spcPct val="90000"/>
              </a:lnSpc>
              <a:defRPr/>
            </a:pPr>
            <a:endParaRPr lang="en-GB" sz="2500" dirty="0" smtClean="0"/>
          </a:p>
          <a:p>
            <a:pPr lvl="1" eaLnBrk="1" hangingPunct="1">
              <a:lnSpc>
                <a:spcPct val="90000"/>
              </a:lnSpc>
              <a:defRPr/>
            </a:pPr>
            <a:r>
              <a:rPr lang="en-GB" sz="2500" dirty="0" smtClean="0"/>
              <a:t>To help you and other interested parties such as investors, creditors or shareholders to assess the worth of your business at a given moment.</a:t>
            </a:r>
          </a:p>
          <a:p>
            <a:pPr lvl="1" eaLnBrk="1" hangingPunct="1">
              <a:lnSpc>
                <a:spcPct val="90000"/>
              </a:lnSpc>
              <a:defRPr/>
            </a:pPr>
            <a:endParaRPr lang="en-GB" sz="2500" dirty="0" smtClean="0"/>
          </a:p>
          <a:p>
            <a:pPr lvl="1" eaLnBrk="1" hangingPunct="1">
              <a:lnSpc>
                <a:spcPct val="90000"/>
              </a:lnSpc>
              <a:defRPr/>
            </a:pPr>
            <a:r>
              <a:rPr lang="en-GB" sz="2500" dirty="0" smtClean="0"/>
              <a:t>As a tool to help you analyse and improve the management of your business.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12775" y="228600"/>
            <a:ext cx="8153400" cy="990600"/>
          </a:xfrm>
        </p:spPr>
        <p:txBody>
          <a:bodyPr/>
          <a:lstStyle/>
          <a:p>
            <a:r>
              <a:rPr lang="en-GB" smtClean="0"/>
              <a:t>The two halves of the balance sheet</a:t>
            </a:r>
          </a:p>
        </p:txBody>
      </p:sp>
      <p:sp>
        <p:nvSpPr>
          <p:cNvPr id="3" name="Content Placeholder 2"/>
          <p:cNvSpPr>
            <a:spLocks noGrp="1"/>
          </p:cNvSpPr>
          <p:nvPr>
            <p:ph sz="quarter" idx="1"/>
          </p:nvPr>
        </p:nvSpPr>
        <p:spPr>
          <a:xfrm>
            <a:off x="428625" y="1600200"/>
            <a:ext cx="8337550" cy="4757738"/>
          </a:xfrm>
        </p:spPr>
        <p:txBody>
          <a:bodyPr/>
          <a:lstStyle/>
          <a:p>
            <a:pPr>
              <a:defRPr/>
            </a:pPr>
            <a:r>
              <a:rPr lang="en-US" dirty="0" smtClean="0"/>
              <a:t>The balance sheet has two halves:</a:t>
            </a:r>
          </a:p>
          <a:p>
            <a:pPr lvl="1">
              <a:defRPr/>
            </a:pPr>
            <a:r>
              <a:rPr lang="en-US" dirty="0" smtClean="0"/>
              <a:t>the top half shows where the money is currently being </a:t>
            </a:r>
            <a:r>
              <a:rPr lang="en-US" i="1" dirty="0" smtClean="0"/>
              <a:t>used</a:t>
            </a:r>
            <a:r>
              <a:rPr lang="en-US" dirty="0" smtClean="0"/>
              <a:t> in the business (the </a:t>
            </a:r>
            <a:r>
              <a:rPr lang="en-US" b="1" dirty="0" smtClean="0"/>
              <a:t>net assets</a:t>
            </a:r>
            <a:r>
              <a:rPr lang="en-US" dirty="0" smtClean="0"/>
              <a:t>), and </a:t>
            </a:r>
          </a:p>
          <a:p>
            <a:pPr lvl="1">
              <a:defRPr/>
            </a:pPr>
            <a:r>
              <a:rPr lang="en-US" dirty="0" smtClean="0"/>
              <a:t>the bottom half shows how much money the shareholders or owners have invested by way of shares purchased or money input, and reserves or retained profits. ( Shareholders or Owners Funds. ) </a:t>
            </a:r>
          </a:p>
          <a:p>
            <a:pPr>
              <a:defRPr/>
            </a:pPr>
            <a:r>
              <a:rPr lang="en-US" dirty="0" smtClean="0"/>
              <a:t>The value of the two halves </a:t>
            </a:r>
            <a:r>
              <a:rPr lang="en-US" b="1" dirty="0" smtClean="0"/>
              <a:t>must</a:t>
            </a:r>
            <a:r>
              <a:rPr lang="en-US" dirty="0" smtClean="0"/>
              <a:t> be the same: </a:t>
            </a:r>
          </a:p>
          <a:p>
            <a:pPr lvl="1">
              <a:buFont typeface="Wingdings 2" pitchFamily="18" charset="2"/>
              <a:buNone/>
              <a:defRPr/>
            </a:pPr>
            <a:r>
              <a:rPr lang="en-US" sz="2900" dirty="0" smtClean="0"/>
              <a:t>Net assets = Shareholders or Owners Funds (hence the term ‘balance’ sheet).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285750" y="228600"/>
            <a:ext cx="8572500" cy="985838"/>
          </a:xfrm>
        </p:spPr>
        <p:txBody>
          <a:bodyPr/>
          <a:lstStyle/>
          <a:p>
            <a:r>
              <a:rPr lang="en-GB" sz="4000" smtClean="0"/>
              <a:t>Net Assets: the top half of the balance sheet</a:t>
            </a:r>
          </a:p>
        </p:txBody>
      </p:sp>
      <p:sp>
        <p:nvSpPr>
          <p:cNvPr id="3" name="Content Placeholder 2"/>
          <p:cNvSpPr>
            <a:spLocks noGrp="1"/>
          </p:cNvSpPr>
          <p:nvPr>
            <p:ph sz="quarter" idx="1"/>
          </p:nvPr>
        </p:nvSpPr>
        <p:spPr>
          <a:xfrm>
            <a:off x="214313" y="1428750"/>
            <a:ext cx="8715375" cy="5257800"/>
          </a:xfrm>
        </p:spPr>
        <p:txBody>
          <a:bodyPr/>
          <a:lstStyle/>
          <a:p>
            <a:pPr>
              <a:defRPr/>
            </a:pPr>
            <a:r>
              <a:rPr lang="en-US" sz="2600" dirty="0" smtClean="0"/>
              <a:t>The money invested in the business may be used to buy </a:t>
            </a:r>
            <a:r>
              <a:rPr lang="en-US" sz="2600" i="1" dirty="0" smtClean="0"/>
              <a:t>long-term</a:t>
            </a:r>
            <a:r>
              <a:rPr lang="en-US" sz="2600" dirty="0" smtClean="0"/>
              <a:t> assets or </a:t>
            </a:r>
            <a:r>
              <a:rPr lang="en-US" sz="2600" i="1" dirty="0" smtClean="0"/>
              <a:t>short-term</a:t>
            </a:r>
            <a:r>
              <a:rPr lang="en-US" sz="2600" dirty="0" smtClean="0"/>
              <a:t> assets, and also shows  ‘ Creditors or Liabilities due after1year’ ( These are external finance providers )  </a:t>
            </a:r>
          </a:p>
          <a:p>
            <a:pPr lvl="1">
              <a:defRPr/>
            </a:pPr>
            <a:r>
              <a:rPr lang="en-US" sz="2400" dirty="0" smtClean="0"/>
              <a:t>The </a:t>
            </a:r>
            <a:r>
              <a:rPr lang="en-US" sz="2400" b="1" i="1" u="sng" dirty="0" smtClean="0"/>
              <a:t>long-term</a:t>
            </a:r>
            <a:r>
              <a:rPr lang="en-US" sz="2400" b="1" u="sng" dirty="0" smtClean="0"/>
              <a:t> assets </a:t>
            </a:r>
            <a:r>
              <a:rPr lang="en-US" sz="2400" dirty="0" smtClean="0"/>
              <a:t>are known as </a:t>
            </a:r>
            <a:r>
              <a:rPr lang="en-US" sz="2400" b="1" dirty="0" smtClean="0"/>
              <a:t>fixed assets</a:t>
            </a:r>
            <a:r>
              <a:rPr lang="en-US" sz="2400" dirty="0" smtClean="0"/>
              <a:t>, and help the firm to produce or provide a service. Examples would be buildings, machinery, equipment, computers and so on, none of which actually get used up in the production or service process. </a:t>
            </a:r>
          </a:p>
          <a:p>
            <a:pPr lvl="1">
              <a:defRPr/>
            </a:pPr>
            <a:r>
              <a:rPr lang="en-US" sz="2400" dirty="0" smtClean="0"/>
              <a:t>The </a:t>
            </a:r>
            <a:r>
              <a:rPr lang="en-US" sz="2400" b="1" i="1" u="sng" dirty="0" smtClean="0"/>
              <a:t>short-term</a:t>
            </a:r>
            <a:r>
              <a:rPr lang="en-US" sz="2400" b="1" u="sng" dirty="0" smtClean="0"/>
              <a:t> assets </a:t>
            </a:r>
            <a:r>
              <a:rPr lang="en-US" sz="2400" dirty="0" smtClean="0"/>
              <a:t>are known as </a:t>
            </a:r>
            <a:r>
              <a:rPr lang="en-US" sz="2400" b="1" dirty="0" smtClean="0"/>
              <a:t>current assets </a:t>
            </a:r>
            <a:r>
              <a:rPr lang="en-US" sz="2400" dirty="0" smtClean="0"/>
              <a:t>- whose value can fluctuate from day to day </a:t>
            </a:r>
            <a:r>
              <a:rPr lang="en-GB" sz="2400" dirty="0" smtClean="0"/>
              <a:t>and can include</a:t>
            </a:r>
            <a:r>
              <a:rPr lang="en-US" sz="2400" dirty="0" smtClean="0"/>
              <a:t> cash in hand or at the bank, stocks &amp; debtors (money owed to you).</a:t>
            </a:r>
          </a:p>
          <a:p>
            <a:pPr>
              <a:defRPr/>
            </a:pP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12775" y="228600"/>
            <a:ext cx="8153400" cy="985838"/>
          </a:xfrm>
        </p:spPr>
        <p:txBody>
          <a:bodyPr/>
          <a:lstStyle/>
          <a:p>
            <a:r>
              <a:rPr lang="en-GB" u="sng" smtClean="0"/>
              <a:t>Net Assets </a:t>
            </a:r>
            <a:r>
              <a:rPr lang="en-GB" smtClean="0"/>
              <a:t>: Top half of Balance Sheet</a:t>
            </a:r>
          </a:p>
        </p:txBody>
      </p:sp>
      <p:sp>
        <p:nvSpPr>
          <p:cNvPr id="3" name="Content Placeholder 2"/>
          <p:cNvSpPr>
            <a:spLocks noGrp="1"/>
          </p:cNvSpPr>
          <p:nvPr>
            <p:ph sz="quarter" idx="1"/>
          </p:nvPr>
        </p:nvSpPr>
        <p:spPr>
          <a:xfrm>
            <a:off x="612775" y="1600200"/>
            <a:ext cx="8153400" cy="4495800"/>
          </a:xfrm>
        </p:spPr>
        <p:txBody>
          <a:bodyPr/>
          <a:lstStyle/>
          <a:p>
            <a:pPr>
              <a:defRPr/>
            </a:pPr>
            <a:r>
              <a:rPr lang="en-GB" dirty="0" smtClean="0"/>
              <a:t>The ‘ </a:t>
            </a:r>
            <a:r>
              <a:rPr lang="en-GB" b="1" u="sng" dirty="0" smtClean="0"/>
              <a:t>Creditors due after 1 year </a:t>
            </a:r>
            <a:r>
              <a:rPr lang="en-GB" dirty="0" smtClean="0"/>
              <a:t>‘ or Long term liabilities represent external finance used to buy some of the assets </a:t>
            </a:r>
            <a:r>
              <a:rPr lang="en-GB" dirty="0" err="1" smtClean="0"/>
              <a:t>eg</a:t>
            </a:r>
            <a:r>
              <a:rPr lang="en-GB" dirty="0" smtClean="0"/>
              <a:t>. Long Term Bank loans, Hire Purchase, Finance leases.</a:t>
            </a:r>
          </a:p>
          <a:p>
            <a:pPr>
              <a:defRPr/>
            </a:pPr>
            <a:r>
              <a:rPr lang="en-GB" dirty="0" smtClean="0"/>
              <a:t>The top half of the Balance Sheet will therefore be made up of the </a:t>
            </a:r>
            <a:r>
              <a:rPr lang="en-GB" b="1" u="sng" dirty="0" smtClean="0"/>
              <a:t>total of </a:t>
            </a:r>
            <a:r>
              <a:rPr lang="en-GB" dirty="0" smtClean="0"/>
              <a:t>the Fixed assets &amp; Current assets, </a:t>
            </a:r>
            <a:r>
              <a:rPr lang="en-GB" b="1" u="sng" dirty="0" smtClean="0"/>
              <a:t>less</a:t>
            </a:r>
            <a:r>
              <a:rPr lang="en-GB" dirty="0" smtClean="0"/>
              <a:t> any current liabilities due within 1 year ( </a:t>
            </a:r>
            <a:r>
              <a:rPr lang="en-GB" dirty="0" err="1" smtClean="0"/>
              <a:t>eg</a:t>
            </a:r>
            <a:r>
              <a:rPr lang="en-GB" dirty="0" smtClean="0"/>
              <a:t>. creditors- people you owe money to, overdraft ) </a:t>
            </a:r>
            <a:r>
              <a:rPr lang="en-GB" b="1" u="sng" dirty="0" smtClean="0"/>
              <a:t>less</a:t>
            </a:r>
            <a:r>
              <a:rPr lang="en-GB" dirty="0" smtClean="0"/>
              <a:t> any Liabilities due after one year ( Long term bank loans, hire purchase and finance leases )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57188" y="228600"/>
            <a:ext cx="8408987" cy="700088"/>
          </a:xfrm>
        </p:spPr>
        <p:txBody>
          <a:bodyPr/>
          <a:lstStyle/>
          <a:p>
            <a:r>
              <a:rPr lang="en-GB" sz="4000" u="sng" smtClean="0"/>
              <a:t>NetAssets:</a:t>
            </a:r>
            <a:r>
              <a:rPr lang="en-GB" sz="4000" smtClean="0"/>
              <a:t> the top half of the balance sheet</a:t>
            </a:r>
          </a:p>
        </p:txBody>
      </p:sp>
      <p:sp>
        <p:nvSpPr>
          <p:cNvPr id="3" name="Content Placeholder 2"/>
          <p:cNvSpPr>
            <a:spLocks noGrp="1"/>
          </p:cNvSpPr>
          <p:nvPr>
            <p:ph sz="quarter" idx="1"/>
          </p:nvPr>
        </p:nvSpPr>
        <p:spPr>
          <a:xfrm>
            <a:off x="612775" y="1285875"/>
            <a:ext cx="8153400" cy="5572125"/>
          </a:xfrm>
        </p:spPr>
        <p:txBody>
          <a:bodyPr/>
          <a:lstStyle/>
          <a:p>
            <a:pPr>
              <a:buFont typeface="Wingdings" pitchFamily="2" charset="2"/>
              <a:buNone/>
              <a:defRPr/>
            </a:pPr>
            <a:r>
              <a:rPr lang="en-US" dirty="0" smtClean="0"/>
              <a:t>					     </a:t>
            </a:r>
            <a:r>
              <a:rPr lang="en-US" u="sng" dirty="0" smtClean="0"/>
              <a:t>£ million </a:t>
            </a:r>
          </a:p>
          <a:p>
            <a:pPr>
              <a:buFont typeface="Wingdings" pitchFamily="2" charset="2"/>
              <a:buNone/>
              <a:defRPr/>
            </a:pPr>
            <a:r>
              <a:rPr lang="en-US" dirty="0" smtClean="0"/>
              <a:t>Fixed assets 			200</a:t>
            </a:r>
          </a:p>
          <a:p>
            <a:pPr>
              <a:buFont typeface="Wingdings" pitchFamily="2" charset="2"/>
              <a:buNone/>
              <a:defRPr/>
            </a:pPr>
            <a:r>
              <a:rPr lang="en-US" dirty="0" smtClean="0"/>
              <a:t>Current assets: </a:t>
            </a:r>
          </a:p>
          <a:p>
            <a:pPr lvl="1">
              <a:buFont typeface="Wingdings 2" pitchFamily="18" charset="2"/>
              <a:buNone/>
              <a:defRPr/>
            </a:pPr>
            <a:r>
              <a:rPr lang="en-US" dirty="0" smtClean="0"/>
              <a:t>stock 			40 </a:t>
            </a:r>
          </a:p>
          <a:p>
            <a:pPr lvl="1">
              <a:buFont typeface="Wingdings 2" pitchFamily="18" charset="2"/>
              <a:buNone/>
              <a:defRPr/>
            </a:pPr>
            <a:r>
              <a:rPr lang="en-US" dirty="0" smtClean="0"/>
              <a:t>debtors 			50  </a:t>
            </a:r>
          </a:p>
          <a:p>
            <a:pPr lvl="1">
              <a:buFont typeface="Wingdings 2" pitchFamily="18" charset="2"/>
              <a:buNone/>
              <a:defRPr/>
            </a:pPr>
            <a:r>
              <a:rPr lang="en-US" dirty="0" smtClean="0"/>
              <a:t>cash 			</a:t>
            </a:r>
            <a:r>
              <a:rPr lang="en-US" u="sng" dirty="0" smtClean="0"/>
              <a:t>20 </a:t>
            </a:r>
          </a:p>
          <a:p>
            <a:pPr lvl="1">
              <a:buFont typeface="Wingdings 2" pitchFamily="18" charset="2"/>
              <a:buNone/>
              <a:defRPr/>
            </a:pPr>
            <a:r>
              <a:rPr lang="en-US" dirty="0" smtClean="0"/>
              <a:t>TOTAL 	         	         110 </a:t>
            </a:r>
          </a:p>
          <a:p>
            <a:pPr lvl="1">
              <a:buFont typeface="Wingdings 2" pitchFamily="18" charset="2"/>
              <a:buNone/>
              <a:defRPr/>
            </a:pPr>
            <a:r>
              <a:rPr lang="en-US" u="sng" dirty="0" smtClean="0"/>
              <a:t>less</a:t>
            </a:r>
            <a:r>
              <a:rPr lang="en-US" dirty="0" smtClean="0"/>
              <a:t> Current liabilities      </a:t>
            </a:r>
            <a:r>
              <a:rPr lang="en-US" u="sng" dirty="0" smtClean="0"/>
              <a:t>(40) </a:t>
            </a:r>
          </a:p>
          <a:p>
            <a:pPr marL="273050" lvl="1">
              <a:buFont typeface="Wingdings 2" pitchFamily="18" charset="2"/>
              <a:buNone/>
              <a:defRPr/>
            </a:pPr>
            <a:r>
              <a:rPr lang="en-US" sz="2900" dirty="0" smtClean="0"/>
              <a:t>Total net current assets		   </a:t>
            </a:r>
            <a:r>
              <a:rPr lang="en-US" sz="2900" u="sng" dirty="0" smtClean="0"/>
              <a:t>70</a:t>
            </a:r>
          </a:p>
          <a:p>
            <a:pPr marL="273050" lvl="1">
              <a:buFont typeface="Wingdings 2" pitchFamily="18" charset="2"/>
              <a:buNone/>
              <a:defRPr/>
            </a:pPr>
            <a:r>
              <a:rPr lang="en-US" sz="2900" u="sng" dirty="0" smtClean="0"/>
              <a:t>Less </a:t>
            </a:r>
            <a:r>
              <a:rPr lang="en-US" sz="2900" dirty="0" smtClean="0"/>
              <a:t>Creditors due after 1 year  </a:t>
            </a:r>
            <a:r>
              <a:rPr lang="en-US" sz="2900" u="sng" dirty="0" smtClean="0"/>
              <a:t>(80)</a:t>
            </a:r>
          </a:p>
          <a:p>
            <a:pPr marL="273050" lvl="1">
              <a:buFont typeface="Wingdings 2" pitchFamily="18" charset="2"/>
              <a:buNone/>
              <a:defRPr/>
            </a:pPr>
            <a:r>
              <a:rPr lang="en-US" sz="2900" dirty="0" smtClean="0"/>
              <a:t>            Total Net Assets            </a:t>
            </a:r>
            <a:r>
              <a:rPr lang="en-US" sz="2900" u="sng" dirty="0" smtClean="0"/>
              <a:t>190</a:t>
            </a:r>
          </a:p>
          <a:p>
            <a:pPr marL="273050" lvl="1">
              <a:buFont typeface="Wingdings 2" pitchFamily="18" charset="2"/>
              <a:buNone/>
              <a:defRPr/>
            </a:pPr>
            <a:endParaRPr lang="en-US" sz="2900" u="sng"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12775" y="228600"/>
            <a:ext cx="8153400" cy="842963"/>
          </a:xfrm>
        </p:spPr>
        <p:txBody>
          <a:bodyPr/>
          <a:lstStyle/>
          <a:p>
            <a:r>
              <a:rPr lang="en-GB" u="sng" smtClean="0"/>
              <a:t>Capital employed</a:t>
            </a:r>
            <a:r>
              <a:rPr lang="en-GB" smtClean="0"/>
              <a:t>: This represents all the long term sources of finance. </a:t>
            </a:r>
          </a:p>
        </p:txBody>
      </p:sp>
      <p:sp>
        <p:nvSpPr>
          <p:cNvPr id="3" name="Content Placeholder 2"/>
          <p:cNvSpPr>
            <a:spLocks noGrp="1"/>
          </p:cNvSpPr>
          <p:nvPr>
            <p:ph sz="quarter" idx="1"/>
          </p:nvPr>
        </p:nvSpPr>
        <p:spPr>
          <a:xfrm>
            <a:off x="285750" y="1600200"/>
            <a:ext cx="8643938" cy="5043488"/>
          </a:xfrm>
        </p:spPr>
        <p:txBody>
          <a:bodyPr/>
          <a:lstStyle/>
          <a:p>
            <a:pPr>
              <a:defRPr/>
            </a:pPr>
            <a:r>
              <a:rPr lang="en-US" dirty="0" smtClean="0"/>
              <a:t>Capital employed can be obtained from two parts of the balance sheet.</a:t>
            </a:r>
          </a:p>
          <a:p>
            <a:pPr>
              <a:defRPr/>
            </a:pPr>
            <a:r>
              <a:rPr lang="en-US" dirty="0" smtClean="0"/>
              <a:t>The bottom half looks how much the </a:t>
            </a:r>
            <a:r>
              <a:rPr lang="en-US" b="1" u="sng" dirty="0" smtClean="0"/>
              <a:t>shareholders or owners have invested</a:t>
            </a:r>
            <a:r>
              <a:rPr lang="en-US" dirty="0" smtClean="0"/>
              <a:t>, and this depends on how the business was originally funded, </a:t>
            </a:r>
            <a:r>
              <a:rPr lang="en-US" dirty="0" err="1" smtClean="0"/>
              <a:t>eg</a:t>
            </a:r>
            <a:r>
              <a:rPr lang="en-US" dirty="0" smtClean="0"/>
              <a:t> </a:t>
            </a:r>
          </a:p>
          <a:p>
            <a:pPr lvl="1">
              <a:defRPr/>
            </a:pPr>
            <a:r>
              <a:rPr lang="en-US" dirty="0" smtClean="0"/>
              <a:t>The main source of money for a limited company starting up is the issue of shares (share capital).  </a:t>
            </a:r>
          </a:p>
          <a:p>
            <a:pPr lvl="1">
              <a:defRPr/>
            </a:pPr>
            <a:r>
              <a:rPr lang="en-US" dirty="0" smtClean="0"/>
              <a:t>Sole traders may use their personal savings and a personal longer-term loan from the bank. </a:t>
            </a:r>
          </a:p>
          <a:p>
            <a:pPr lvl="1">
              <a:defRPr/>
            </a:pPr>
            <a:r>
              <a:rPr lang="en-US" dirty="0" smtClean="0"/>
              <a:t>These investments/funds can be increased by retaining profits for re-investment into the business. ( Reserves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12775" y="228600"/>
            <a:ext cx="8153400" cy="914400"/>
          </a:xfrm>
        </p:spPr>
        <p:txBody>
          <a:bodyPr/>
          <a:lstStyle/>
          <a:p>
            <a:r>
              <a:rPr lang="en-GB" u="sng" smtClean="0"/>
              <a:t>Capital employed </a:t>
            </a:r>
            <a:r>
              <a:rPr lang="en-GB" smtClean="0"/>
              <a:t>: This represents all the long term sources of finance.</a:t>
            </a:r>
          </a:p>
        </p:txBody>
      </p:sp>
      <p:sp>
        <p:nvSpPr>
          <p:cNvPr id="3" name="Content Placeholder 2"/>
          <p:cNvSpPr>
            <a:spLocks noGrp="1"/>
          </p:cNvSpPr>
          <p:nvPr>
            <p:ph sz="quarter" idx="1"/>
          </p:nvPr>
        </p:nvSpPr>
        <p:spPr>
          <a:xfrm>
            <a:off x="612775" y="1600200"/>
            <a:ext cx="8153400" cy="4495800"/>
          </a:xfrm>
        </p:spPr>
        <p:txBody>
          <a:bodyPr/>
          <a:lstStyle/>
          <a:p>
            <a:pPr>
              <a:defRPr/>
            </a:pPr>
            <a:r>
              <a:rPr lang="en-GB" dirty="0" smtClean="0"/>
              <a:t>The top half contains the ‘</a:t>
            </a:r>
            <a:r>
              <a:rPr lang="en-GB" b="1" u="sng" dirty="0" smtClean="0"/>
              <a:t>Creditors due after more than 1 year</a:t>
            </a:r>
            <a:r>
              <a:rPr lang="en-GB" dirty="0" smtClean="0"/>
              <a:t>’, which will show all the long term bank loan’s ; HP agreements  and  Lease agreements.</a:t>
            </a:r>
          </a:p>
          <a:p>
            <a:pPr>
              <a:defRPr/>
            </a:pPr>
            <a:r>
              <a:rPr lang="en-GB" dirty="0" smtClean="0"/>
              <a:t>The total of all these represents ‘</a:t>
            </a:r>
            <a:r>
              <a:rPr lang="en-GB" b="1" u="sng" dirty="0" smtClean="0"/>
              <a:t>Capital Employed</a:t>
            </a:r>
            <a:r>
              <a:rPr lang="en-GB" dirty="0" smtClean="0"/>
              <a:t>’ in the business.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12775" y="228600"/>
            <a:ext cx="8153400" cy="990600"/>
          </a:xfrm>
        </p:spPr>
        <p:txBody>
          <a:bodyPr/>
          <a:lstStyle/>
          <a:p>
            <a:r>
              <a:rPr lang="en-GB" u="sng" smtClean="0"/>
              <a:t>Shareholders Funds</a:t>
            </a:r>
            <a:r>
              <a:rPr lang="en-GB" smtClean="0"/>
              <a:t>: the bottom half of the balance sheet - example</a:t>
            </a:r>
          </a:p>
        </p:txBody>
      </p:sp>
      <p:sp>
        <p:nvSpPr>
          <p:cNvPr id="3" name="Content Placeholder 2"/>
          <p:cNvSpPr>
            <a:spLocks noGrp="1"/>
          </p:cNvSpPr>
          <p:nvPr>
            <p:ph sz="quarter" idx="1"/>
          </p:nvPr>
        </p:nvSpPr>
        <p:spPr>
          <a:xfrm>
            <a:off x="612775" y="1600200"/>
            <a:ext cx="8153400" cy="4495800"/>
          </a:xfrm>
        </p:spPr>
        <p:txBody>
          <a:bodyPr/>
          <a:lstStyle/>
          <a:p>
            <a:pPr>
              <a:buFont typeface="Wingdings" pitchFamily="2" charset="2"/>
              <a:buNone/>
              <a:defRPr/>
            </a:pPr>
            <a:r>
              <a:rPr lang="en-US" dirty="0" smtClean="0"/>
              <a:t>						</a:t>
            </a:r>
            <a:r>
              <a:rPr lang="en-US" u="sng" dirty="0" smtClean="0"/>
              <a:t>£ million</a:t>
            </a:r>
          </a:p>
          <a:p>
            <a:pPr>
              <a:buFont typeface="Wingdings" pitchFamily="2" charset="2"/>
              <a:buNone/>
              <a:defRPr/>
            </a:pPr>
            <a:r>
              <a:rPr lang="en-US" dirty="0" smtClean="0"/>
              <a:t>Owner’s capital 		120 </a:t>
            </a:r>
          </a:p>
          <a:p>
            <a:pPr>
              <a:buFont typeface="Wingdings" pitchFamily="2" charset="2"/>
              <a:buNone/>
              <a:defRPr/>
            </a:pPr>
            <a:r>
              <a:rPr lang="en-US" dirty="0" smtClean="0"/>
              <a:t>Retained profit 		</a:t>
            </a:r>
            <a:r>
              <a:rPr lang="en-US" u="sng" dirty="0" smtClean="0"/>
              <a:t>  70 </a:t>
            </a:r>
          </a:p>
          <a:p>
            <a:pPr>
              <a:buFont typeface="Wingdings" pitchFamily="2" charset="2"/>
              <a:buNone/>
              <a:defRPr/>
            </a:pPr>
            <a:r>
              <a:rPr lang="en-US" dirty="0" smtClean="0"/>
              <a:t>SHARHOLDERS FUNDS 		</a:t>
            </a:r>
            <a:r>
              <a:rPr lang="en-US" u="sng" dirty="0" smtClean="0"/>
              <a:t>190m</a:t>
            </a:r>
            <a:endParaRPr lang="en-GB" u="sng" dirty="0" smtClean="0"/>
          </a:p>
          <a:p>
            <a:pPr>
              <a:buFont typeface="Wingdings" pitchFamily="2" charset="2"/>
              <a:buNone/>
              <a:defRPr/>
            </a:pP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571500" y="142875"/>
            <a:ext cx="8153400" cy="990600"/>
          </a:xfrm>
        </p:spPr>
        <p:txBody>
          <a:bodyPr/>
          <a:lstStyle/>
          <a:p>
            <a:r>
              <a:rPr lang="en-GB" smtClean="0"/>
              <a:t>Put the two halves of the balance sheet together- example</a:t>
            </a:r>
          </a:p>
        </p:txBody>
      </p:sp>
      <p:sp>
        <p:nvSpPr>
          <p:cNvPr id="3" name="Content Placeholder 2"/>
          <p:cNvSpPr>
            <a:spLocks noGrp="1"/>
          </p:cNvSpPr>
          <p:nvPr>
            <p:ph sz="quarter" idx="1"/>
          </p:nvPr>
        </p:nvSpPr>
        <p:spPr>
          <a:xfrm>
            <a:off x="642938" y="1500188"/>
            <a:ext cx="8153400" cy="5357812"/>
          </a:xfrm>
        </p:spPr>
        <p:txBody>
          <a:bodyPr/>
          <a:lstStyle/>
          <a:p>
            <a:pPr>
              <a:buFont typeface="Wingdings" pitchFamily="2" charset="2"/>
              <a:buNone/>
              <a:defRPr/>
            </a:pPr>
            <a:r>
              <a:rPr lang="en-US" sz="2000" u="sng" dirty="0" smtClean="0"/>
              <a:t>Fixed assets </a:t>
            </a:r>
            <a:r>
              <a:rPr lang="en-US" sz="2000" dirty="0" smtClean="0"/>
              <a:t>			200 </a:t>
            </a:r>
          </a:p>
          <a:p>
            <a:pPr>
              <a:buFont typeface="Wingdings" pitchFamily="2" charset="2"/>
              <a:buNone/>
              <a:defRPr/>
            </a:pPr>
            <a:r>
              <a:rPr lang="en-US" sz="2000" u="sng" dirty="0" smtClean="0"/>
              <a:t>Current assets</a:t>
            </a:r>
            <a:r>
              <a:rPr lang="en-US" sz="2000" dirty="0" smtClean="0"/>
              <a:t>: </a:t>
            </a:r>
          </a:p>
          <a:p>
            <a:pPr lvl="1">
              <a:buFont typeface="Wingdings 2" pitchFamily="18" charset="2"/>
              <a:buNone/>
              <a:defRPr/>
            </a:pPr>
            <a:r>
              <a:rPr lang="en-US" sz="2000" dirty="0" smtClean="0"/>
              <a:t>stock 		40 </a:t>
            </a:r>
          </a:p>
          <a:p>
            <a:pPr lvl="1">
              <a:buFont typeface="Wingdings 2" pitchFamily="18" charset="2"/>
              <a:buNone/>
              <a:defRPr/>
            </a:pPr>
            <a:r>
              <a:rPr lang="en-US" sz="2000" dirty="0" smtClean="0"/>
              <a:t>debtors 		50  </a:t>
            </a:r>
          </a:p>
          <a:p>
            <a:pPr lvl="1">
              <a:buFont typeface="Wingdings 2" pitchFamily="18" charset="2"/>
              <a:buNone/>
              <a:defRPr/>
            </a:pPr>
            <a:r>
              <a:rPr lang="en-US" sz="2000" dirty="0" smtClean="0"/>
              <a:t>cash 			</a:t>
            </a:r>
            <a:r>
              <a:rPr lang="en-US" sz="2000" u="sng" dirty="0" smtClean="0"/>
              <a:t>20 </a:t>
            </a:r>
          </a:p>
          <a:p>
            <a:pPr lvl="1">
              <a:buFont typeface="Wingdings 2" pitchFamily="18" charset="2"/>
              <a:buNone/>
              <a:defRPr/>
            </a:pPr>
            <a:r>
              <a:rPr lang="en-US" sz="2000" dirty="0" smtClean="0"/>
              <a:t>TOTAL 	           110 </a:t>
            </a:r>
          </a:p>
          <a:p>
            <a:pPr lvl="1">
              <a:buFont typeface="Wingdings 2" pitchFamily="18" charset="2"/>
              <a:buNone/>
              <a:defRPr/>
            </a:pPr>
            <a:r>
              <a:rPr lang="en-US" sz="2000" u="sng" dirty="0" smtClean="0"/>
              <a:t>less</a:t>
            </a:r>
            <a:r>
              <a:rPr lang="en-US" sz="2000" dirty="0" smtClean="0"/>
              <a:t> Current liabilities   </a:t>
            </a:r>
            <a:r>
              <a:rPr lang="en-US" sz="2000" u="sng" dirty="0" smtClean="0"/>
              <a:t>(40) </a:t>
            </a:r>
          </a:p>
          <a:p>
            <a:pPr marL="273050" lvl="1">
              <a:buFont typeface="Wingdings 2" pitchFamily="18" charset="2"/>
              <a:buNone/>
              <a:defRPr/>
            </a:pPr>
            <a:r>
              <a:rPr lang="en-US" sz="2000" dirty="0" smtClean="0"/>
              <a:t>Total net current assets		  70</a:t>
            </a:r>
          </a:p>
          <a:p>
            <a:pPr marL="273050" lvl="1">
              <a:buFont typeface="Wingdings 2" pitchFamily="18" charset="2"/>
              <a:buNone/>
              <a:defRPr/>
            </a:pPr>
            <a:r>
              <a:rPr lang="en-US" sz="2000" u="sng" dirty="0" smtClean="0"/>
              <a:t>Less </a:t>
            </a:r>
            <a:r>
              <a:rPr lang="en-US" sz="2000" dirty="0" smtClean="0"/>
              <a:t>Liabilities due after 1yr            </a:t>
            </a:r>
            <a:r>
              <a:rPr lang="en-US" sz="2000" u="sng" dirty="0" smtClean="0"/>
              <a:t> (80)</a:t>
            </a:r>
          </a:p>
          <a:p>
            <a:pPr marL="273050" lvl="1">
              <a:buFont typeface="Wingdings 2" pitchFamily="18" charset="2"/>
              <a:buNone/>
              <a:defRPr/>
            </a:pPr>
            <a:r>
              <a:rPr lang="en-US" sz="2000" dirty="0" smtClean="0"/>
              <a:t>TOTAL NET ASSETS 	            </a:t>
            </a:r>
            <a:r>
              <a:rPr lang="en-US" sz="2000" u="dbl" dirty="0" smtClean="0"/>
              <a:t>£190m</a:t>
            </a:r>
            <a:endParaRPr lang="en-GB" sz="2000" u="dbl" dirty="0" smtClean="0"/>
          </a:p>
          <a:p>
            <a:pPr>
              <a:buFont typeface="Wingdings" pitchFamily="2" charset="2"/>
              <a:buNone/>
              <a:defRPr/>
            </a:pPr>
            <a:endParaRPr lang="en-US" sz="2000" dirty="0" smtClean="0"/>
          </a:p>
          <a:p>
            <a:pPr>
              <a:buFont typeface="Wingdings" pitchFamily="2" charset="2"/>
              <a:buNone/>
              <a:defRPr/>
            </a:pPr>
            <a:r>
              <a:rPr lang="en-US" sz="2000" dirty="0" smtClean="0"/>
              <a:t>Owner’s capital 		120 </a:t>
            </a:r>
          </a:p>
          <a:p>
            <a:pPr>
              <a:buFont typeface="Wingdings" pitchFamily="2" charset="2"/>
              <a:buNone/>
              <a:defRPr/>
            </a:pPr>
            <a:r>
              <a:rPr lang="en-US" sz="2000" dirty="0" smtClean="0"/>
              <a:t>Retained profit 		</a:t>
            </a:r>
            <a:r>
              <a:rPr lang="en-US" sz="2000" u="sng" dirty="0" smtClean="0"/>
              <a:t>  70 </a:t>
            </a:r>
          </a:p>
          <a:p>
            <a:pPr>
              <a:buFont typeface="Wingdings" pitchFamily="2" charset="2"/>
              <a:buNone/>
              <a:defRPr/>
            </a:pPr>
            <a:r>
              <a:rPr lang="en-US" sz="2000" dirty="0" smtClean="0"/>
              <a:t>CAPITAL EMPLOYED 		</a:t>
            </a:r>
            <a:r>
              <a:rPr lang="en-US" sz="2000" u="dbl" dirty="0" smtClean="0"/>
              <a:t>£190m</a:t>
            </a:r>
            <a:endParaRPr lang="en-GB" sz="2000" u="dbl" dirty="0" smtClean="0"/>
          </a:p>
          <a:p>
            <a:pPr>
              <a:buFont typeface="Wingdings" pitchFamily="2" charset="2"/>
              <a:buNone/>
              <a:defRPr/>
            </a:pPr>
            <a:endParaRPr lang="en-GB" sz="2000" dirty="0"/>
          </a:p>
        </p:txBody>
      </p:sp>
      <p:sp>
        <p:nvSpPr>
          <p:cNvPr id="4" name="Right Brace 3"/>
          <p:cNvSpPr/>
          <p:nvPr/>
        </p:nvSpPr>
        <p:spPr>
          <a:xfrm>
            <a:off x="5500688" y="1643063"/>
            <a:ext cx="1071562" cy="3214687"/>
          </a:xfrm>
          <a:prstGeom prst="rightBrace">
            <a:avLst>
              <a:gd name="adj1" fmla="val 8333"/>
              <a:gd name="adj2" fmla="val 49402"/>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21509" name="TextBox 4"/>
          <p:cNvSpPr txBox="1">
            <a:spLocks noChangeArrowheads="1"/>
          </p:cNvSpPr>
          <p:nvPr/>
        </p:nvSpPr>
        <p:spPr bwMode="auto">
          <a:xfrm>
            <a:off x="6715125" y="2428875"/>
            <a:ext cx="2071688" cy="2032000"/>
          </a:xfrm>
          <a:prstGeom prst="rect">
            <a:avLst/>
          </a:prstGeom>
          <a:noFill/>
          <a:ln w="9525">
            <a:noFill/>
            <a:miter lim="800000"/>
            <a:headEnd/>
            <a:tailEnd/>
          </a:ln>
        </p:spPr>
        <p:txBody>
          <a:bodyPr>
            <a:spAutoFit/>
          </a:bodyPr>
          <a:lstStyle/>
          <a:p>
            <a:r>
              <a:rPr lang="en-GB">
                <a:solidFill>
                  <a:srgbClr val="C00000"/>
                </a:solidFill>
              </a:rPr>
              <a:t>The top half, net assets, shows where the money is being used, and the external long term sources of finance.</a:t>
            </a:r>
          </a:p>
        </p:txBody>
      </p:sp>
      <p:sp>
        <p:nvSpPr>
          <p:cNvPr id="6" name="Right Brace 5"/>
          <p:cNvSpPr/>
          <p:nvPr/>
        </p:nvSpPr>
        <p:spPr>
          <a:xfrm>
            <a:off x="5500688" y="5357813"/>
            <a:ext cx="928687" cy="1357312"/>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21511" name="TextBox 6"/>
          <p:cNvSpPr txBox="1">
            <a:spLocks noChangeArrowheads="1"/>
          </p:cNvSpPr>
          <p:nvPr/>
        </p:nvSpPr>
        <p:spPr bwMode="auto">
          <a:xfrm>
            <a:off x="6643688" y="5214938"/>
            <a:ext cx="2214562" cy="1477962"/>
          </a:xfrm>
          <a:prstGeom prst="rect">
            <a:avLst/>
          </a:prstGeom>
          <a:noFill/>
          <a:ln w="9525">
            <a:noFill/>
            <a:miter lim="800000"/>
            <a:headEnd/>
            <a:tailEnd/>
          </a:ln>
        </p:spPr>
        <p:txBody>
          <a:bodyPr>
            <a:spAutoFit/>
          </a:bodyPr>
          <a:lstStyle/>
          <a:p>
            <a:r>
              <a:rPr lang="en-GB">
                <a:solidFill>
                  <a:srgbClr val="C00000"/>
                </a:solidFill>
              </a:rPr>
              <a:t>The bottom half, shareholders funds, shows how much the owners have invested.</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85800" y="762000"/>
            <a:ext cx="7772400" cy="762000"/>
          </a:xfrm>
        </p:spPr>
        <p:txBody>
          <a:bodyPr/>
          <a:lstStyle/>
          <a:p>
            <a:r>
              <a:rPr lang="en-GB" sz="2800" smtClean="0"/>
              <a:t>Balance Sheet – Part 1</a:t>
            </a:r>
          </a:p>
        </p:txBody>
      </p:sp>
      <p:grpSp>
        <p:nvGrpSpPr>
          <p:cNvPr id="22531" name="Group 405"/>
          <p:cNvGrpSpPr>
            <a:grpSpLocks/>
          </p:cNvGrpSpPr>
          <p:nvPr/>
        </p:nvGrpSpPr>
        <p:grpSpPr bwMode="auto">
          <a:xfrm>
            <a:off x="533400" y="1905000"/>
            <a:ext cx="4953000" cy="3962400"/>
            <a:chOff x="-3" y="-3"/>
            <a:chExt cx="3059" cy="1896"/>
          </a:xfrm>
        </p:grpSpPr>
        <p:grpSp>
          <p:nvGrpSpPr>
            <p:cNvPr id="22535" name="Group 403"/>
            <p:cNvGrpSpPr>
              <a:grpSpLocks/>
            </p:cNvGrpSpPr>
            <p:nvPr/>
          </p:nvGrpSpPr>
          <p:grpSpPr bwMode="auto">
            <a:xfrm>
              <a:off x="0" y="0"/>
              <a:ext cx="3053" cy="1890"/>
              <a:chOff x="0" y="0"/>
              <a:chExt cx="3053" cy="1890"/>
            </a:xfrm>
          </p:grpSpPr>
          <p:grpSp>
            <p:nvGrpSpPr>
              <p:cNvPr id="22537" name="Group 292"/>
              <p:cNvGrpSpPr>
                <a:grpSpLocks/>
              </p:cNvGrpSpPr>
              <p:nvPr/>
            </p:nvGrpSpPr>
            <p:grpSpPr bwMode="auto">
              <a:xfrm>
                <a:off x="0" y="0"/>
                <a:ext cx="1808" cy="135"/>
                <a:chOff x="0" y="0"/>
                <a:chExt cx="1808" cy="135"/>
              </a:xfrm>
            </p:grpSpPr>
            <p:sp>
              <p:nvSpPr>
                <p:cNvPr id="22703" name="Rectangle 235"/>
                <p:cNvSpPr>
                  <a:spLocks noChangeArrowheads="1"/>
                </p:cNvSpPr>
                <p:nvPr/>
              </p:nvSpPr>
              <p:spPr bwMode="auto">
                <a:xfrm>
                  <a:off x="0" y="0"/>
                  <a:ext cx="1808"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Consolidated Balance Sheet for the year ended</a:t>
                  </a:r>
                  <a:endParaRPr lang="en-GB"/>
                </a:p>
              </p:txBody>
            </p:sp>
            <p:sp>
              <p:nvSpPr>
                <p:cNvPr id="22704" name="Rectangle 291"/>
                <p:cNvSpPr>
                  <a:spLocks noChangeArrowheads="1"/>
                </p:cNvSpPr>
                <p:nvPr/>
              </p:nvSpPr>
              <p:spPr bwMode="auto">
                <a:xfrm>
                  <a:off x="0" y="0"/>
                  <a:ext cx="1808" cy="135"/>
                </a:xfrm>
                <a:prstGeom prst="rect">
                  <a:avLst/>
                </a:prstGeom>
                <a:noFill/>
                <a:ln w="7">
                  <a:solidFill>
                    <a:srgbClr val="A0A0A0"/>
                  </a:solidFill>
                  <a:miter lim="800000"/>
                  <a:headEnd/>
                  <a:tailEnd/>
                </a:ln>
              </p:spPr>
              <p:txBody>
                <a:bodyPr/>
                <a:lstStyle/>
                <a:p>
                  <a:endParaRPr lang="en-US"/>
                </a:p>
              </p:txBody>
            </p:sp>
          </p:grpSp>
          <p:grpSp>
            <p:nvGrpSpPr>
              <p:cNvPr id="22538" name="Group 294"/>
              <p:cNvGrpSpPr>
                <a:grpSpLocks/>
              </p:cNvGrpSpPr>
              <p:nvPr/>
            </p:nvGrpSpPr>
            <p:grpSpPr bwMode="auto">
              <a:xfrm>
                <a:off x="1808" y="0"/>
                <a:ext cx="415" cy="135"/>
                <a:chOff x="1808" y="0"/>
                <a:chExt cx="415" cy="135"/>
              </a:xfrm>
            </p:grpSpPr>
            <p:sp>
              <p:nvSpPr>
                <p:cNvPr id="22701" name="Rectangle 236"/>
                <p:cNvSpPr>
                  <a:spLocks noChangeArrowheads="1"/>
                </p:cNvSpPr>
                <p:nvPr/>
              </p:nvSpPr>
              <p:spPr bwMode="auto">
                <a:xfrm>
                  <a:off x="1808" y="0"/>
                  <a:ext cx="415"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2003</a:t>
                  </a:r>
                  <a:endParaRPr lang="en-GB"/>
                </a:p>
              </p:txBody>
            </p:sp>
            <p:sp>
              <p:nvSpPr>
                <p:cNvPr id="22702" name="Rectangle 293"/>
                <p:cNvSpPr>
                  <a:spLocks noChangeArrowheads="1"/>
                </p:cNvSpPr>
                <p:nvPr/>
              </p:nvSpPr>
              <p:spPr bwMode="auto">
                <a:xfrm>
                  <a:off x="1808" y="0"/>
                  <a:ext cx="415" cy="135"/>
                </a:xfrm>
                <a:prstGeom prst="rect">
                  <a:avLst/>
                </a:prstGeom>
                <a:noFill/>
                <a:ln w="7">
                  <a:solidFill>
                    <a:srgbClr val="A0A0A0"/>
                  </a:solidFill>
                  <a:miter lim="800000"/>
                  <a:headEnd/>
                  <a:tailEnd/>
                </a:ln>
              </p:spPr>
              <p:txBody>
                <a:bodyPr/>
                <a:lstStyle/>
                <a:p>
                  <a:endParaRPr lang="en-US"/>
                </a:p>
              </p:txBody>
            </p:sp>
          </p:grpSp>
          <p:grpSp>
            <p:nvGrpSpPr>
              <p:cNvPr id="22539" name="Group 296"/>
              <p:cNvGrpSpPr>
                <a:grpSpLocks/>
              </p:cNvGrpSpPr>
              <p:nvPr/>
            </p:nvGrpSpPr>
            <p:grpSpPr bwMode="auto">
              <a:xfrm>
                <a:off x="2223" y="0"/>
                <a:ext cx="415" cy="135"/>
                <a:chOff x="2223" y="0"/>
                <a:chExt cx="415" cy="135"/>
              </a:xfrm>
            </p:grpSpPr>
            <p:sp>
              <p:nvSpPr>
                <p:cNvPr id="22699" name="Rectangle 237"/>
                <p:cNvSpPr>
                  <a:spLocks noChangeArrowheads="1"/>
                </p:cNvSpPr>
                <p:nvPr/>
              </p:nvSpPr>
              <p:spPr bwMode="auto">
                <a:xfrm>
                  <a:off x="2223" y="0"/>
                  <a:ext cx="415"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2002</a:t>
                  </a:r>
                  <a:endParaRPr lang="en-GB"/>
                </a:p>
              </p:txBody>
            </p:sp>
            <p:sp>
              <p:nvSpPr>
                <p:cNvPr id="22700" name="Rectangle 295"/>
                <p:cNvSpPr>
                  <a:spLocks noChangeArrowheads="1"/>
                </p:cNvSpPr>
                <p:nvPr/>
              </p:nvSpPr>
              <p:spPr bwMode="auto">
                <a:xfrm>
                  <a:off x="2223" y="0"/>
                  <a:ext cx="415" cy="135"/>
                </a:xfrm>
                <a:prstGeom prst="rect">
                  <a:avLst/>
                </a:prstGeom>
                <a:noFill/>
                <a:ln w="7">
                  <a:solidFill>
                    <a:srgbClr val="A0A0A0"/>
                  </a:solidFill>
                  <a:miter lim="800000"/>
                  <a:headEnd/>
                  <a:tailEnd/>
                </a:ln>
              </p:spPr>
              <p:txBody>
                <a:bodyPr/>
                <a:lstStyle/>
                <a:p>
                  <a:endParaRPr lang="en-US"/>
                </a:p>
              </p:txBody>
            </p:sp>
          </p:grpSp>
          <p:grpSp>
            <p:nvGrpSpPr>
              <p:cNvPr id="22540" name="Group 298"/>
              <p:cNvGrpSpPr>
                <a:grpSpLocks/>
              </p:cNvGrpSpPr>
              <p:nvPr/>
            </p:nvGrpSpPr>
            <p:grpSpPr bwMode="auto">
              <a:xfrm>
                <a:off x="2638" y="0"/>
                <a:ext cx="415" cy="135"/>
                <a:chOff x="2638" y="0"/>
                <a:chExt cx="415" cy="135"/>
              </a:xfrm>
            </p:grpSpPr>
            <p:sp>
              <p:nvSpPr>
                <p:cNvPr id="22697" name="Rectangle 238"/>
                <p:cNvSpPr>
                  <a:spLocks noChangeArrowheads="1"/>
                </p:cNvSpPr>
                <p:nvPr/>
              </p:nvSpPr>
              <p:spPr bwMode="auto">
                <a:xfrm>
                  <a:off x="2638" y="0"/>
                  <a:ext cx="415" cy="135"/>
                </a:xfrm>
                <a:prstGeom prst="rect">
                  <a:avLst/>
                </a:prstGeom>
                <a:solidFill>
                  <a:srgbClr val="F5D28A"/>
                </a:solidFill>
                <a:ln w="9525">
                  <a:noFill/>
                  <a:miter lim="800000"/>
                  <a:headEnd/>
                  <a:tailEnd/>
                </a:ln>
              </p:spPr>
              <p:txBody>
                <a:bodyPr/>
                <a:lstStyle/>
                <a:p>
                  <a:r>
                    <a:rPr lang="en-GB" sz="800" b="1">
                      <a:solidFill>
                        <a:srgbClr val="000000"/>
                      </a:solidFill>
                      <a:latin typeface="Verdana" pitchFamily="34" charset="0"/>
                    </a:rPr>
                    <a:t>2001</a:t>
                  </a:r>
                  <a:endParaRPr lang="en-GB"/>
                </a:p>
              </p:txBody>
            </p:sp>
            <p:sp>
              <p:nvSpPr>
                <p:cNvPr id="22698" name="Rectangle 297"/>
                <p:cNvSpPr>
                  <a:spLocks noChangeArrowheads="1"/>
                </p:cNvSpPr>
                <p:nvPr/>
              </p:nvSpPr>
              <p:spPr bwMode="auto">
                <a:xfrm>
                  <a:off x="2638" y="0"/>
                  <a:ext cx="415" cy="135"/>
                </a:xfrm>
                <a:prstGeom prst="rect">
                  <a:avLst/>
                </a:prstGeom>
                <a:noFill/>
                <a:ln w="7">
                  <a:solidFill>
                    <a:srgbClr val="A0A0A0"/>
                  </a:solidFill>
                  <a:miter lim="800000"/>
                  <a:headEnd/>
                  <a:tailEnd/>
                </a:ln>
              </p:spPr>
              <p:txBody>
                <a:bodyPr/>
                <a:lstStyle/>
                <a:p>
                  <a:endParaRPr lang="en-US"/>
                </a:p>
              </p:txBody>
            </p:sp>
          </p:grpSp>
          <p:grpSp>
            <p:nvGrpSpPr>
              <p:cNvPr id="22541" name="Group 300"/>
              <p:cNvGrpSpPr>
                <a:grpSpLocks/>
              </p:cNvGrpSpPr>
              <p:nvPr/>
            </p:nvGrpSpPr>
            <p:grpSpPr bwMode="auto">
              <a:xfrm>
                <a:off x="0" y="135"/>
                <a:ext cx="1808" cy="135"/>
                <a:chOff x="0" y="135"/>
                <a:chExt cx="1808" cy="135"/>
              </a:xfrm>
            </p:grpSpPr>
            <p:sp>
              <p:nvSpPr>
                <p:cNvPr id="22695" name="Rectangle 239"/>
                <p:cNvSpPr>
                  <a:spLocks noChangeArrowheads="1"/>
                </p:cNvSpPr>
                <p:nvPr/>
              </p:nvSpPr>
              <p:spPr bwMode="auto">
                <a:xfrm>
                  <a:off x="0" y="135"/>
                  <a:ext cx="1808" cy="135"/>
                </a:xfrm>
                <a:prstGeom prst="rect">
                  <a:avLst/>
                </a:prstGeom>
                <a:noFill/>
                <a:ln w="9525">
                  <a:noFill/>
                  <a:miter lim="800000"/>
                  <a:headEnd/>
                  <a:tailEnd/>
                </a:ln>
              </p:spPr>
              <p:txBody>
                <a:bodyPr/>
                <a:lstStyle/>
                <a:p>
                  <a:r>
                    <a:rPr lang="en-GB" sz="800" b="1">
                      <a:solidFill>
                        <a:srgbClr val="000000"/>
                      </a:solidFill>
                      <a:latin typeface="Verdana" pitchFamily="34" charset="0"/>
                    </a:rPr>
                    <a:t>Weeks</a:t>
                  </a:r>
                  <a:endParaRPr lang="en-GB"/>
                </a:p>
              </p:txBody>
            </p:sp>
            <p:sp>
              <p:nvSpPr>
                <p:cNvPr id="22696" name="Rectangle 299"/>
                <p:cNvSpPr>
                  <a:spLocks noChangeArrowheads="1"/>
                </p:cNvSpPr>
                <p:nvPr/>
              </p:nvSpPr>
              <p:spPr bwMode="auto">
                <a:xfrm>
                  <a:off x="0" y="135"/>
                  <a:ext cx="1808" cy="135"/>
                </a:xfrm>
                <a:prstGeom prst="rect">
                  <a:avLst/>
                </a:prstGeom>
                <a:noFill/>
                <a:ln w="7">
                  <a:solidFill>
                    <a:srgbClr val="A0A0A0"/>
                  </a:solidFill>
                  <a:miter lim="800000"/>
                  <a:headEnd/>
                  <a:tailEnd/>
                </a:ln>
              </p:spPr>
              <p:txBody>
                <a:bodyPr/>
                <a:lstStyle/>
                <a:p>
                  <a:endParaRPr lang="en-US"/>
                </a:p>
              </p:txBody>
            </p:sp>
          </p:grpSp>
          <p:grpSp>
            <p:nvGrpSpPr>
              <p:cNvPr id="22542" name="Group 302"/>
              <p:cNvGrpSpPr>
                <a:grpSpLocks/>
              </p:cNvGrpSpPr>
              <p:nvPr/>
            </p:nvGrpSpPr>
            <p:grpSpPr bwMode="auto">
              <a:xfrm>
                <a:off x="1808" y="135"/>
                <a:ext cx="415" cy="135"/>
                <a:chOff x="1808" y="135"/>
                <a:chExt cx="415" cy="135"/>
              </a:xfrm>
            </p:grpSpPr>
            <p:sp>
              <p:nvSpPr>
                <p:cNvPr id="22693" name="Rectangle 240"/>
                <p:cNvSpPr>
                  <a:spLocks noChangeArrowheads="1"/>
                </p:cNvSpPr>
                <p:nvPr/>
              </p:nvSpPr>
              <p:spPr bwMode="auto">
                <a:xfrm>
                  <a:off x="1808" y="13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a:t>
                  </a:r>
                  <a:endParaRPr lang="en-GB"/>
                </a:p>
              </p:txBody>
            </p:sp>
            <p:sp>
              <p:nvSpPr>
                <p:cNvPr id="22694" name="Rectangle 301"/>
                <p:cNvSpPr>
                  <a:spLocks noChangeArrowheads="1"/>
                </p:cNvSpPr>
                <p:nvPr/>
              </p:nvSpPr>
              <p:spPr bwMode="auto">
                <a:xfrm>
                  <a:off x="1808" y="135"/>
                  <a:ext cx="415" cy="135"/>
                </a:xfrm>
                <a:prstGeom prst="rect">
                  <a:avLst/>
                </a:prstGeom>
                <a:noFill/>
                <a:ln w="7">
                  <a:solidFill>
                    <a:srgbClr val="A0A0A0"/>
                  </a:solidFill>
                  <a:miter lim="800000"/>
                  <a:headEnd/>
                  <a:tailEnd/>
                </a:ln>
              </p:spPr>
              <p:txBody>
                <a:bodyPr/>
                <a:lstStyle/>
                <a:p>
                  <a:endParaRPr lang="en-US"/>
                </a:p>
              </p:txBody>
            </p:sp>
          </p:grpSp>
          <p:grpSp>
            <p:nvGrpSpPr>
              <p:cNvPr id="22543" name="Group 304"/>
              <p:cNvGrpSpPr>
                <a:grpSpLocks/>
              </p:cNvGrpSpPr>
              <p:nvPr/>
            </p:nvGrpSpPr>
            <p:grpSpPr bwMode="auto">
              <a:xfrm>
                <a:off x="2223" y="135"/>
                <a:ext cx="415" cy="135"/>
                <a:chOff x="2223" y="135"/>
                <a:chExt cx="415" cy="135"/>
              </a:xfrm>
            </p:grpSpPr>
            <p:sp>
              <p:nvSpPr>
                <p:cNvPr id="22691" name="Rectangle 241"/>
                <p:cNvSpPr>
                  <a:spLocks noChangeArrowheads="1"/>
                </p:cNvSpPr>
                <p:nvPr/>
              </p:nvSpPr>
              <p:spPr bwMode="auto">
                <a:xfrm>
                  <a:off x="2223" y="13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a:t>
                  </a:r>
                  <a:endParaRPr lang="en-GB"/>
                </a:p>
              </p:txBody>
            </p:sp>
            <p:sp>
              <p:nvSpPr>
                <p:cNvPr id="22692" name="Rectangle 303"/>
                <p:cNvSpPr>
                  <a:spLocks noChangeArrowheads="1"/>
                </p:cNvSpPr>
                <p:nvPr/>
              </p:nvSpPr>
              <p:spPr bwMode="auto">
                <a:xfrm>
                  <a:off x="2223" y="135"/>
                  <a:ext cx="415" cy="135"/>
                </a:xfrm>
                <a:prstGeom prst="rect">
                  <a:avLst/>
                </a:prstGeom>
                <a:noFill/>
                <a:ln w="7">
                  <a:solidFill>
                    <a:srgbClr val="A0A0A0"/>
                  </a:solidFill>
                  <a:miter lim="800000"/>
                  <a:headEnd/>
                  <a:tailEnd/>
                </a:ln>
              </p:spPr>
              <p:txBody>
                <a:bodyPr/>
                <a:lstStyle/>
                <a:p>
                  <a:endParaRPr lang="en-US"/>
                </a:p>
              </p:txBody>
            </p:sp>
          </p:grpSp>
          <p:grpSp>
            <p:nvGrpSpPr>
              <p:cNvPr id="22544" name="Group 306"/>
              <p:cNvGrpSpPr>
                <a:grpSpLocks/>
              </p:cNvGrpSpPr>
              <p:nvPr/>
            </p:nvGrpSpPr>
            <p:grpSpPr bwMode="auto">
              <a:xfrm>
                <a:off x="2638" y="135"/>
                <a:ext cx="415" cy="135"/>
                <a:chOff x="2638" y="135"/>
                <a:chExt cx="415" cy="135"/>
              </a:xfrm>
            </p:grpSpPr>
            <p:sp>
              <p:nvSpPr>
                <p:cNvPr id="22689" name="Rectangle 242"/>
                <p:cNvSpPr>
                  <a:spLocks noChangeArrowheads="1"/>
                </p:cNvSpPr>
                <p:nvPr/>
              </p:nvSpPr>
              <p:spPr bwMode="auto">
                <a:xfrm>
                  <a:off x="2638" y="13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a:t>
                  </a:r>
                  <a:endParaRPr lang="en-GB"/>
                </a:p>
              </p:txBody>
            </p:sp>
            <p:sp>
              <p:nvSpPr>
                <p:cNvPr id="22690" name="Rectangle 305"/>
                <p:cNvSpPr>
                  <a:spLocks noChangeArrowheads="1"/>
                </p:cNvSpPr>
                <p:nvPr/>
              </p:nvSpPr>
              <p:spPr bwMode="auto">
                <a:xfrm>
                  <a:off x="2638" y="135"/>
                  <a:ext cx="415" cy="135"/>
                </a:xfrm>
                <a:prstGeom prst="rect">
                  <a:avLst/>
                </a:prstGeom>
                <a:noFill/>
                <a:ln w="7">
                  <a:solidFill>
                    <a:srgbClr val="A0A0A0"/>
                  </a:solidFill>
                  <a:miter lim="800000"/>
                  <a:headEnd/>
                  <a:tailEnd/>
                </a:ln>
              </p:spPr>
              <p:txBody>
                <a:bodyPr/>
                <a:lstStyle/>
                <a:p>
                  <a:endParaRPr lang="en-US"/>
                </a:p>
              </p:txBody>
            </p:sp>
          </p:grpSp>
          <p:grpSp>
            <p:nvGrpSpPr>
              <p:cNvPr id="22545" name="Group 308"/>
              <p:cNvGrpSpPr>
                <a:grpSpLocks/>
              </p:cNvGrpSpPr>
              <p:nvPr/>
            </p:nvGrpSpPr>
            <p:grpSpPr bwMode="auto">
              <a:xfrm>
                <a:off x="0" y="270"/>
                <a:ext cx="1808" cy="135"/>
                <a:chOff x="0" y="270"/>
                <a:chExt cx="1808" cy="135"/>
              </a:xfrm>
            </p:grpSpPr>
            <p:sp>
              <p:nvSpPr>
                <p:cNvPr id="22687" name="Rectangle 243"/>
                <p:cNvSpPr>
                  <a:spLocks noChangeArrowheads="1"/>
                </p:cNvSpPr>
                <p:nvPr/>
              </p:nvSpPr>
              <p:spPr bwMode="auto">
                <a:xfrm>
                  <a:off x="0" y="270"/>
                  <a:ext cx="1808" cy="135"/>
                </a:xfrm>
                <a:prstGeom prst="rect">
                  <a:avLst/>
                </a:prstGeom>
                <a:noFill/>
                <a:ln w="9525">
                  <a:noFill/>
                  <a:miter lim="800000"/>
                  <a:headEnd/>
                  <a:tailEnd/>
                </a:ln>
              </p:spPr>
              <p:txBody>
                <a:bodyPr/>
                <a:lstStyle/>
                <a:p>
                  <a:r>
                    <a:rPr lang="en-GB" sz="800">
                      <a:solidFill>
                        <a:srgbClr val="000000"/>
                      </a:solidFill>
                      <a:latin typeface="Verdana" pitchFamily="34" charset="0"/>
                    </a:rPr>
                    <a:t>Currency</a:t>
                  </a:r>
                  <a:endParaRPr lang="en-GB"/>
                </a:p>
              </p:txBody>
            </p:sp>
            <p:sp>
              <p:nvSpPr>
                <p:cNvPr id="22688" name="Rectangle 307"/>
                <p:cNvSpPr>
                  <a:spLocks noChangeArrowheads="1"/>
                </p:cNvSpPr>
                <p:nvPr/>
              </p:nvSpPr>
              <p:spPr bwMode="auto">
                <a:xfrm>
                  <a:off x="0" y="270"/>
                  <a:ext cx="1808" cy="135"/>
                </a:xfrm>
                <a:prstGeom prst="rect">
                  <a:avLst/>
                </a:prstGeom>
                <a:noFill/>
                <a:ln w="7">
                  <a:solidFill>
                    <a:srgbClr val="A0A0A0"/>
                  </a:solidFill>
                  <a:miter lim="800000"/>
                  <a:headEnd/>
                  <a:tailEnd/>
                </a:ln>
              </p:spPr>
              <p:txBody>
                <a:bodyPr/>
                <a:lstStyle/>
                <a:p>
                  <a:endParaRPr lang="en-US"/>
                </a:p>
              </p:txBody>
            </p:sp>
          </p:grpSp>
          <p:grpSp>
            <p:nvGrpSpPr>
              <p:cNvPr id="22546" name="Group 310"/>
              <p:cNvGrpSpPr>
                <a:grpSpLocks/>
              </p:cNvGrpSpPr>
              <p:nvPr/>
            </p:nvGrpSpPr>
            <p:grpSpPr bwMode="auto">
              <a:xfrm>
                <a:off x="1808" y="270"/>
                <a:ext cx="415" cy="135"/>
                <a:chOff x="1808" y="270"/>
                <a:chExt cx="415" cy="135"/>
              </a:xfrm>
            </p:grpSpPr>
            <p:sp>
              <p:nvSpPr>
                <p:cNvPr id="22685" name="Rectangle 244"/>
                <p:cNvSpPr>
                  <a:spLocks noChangeArrowheads="1"/>
                </p:cNvSpPr>
                <p:nvPr/>
              </p:nvSpPr>
              <p:spPr bwMode="auto">
                <a:xfrm>
                  <a:off x="1808" y="270"/>
                  <a:ext cx="415" cy="135"/>
                </a:xfrm>
                <a:prstGeom prst="rect">
                  <a:avLst/>
                </a:prstGeom>
                <a:noFill/>
                <a:ln w="9525">
                  <a:noFill/>
                  <a:miter lim="800000"/>
                  <a:headEnd/>
                  <a:tailEnd/>
                </a:ln>
              </p:spPr>
              <p:txBody>
                <a:bodyPr/>
                <a:lstStyle/>
                <a:p>
                  <a:pPr algn="r"/>
                  <a:r>
                    <a:rPr lang="en-GB" sz="800">
                      <a:solidFill>
                        <a:srgbClr val="000000"/>
                      </a:solidFill>
                      <a:latin typeface="Times New Roman" pitchFamily="18" charset="0"/>
                    </a:rPr>
                    <a:t>£</a:t>
                  </a:r>
                  <a:r>
                    <a:rPr lang="en-GB" sz="800">
                      <a:solidFill>
                        <a:srgbClr val="000000"/>
                      </a:solidFill>
                      <a:latin typeface="Verdana" pitchFamily="34" charset="0"/>
                    </a:rPr>
                    <a:t> million</a:t>
                  </a:r>
                  <a:endParaRPr lang="en-GB"/>
                </a:p>
              </p:txBody>
            </p:sp>
            <p:sp>
              <p:nvSpPr>
                <p:cNvPr id="22686" name="Rectangle 309"/>
                <p:cNvSpPr>
                  <a:spLocks noChangeArrowheads="1"/>
                </p:cNvSpPr>
                <p:nvPr/>
              </p:nvSpPr>
              <p:spPr bwMode="auto">
                <a:xfrm>
                  <a:off x="1808" y="270"/>
                  <a:ext cx="415" cy="135"/>
                </a:xfrm>
                <a:prstGeom prst="rect">
                  <a:avLst/>
                </a:prstGeom>
                <a:noFill/>
                <a:ln w="7">
                  <a:solidFill>
                    <a:srgbClr val="A0A0A0"/>
                  </a:solidFill>
                  <a:miter lim="800000"/>
                  <a:headEnd/>
                  <a:tailEnd/>
                </a:ln>
              </p:spPr>
              <p:txBody>
                <a:bodyPr/>
                <a:lstStyle/>
                <a:p>
                  <a:endParaRPr lang="en-US"/>
                </a:p>
              </p:txBody>
            </p:sp>
          </p:grpSp>
          <p:grpSp>
            <p:nvGrpSpPr>
              <p:cNvPr id="22547" name="Group 312"/>
              <p:cNvGrpSpPr>
                <a:grpSpLocks/>
              </p:cNvGrpSpPr>
              <p:nvPr/>
            </p:nvGrpSpPr>
            <p:grpSpPr bwMode="auto">
              <a:xfrm>
                <a:off x="2223" y="270"/>
                <a:ext cx="415" cy="135"/>
                <a:chOff x="2223" y="270"/>
                <a:chExt cx="415" cy="135"/>
              </a:xfrm>
            </p:grpSpPr>
            <p:sp>
              <p:nvSpPr>
                <p:cNvPr id="22683" name="Rectangle 245"/>
                <p:cNvSpPr>
                  <a:spLocks noChangeArrowheads="1"/>
                </p:cNvSpPr>
                <p:nvPr/>
              </p:nvSpPr>
              <p:spPr bwMode="auto">
                <a:xfrm>
                  <a:off x="2223" y="270"/>
                  <a:ext cx="415" cy="135"/>
                </a:xfrm>
                <a:prstGeom prst="rect">
                  <a:avLst/>
                </a:prstGeom>
                <a:noFill/>
                <a:ln w="9525">
                  <a:noFill/>
                  <a:miter lim="800000"/>
                  <a:headEnd/>
                  <a:tailEnd/>
                </a:ln>
              </p:spPr>
              <p:txBody>
                <a:bodyPr/>
                <a:lstStyle/>
                <a:p>
                  <a:pPr algn="r"/>
                  <a:r>
                    <a:rPr lang="en-GB" sz="800">
                      <a:solidFill>
                        <a:srgbClr val="000000"/>
                      </a:solidFill>
                      <a:latin typeface="Times New Roman" pitchFamily="18" charset="0"/>
                    </a:rPr>
                    <a:t>£</a:t>
                  </a:r>
                  <a:r>
                    <a:rPr lang="en-GB" sz="800">
                      <a:solidFill>
                        <a:srgbClr val="000000"/>
                      </a:solidFill>
                      <a:latin typeface="Verdana" pitchFamily="34" charset="0"/>
                    </a:rPr>
                    <a:t> million</a:t>
                  </a:r>
                  <a:endParaRPr lang="en-GB"/>
                </a:p>
              </p:txBody>
            </p:sp>
            <p:sp>
              <p:nvSpPr>
                <p:cNvPr id="22684" name="Rectangle 311"/>
                <p:cNvSpPr>
                  <a:spLocks noChangeArrowheads="1"/>
                </p:cNvSpPr>
                <p:nvPr/>
              </p:nvSpPr>
              <p:spPr bwMode="auto">
                <a:xfrm>
                  <a:off x="2223" y="270"/>
                  <a:ext cx="415" cy="135"/>
                </a:xfrm>
                <a:prstGeom prst="rect">
                  <a:avLst/>
                </a:prstGeom>
                <a:noFill/>
                <a:ln w="7">
                  <a:solidFill>
                    <a:srgbClr val="A0A0A0"/>
                  </a:solidFill>
                  <a:miter lim="800000"/>
                  <a:headEnd/>
                  <a:tailEnd/>
                </a:ln>
              </p:spPr>
              <p:txBody>
                <a:bodyPr/>
                <a:lstStyle/>
                <a:p>
                  <a:endParaRPr lang="en-US"/>
                </a:p>
              </p:txBody>
            </p:sp>
          </p:grpSp>
          <p:grpSp>
            <p:nvGrpSpPr>
              <p:cNvPr id="22548" name="Group 314"/>
              <p:cNvGrpSpPr>
                <a:grpSpLocks/>
              </p:cNvGrpSpPr>
              <p:nvPr/>
            </p:nvGrpSpPr>
            <p:grpSpPr bwMode="auto">
              <a:xfrm>
                <a:off x="2638" y="270"/>
                <a:ext cx="415" cy="135"/>
                <a:chOff x="2638" y="270"/>
                <a:chExt cx="415" cy="135"/>
              </a:xfrm>
            </p:grpSpPr>
            <p:sp>
              <p:nvSpPr>
                <p:cNvPr id="22681" name="Rectangle 246"/>
                <p:cNvSpPr>
                  <a:spLocks noChangeArrowheads="1"/>
                </p:cNvSpPr>
                <p:nvPr/>
              </p:nvSpPr>
              <p:spPr bwMode="auto">
                <a:xfrm>
                  <a:off x="2638" y="270"/>
                  <a:ext cx="415" cy="135"/>
                </a:xfrm>
                <a:prstGeom prst="rect">
                  <a:avLst/>
                </a:prstGeom>
                <a:noFill/>
                <a:ln w="9525">
                  <a:noFill/>
                  <a:miter lim="800000"/>
                  <a:headEnd/>
                  <a:tailEnd/>
                </a:ln>
              </p:spPr>
              <p:txBody>
                <a:bodyPr/>
                <a:lstStyle/>
                <a:p>
                  <a:pPr algn="r"/>
                  <a:r>
                    <a:rPr lang="en-GB" sz="800">
                      <a:solidFill>
                        <a:srgbClr val="000000"/>
                      </a:solidFill>
                      <a:latin typeface="Times New Roman" pitchFamily="18" charset="0"/>
                    </a:rPr>
                    <a:t>£</a:t>
                  </a:r>
                  <a:r>
                    <a:rPr lang="en-GB" sz="800">
                      <a:solidFill>
                        <a:srgbClr val="000000"/>
                      </a:solidFill>
                      <a:latin typeface="Verdana" pitchFamily="34" charset="0"/>
                    </a:rPr>
                    <a:t> million</a:t>
                  </a:r>
                  <a:endParaRPr lang="en-GB"/>
                </a:p>
              </p:txBody>
            </p:sp>
            <p:sp>
              <p:nvSpPr>
                <p:cNvPr id="22682" name="Rectangle 313"/>
                <p:cNvSpPr>
                  <a:spLocks noChangeArrowheads="1"/>
                </p:cNvSpPr>
                <p:nvPr/>
              </p:nvSpPr>
              <p:spPr bwMode="auto">
                <a:xfrm>
                  <a:off x="2638" y="270"/>
                  <a:ext cx="415" cy="135"/>
                </a:xfrm>
                <a:prstGeom prst="rect">
                  <a:avLst/>
                </a:prstGeom>
                <a:noFill/>
                <a:ln w="7">
                  <a:solidFill>
                    <a:srgbClr val="A0A0A0"/>
                  </a:solidFill>
                  <a:miter lim="800000"/>
                  <a:headEnd/>
                  <a:tailEnd/>
                </a:ln>
              </p:spPr>
              <p:txBody>
                <a:bodyPr/>
                <a:lstStyle/>
                <a:p>
                  <a:endParaRPr lang="en-US"/>
                </a:p>
              </p:txBody>
            </p:sp>
          </p:grpSp>
          <p:grpSp>
            <p:nvGrpSpPr>
              <p:cNvPr id="22549" name="Group 316"/>
              <p:cNvGrpSpPr>
                <a:grpSpLocks/>
              </p:cNvGrpSpPr>
              <p:nvPr/>
            </p:nvGrpSpPr>
            <p:grpSpPr bwMode="auto">
              <a:xfrm>
                <a:off x="0" y="405"/>
                <a:ext cx="1808" cy="135"/>
                <a:chOff x="0" y="405"/>
                <a:chExt cx="1808" cy="135"/>
              </a:xfrm>
            </p:grpSpPr>
            <p:sp>
              <p:nvSpPr>
                <p:cNvPr id="22679" name="Rectangle 247"/>
                <p:cNvSpPr>
                  <a:spLocks noChangeArrowheads="1"/>
                </p:cNvSpPr>
                <p:nvPr/>
              </p:nvSpPr>
              <p:spPr bwMode="auto">
                <a:xfrm>
                  <a:off x="0" y="405"/>
                  <a:ext cx="1808" cy="135"/>
                </a:xfrm>
                <a:prstGeom prst="rect">
                  <a:avLst/>
                </a:prstGeom>
                <a:noFill/>
                <a:ln w="9525">
                  <a:noFill/>
                  <a:miter lim="800000"/>
                  <a:headEnd/>
                  <a:tailEnd/>
                </a:ln>
              </p:spPr>
              <p:txBody>
                <a:bodyPr/>
                <a:lstStyle/>
                <a:p>
                  <a:r>
                    <a:rPr lang="en-GB" sz="800" b="1">
                      <a:solidFill>
                        <a:srgbClr val="000000"/>
                      </a:solidFill>
                      <a:latin typeface="Verdana" pitchFamily="34" charset="0"/>
                    </a:rPr>
                    <a:t>Fixed assets</a:t>
                  </a:r>
                  <a:endParaRPr lang="en-GB"/>
                </a:p>
              </p:txBody>
            </p:sp>
            <p:sp>
              <p:nvSpPr>
                <p:cNvPr id="22680" name="Rectangle 315"/>
                <p:cNvSpPr>
                  <a:spLocks noChangeArrowheads="1"/>
                </p:cNvSpPr>
                <p:nvPr/>
              </p:nvSpPr>
              <p:spPr bwMode="auto">
                <a:xfrm>
                  <a:off x="0" y="405"/>
                  <a:ext cx="1808" cy="135"/>
                </a:xfrm>
                <a:prstGeom prst="rect">
                  <a:avLst/>
                </a:prstGeom>
                <a:noFill/>
                <a:ln w="7">
                  <a:solidFill>
                    <a:srgbClr val="A0A0A0"/>
                  </a:solidFill>
                  <a:miter lim="800000"/>
                  <a:headEnd/>
                  <a:tailEnd/>
                </a:ln>
              </p:spPr>
              <p:txBody>
                <a:bodyPr/>
                <a:lstStyle/>
                <a:p>
                  <a:endParaRPr lang="en-US"/>
                </a:p>
              </p:txBody>
            </p:sp>
          </p:grpSp>
          <p:grpSp>
            <p:nvGrpSpPr>
              <p:cNvPr id="22550" name="Group 318"/>
              <p:cNvGrpSpPr>
                <a:grpSpLocks/>
              </p:cNvGrpSpPr>
              <p:nvPr/>
            </p:nvGrpSpPr>
            <p:grpSpPr bwMode="auto">
              <a:xfrm>
                <a:off x="1808" y="405"/>
                <a:ext cx="415" cy="135"/>
                <a:chOff x="1808" y="405"/>
                <a:chExt cx="415" cy="135"/>
              </a:xfrm>
            </p:grpSpPr>
            <p:sp>
              <p:nvSpPr>
                <p:cNvPr id="22677" name="Rectangle 248"/>
                <p:cNvSpPr>
                  <a:spLocks noChangeArrowheads="1" noTextEdit="1"/>
                </p:cNvSpPr>
                <p:nvPr/>
              </p:nvSpPr>
              <p:spPr bwMode="auto">
                <a:xfrm>
                  <a:off x="1808" y="405"/>
                  <a:ext cx="415" cy="135"/>
                </a:xfrm>
                <a:prstGeom prst="rect">
                  <a:avLst/>
                </a:prstGeom>
                <a:noFill/>
                <a:ln w="9525">
                  <a:noFill/>
                  <a:miter lim="800000"/>
                  <a:headEnd/>
                  <a:tailEnd/>
                </a:ln>
              </p:spPr>
              <p:txBody>
                <a:bodyPr>
                  <a:spAutoFit/>
                </a:bodyPr>
                <a:lstStyle/>
                <a:p>
                  <a:endParaRPr lang="en-GB"/>
                </a:p>
              </p:txBody>
            </p:sp>
            <p:sp>
              <p:nvSpPr>
                <p:cNvPr id="22678" name="Rectangle 317"/>
                <p:cNvSpPr>
                  <a:spLocks noChangeArrowheads="1"/>
                </p:cNvSpPr>
                <p:nvPr/>
              </p:nvSpPr>
              <p:spPr bwMode="auto">
                <a:xfrm>
                  <a:off x="1808" y="405"/>
                  <a:ext cx="415" cy="135"/>
                </a:xfrm>
                <a:prstGeom prst="rect">
                  <a:avLst/>
                </a:prstGeom>
                <a:noFill/>
                <a:ln w="7">
                  <a:solidFill>
                    <a:srgbClr val="A0A0A0"/>
                  </a:solidFill>
                  <a:miter lim="800000"/>
                  <a:headEnd/>
                  <a:tailEnd/>
                </a:ln>
              </p:spPr>
              <p:txBody>
                <a:bodyPr/>
                <a:lstStyle/>
                <a:p>
                  <a:endParaRPr lang="en-US"/>
                </a:p>
              </p:txBody>
            </p:sp>
          </p:grpSp>
          <p:grpSp>
            <p:nvGrpSpPr>
              <p:cNvPr id="22551" name="Group 320"/>
              <p:cNvGrpSpPr>
                <a:grpSpLocks/>
              </p:cNvGrpSpPr>
              <p:nvPr/>
            </p:nvGrpSpPr>
            <p:grpSpPr bwMode="auto">
              <a:xfrm>
                <a:off x="2223" y="405"/>
                <a:ext cx="415" cy="135"/>
                <a:chOff x="2223" y="405"/>
                <a:chExt cx="415" cy="135"/>
              </a:xfrm>
            </p:grpSpPr>
            <p:sp>
              <p:nvSpPr>
                <p:cNvPr id="22675" name="Rectangle 249"/>
                <p:cNvSpPr>
                  <a:spLocks noChangeArrowheads="1" noTextEdit="1"/>
                </p:cNvSpPr>
                <p:nvPr/>
              </p:nvSpPr>
              <p:spPr bwMode="auto">
                <a:xfrm>
                  <a:off x="2223" y="405"/>
                  <a:ext cx="415" cy="135"/>
                </a:xfrm>
                <a:prstGeom prst="rect">
                  <a:avLst/>
                </a:prstGeom>
                <a:noFill/>
                <a:ln w="9525">
                  <a:noFill/>
                  <a:miter lim="800000"/>
                  <a:headEnd/>
                  <a:tailEnd/>
                </a:ln>
              </p:spPr>
              <p:txBody>
                <a:bodyPr>
                  <a:spAutoFit/>
                </a:bodyPr>
                <a:lstStyle/>
                <a:p>
                  <a:endParaRPr lang="en-GB"/>
                </a:p>
              </p:txBody>
            </p:sp>
            <p:sp>
              <p:nvSpPr>
                <p:cNvPr id="22676" name="Rectangle 319"/>
                <p:cNvSpPr>
                  <a:spLocks noChangeArrowheads="1"/>
                </p:cNvSpPr>
                <p:nvPr/>
              </p:nvSpPr>
              <p:spPr bwMode="auto">
                <a:xfrm>
                  <a:off x="2223" y="405"/>
                  <a:ext cx="415" cy="135"/>
                </a:xfrm>
                <a:prstGeom prst="rect">
                  <a:avLst/>
                </a:prstGeom>
                <a:noFill/>
                <a:ln w="7">
                  <a:solidFill>
                    <a:srgbClr val="A0A0A0"/>
                  </a:solidFill>
                  <a:miter lim="800000"/>
                  <a:headEnd/>
                  <a:tailEnd/>
                </a:ln>
              </p:spPr>
              <p:txBody>
                <a:bodyPr/>
                <a:lstStyle/>
                <a:p>
                  <a:endParaRPr lang="en-US"/>
                </a:p>
              </p:txBody>
            </p:sp>
          </p:grpSp>
          <p:grpSp>
            <p:nvGrpSpPr>
              <p:cNvPr id="22552" name="Group 322"/>
              <p:cNvGrpSpPr>
                <a:grpSpLocks/>
              </p:cNvGrpSpPr>
              <p:nvPr/>
            </p:nvGrpSpPr>
            <p:grpSpPr bwMode="auto">
              <a:xfrm>
                <a:off x="2638" y="405"/>
                <a:ext cx="415" cy="135"/>
                <a:chOff x="2638" y="405"/>
                <a:chExt cx="415" cy="135"/>
              </a:xfrm>
            </p:grpSpPr>
            <p:sp>
              <p:nvSpPr>
                <p:cNvPr id="22673" name="Rectangle 250"/>
                <p:cNvSpPr>
                  <a:spLocks noChangeArrowheads="1" noTextEdit="1"/>
                </p:cNvSpPr>
                <p:nvPr/>
              </p:nvSpPr>
              <p:spPr bwMode="auto">
                <a:xfrm>
                  <a:off x="2638" y="405"/>
                  <a:ext cx="415" cy="135"/>
                </a:xfrm>
                <a:prstGeom prst="rect">
                  <a:avLst/>
                </a:prstGeom>
                <a:noFill/>
                <a:ln w="9525">
                  <a:noFill/>
                  <a:miter lim="800000"/>
                  <a:headEnd/>
                  <a:tailEnd/>
                </a:ln>
              </p:spPr>
              <p:txBody>
                <a:bodyPr>
                  <a:spAutoFit/>
                </a:bodyPr>
                <a:lstStyle/>
                <a:p>
                  <a:endParaRPr lang="en-GB"/>
                </a:p>
              </p:txBody>
            </p:sp>
            <p:sp>
              <p:nvSpPr>
                <p:cNvPr id="22674" name="Rectangle 321"/>
                <p:cNvSpPr>
                  <a:spLocks noChangeArrowheads="1"/>
                </p:cNvSpPr>
                <p:nvPr/>
              </p:nvSpPr>
              <p:spPr bwMode="auto">
                <a:xfrm>
                  <a:off x="2638" y="405"/>
                  <a:ext cx="415" cy="135"/>
                </a:xfrm>
                <a:prstGeom prst="rect">
                  <a:avLst/>
                </a:prstGeom>
                <a:noFill/>
                <a:ln w="7">
                  <a:solidFill>
                    <a:srgbClr val="A0A0A0"/>
                  </a:solidFill>
                  <a:miter lim="800000"/>
                  <a:headEnd/>
                  <a:tailEnd/>
                </a:ln>
              </p:spPr>
              <p:txBody>
                <a:bodyPr/>
                <a:lstStyle/>
                <a:p>
                  <a:endParaRPr lang="en-US"/>
                </a:p>
              </p:txBody>
            </p:sp>
          </p:grpSp>
          <p:grpSp>
            <p:nvGrpSpPr>
              <p:cNvPr id="22553" name="Group 324"/>
              <p:cNvGrpSpPr>
                <a:grpSpLocks/>
              </p:cNvGrpSpPr>
              <p:nvPr/>
            </p:nvGrpSpPr>
            <p:grpSpPr bwMode="auto">
              <a:xfrm>
                <a:off x="0" y="540"/>
                <a:ext cx="1808" cy="135"/>
                <a:chOff x="0" y="540"/>
                <a:chExt cx="1808" cy="135"/>
              </a:xfrm>
            </p:grpSpPr>
            <p:sp>
              <p:nvSpPr>
                <p:cNvPr id="22671" name="Rectangle 251"/>
                <p:cNvSpPr>
                  <a:spLocks noChangeArrowheads="1"/>
                </p:cNvSpPr>
                <p:nvPr/>
              </p:nvSpPr>
              <p:spPr bwMode="auto">
                <a:xfrm>
                  <a:off x="0" y="540"/>
                  <a:ext cx="1808" cy="135"/>
                </a:xfrm>
                <a:prstGeom prst="rect">
                  <a:avLst/>
                </a:prstGeom>
                <a:noFill/>
                <a:ln w="9525">
                  <a:noFill/>
                  <a:miter lim="800000"/>
                  <a:headEnd/>
                  <a:tailEnd/>
                </a:ln>
              </p:spPr>
              <p:txBody>
                <a:bodyPr/>
                <a:lstStyle/>
                <a:p>
                  <a:r>
                    <a:rPr lang="en-GB" sz="800">
                      <a:solidFill>
                        <a:srgbClr val="000000"/>
                      </a:solidFill>
                      <a:latin typeface="Verdana" pitchFamily="34" charset="0"/>
                    </a:rPr>
                    <a:t>Intangible Assets</a:t>
                  </a:r>
                  <a:endParaRPr lang="en-GB"/>
                </a:p>
              </p:txBody>
            </p:sp>
            <p:sp>
              <p:nvSpPr>
                <p:cNvPr id="22672" name="Rectangle 323"/>
                <p:cNvSpPr>
                  <a:spLocks noChangeArrowheads="1"/>
                </p:cNvSpPr>
                <p:nvPr/>
              </p:nvSpPr>
              <p:spPr bwMode="auto">
                <a:xfrm>
                  <a:off x="0" y="540"/>
                  <a:ext cx="1808" cy="135"/>
                </a:xfrm>
                <a:prstGeom prst="rect">
                  <a:avLst/>
                </a:prstGeom>
                <a:noFill/>
                <a:ln w="7">
                  <a:solidFill>
                    <a:srgbClr val="A0A0A0"/>
                  </a:solidFill>
                  <a:miter lim="800000"/>
                  <a:headEnd/>
                  <a:tailEnd/>
                </a:ln>
              </p:spPr>
              <p:txBody>
                <a:bodyPr/>
                <a:lstStyle/>
                <a:p>
                  <a:endParaRPr lang="en-US"/>
                </a:p>
              </p:txBody>
            </p:sp>
          </p:grpSp>
          <p:grpSp>
            <p:nvGrpSpPr>
              <p:cNvPr id="22554" name="Group 326"/>
              <p:cNvGrpSpPr>
                <a:grpSpLocks/>
              </p:cNvGrpSpPr>
              <p:nvPr/>
            </p:nvGrpSpPr>
            <p:grpSpPr bwMode="auto">
              <a:xfrm>
                <a:off x="1808" y="540"/>
                <a:ext cx="415" cy="135"/>
                <a:chOff x="1808" y="540"/>
                <a:chExt cx="415" cy="135"/>
              </a:xfrm>
            </p:grpSpPr>
            <p:sp>
              <p:nvSpPr>
                <p:cNvPr id="22669" name="Rectangle 252"/>
                <p:cNvSpPr>
                  <a:spLocks noChangeArrowheads="1"/>
                </p:cNvSpPr>
                <p:nvPr/>
              </p:nvSpPr>
              <p:spPr bwMode="auto">
                <a:xfrm>
                  <a:off x="1808" y="54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164.0</a:t>
                  </a:r>
                  <a:endParaRPr lang="en-GB"/>
                </a:p>
              </p:txBody>
            </p:sp>
            <p:sp>
              <p:nvSpPr>
                <p:cNvPr id="22670" name="Rectangle 325"/>
                <p:cNvSpPr>
                  <a:spLocks noChangeArrowheads="1"/>
                </p:cNvSpPr>
                <p:nvPr/>
              </p:nvSpPr>
              <p:spPr bwMode="auto">
                <a:xfrm>
                  <a:off x="1808" y="540"/>
                  <a:ext cx="415" cy="135"/>
                </a:xfrm>
                <a:prstGeom prst="rect">
                  <a:avLst/>
                </a:prstGeom>
                <a:noFill/>
                <a:ln w="7">
                  <a:solidFill>
                    <a:srgbClr val="A0A0A0"/>
                  </a:solidFill>
                  <a:miter lim="800000"/>
                  <a:headEnd/>
                  <a:tailEnd/>
                </a:ln>
              </p:spPr>
              <p:txBody>
                <a:bodyPr/>
                <a:lstStyle/>
                <a:p>
                  <a:endParaRPr lang="en-US"/>
                </a:p>
              </p:txBody>
            </p:sp>
          </p:grpSp>
          <p:grpSp>
            <p:nvGrpSpPr>
              <p:cNvPr id="22555" name="Group 328"/>
              <p:cNvGrpSpPr>
                <a:grpSpLocks/>
              </p:cNvGrpSpPr>
              <p:nvPr/>
            </p:nvGrpSpPr>
            <p:grpSpPr bwMode="auto">
              <a:xfrm>
                <a:off x="2223" y="540"/>
                <a:ext cx="415" cy="135"/>
                <a:chOff x="2223" y="540"/>
                <a:chExt cx="415" cy="135"/>
              </a:xfrm>
            </p:grpSpPr>
            <p:sp>
              <p:nvSpPr>
                <p:cNvPr id="22667" name="Rectangle 253"/>
                <p:cNvSpPr>
                  <a:spLocks noChangeArrowheads="1"/>
                </p:cNvSpPr>
                <p:nvPr/>
              </p:nvSpPr>
              <p:spPr bwMode="auto">
                <a:xfrm>
                  <a:off x="2223" y="54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105.0</a:t>
                  </a:r>
                  <a:endParaRPr lang="en-GB"/>
                </a:p>
              </p:txBody>
            </p:sp>
            <p:sp>
              <p:nvSpPr>
                <p:cNvPr id="22668" name="Rectangle 327"/>
                <p:cNvSpPr>
                  <a:spLocks noChangeArrowheads="1"/>
                </p:cNvSpPr>
                <p:nvPr/>
              </p:nvSpPr>
              <p:spPr bwMode="auto">
                <a:xfrm>
                  <a:off x="2223" y="540"/>
                  <a:ext cx="415" cy="135"/>
                </a:xfrm>
                <a:prstGeom prst="rect">
                  <a:avLst/>
                </a:prstGeom>
                <a:noFill/>
                <a:ln w="7">
                  <a:solidFill>
                    <a:srgbClr val="A0A0A0"/>
                  </a:solidFill>
                  <a:miter lim="800000"/>
                  <a:headEnd/>
                  <a:tailEnd/>
                </a:ln>
              </p:spPr>
              <p:txBody>
                <a:bodyPr/>
                <a:lstStyle/>
                <a:p>
                  <a:endParaRPr lang="en-US"/>
                </a:p>
              </p:txBody>
            </p:sp>
          </p:grpSp>
          <p:grpSp>
            <p:nvGrpSpPr>
              <p:cNvPr id="22556" name="Group 330"/>
              <p:cNvGrpSpPr>
                <a:grpSpLocks/>
              </p:cNvGrpSpPr>
              <p:nvPr/>
            </p:nvGrpSpPr>
            <p:grpSpPr bwMode="auto">
              <a:xfrm>
                <a:off x="2638" y="540"/>
                <a:ext cx="415" cy="135"/>
                <a:chOff x="2638" y="540"/>
                <a:chExt cx="415" cy="135"/>
              </a:xfrm>
            </p:grpSpPr>
            <p:sp>
              <p:nvSpPr>
                <p:cNvPr id="22665" name="Rectangle 254"/>
                <p:cNvSpPr>
                  <a:spLocks noChangeArrowheads="1"/>
                </p:cNvSpPr>
                <p:nvPr/>
              </p:nvSpPr>
              <p:spPr bwMode="auto">
                <a:xfrm>
                  <a:off x="2638" y="54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60.0</a:t>
                  </a:r>
                  <a:endParaRPr lang="en-GB"/>
                </a:p>
              </p:txBody>
            </p:sp>
            <p:sp>
              <p:nvSpPr>
                <p:cNvPr id="22666" name="Rectangle 329"/>
                <p:cNvSpPr>
                  <a:spLocks noChangeArrowheads="1"/>
                </p:cNvSpPr>
                <p:nvPr/>
              </p:nvSpPr>
              <p:spPr bwMode="auto">
                <a:xfrm>
                  <a:off x="2638" y="540"/>
                  <a:ext cx="415" cy="135"/>
                </a:xfrm>
                <a:prstGeom prst="rect">
                  <a:avLst/>
                </a:prstGeom>
                <a:noFill/>
                <a:ln w="7">
                  <a:solidFill>
                    <a:srgbClr val="A0A0A0"/>
                  </a:solidFill>
                  <a:miter lim="800000"/>
                  <a:headEnd/>
                  <a:tailEnd/>
                </a:ln>
              </p:spPr>
              <p:txBody>
                <a:bodyPr/>
                <a:lstStyle/>
                <a:p>
                  <a:endParaRPr lang="en-US"/>
                </a:p>
              </p:txBody>
            </p:sp>
          </p:grpSp>
          <p:grpSp>
            <p:nvGrpSpPr>
              <p:cNvPr id="22557" name="Group 332"/>
              <p:cNvGrpSpPr>
                <a:grpSpLocks/>
              </p:cNvGrpSpPr>
              <p:nvPr/>
            </p:nvGrpSpPr>
            <p:grpSpPr bwMode="auto">
              <a:xfrm>
                <a:off x="0" y="675"/>
                <a:ext cx="1808" cy="135"/>
                <a:chOff x="0" y="675"/>
                <a:chExt cx="1808" cy="135"/>
              </a:xfrm>
            </p:grpSpPr>
            <p:sp>
              <p:nvSpPr>
                <p:cNvPr id="22663" name="Rectangle 255"/>
                <p:cNvSpPr>
                  <a:spLocks noChangeArrowheads="1"/>
                </p:cNvSpPr>
                <p:nvPr/>
              </p:nvSpPr>
              <p:spPr bwMode="auto">
                <a:xfrm>
                  <a:off x="0" y="675"/>
                  <a:ext cx="1808" cy="135"/>
                </a:xfrm>
                <a:prstGeom prst="rect">
                  <a:avLst/>
                </a:prstGeom>
                <a:noFill/>
                <a:ln w="9525">
                  <a:noFill/>
                  <a:miter lim="800000"/>
                  <a:headEnd/>
                  <a:tailEnd/>
                </a:ln>
              </p:spPr>
              <p:txBody>
                <a:bodyPr/>
                <a:lstStyle/>
                <a:p>
                  <a:r>
                    <a:rPr lang="en-GB" sz="800">
                      <a:solidFill>
                        <a:srgbClr val="000000"/>
                      </a:solidFill>
                      <a:latin typeface="Verdana" pitchFamily="34" charset="0"/>
                    </a:rPr>
                    <a:t>Tangible Assets</a:t>
                  </a:r>
                  <a:endParaRPr lang="en-GB"/>
                </a:p>
              </p:txBody>
            </p:sp>
            <p:sp>
              <p:nvSpPr>
                <p:cNvPr id="22664" name="Rectangle 331"/>
                <p:cNvSpPr>
                  <a:spLocks noChangeArrowheads="1"/>
                </p:cNvSpPr>
                <p:nvPr/>
              </p:nvSpPr>
              <p:spPr bwMode="auto">
                <a:xfrm>
                  <a:off x="0" y="675"/>
                  <a:ext cx="1808" cy="135"/>
                </a:xfrm>
                <a:prstGeom prst="rect">
                  <a:avLst/>
                </a:prstGeom>
                <a:noFill/>
                <a:ln w="7">
                  <a:solidFill>
                    <a:srgbClr val="A0A0A0"/>
                  </a:solidFill>
                  <a:miter lim="800000"/>
                  <a:headEnd/>
                  <a:tailEnd/>
                </a:ln>
              </p:spPr>
              <p:txBody>
                <a:bodyPr/>
                <a:lstStyle/>
                <a:p>
                  <a:endParaRPr lang="en-US"/>
                </a:p>
              </p:txBody>
            </p:sp>
          </p:grpSp>
          <p:grpSp>
            <p:nvGrpSpPr>
              <p:cNvPr id="22558" name="Group 334"/>
              <p:cNvGrpSpPr>
                <a:grpSpLocks/>
              </p:cNvGrpSpPr>
              <p:nvPr/>
            </p:nvGrpSpPr>
            <p:grpSpPr bwMode="auto">
              <a:xfrm>
                <a:off x="1808" y="675"/>
                <a:ext cx="415" cy="135"/>
                <a:chOff x="1808" y="675"/>
                <a:chExt cx="415" cy="135"/>
              </a:xfrm>
            </p:grpSpPr>
            <p:sp>
              <p:nvSpPr>
                <p:cNvPr id="22661" name="Rectangle 256"/>
                <p:cNvSpPr>
                  <a:spLocks noChangeArrowheads="1"/>
                </p:cNvSpPr>
                <p:nvPr/>
              </p:nvSpPr>
              <p:spPr bwMode="auto">
                <a:xfrm>
                  <a:off x="1808" y="67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9487.0</a:t>
                  </a:r>
                  <a:endParaRPr lang="en-GB"/>
                </a:p>
              </p:txBody>
            </p:sp>
            <p:sp>
              <p:nvSpPr>
                <p:cNvPr id="22662" name="Rectangle 333"/>
                <p:cNvSpPr>
                  <a:spLocks noChangeArrowheads="1"/>
                </p:cNvSpPr>
                <p:nvPr/>
              </p:nvSpPr>
              <p:spPr bwMode="auto">
                <a:xfrm>
                  <a:off x="1808" y="675"/>
                  <a:ext cx="415" cy="135"/>
                </a:xfrm>
                <a:prstGeom prst="rect">
                  <a:avLst/>
                </a:prstGeom>
                <a:noFill/>
                <a:ln w="7">
                  <a:solidFill>
                    <a:srgbClr val="A0A0A0"/>
                  </a:solidFill>
                  <a:miter lim="800000"/>
                  <a:headEnd/>
                  <a:tailEnd/>
                </a:ln>
              </p:spPr>
              <p:txBody>
                <a:bodyPr/>
                <a:lstStyle/>
                <a:p>
                  <a:endParaRPr lang="en-US"/>
                </a:p>
              </p:txBody>
            </p:sp>
          </p:grpSp>
          <p:grpSp>
            <p:nvGrpSpPr>
              <p:cNvPr id="22559" name="Group 336"/>
              <p:cNvGrpSpPr>
                <a:grpSpLocks/>
              </p:cNvGrpSpPr>
              <p:nvPr/>
            </p:nvGrpSpPr>
            <p:grpSpPr bwMode="auto">
              <a:xfrm>
                <a:off x="2223" y="675"/>
                <a:ext cx="415" cy="135"/>
                <a:chOff x="2223" y="675"/>
                <a:chExt cx="415" cy="135"/>
              </a:xfrm>
            </p:grpSpPr>
            <p:sp>
              <p:nvSpPr>
                <p:cNvPr id="22659" name="Rectangle 257"/>
                <p:cNvSpPr>
                  <a:spLocks noChangeArrowheads="1"/>
                </p:cNvSpPr>
                <p:nvPr/>
              </p:nvSpPr>
              <p:spPr bwMode="auto">
                <a:xfrm>
                  <a:off x="2223" y="67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10509.0</a:t>
                  </a:r>
                  <a:endParaRPr lang="en-GB"/>
                </a:p>
              </p:txBody>
            </p:sp>
            <p:sp>
              <p:nvSpPr>
                <p:cNvPr id="22660" name="Rectangle 335"/>
                <p:cNvSpPr>
                  <a:spLocks noChangeArrowheads="1"/>
                </p:cNvSpPr>
                <p:nvPr/>
              </p:nvSpPr>
              <p:spPr bwMode="auto">
                <a:xfrm>
                  <a:off x="2223" y="675"/>
                  <a:ext cx="415" cy="135"/>
                </a:xfrm>
                <a:prstGeom prst="rect">
                  <a:avLst/>
                </a:prstGeom>
                <a:noFill/>
                <a:ln w="7">
                  <a:solidFill>
                    <a:srgbClr val="A0A0A0"/>
                  </a:solidFill>
                  <a:miter lim="800000"/>
                  <a:headEnd/>
                  <a:tailEnd/>
                </a:ln>
              </p:spPr>
              <p:txBody>
                <a:bodyPr/>
                <a:lstStyle/>
                <a:p>
                  <a:endParaRPr lang="en-US"/>
                </a:p>
              </p:txBody>
            </p:sp>
          </p:grpSp>
          <p:grpSp>
            <p:nvGrpSpPr>
              <p:cNvPr id="22560" name="Group 338"/>
              <p:cNvGrpSpPr>
                <a:grpSpLocks/>
              </p:cNvGrpSpPr>
              <p:nvPr/>
            </p:nvGrpSpPr>
            <p:grpSpPr bwMode="auto">
              <a:xfrm>
                <a:off x="2638" y="675"/>
                <a:ext cx="415" cy="135"/>
                <a:chOff x="2638" y="675"/>
                <a:chExt cx="415" cy="135"/>
              </a:xfrm>
            </p:grpSpPr>
            <p:sp>
              <p:nvSpPr>
                <p:cNvPr id="22657" name="Rectangle 258"/>
                <p:cNvSpPr>
                  <a:spLocks noChangeArrowheads="1"/>
                </p:cNvSpPr>
                <p:nvPr/>
              </p:nvSpPr>
              <p:spPr bwMode="auto">
                <a:xfrm>
                  <a:off x="2638" y="67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10662.0</a:t>
                  </a:r>
                  <a:endParaRPr lang="en-GB"/>
                </a:p>
              </p:txBody>
            </p:sp>
            <p:sp>
              <p:nvSpPr>
                <p:cNvPr id="22658" name="Rectangle 337"/>
                <p:cNvSpPr>
                  <a:spLocks noChangeArrowheads="1"/>
                </p:cNvSpPr>
                <p:nvPr/>
              </p:nvSpPr>
              <p:spPr bwMode="auto">
                <a:xfrm>
                  <a:off x="2638" y="675"/>
                  <a:ext cx="415" cy="135"/>
                </a:xfrm>
                <a:prstGeom prst="rect">
                  <a:avLst/>
                </a:prstGeom>
                <a:noFill/>
                <a:ln w="7">
                  <a:solidFill>
                    <a:srgbClr val="A0A0A0"/>
                  </a:solidFill>
                  <a:miter lim="800000"/>
                  <a:headEnd/>
                  <a:tailEnd/>
                </a:ln>
              </p:spPr>
              <p:txBody>
                <a:bodyPr/>
                <a:lstStyle/>
                <a:p>
                  <a:endParaRPr lang="en-US"/>
                </a:p>
              </p:txBody>
            </p:sp>
          </p:grpSp>
          <p:grpSp>
            <p:nvGrpSpPr>
              <p:cNvPr id="22561" name="Group 340"/>
              <p:cNvGrpSpPr>
                <a:grpSpLocks/>
              </p:cNvGrpSpPr>
              <p:nvPr/>
            </p:nvGrpSpPr>
            <p:grpSpPr bwMode="auto">
              <a:xfrm>
                <a:off x="0" y="810"/>
                <a:ext cx="1808" cy="135"/>
                <a:chOff x="0" y="810"/>
                <a:chExt cx="1808" cy="135"/>
              </a:xfrm>
            </p:grpSpPr>
            <p:sp>
              <p:nvSpPr>
                <p:cNvPr id="22655" name="Rectangle 259"/>
                <p:cNvSpPr>
                  <a:spLocks noChangeArrowheads="1"/>
                </p:cNvSpPr>
                <p:nvPr/>
              </p:nvSpPr>
              <p:spPr bwMode="auto">
                <a:xfrm>
                  <a:off x="0" y="810"/>
                  <a:ext cx="1808" cy="135"/>
                </a:xfrm>
                <a:prstGeom prst="rect">
                  <a:avLst/>
                </a:prstGeom>
                <a:noFill/>
                <a:ln w="9525">
                  <a:noFill/>
                  <a:miter lim="800000"/>
                  <a:headEnd/>
                  <a:tailEnd/>
                </a:ln>
              </p:spPr>
              <p:txBody>
                <a:bodyPr/>
                <a:lstStyle/>
                <a:p>
                  <a:r>
                    <a:rPr lang="en-GB" sz="800">
                      <a:solidFill>
                        <a:srgbClr val="000000"/>
                      </a:solidFill>
                      <a:latin typeface="Verdana" pitchFamily="34" charset="0"/>
                    </a:rPr>
                    <a:t>Investments</a:t>
                  </a:r>
                  <a:endParaRPr lang="en-GB"/>
                </a:p>
              </p:txBody>
            </p:sp>
            <p:sp>
              <p:nvSpPr>
                <p:cNvPr id="22656" name="Rectangle 339"/>
                <p:cNvSpPr>
                  <a:spLocks noChangeArrowheads="1"/>
                </p:cNvSpPr>
                <p:nvPr/>
              </p:nvSpPr>
              <p:spPr bwMode="auto">
                <a:xfrm>
                  <a:off x="0" y="810"/>
                  <a:ext cx="1808" cy="135"/>
                </a:xfrm>
                <a:prstGeom prst="rect">
                  <a:avLst/>
                </a:prstGeom>
                <a:noFill/>
                <a:ln w="7">
                  <a:solidFill>
                    <a:srgbClr val="A0A0A0"/>
                  </a:solidFill>
                  <a:miter lim="800000"/>
                  <a:headEnd/>
                  <a:tailEnd/>
                </a:ln>
              </p:spPr>
              <p:txBody>
                <a:bodyPr/>
                <a:lstStyle/>
                <a:p>
                  <a:endParaRPr lang="en-US"/>
                </a:p>
              </p:txBody>
            </p:sp>
          </p:grpSp>
          <p:grpSp>
            <p:nvGrpSpPr>
              <p:cNvPr id="22562" name="Group 342"/>
              <p:cNvGrpSpPr>
                <a:grpSpLocks/>
              </p:cNvGrpSpPr>
              <p:nvPr/>
            </p:nvGrpSpPr>
            <p:grpSpPr bwMode="auto">
              <a:xfrm>
                <a:off x="1808" y="810"/>
                <a:ext cx="415" cy="135"/>
                <a:chOff x="1808" y="810"/>
                <a:chExt cx="415" cy="135"/>
              </a:xfrm>
            </p:grpSpPr>
            <p:sp>
              <p:nvSpPr>
                <p:cNvPr id="22653" name="Rectangle 260"/>
                <p:cNvSpPr>
                  <a:spLocks noChangeArrowheads="1"/>
                </p:cNvSpPr>
                <p:nvPr/>
              </p:nvSpPr>
              <p:spPr bwMode="auto">
                <a:xfrm>
                  <a:off x="1808" y="81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524.0</a:t>
                  </a:r>
                  <a:endParaRPr lang="en-GB"/>
                </a:p>
              </p:txBody>
            </p:sp>
            <p:sp>
              <p:nvSpPr>
                <p:cNvPr id="22654" name="Rectangle 341"/>
                <p:cNvSpPr>
                  <a:spLocks noChangeArrowheads="1"/>
                </p:cNvSpPr>
                <p:nvPr/>
              </p:nvSpPr>
              <p:spPr bwMode="auto">
                <a:xfrm>
                  <a:off x="1808" y="810"/>
                  <a:ext cx="415" cy="135"/>
                </a:xfrm>
                <a:prstGeom prst="rect">
                  <a:avLst/>
                </a:prstGeom>
                <a:noFill/>
                <a:ln w="7">
                  <a:solidFill>
                    <a:srgbClr val="A0A0A0"/>
                  </a:solidFill>
                  <a:miter lim="800000"/>
                  <a:headEnd/>
                  <a:tailEnd/>
                </a:ln>
              </p:spPr>
              <p:txBody>
                <a:bodyPr/>
                <a:lstStyle/>
                <a:p>
                  <a:endParaRPr lang="en-US"/>
                </a:p>
              </p:txBody>
            </p:sp>
          </p:grpSp>
          <p:grpSp>
            <p:nvGrpSpPr>
              <p:cNvPr id="22563" name="Group 344"/>
              <p:cNvGrpSpPr>
                <a:grpSpLocks/>
              </p:cNvGrpSpPr>
              <p:nvPr/>
            </p:nvGrpSpPr>
            <p:grpSpPr bwMode="auto">
              <a:xfrm>
                <a:off x="2223" y="810"/>
                <a:ext cx="415" cy="135"/>
                <a:chOff x="2223" y="810"/>
                <a:chExt cx="415" cy="135"/>
              </a:xfrm>
            </p:grpSpPr>
            <p:sp>
              <p:nvSpPr>
                <p:cNvPr id="22651" name="Rectangle 261"/>
                <p:cNvSpPr>
                  <a:spLocks noChangeArrowheads="1"/>
                </p:cNvSpPr>
                <p:nvPr/>
              </p:nvSpPr>
              <p:spPr bwMode="auto">
                <a:xfrm>
                  <a:off x="2223" y="81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489.0</a:t>
                  </a:r>
                  <a:endParaRPr lang="en-GB"/>
                </a:p>
              </p:txBody>
            </p:sp>
            <p:sp>
              <p:nvSpPr>
                <p:cNvPr id="22652" name="Rectangle 343"/>
                <p:cNvSpPr>
                  <a:spLocks noChangeArrowheads="1"/>
                </p:cNvSpPr>
                <p:nvPr/>
              </p:nvSpPr>
              <p:spPr bwMode="auto">
                <a:xfrm>
                  <a:off x="2223" y="810"/>
                  <a:ext cx="415" cy="135"/>
                </a:xfrm>
                <a:prstGeom prst="rect">
                  <a:avLst/>
                </a:prstGeom>
                <a:noFill/>
                <a:ln w="7">
                  <a:solidFill>
                    <a:srgbClr val="A0A0A0"/>
                  </a:solidFill>
                  <a:miter lim="800000"/>
                  <a:headEnd/>
                  <a:tailEnd/>
                </a:ln>
              </p:spPr>
              <p:txBody>
                <a:bodyPr/>
                <a:lstStyle/>
                <a:p>
                  <a:endParaRPr lang="en-US"/>
                </a:p>
              </p:txBody>
            </p:sp>
          </p:grpSp>
          <p:grpSp>
            <p:nvGrpSpPr>
              <p:cNvPr id="22564" name="Group 346"/>
              <p:cNvGrpSpPr>
                <a:grpSpLocks/>
              </p:cNvGrpSpPr>
              <p:nvPr/>
            </p:nvGrpSpPr>
            <p:grpSpPr bwMode="auto">
              <a:xfrm>
                <a:off x="2638" y="810"/>
                <a:ext cx="415" cy="135"/>
                <a:chOff x="2638" y="810"/>
                <a:chExt cx="415" cy="135"/>
              </a:xfrm>
            </p:grpSpPr>
            <p:sp>
              <p:nvSpPr>
                <p:cNvPr id="22649" name="Rectangle 262"/>
                <p:cNvSpPr>
                  <a:spLocks noChangeArrowheads="1"/>
                </p:cNvSpPr>
                <p:nvPr/>
              </p:nvSpPr>
              <p:spPr bwMode="auto">
                <a:xfrm>
                  <a:off x="2638" y="81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426.0</a:t>
                  </a:r>
                  <a:endParaRPr lang="en-GB"/>
                </a:p>
              </p:txBody>
            </p:sp>
            <p:sp>
              <p:nvSpPr>
                <p:cNvPr id="22650" name="Rectangle 345"/>
                <p:cNvSpPr>
                  <a:spLocks noChangeArrowheads="1"/>
                </p:cNvSpPr>
                <p:nvPr/>
              </p:nvSpPr>
              <p:spPr bwMode="auto">
                <a:xfrm>
                  <a:off x="2638" y="810"/>
                  <a:ext cx="415" cy="135"/>
                </a:xfrm>
                <a:prstGeom prst="rect">
                  <a:avLst/>
                </a:prstGeom>
                <a:noFill/>
                <a:ln w="7">
                  <a:solidFill>
                    <a:srgbClr val="A0A0A0"/>
                  </a:solidFill>
                  <a:miter lim="800000"/>
                  <a:headEnd/>
                  <a:tailEnd/>
                </a:ln>
              </p:spPr>
              <p:txBody>
                <a:bodyPr/>
                <a:lstStyle/>
                <a:p>
                  <a:endParaRPr lang="en-US"/>
                </a:p>
              </p:txBody>
            </p:sp>
          </p:grpSp>
          <p:grpSp>
            <p:nvGrpSpPr>
              <p:cNvPr id="22565" name="Group 348"/>
              <p:cNvGrpSpPr>
                <a:grpSpLocks/>
              </p:cNvGrpSpPr>
              <p:nvPr/>
            </p:nvGrpSpPr>
            <p:grpSpPr bwMode="auto">
              <a:xfrm>
                <a:off x="0" y="945"/>
                <a:ext cx="1808" cy="135"/>
                <a:chOff x="0" y="945"/>
                <a:chExt cx="1808" cy="135"/>
              </a:xfrm>
            </p:grpSpPr>
            <p:sp>
              <p:nvSpPr>
                <p:cNvPr id="22647" name="Rectangle 263"/>
                <p:cNvSpPr>
                  <a:spLocks noChangeArrowheads="1"/>
                </p:cNvSpPr>
                <p:nvPr/>
              </p:nvSpPr>
              <p:spPr bwMode="auto">
                <a:xfrm>
                  <a:off x="0" y="945"/>
                  <a:ext cx="1808" cy="135"/>
                </a:xfrm>
                <a:prstGeom prst="rect">
                  <a:avLst/>
                </a:prstGeom>
                <a:noFill/>
                <a:ln w="9525">
                  <a:noFill/>
                  <a:miter lim="800000"/>
                  <a:headEnd/>
                  <a:tailEnd/>
                </a:ln>
              </p:spPr>
              <p:txBody>
                <a:bodyPr/>
                <a:lstStyle/>
                <a:p>
                  <a:r>
                    <a:rPr lang="en-GB" sz="800" b="1">
                      <a:solidFill>
                        <a:srgbClr val="000000"/>
                      </a:solidFill>
                      <a:latin typeface="Verdana" pitchFamily="34" charset="0"/>
                    </a:rPr>
                    <a:t>Total Fixed Assets</a:t>
                  </a:r>
                  <a:endParaRPr lang="en-GB"/>
                </a:p>
              </p:txBody>
            </p:sp>
            <p:sp>
              <p:nvSpPr>
                <p:cNvPr id="22648" name="Rectangle 347"/>
                <p:cNvSpPr>
                  <a:spLocks noChangeArrowheads="1"/>
                </p:cNvSpPr>
                <p:nvPr/>
              </p:nvSpPr>
              <p:spPr bwMode="auto">
                <a:xfrm>
                  <a:off x="0" y="945"/>
                  <a:ext cx="1808" cy="135"/>
                </a:xfrm>
                <a:prstGeom prst="rect">
                  <a:avLst/>
                </a:prstGeom>
                <a:noFill/>
                <a:ln w="7">
                  <a:solidFill>
                    <a:srgbClr val="A0A0A0"/>
                  </a:solidFill>
                  <a:miter lim="800000"/>
                  <a:headEnd/>
                  <a:tailEnd/>
                </a:ln>
              </p:spPr>
              <p:txBody>
                <a:bodyPr/>
                <a:lstStyle/>
                <a:p>
                  <a:endParaRPr lang="en-US"/>
                </a:p>
              </p:txBody>
            </p:sp>
          </p:grpSp>
          <p:grpSp>
            <p:nvGrpSpPr>
              <p:cNvPr id="22566" name="Group 350"/>
              <p:cNvGrpSpPr>
                <a:grpSpLocks/>
              </p:cNvGrpSpPr>
              <p:nvPr/>
            </p:nvGrpSpPr>
            <p:grpSpPr bwMode="auto">
              <a:xfrm>
                <a:off x="1808" y="945"/>
                <a:ext cx="415" cy="135"/>
                <a:chOff x="1808" y="945"/>
                <a:chExt cx="415" cy="135"/>
              </a:xfrm>
            </p:grpSpPr>
            <p:sp>
              <p:nvSpPr>
                <p:cNvPr id="22645" name="Rectangle 264"/>
                <p:cNvSpPr>
                  <a:spLocks noChangeArrowheads="1"/>
                </p:cNvSpPr>
                <p:nvPr/>
              </p:nvSpPr>
              <p:spPr bwMode="auto">
                <a:xfrm>
                  <a:off x="1808" y="94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10175.0</a:t>
                  </a:r>
                  <a:endParaRPr lang="en-GB"/>
                </a:p>
              </p:txBody>
            </p:sp>
            <p:sp>
              <p:nvSpPr>
                <p:cNvPr id="22646" name="Rectangle 349"/>
                <p:cNvSpPr>
                  <a:spLocks noChangeArrowheads="1"/>
                </p:cNvSpPr>
                <p:nvPr/>
              </p:nvSpPr>
              <p:spPr bwMode="auto">
                <a:xfrm>
                  <a:off x="1808" y="945"/>
                  <a:ext cx="415" cy="135"/>
                </a:xfrm>
                <a:prstGeom prst="rect">
                  <a:avLst/>
                </a:prstGeom>
                <a:noFill/>
                <a:ln w="7">
                  <a:solidFill>
                    <a:srgbClr val="A0A0A0"/>
                  </a:solidFill>
                  <a:miter lim="800000"/>
                  <a:headEnd/>
                  <a:tailEnd/>
                </a:ln>
              </p:spPr>
              <p:txBody>
                <a:bodyPr/>
                <a:lstStyle/>
                <a:p>
                  <a:endParaRPr lang="en-US"/>
                </a:p>
              </p:txBody>
            </p:sp>
          </p:grpSp>
          <p:grpSp>
            <p:nvGrpSpPr>
              <p:cNvPr id="22567" name="Group 352"/>
              <p:cNvGrpSpPr>
                <a:grpSpLocks/>
              </p:cNvGrpSpPr>
              <p:nvPr/>
            </p:nvGrpSpPr>
            <p:grpSpPr bwMode="auto">
              <a:xfrm>
                <a:off x="2223" y="945"/>
                <a:ext cx="415" cy="135"/>
                <a:chOff x="2223" y="945"/>
                <a:chExt cx="415" cy="135"/>
              </a:xfrm>
            </p:grpSpPr>
            <p:sp>
              <p:nvSpPr>
                <p:cNvPr id="22643" name="Rectangle 265"/>
                <p:cNvSpPr>
                  <a:spLocks noChangeArrowheads="1"/>
                </p:cNvSpPr>
                <p:nvPr/>
              </p:nvSpPr>
              <p:spPr bwMode="auto">
                <a:xfrm>
                  <a:off x="2223" y="94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11103.0</a:t>
                  </a:r>
                  <a:endParaRPr lang="en-GB"/>
                </a:p>
              </p:txBody>
            </p:sp>
            <p:sp>
              <p:nvSpPr>
                <p:cNvPr id="22644" name="Rectangle 351"/>
                <p:cNvSpPr>
                  <a:spLocks noChangeArrowheads="1"/>
                </p:cNvSpPr>
                <p:nvPr/>
              </p:nvSpPr>
              <p:spPr bwMode="auto">
                <a:xfrm>
                  <a:off x="2223" y="945"/>
                  <a:ext cx="415" cy="135"/>
                </a:xfrm>
                <a:prstGeom prst="rect">
                  <a:avLst/>
                </a:prstGeom>
                <a:noFill/>
                <a:ln w="7">
                  <a:solidFill>
                    <a:srgbClr val="A0A0A0"/>
                  </a:solidFill>
                  <a:miter lim="800000"/>
                  <a:headEnd/>
                  <a:tailEnd/>
                </a:ln>
              </p:spPr>
              <p:txBody>
                <a:bodyPr/>
                <a:lstStyle/>
                <a:p>
                  <a:endParaRPr lang="en-US"/>
                </a:p>
              </p:txBody>
            </p:sp>
          </p:grpSp>
          <p:grpSp>
            <p:nvGrpSpPr>
              <p:cNvPr id="22568" name="Group 354"/>
              <p:cNvGrpSpPr>
                <a:grpSpLocks/>
              </p:cNvGrpSpPr>
              <p:nvPr/>
            </p:nvGrpSpPr>
            <p:grpSpPr bwMode="auto">
              <a:xfrm>
                <a:off x="2638" y="945"/>
                <a:ext cx="415" cy="135"/>
                <a:chOff x="2638" y="945"/>
                <a:chExt cx="415" cy="135"/>
              </a:xfrm>
            </p:grpSpPr>
            <p:sp>
              <p:nvSpPr>
                <p:cNvPr id="22641" name="Rectangle 266"/>
                <p:cNvSpPr>
                  <a:spLocks noChangeArrowheads="1"/>
                </p:cNvSpPr>
                <p:nvPr/>
              </p:nvSpPr>
              <p:spPr bwMode="auto">
                <a:xfrm>
                  <a:off x="2638" y="94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11148.0</a:t>
                  </a:r>
                  <a:endParaRPr lang="en-GB"/>
                </a:p>
              </p:txBody>
            </p:sp>
            <p:sp>
              <p:nvSpPr>
                <p:cNvPr id="22642" name="Rectangle 353"/>
                <p:cNvSpPr>
                  <a:spLocks noChangeArrowheads="1"/>
                </p:cNvSpPr>
                <p:nvPr/>
              </p:nvSpPr>
              <p:spPr bwMode="auto">
                <a:xfrm>
                  <a:off x="2638" y="945"/>
                  <a:ext cx="415" cy="135"/>
                </a:xfrm>
                <a:prstGeom prst="rect">
                  <a:avLst/>
                </a:prstGeom>
                <a:noFill/>
                <a:ln w="7">
                  <a:solidFill>
                    <a:srgbClr val="A0A0A0"/>
                  </a:solidFill>
                  <a:miter lim="800000"/>
                  <a:headEnd/>
                  <a:tailEnd/>
                </a:ln>
              </p:spPr>
              <p:txBody>
                <a:bodyPr/>
                <a:lstStyle/>
                <a:p>
                  <a:endParaRPr lang="en-US"/>
                </a:p>
              </p:txBody>
            </p:sp>
          </p:grpSp>
          <p:grpSp>
            <p:nvGrpSpPr>
              <p:cNvPr id="22569" name="Group 356"/>
              <p:cNvGrpSpPr>
                <a:grpSpLocks/>
              </p:cNvGrpSpPr>
              <p:nvPr/>
            </p:nvGrpSpPr>
            <p:grpSpPr bwMode="auto">
              <a:xfrm>
                <a:off x="0" y="1080"/>
                <a:ext cx="1808" cy="135"/>
                <a:chOff x="0" y="1080"/>
                <a:chExt cx="1808" cy="135"/>
              </a:xfrm>
            </p:grpSpPr>
            <p:sp>
              <p:nvSpPr>
                <p:cNvPr id="22639" name="Rectangle 267"/>
                <p:cNvSpPr>
                  <a:spLocks noChangeArrowheads="1"/>
                </p:cNvSpPr>
                <p:nvPr/>
              </p:nvSpPr>
              <p:spPr bwMode="auto">
                <a:xfrm>
                  <a:off x="0" y="1080"/>
                  <a:ext cx="1808" cy="135"/>
                </a:xfrm>
                <a:prstGeom prst="rect">
                  <a:avLst/>
                </a:prstGeom>
                <a:noFill/>
                <a:ln w="9525">
                  <a:noFill/>
                  <a:miter lim="800000"/>
                  <a:headEnd/>
                  <a:tailEnd/>
                </a:ln>
              </p:spPr>
              <p:txBody>
                <a:bodyPr/>
                <a:lstStyle/>
                <a:p>
                  <a:r>
                    <a:rPr lang="en-GB" sz="800" b="1">
                      <a:solidFill>
                        <a:srgbClr val="000000"/>
                      </a:solidFill>
                      <a:latin typeface="Verdana" pitchFamily="34" charset="0"/>
                    </a:rPr>
                    <a:t>Current assets</a:t>
                  </a:r>
                  <a:endParaRPr lang="en-GB"/>
                </a:p>
              </p:txBody>
            </p:sp>
            <p:sp>
              <p:nvSpPr>
                <p:cNvPr id="22640" name="Rectangle 355"/>
                <p:cNvSpPr>
                  <a:spLocks noChangeArrowheads="1"/>
                </p:cNvSpPr>
                <p:nvPr/>
              </p:nvSpPr>
              <p:spPr bwMode="auto">
                <a:xfrm>
                  <a:off x="0" y="1080"/>
                  <a:ext cx="1808" cy="135"/>
                </a:xfrm>
                <a:prstGeom prst="rect">
                  <a:avLst/>
                </a:prstGeom>
                <a:noFill/>
                <a:ln w="7">
                  <a:solidFill>
                    <a:srgbClr val="A0A0A0"/>
                  </a:solidFill>
                  <a:miter lim="800000"/>
                  <a:headEnd/>
                  <a:tailEnd/>
                </a:ln>
              </p:spPr>
              <p:txBody>
                <a:bodyPr/>
                <a:lstStyle/>
                <a:p>
                  <a:endParaRPr lang="en-US"/>
                </a:p>
              </p:txBody>
            </p:sp>
          </p:grpSp>
          <p:grpSp>
            <p:nvGrpSpPr>
              <p:cNvPr id="22570" name="Group 358"/>
              <p:cNvGrpSpPr>
                <a:grpSpLocks/>
              </p:cNvGrpSpPr>
              <p:nvPr/>
            </p:nvGrpSpPr>
            <p:grpSpPr bwMode="auto">
              <a:xfrm>
                <a:off x="1808" y="1080"/>
                <a:ext cx="415" cy="135"/>
                <a:chOff x="1808" y="1080"/>
                <a:chExt cx="415" cy="135"/>
              </a:xfrm>
            </p:grpSpPr>
            <p:sp>
              <p:nvSpPr>
                <p:cNvPr id="22637" name="Rectangle 268"/>
                <p:cNvSpPr>
                  <a:spLocks noChangeArrowheads="1" noTextEdit="1"/>
                </p:cNvSpPr>
                <p:nvPr/>
              </p:nvSpPr>
              <p:spPr bwMode="auto">
                <a:xfrm>
                  <a:off x="1808" y="1080"/>
                  <a:ext cx="415" cy="135"/>
                </a:xfrm>
                <a:prstGeom prst="rect">
                  <a:avLst/>
                </a:prstGeom>
                <a:noFill/>
                <a:ln w="9525">
                  <a:noFill/>
                  <a:miter lim="800000"/>
                  <a:headEnd/>
                  <a:tailEnd/>
                </a:ln>
              </p:spPr>
              <p:txBody>
                <a:bodyPr>
                  <a:spAutoFit/>
                </a:bodyPr>
                <a:lstStyle/>
                <a:p>
                  <a:endParaRPr lang="en-GB"/>
                </a:p>
              </p:txBody>
            </p:sp>
            <p:sp>
              <p:nvSpPr>
                <p:cNvPr id="22638" name="Rectangle 357"/>
                <p:cNvSpPr>
                  <a:spLocks noChangeArrowheads="1"/>
                </p:cNvSpPr>
                <p:nvPr/>
              </p:nvSpPr>
              <p:spPr bwMode="auto">
                <a:xfrm>
                  <a:off x="1808" y="1080"/>
                  <a:ext cx="415" cy="135"/>
                </a:xfrm>
                <a:prstGeom prst="rect">
                  <a:avLst/>
                </a:prstGeom>
                <a:noFill/>
                <a:ln w="7">
                  <a:solidFill>
                    <a:srgbClr val="A0A0A0"/>
                  </a:solidFill>
                  <a:miter lim="800000"/>
                  <a:headEnd/>
                  <a:tailEnd/>
                </a:ln>
              </p:spPr>
              <p:txBody>
                <a:bodyPr/>
                <a:lstStyle/>
                <a:p>
                  <a:endParaRPr lang="en-US"/>
                </a:p>
              </p:txBody>
            </p:sp>
          </p:grpSp>
          <p:grpSp>
            <p:nvGrpSpPr>
              <p:cNvPr id="22571" name="Group 360"/>
              <p:cNvGrpSpPr>
                <a:grpSpLocks/>
              </p:cNvGrpSpPr>
              <p:nvPr/>
            </p:nvGrpSpPr>
            <p:grpSpPr bwMode="auto">
              <a:xfrm>
                <a:off x="2223" y="1080"/>
                <a:ext cx="415" cy="135"/>
                <a:chOff x="2223" y="1080"/>
                <a:chExt cx="415" cy="135"/>
              </a:xfrm>
            </p:grpSpPr>
            <p:sp>
              <p:nvSpPr>
                <p:cNvPr id="22635" name="Rectangle 269"/>
                <p:cNvSpPr>
                  <a:spLocks noChangeArrowheads="1" noTextEdit="1"/>
                </p:cNvSpPr>
                <p:nvPr/>
              </p:nvSpPr>
              <p:spPr bwMode="auto">
                <a:xfrm>
                  <a:off x="2223" y="1080"/>
                  <a:ext cx="415" cy="135"/>
                </a:xfrm>
                <a:prstGeom prst="rect">
                  <a:avLst/>
                </a:prstGeom>
                <a:noFill/>
                <a:ln w="9525">
                  <a:noFill/>
                  <a:miter lim="800000"/>
                  <a:headEnd/>
                  <a:tailEnd/>
                </a:ln>
              </p:spPr>
              <p:txBody>
                <a:bodyPr>
                  <a:spAutoFit/>
                </a:bodyPr>
                <a:lstStyle/>
                <a:p>
                  <a:endParaRPr lang="en-GB"/>
                </a:p>
              </p:txBody>
            </p:sp>
            <p:sp>
              <p:nvSpPr>
                <p:cNvPr id="22636" name="Rectangle 359"/>
                <p:cNvSpPr>
                  <a:spLocks noChangeArrowheads="1"/>
                </p:cNvSpPr>
                <p:nvPr/>
              </p:nvSpPr>
              <p:spPr bwMode="auto">
                <a:xfrm>
                  <a:off x="2223" y="1080"/>
                  <a:ext cx="415" cy="135"/>
                </a:xfrm>
                <a:prstGeom prst="rect">
                  <a:avLst/>
                </a:prstGeom>
                <a:noFill/>
                <a:ln w="7">
                  <a:solidFill>
                    <a:srgbClr val="A0A0A0"/>
                  </a:solidFill>
                  <a:miter lim="800000"/>
                  <a:headEnd/>
                  <a:tailEnd/>
                </a:ln>
              </p:spPr>
              <p:txBody>
                <a:bodyPr/>
                <a:lstStyle/>
                <a:p>
                  <a:endParaRPr lang="en-US"/>
                </a:p>
              </p:txBody>
            </p:sp>
          </p:grpSp>
          <p:grpSp>
            <p:nvGrpSpPr>
              <p:cNvPr id="22572" name="Group 362"/>
              <p:cNvGrpSpPr>
                <a:grpSpLocks/>
              </p:cNvGrpSpPr>
              <p:nvPr/>
            </p:nvGrpSpPr>
            <p:grpSpPr bwMode="auto">
              <a:xfrm>
                <a:off x="2638" y="1080"/>
                <a:ext cx="415" cy="135"/>
                <a:chOff x="2638" y="1080"/>
                <a:chExt cx="415" cy="135"/>
              </a:xfrm>
            </p:grpSpPr>
            <p:sp>
              <p:nvSpPr>
                <p:cNvPr id="22633" name="Rectangle 270"/>
                <p:cNvSpPr>
                  <a:spLocks noChangeArrowheads="1" noTextEdit="1"/>
                </p:cNvSpPr>
                <p:nvPr/>
              </p:nvSpPr>
              <p:spPr bwMode="auto">
                <a:xfrm>
                  <a:off x="2638" y="1080"/>
                  <a:ext cx="415" cy="135"/>
                </a:xfrm>
                <a:prstGeom prst="rect">
                  <a:avLst/>
                </a:prstGeom>
                <a:noFill/>
                <a:ln w="9525">
                  <a:noFill/>
                  <a:miter lim="800000"/>
                  <a:headEnd/>
                  <a:tailEnd/>
                </a:ln>
              </p:spPr>
              <p:txBody>
                <a:bodyPr>
                  <a:spAutoFit/>
                </a:bodyPr>
                <a:lstStyle/>
                <a:p>
                  <a:endParaRPr lang="en-GB"/>
                </a:p>
              </p:txBody>
            </p:sp>
            <p:sp>
              <p:nvSpPr>
                <p:cNvPr id="22634" name="Rectangle 361"/>
                <p:cNvSpPr>
                  <a:spLocks noChangeArrowheads="1"/>
                </p:cNvSpPr>
                <p:nvPr/>
              </p:nvSpPr>
              <p:spPr bwMode="auto">
                <a:xfrm>
                  <a:off x="2638" y="1080"/>
                  <a:ext cx="415" cy="135"/>
                </a:xfrm>
                <a:prstGeom prst="rect">
                  <a:avLst/>
                </a:prstGeom>
                <a:noFill/>
                <a:ln w="7">
                  <a:solidFill>
                    <a:srgbClr val="A0A0A0"/>
                  </a:solidFill>
                  <a:miter lim="800000"/>
                  <a:headEnd/>
                  <a:tailEnd/>
                </a:ln>
              </p:spPr>
              <p:txBody>
                <a:bodyPr/>
                <a:lstStyle/>
                <a:p>
                  <a:endParaRPr lang="en-US"/>
                </a:p>
              </p:txBody>
            </p:sp>
          </p:grpSp>
          <p:grpSp>
            <p:nvGrpSpPr>
              <p:cNvPr id="22573" name="Group 364"/>
              <p:cNvGrpSpPr>
                <a:grpSpLocks/>
              </p:cNvGrpSpPr>
              <p:nvPr/>
            </p:nvGrpSpPr>
            <p:grpSpPr bwMode="auto">
              <a:xfrm>
                <a:off x="0" y="1215"/>
                <a:ext cx="1808" cy="135"/>
                <a:chOff x="0" y="1215"/>
                <a:chExt cx="1808" cy="135"/>
              </a:xfrm>
            </p:grpSpPr>
            <p:sp>
              <p:nvSpPr>
                <p:cNvPr id="22631" name="Rectangle 271"/>
                <p:cNvSpPr>
                  <a:spLocks noChangeArrowheads="1"/>
                </p:cNvSpPr>
                <p:nvPr/>
              </p:nvSpPr>
              <p:spPr bwMode="auto">
                <a:xfrm>
                  <a:off x="0" y="1215"/>
                  <a:ext cx="1808" cy="135"/>
                </a:xfrm>
                <a:prstGeom prst="rect">
                  <a:avLst/>
                </a:prstGeom>
                <a:noFill/>
                <a:ln w="9525">
                  <a:noFill/>
                  <a:miter lim="800000"/>
                  <a:headEnd/>
                  <a:tailEnd/>
                </a:ln>
              </p:spPr>
              <p:txBody>
                <a:bodyPr/>
                <a:lstStyle/>
                <a:p>
                  <a:r>
                    <a:rPr lang="en-GB" sz="800">
                      <a:solidFill>
                        <a:srgbClr val="000000"/>
                      </a:solidFill>
                      <a:latin typeface="Verdana" pitchFamily="34" charset="0"/>
                    </a:rPr>
                    <a:t>Stock</a:t>
                  </a:r>
                  <a:endParaRPr lang="en-GB"/>
                </a:p>
              </p:txBody>
            </p:sp>
            <p:sp>
              <p:nvSpPr>
                <p:cNvPr id="22632" name="Rectangle 363"/>
                <p:cNvSpPr>
                  <a:spLocks noChangeArrowheads="1"/>
                </p:cNvSpPr>
                <p:nvPr/>
              </p:nvSpPr>
              <p:spPr bwMode="auto">
                <a:xfrm>
                  <a:off x="0" y="1215"/>
                  <a:ext cx="1808" cy="135"/>
                </a:xfrm>
                <a:prstGeom prst="rect">
                  <a:avLst/>
                </a:prstGeom>
                <a:noFill/>
                <a:ln w="7">
                  <a:solidFill>
                    <a:srgbClr val="A0A0A0"/>
                  </a:solidFill>
                  <a:miter lim="800000"/>
                  <a:headEnd/>
                  <a:tailEnd/>
                </a:ln>
              </p:spPr>
              <p:txBody>
                <a:bodyPr/>
                <a:lstStyle/>
                <a:p>
                  <a:endParaRPr lang="en-US"/>
                </a:p>
              </p:txBody>
            </p:sp>
          </p:grpSp>
          <p:grpSp>
            <p:nvGrpSpPr>
              <p:cNvPr id="22574" name="Group 366"/>
              <p:cNvGrpSpPr>
                <a:grpSpLocks/>
              </p:cNvGrpSpPr>
              <p:nvPr/>
            </p:nvGrpSpPr>
            <p:grpSpPr bwMode="auto">
              <a:xfrm>
                <a:off x="1808" y="1215"/>
                <a:ext cx="415" cy="135"/>
                <a:chOff x="1808" y="1215"/>
                <a:chExt cx="415" cy="135"/>
              </a:xfrm>
            </p:grpSpPr>
            <p:sp>
              <p:nvSpPr>
                <p:cNvPr id="22629" name="Rectangle 272"/>
                <p:cNvSpPr>
                  <a:spLocks noChangeArrowheads="1"/>
                </p:cNvSpPr>
                <p:nvPr/>
              </p:nvSpPr>
              <p:spPr bwMode="auto">
                <a:xfrm>
                  <a:off x="1808" y="121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87.0</a:t>
                  </a:r>
                  <a:endParaRPr lang="en-GB"/>
                </a:p>
              </p:txBody>
            </p:sp>
            <p:sp>
              <p:nvSpPr>
                <p:cNvPr id="22630" name="Rectangle 365"/>
                <p:cNvSpPr>
                  <a:spLocks noChangeArrowheads="1"/>
                </p:cNvSpPr>
                <p:nvPr/>
              </p:nvSpPr>
              <p:spPr bwMode="auto">
                <a:xfrm>
                  <a:off x="1808" y="1215"/>
                  <a:ext cx="415" cy="135"/>
                </a:xfrm>
                <a:prstGeom prst="rect">
                  <a:avLst/>
                </a:prstGeom>
                <a:noFill/>
                <a:ln w="7">
                  <a:solidFill>
                    <a:srgbClr val="A0A0A0"/>
                  </a:solidFill>
                  <a:miter lim="800000"/>
                  <a:headEnd/>
                  <a:tailEnd/>
                </a:ln>
              </p:spPr>
              <p:txBody>
                <a:bodyPr/>
                <a:lstStyle/>
                <a:p>
                  <a:endParaRPr lang="en-US"/>
                </a:p>
              </p:txBody>
            </p:sp>
          </p:grpSp>
          <p:grpSp>
            <p:nvGrpSpPr>
              <p:cNvPr id="22575" name="Group 368"/>
              <p:cNvGrpSpPr>
                <a:grpSpLocks/>
              </p:cNvGrpSpPr>
              <p:nvPr/>
            </p:nvGrpSpPr>
            <p:grpSpPr bwMode="auto">
              <a:xfrm>
                <a:off x="2223" y="1215"/>
                <a:ext cx="415" cy="135"/>
                <a:chOff x="2223" y="1215"/>
                <a:chExt cx="415" cy="135"/>
              </a:xfrm>
            </p:grpSpPr>
            <p:sp>
              <p:nvSpPr>
                <p:cNvPr id="22627" name="Rectangle 273"/>
                <p:cNvSpPr>
                  <a:spLocks noChangeArrowheads="1"/>
                </p:cNvSpPr>
                <p:nvPr/>
              </p:nvSpPr>
              <p:spPr bwMode="auto">
                <a:xfrm>
                  <a:off x="2223" y="121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109.0</a:t>
                  </a:r>
                  <a:endParaRPr lang="en-GB"/>
                </a:p>
              </p:txBody>
            </p:sp>
            <p:sp>
              <p:nvSpPr>
                <p:cNvPr id="22628" name="Rectangle 367"/>
                <p:cNvSpPr>
                  <a:spLocks noChangeArrowheads="1"/>
                </p:cNvSpPr>
                <p:nvPr/>
              </p:nvSpPr>
              <p:spPr bwMode="auto">
                <a:xfrm>
                  <a:off x="2223" y="1215"/>
                  <a:ext cx="415" cy="135"/>
                </a:xfrm>
                <a:prstGeom prst="rect">
                  <a:avLst/>
                </a:prstGeom>
                <a:noFill/>
                <a:ln w="7">
                  <a:solidFill>
                    <a:srgbClr val="A0A0A0"/>
                  </a:solidFill>
                  <a:miter lim="800000"/>
                  <a:headEnd/>
                  <a:tailEnd/>
                </a:ln>
              </p:spPr>
              <p:txBody>
                <a:bodyPr/>
                <a:lstStyle/>
                <a:p>
                  <a:endParaRPr lang="en-US"/>
                </a:p>
              </p:txBody>
            </p:sp>
          </p:grpSp>
          <p:grpSp>
            <p:nvGrpSpPr>
              <p:cNvPr id="22576" name="Group 370"/>
              <p:cNvGrpSpPr>
                <a:grpSpLocks/>
              </p:cNvGrpSpPr>
              <p:nvPr/>
            </p:nvGrpSpPr>
            <p:grpSpPr bwMode="auto">
              <a:xfrm>
                <a:off x="2638" y="1215"/>
                <a:ext cx="415" cy="135"/>
                <a:chOff x="2638" y="1215"/>
                <a:chExt cx="415" cy="135"/>
              </a:xfrm>
            </p:grpSpPr>
            <p:sp>
              <p:nvSpPr>
                <p:cNvPr id="22625" name="Rectangle 274"/>
                <p:cNvSpPr>
                  <a:spLocks noChangeArrowheads="1"/>
                </p:cNvSpPr>
                <p:nvPr/>
              </p:nvSpPr>
              <p:spPr bwMode="auto">
                <a:xfrm>
                  <a:off x="2638" y="121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170.0</a:t>
                  </a:r>
                  <a:endParaRPr lang="en-GB"/>
                </a:p>
              </p:txBody>
            </p:sp>
            <p:sp>
              <p:nvSpPr>
                <p:cNvPr id="22626" name="Rectangle 369"/>
                <p:cNvSpPr>
                  <a:spLocks noChangeArrowheads="1"/>
                </p:cNvSpPr>
                <p:nvPr/>
              </p:nvSpPr>
              <p:spPr bwMode="auto">
                <a:xfrm>
                  <a:off x="2638" y="1215"/>
                  <a:ext cx="415" cy="135"/>
                </a:xfrm>
                <a:prstGeom prst="rect">
                  <a:avLst/>
                </a:prstGeom>
                <a:noFill/>
                <a:ln w="7">
                  <a:solidFill>
                    <a:srgbClr val="A0A0A0"/>
                  </a:solidFill>
                  <a:miter lim="800000"/>
                  <a:headEnd/>
                  <a:tailEnd/>
                </a:ln>
              </p:spPr>
              <p:txBody>
                <a:bodyPr/>
                <a:lstStyle/>
                <a:p>
                  <a:endParaRPr lang="en-US"/>
                </a:p>
              </p:txBody>
            </p:sp>
          </p:grpSp>
          <p:grpSp>
            <p:nvGrpSpPr>
              <p:cNvPr id="22577" name="Group 372"/>
              <p:cNvGrpSpPr>
                <a:grpSpLocks/>
              </p:cNvGrpSpPr>
              <p:nvPr/>
            </p:nvGrpSpPr>
            <p:grpSpPr bwMode="auto">
              <a:xfrm>
                <a:off x="0" y="1350"/>
                <a:ext cx="1808" cy="135"/>
                <a:chOff x="0" y="1350"/>
                <a:chExt cx="1808" cy="135"/>
              </a:xfrm>
            </p:grpSpPr>
            <p:sp>
              <p:nvSpPr>
                <p:cNvPr id="22623" name="Rectangle 275"/>
                <p:cNvSpPr>
                  <a:spLocks noChangeArrowheads="1"/>
                </p:cNvSpPr>
                <p:nvPr/>
              </p:nvSpPr>
              <p:spPr bwMode="auto">
                <a:xfrm>
                  <a:off x="0" y="1350"/>
                  <a:ext cx="1808" cy="135"/>
                </a:xfrm>
                <a:prstGeom prst="rect">
                  <a:avLst/>
                </a:prstGeom>
                <a:noFill/>
                <a:ln w="9525">
                  <a:noFill/>
                  <a:miter lim="800000"/>
                  <a:headEnd/>
                  <a:tailEnd/>
                </a:ln>
              </p:spPr>
              <p:txBody>
                <a:bodyPr/>
                <a:lstStyle/>
                <a:p>
                  <a:r>
                    <a:rPr lang="en-GB" sz="800">
                      <a:solidFill>
                        <a:srgbClr val="000000"/>
                      </a:solidFill>
                      <a:latin typeface="Verdana" pitchFamily="34" charset="0"/>
                    </a:rPr>
                    <a:t>Debtors due within one year</a:t>
                  </a:r>
                  <a:endParaRPr lang="en-GB"/>
                </a:p>
              </p:txBody>
            </p:sp>
            <p:sp>
              <p:nvSpPr>
                <p:cNvPr id="22624" name="Rectangle 371"/>
                <p:cNvSpPr>
                  <a:spLocks noChangeArrowheads="1"/>
                </p:cNvSpPr>
                <p:nvPr/>
              </p:nvSpPr>
              <p:spPr bwMode="auto">
                <a:xfrm>
                  <a:off x="0" y="1350"/>
                  <a:ext cx="1808" cy="135"/>
                </a:xfrm>
                <a:prstGeom prst="rect">
                  <a:avLst/>
                </a:prstGeom>
                <a:noFill/>
                <a:ln w="7">
                  <a:solidFill>
                    <a:srgbClr val="A0A0A0"/>
                  </a:solidFill>
                  <a:miter lim="800000"/>
                  <a:headEnd/>
                  <a:tailEnd/>
                </a:ln>
              </p:spPr>
              <p:txBody>
                <a:bodyPr/>
                <a:lstStyle/>
                <a:p>
                  <a:endParaRPr lang="en-US"/>
                </a:p>
              </p:txBody>
            </p:sp>
          </p:grpSp>
          <p:grpSp>
            <p:nvGrpSpPr>
              <p:cNvPr id="22578" name="Group 374"/>
              <p:cNvGrpSpPr>
                <a:grpSpLocks/>
              </p:cNvGrpSpPr>
              <p:nvPr/>
            </p:nvGrpSpPr>
            <p:grpSpPr bwMode="auto">
              <a:xfrm>
                <a:off x="1808" y="1350"/>
                <a:ext cx="415" cy="135"/>
                <a:chOff x="1808" y="1350"/>
                <a:chExt cx="415" cy="135"/>
              </a:xfrm>
            </p:grpSpPr>
            <p:sp>
              <p:nvSpPr>
                <p:cNvPr id="22621" name="Rectangle 276"/>
                <p:cNvSpPr>
                  <a:spLocks noChangeArrowheads="1"/>
                </p:cNvSpPr>
                <p:nvPr/>
              </p:nvSpPr>
              <p:spPr bwMode="auto">
                <a:xfrm>
                  <a:off x="1808" y="135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986.0</a:t>
                  </a:r>
                  <a:endParaRPr lang="en-GB"/>
                </a:p>
              </p:txBody>
            </p:sp>
            <p:sp>
              <p:nvSpPr>
                <p:cNvPr id="22622" name="Rectangle 373"/>
                <p:cNvSpPr>
                  <a:spLocks noChangeArrowheads="1"/>
                </p:cNvSpPr>
                <p:nvPr/>
              </p:nvSpPr>
              <p:spPr bwMode="auto">
                <a:xfrm>
                  <a:off x="1808" y="1350"/>
                  <a:ext cx="415" cy="135"/>
                </a:xfrm>
                <a:prstGeom prst="rect">
                  <a:avLst/>
                </a:prstGeom>
                <a:noFill/>
                <a:ln w="7">
                  <a:solidFill>
                    <a:srgbClr val="A0A0A0"/>
                  </a:solidFill>
                  <a:miter lim="800000"/>
                  <a:headEnd/>
                  <a:tailEnd/>
                </a:ln>
              </p:spPr>
              <p:txBody>
                <a:bodyPr/>
                <a:lstStyle/>
                <a:p>
                  <a:endParaRPr lang="en-US"/>
                </a:p>
              </p:txBody>
            </p:sp>
          </p:grpSp>
          <p:grpSp>
            <p:nvGrpSpPr>
              <p:cNvPr id="22579" name="Group 376"/>
              <p:cNvGrpSpPr>
                <a:grpSpLocks/>
              </p:cNvGrpSpPr>
              <p:nvPr/>
            </p:nvGrpSpPr>
            <p:grpSpPr bwMode="auto">
              <a:xfrm>
                <a:off x="2223" y="1350"/>
                <a:ext cx="415" cy="135"/>
                <a:chOff x="2223" y="1350"/>
                <a:chExt cx="415" cy="135"/>
              </a:xfrm>
            </p:grpSpPr>
            <p:sp>
              <p:nvSpPr>
                <p:cNvPr id="22619" name="Rectangle 277"/>
                <p:cNvSpPr>
                  <a:spLocks noChangeArrowheads="1"/>
                </p:cNvSpPr>
                <p:nvPr/>
              </p:nvSpPr>
              <p:spPr bwMode="auto">
                <a:xfrm>
                  <a:off x="2223" y="135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1231.0</a:t>
                  </a:r>
                  <a:endParaRPr lang="en-GB"/>
                </a:p>
              </p:txBody>
            </p:sp>
            <p:sp>
              <p:nvSpPr>
                <p:cNvPr id="22620" name="Rectangle 375"/>
                <p:cNvSpPr>
                  <a:spLocks noChangeArrowheads="1"/>
                </p:cNvSpPr>
                <p:nvPr/>
              </p:nvSpPr>
              <p:spPr bwMode="auto">
                <a:xfrm>
                  <a:off x="2223" y="1350"/>
                  <a:ext cx="415" cy="135"/>
                </a:xfrm>
                <a:prstGeom prst="rect">
                  <a:avLst/>
                </a:prstGeom>
                <a:noFill/>
                <a:ln w="7">
                  <a:solidFill>
                    <a:srgbClr val="A0A0A0"/>
                  </a:solidFill>
                  <a:miter lim="800000"/>
                  <a:headEnd/>
                  <a:tailEnd/>
                </a:ln>
              </p:spPr>
              <p:txBody>
                <a:bodyPr/>
                <a:lstStyle/>
                <a:p>
                  <a:endParaRPr lang="en-US"/>
                </a:p>
              </p:txBody>
            </p:sp>
          </p:grpSp>
          <p:grpSp>
            <p:nvGrpSpPr>
              <p:cNvPr id="22580" name="Group 378"/>
              <p:cNvGrpSpPr>
                <a:grpSpLocks/>
              </p:cNvGrpSpPr>
              <p:nvPr/>
            </p:nvGrpSpPr>
            <p:grpSpPr bwMode="auto">
              <a:xfrm>
                <a:off x="2638" y="1350"/>
                <a:ext cx="415" cy="135"/>
                <a:chOff x="2638" y="1350"/>
                <a:chExt cx="415" cy="135"/>
              </a:xfrm>
            </p:grpSpPr>
            <p:sp>
              <p:nvSpPr>
                <p:cNvPr id="22617" name="Rectangle 278"/>
                <p:cNvSpPr>
                  <a:spLocks noChangeArrowheads="1"/>
                </p:cNvSpPr>
                <p:nvPr/>
              </p:nvSpPr>
              <p:spPr bwMode="auto">
                <a:xfrm>
                  <a:off x="2638" y="135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1444.0</a:t>
                  </a:r>
                  <a:endParaRPr lang="en-GB"/>
                </a:p>
              </p:txBody>
            </p:sp>
            <p:sp>
              <p:nvSpPr>
                <p:cNvPr id="22618" name="Rectangle 377"/>
                <p:cNvSpPr>
                  <a:spLocks noChangeArrowheads="1"/>
                </p:cNvSpPr>
                <p:nvPr/>
              </p:nvSpPr>
              <p:spPr bwMode="auto">
                <a:xfrm>
                  <a:off x="2638" y="1350"/>
                  <a:ext cx="415" cy="135"/>
                </a:xfrm>
                <a:prstGeom prst="rect">
                  <a:avLst/>
                </a:prstGeom>
                <a:noFill/>
                <a:ln w="7">
                  <a:solidFill>
                    <a:srgbClr val="A0A0A0"/>
                  </a:solidFill>
                  <a:miter lim="800000"/>
                  <a:headEnd/>
                  <a:tailEnd/>
                </a:ln>
              </p:spPr>
              <p:txBody>
                <a:bodyPr/>
                <a:lstStyle/>
                <a:p>
                  <a:endParaRPr lang="en-US"/>
                </a:p>
              </p:txBody>
            </p:sp>
          </p:grpSp>
          <p:grpSp>
            <p:nvGrpSpPr>
              <p:cNvPr id="22581" name="Group 380"/>
              <p:cNvGrpSpPr>
                <a:grpSpLocks/>
              </p:cNvGrpSpPr>
              <p:nvPr/>
            </p:nvGrpSpPr>
            <p:grpSpPr bwMode="auto">
              <a:xfrm>
                <a:off x="0" y="1485"/>
                <a:ext cx="1808" cy="135"/>
                <a:chOff x="0" y="1485"/>
                <a:chExt cx="1808" cy="135"/>
              </a:xfrm>
            </p:grpSpPr>
            <p:sp>
              <p:nvSpPr>
                <p:cNvPr id="22615" name="Rectangle 279"/>
                <p:cNvSpPr>
                  <a:spLocks noChangeArrowheads="1"/>
                </p:cNvSpPr>
                <p:nvPr/>
              </p:nvSpPr>
              <p:spPr bwMode="auto">
                <a:xfrm>
                  <a:off x="0" y="1485"/>
                  <a:ext cx="1808" cy="135"/>
                </a:xfrm>
                <a:prstGeom prst="rect">
                  <a:avLst/>
                </a:prstGeom>
                <a:noFill/>
                <a:ln w="9525">
                  <a:noFill/>
                  <a:miter lim="800000"/>
                  <a:headEnd/>
                  <a:tailEnd/>
                </a:ln>
              </p:spPr>
              <p:txBody>
                <a:bodyPr/>
                <a:lstStyle/>
                <a:p>
                  <a:r>
                    <a:rPr lang="en-GB" sz="800">
                      <a:solidFill>
                        <a:srgbClr val="000000"/>
                      </a:solidFill>
                      <a:latin typeface="Verdana" pitchFamily="34" charset="0"/>
                    </a:rPr>
                    <a:t>Short-term investments</a:t>
                  </a:r>
                  <a:endParaRPr lang="en-GB"/>
                </a:p>
              </p:txBody>
            </p:sp>
            <p:sp>
              <p:nvSpPr>
                <p:cNvPr id="22616" name="Rectangle 379"/>
                <p:cNvSpPr>
                  <a:spLocks noChangeArrowheads="1"/>
                </p:cNvSpPr>
                <p:nvPr/>
              </p:nvSpPr>
              <p:spPr bwMode="auto">
                <a:xfrm>
                  <a:off x="0" y="1485"/>
                  <a:ext cx="1808" cy="135"/>
                </a:xfrm>
                <a:prstGeom prst="rect">
                  <a:avLst/>
                </a:prstGeom>
                <a:noFill/>
                <a:ln w="7">
                  <a:solidFill>
                    <a:srgbClr val="A0A0A0"/>
                  </a:solidFill>
                  <a:miter lim="800000"/>
                  <a:headEnd/>
                  <a:tailEnd/>
                </a:ln>
              </p:spPr>
              <p:txBody>
                <a:bodyPr/>
                <a:lstStyle/>
                <a:p>
                  <a:endParaRPr lang="en-US"/>
                </a:p>
              </p:txBody>
            </p:sp>
          </p:grpSp>
          <p:grpSp>
            <p:nvGrpSpPr>
              <p:cNvPr id="22582" name="Group 382"/>
              <p:cNvGrpSpPr>
                <a:grpSpLocks/>
              </p:cNvGrpSpPr>
              <p:nvPr/>
            </p:nvGrpSpPr>
            <p:grpSpPr bwMode="auto">
              <a:xfrm>
                <a:off x="1808" y="1485"/>
                <a:ext cx="415" cy="135"/>
                <a:chOff x="1808" y="1485"/>
                <a:chExt cx="415" cy="135"/>
              </a:xfrm>
            </p:grpSpPr>
            <p:sp>
              <p:nvSpPr>
                <p:cNvPr id="22613" name="Rectangle 280"/>
                <p:cNvSpPr>
                  <a:spLocks noChangeArrowheads="1"/>
                </p:cNvSpPr>
                <p:nvPr/>
              </p:nvSpPr>
              <p:spPr bwMode="auto">
                <a:xfrm>
                  <a:off x="1808" y="148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1430.0</a:t>
                  </a:r>
                  <a:endParaRPr lang="en-GB"/>
                </a:p>
              </p:txBody>
            </p:sp>
            <p:sp>
              <p:nvSpPr>
                <p:cNvPr id="22614" name="Rectangle 381"/>
                <p:cNvSpPr>
                  <a:spLocks noChangeArrowheads="1"/>
                </p:cNvSpPr>
                <p:nvPr/>
              </p:nvSpPr>
              <p:spPr bwMode="auto">
                <a:xfrm>
                  <a:off x="1808" y="1485"/>
                  <a:ext cx="415" cy="135"/>
                </a:xfrm>
                <a:prstGeom prst="rect">
                  <a:avLst/>
                </a:prstGeom>
                <a:noFill/>
                <a:ln w="7">
                  <a:solidFill>
                    <a:srgbClr val="A0A0A0"/>
                  </a:solidFill>
                  <a:miter lim="800000"/>
                  <a:headEnd/>
                  <a:tailEnd/>
                </a:ln>
              </p:spPr>
              <p:txBody>
                <a:bodyPr/>
                <a:lstStyle/>
                <a:p>
                  <a:endParaRPr lang="en-US"/>
                </a:p>
              </p:txBody>
            </p:sp>
          </p:grpSp>
          <p:grpSp>
            <p:nvGrpSpPr>
              <p:cNvPr id="22583" name="Group 384"/>
              <p:cNvGrpSpPr>
                <a:grpSpLocks/>
              </p:cNvGrpSpPr>
              <p:nvPr/>
            </p:nvGrpSpPr>
            <p:grpSpPr bwMode="auto">
              <a:xfrm>
                <a:off x="2223" y="1485"/>
                <a:ext cx="415" cy="135"/>
                <a:chOff x="2223" y="1485"/>
                <a:chExt cx="415" cy="135"/>
              </a:xfrm>
            </p:grpSpPr>
            <p:sp>
              <p:nvSpPr>
                <p:cNvPr id="22611" name="Rectangle 281"/>
                <p:cNvSpPr>
                  <a:spLocks noChangeArrowheads="1"/>
                </p:cNvSpPr>
                <p:nvPr/>
              </p:nvSpPr>
              <p:spPr bwMode="auto">
                <a:xfrm>
                  <a:off x="2223" y="148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1155.0</a:t>
                  </a:r>
                  <a:endParaRPr lang="en-GB"/>
                </a:p>
              </p:txBody>
            </p:sp>
            <p:sp>
              <p:nvSpPr>
                <p:cNvPr id="22612" name="Rectangle 383"/>
                <p:cNvSpPr>
                  <a:spLocks noChangeArrowheads="1"/>
                </p:cNvSpPr>
                <p:nvPr/>
              </p:nvSpPr>
              <p:spPr bwMode="auto">
                <a:xfrm>
                  <a:off x="2223" y="1485"/>
                  <a:ext cx="415" cy="135"/>
                </a:xfrm>
                <a:prstGeom prst="rect">
                  <a:avLst/>
                </a:prstGeom>
                <a:noFill/>
                <a:ln w="7">
                  <a:solidFill>
                    <a:srgbClr val="A0A0A0"/>
                  </a:solidFill>
                  <a:miter lim="800000"/>
                  <a:headEnd/>
                  <a:tailEnd/>
                </a:ln>
              </p:spPr>
              <p:txBody>
                <a:bodyPr/>
                <a:lstStyle/>
                <a:p>
                  <a:endParaRPr lang="en-US"/>
                </a:p>
              </p:txBody>
            </p:sp>
          </p:grpSp>
          <p:grpSp>
            <p:nvGrpSpPr>
              <p:cNvPr id="22584" name="Group 386"/>
              <p:cNvGrpSpPr>
                <a:grpSpLocks/>
              </p:cNvGrpSpPr>
              <p:nvPr/>
            </p:nvGrpSpPr>
            <p:grpSpPr bwMode="auto">
              <a:xfrm>
                <a:off x="2638" y="1485"/>
                <a:ext cx="415" cy="135"/>
                <a:chOff x="2638" y="1485"/>
                <a:chExt cx="415" cy="135"/>
              </a:xfrm>
            </p:grpSpPr>
            <p:sp>
              <p:nvSpPr>
                <p:cNvPr id="22609" name="Rectangle 282"/>
                <p:cNvSpPr>
                  <a:spLocks noChangeArrowheads="1"/>
                </p:cNvSpPr>
                <p:nvPr/>
              </p:nvSpPr>
              <p:spPr bwMode="auto">
                <a:xfrm>
                  <a:off x="2638" y="148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865.0</a:t>
                  </a:r>
                  <a:endParaRPr lang="en-GB"/>
                </a:p>
              </p:txBody>
            </p:sp>
            <p:sp>
              <p:nvSpPr>
                <p:cNvPr id="22610" name="Rectangle 385"/>
                <p:cNvSpPr>
                  <a:spLocks noChangeArrowheads="1"/>
                </p:cNvSpPr>
                <p:nvPr/>
              </p:nvSpPr>
              <p:spPr bwMode="auto">
                <a:xfrm>
                  <a:off x="2638" y="1485"/>
                  <a:ext cx="415" cy="135"/>
                </a:xfrm>
                <a:prstGeom prst="rect">
                  <a:avLst/>
                </a:prstGeom>
                <a:noFill/>
                <a:ln w="7">
                  <a:solidFill>
                    <a:srgbClr val="A0A0A0"/>
                  </a:solidFill>
                  <a:miter lim="800000"/>
                  <a:headEnd/>
                  <a:tailEnd/>
                </a:ln>
              </p:spPr>
              <p:txBody>
                <a:bodyPr/>
                <a:lstStyle/>
                <a:p>
                  <a:endParaRPr lang="en-US"/>
                </a:p>
              </p:txBody>
            </p:sp>
          </p:grpSp>
          <p:grpSp>
            <p:nvGrpSpPr>
              <p:cNvPr id="22585" name="Group 388"/>
              <p:cNvGrpSpPr>
                <a:grpSpLocks/>
              </p:cNvGrpSpPr>
              <p:nvPr/>
            </p:nvGrpSpPr>
            <p:grpSpPr bwMode="auto">
              <a:xfrm>
                <a:off x="0" y="1620"/>
                <a:ext cx="1808" cy="135"/>
                <a:chOff x="0" y="1620"/>
                <a:chExt cx="1808" cy="135"/>
              </a:xfrm>
            </p:grpSpPr>
            <p:sp>
              <p:nvSpPr>
                <p:cNvPr id="22607" name="Rectangle 283"/>
                <p:cNvSpPr>
                  <a:spLocks noChangeArrowheads="1"/>
                </p:cNvSpPr>
                <p:nvPr/>
              </p:nvSpPr>
              <p:spPr bwMode="auto">
                <a:xfrm>
                  <a:off x="0" y="1620"/>
                  <a:ext cx="1808" cy="135"/>
                </a:xfrm>
                <a:prstGeom prst="rect">
                  <a:avLst/>
                </a:prstGeom>
                <a:noFill/>
                <a:ln w="9525">
                  <a:noFill/>
                  <a:miter lim="800000"/>
                  <a:headEnd/>
                  <a:tailEnd/>
                </a:ln>
              </p:spPr>
              <p:txBody>
                <a:bodyPr/>
                <a:lstStyle/>
                <a:p>
                  <a:r>
                    <a:rPr lang="en-GB" sz="800">
                      <a:solidFill>
                        <a:srgbClr val="000000"/>
                      </a:solidFill>
                      <a:latin typeface="Verdana" pitchFamily="34" charset="0"/>
                    </a:rPr>
                    <a:t>Cash at bank and in hand</a:t>
                  </a:r>
                  <a:endParaRPr lang="en-GB"/>
                </a:p>
              </p:txBody>
            </p:sp>
            <p:sp>
              <p:nvSpPr>
                <p:cNvPr id="22608" name="Rectangle 387"/>
                <p:cNvSpPr>
                  <a:spLocks noChangeArrowheads="1"/>
                </p:cNvSpPr>
                <p:nvPr/>
              </p:nvSpPr>
              <p:spPr bwMode="auto">
                <a:xfrm>
                  <a:off x="0" y="1620"/>
                  <a:ext cx="1808" cy="135"/>
                </a:xfrm>
                <a:prstGeom prst="rect">
                  <a:avLst/>
                </a:prstGeom>
                <a:noFill/>
                <a:ln w="7">
                  <a:solidFill>
                    <a:srgbClr val="A0A0A0"/>
                  </a:solidFill>
                  <a:miter lim="800000"/>
                  <a:headEnd/>
                  <a:tailEnd/>
                </a:ln>
              </p:spPr>
              <p:txBody>
                <a:bodyPr/>
                <a:lstStyle/>
                <a:p>
                  <a:endParaRPr lang="en-US"/>
                </a:p>
              </p:txBody>
            </p:sp>
          </p:grpSp>
          <p:grpSp>
            <p:nvGrpSpPr>
              <p:cNvPr id="22586" name="Group 390"/>
              <p:cNvGrpSpPr>
                <a:grpSpLocks/>
              </p:cNvGrpSpPr>
              <p:nvPr/>
            </p:nvGrpSpPr>
            <p:grpSpPr bwMode="auto">
              <a:xfrm>
                <a:off x="1808" y="1620"/>
                <a:ext cx="415" cy="135"/>
                <a:chOff x="1808" y="1620"/>
                <a:chExt cx="415" cy="135"/>
              </a:xfrm>
            </p:grpSpPr>
            <p:sp>
              <p:nvSpPr>
                <p:cNvPr id="22605" name="Rectangle 284"/>
                <p:cNvSpPr>
                  <a:spLocks noChangeArrowheads="1"/>
                </p:cNvSpPr>
                <p:nvPr/>
              </p:nvSpPr>
              <p:spPr bwMode="auto">
                <a:xfrm>
                  <a:off x="1808" y="162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222.0</a:t>
                  </a:r>
                  <a:endParaRPr lang="en-GB"/>
                </a:p>
              </p:txBody>
            </p:sp>
            <p:sp>
              <p:nvSpPr>
                <p:cNvPr id="22606" name="Rectangle 389"/>
                <p:cNvSpPr>
                  <a:spLocks noChangeArrowheads="1"/>
                </p:cNvSpPr>
                <p:nvPr/>
              </p:nvSpPr>
              <p:spPr bwMode="auto">
                <a:xfrm>
                  <a:off x="1808" y="1620"/>
                  <a:ext cx="415" cy="135"/>
                </a:xfrm>
                <a:prstGeom prst="rect">
                  <a:avLst/>
                </a:prstGeom>
                <a:noFill/>
                <a:ln w="7">
                  <a:solidFill>
                    <a:srgbClr val="A0A0A0"/>
                  </a:solidFill>
                  <a:miter lim="800000"/>
                  <a:headEnd/>
                  <a:tailEnd/>
                </a:ln>
              </p:spPr>
              <p:txBody>
                <a:bodyPr/>
                <a:lstStyle/>
                <a:p>
                  <a:endParaRPr lang="en-US"/>
                </a:p>
              </p:txBody>
            </p:sp>
          </p:grpSp>
          <p:grpSp>
            <p:nvGrpSpPr>
              <p:cNvPr id="22587" name="Group 392"/>
              <p:cNvGrpSpPr>
                <a:grpSpLocks/>
              </p:cNvGrpSpPr>
              <p:nvPr/>
            </p:nvGrpSpPr>
            <p:grpSpPr bwMode="auto">
              <a:xfrm>
                <a:off x="2223" y="1620"/>
                <a:ext cx="415" cy="135"/>
                <a:chOff x="2223" y="1620"/>
                <a:chExt cx="415" cy="135"/>
              </a:xfrm>
            </p:grpSpPr>
            <p:sp>
              <p:nvSpPr>
                <p:cNvPr id="22603" name="Rectangle 285"/>
                <p:cNvSpPr>
                  <a:spLocks noChangeArrowheads="1"/>
                </p:cNvSpPr>
                <p:nvPr/>
              </p:nvSpPr>
              <p:spPr bwMode="auto">
                <a:xfrm>
                  <a:off x="2223" y="162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64.0</a:t>
                  </a:r>
                  <a:endParaRPr lang="en-GB"/>
                </a:p>
              </p:txBody>
            </p:sp>
            <p:sp>
              <p:nvSpPr>
                <p:cNvPr id="22604" name="Rectangle 391"/>
                <p:cNvSpPr>
                  <a:spLocks noChangeArrowheads="1"/>
                </p:cNvSpPr>
                <p:nvPr/>
              </p:nvSpPr>
              <p:spPr bwMode="auto">
                <a:xfrm>
                  <a:off x="2223" y="1620"/>
                  <a:ext cx="415" cy="135"/>
                </a:xfrm>
                <a:prstGeom prst="rect">
                  <a:avLst/>
                </a:prstGeom>
                <a:noFill/>
                <a:ln w="7">
                  <a:solidFill>
                    <a:srgbClr val="A0A0A0"/>
                  </a:solidFill>
                  <a:miter lim="800000"/>
                  <a:headEnd/>
                  <a:tailEnd/>
                </a:ln>
              </p:spPr>
              <p:txBody>
                <a:bodyPr/>
                <a:lstStyle/>
                <a:p>
                  <a:endParaRPr lang="en-US"/>
                </a:p>
              </p:txBody>
            </p:sp>
          </p:grpSp>
          <p:grpSp>
            <p:nvGrpSpPr>
              <p:cNvPr id="22588" name="Group 394"/>
              <p:cNvGrpSpPr>
                <a:grpSpLocks/>
              </p:cNvGrpSpPr>
              <p:nvPr/>
            </p:nvGrpSpPr>
            <p:grpSpPr bwMode="auto">
              <a:xfrm>
                <a:off x="2638" y="1620"/>
                <a:ext cx="415" cy="135"/>
                <a:chOff x="2638" y="1620"/>
                <a:chExt cx="415" cy="135"/>
              </a:xfrm>
            </p:grpSpPr>
            <p:sp>
              <p:nvSpPr>
                <p:cNvPr id="22601" name="Rectangle 286"/>
                <p:cNvSpPr>
                  <a:spLocks noChangeArrowheads="1"/>
                </p:cNvSpPr>
                <p:nvPr/>
              </p:nvSpPr>
              <p:spPr bwMode="auto">
                <a:xfrm>
                  <a:off x="2638" y="162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71.0</a:t>
                  </a:r>
                  <a:endParaRPr lang="en-GB"/>
                </a:p>
              </p:txBody>
            </p:sp>
            <p:sp>
              <p:nvSpPr>
                <p:cNvPr id="22602" name="Rectangle 393"/>
                <p:cNvSpPr>
                  <a:spLocks noChangeArrowheads="1"/>
                </p:cNvSpPr>
                <p:nvPr/>
              </p:nvSpPr>
              <p:spPr bwMode="auto">
                <a:xfrm>
                  <a:off x="2638" y="1620"/>
                  <a:ext cx="415" cy="135"/>
                </a:xfrm>
                <a:prstGeom prst="rect">
                  <a:avLst/>
                </a:prstGeom>
                <a:noFill/>
                <a:ln w="7">
                  <a:solidFill>
                    <a:srgbClr val="A0A0A0"/>
                  </a:solidFill>
                  <a:miter lim="800000"/>
                  <a:headEnd/>
                  <a:tailEnd/>
                </a:ln>
              </p:spPr>
              <p:txBody>
                <a:bodyPr/>
                <a:lstStyle/>
                <a:p>
                  <a:endParaRPr lang="en-US"/>
                </a:p>
              </p:txBody>
            </p:sp>
          </p:grpSp>
          <p:grpSp>
            <p:nvGrpSpPr>
              <p:cNvPr id="22589" name="Group 396"/>
              <p:cNvGrpSpPr>
                <a:grpSpLocks/>
              </p:cNvGrpSpPr>
              <p:nvPr/>
            </p:nvGrpSpPr>
            <p:grpSpPr bwMode="auto">
              <a:xfrm>
                <a:off x="0" y="1755"/>
                <a:ext cx="1808" cy="135"/>
                <a:chOff x="0" y="1755"/>
                <a:chExt cx="1808" cy="135"/>
              </a:xfrm>
            </p:grpSpPr>
            <p:sp>
              <p:nvSpPr>
                <p:cNvPr id="22599" name="Rectangle 287"/>
                <p:cNvSpPr>
                  <a:spLocks noChangeArrowheads="1"/>
                </p:cNvSpPr>
                <p:nvPr/>
              </p:nvSpPr>
              <p:spPr bwMode="auto">
                <a:xfrm>
                  <a:off x="0" y="1755"/>
                  <a:ext cx="1808" cy="135"/>
                </a:xfrm>
                <a:prstGeom prst="rect">
                  <a:avLst/>
                </a:prstGeom>
                <a:noFill/>
                <a:ln w="9525">
                  <a:noFill/>
                  <a:miter lim="800000"/>
                  <a:headEnd/>
                  <a:tailEnd/>
                </a:ln>
              </p:spPr>
              <p:txBody>
                <a:bodyPr/>
                <a:lstStyle/>
                <a:p>
                  <a:r>
                    <a:rPr lang="en-GB" sz="800" b="1">
                      <a:solidFill>
                        <a:srgbClr val="000000"/>
                      </a:solidFill>
                      <a:latin typeface="Verdana" pitchFamily="34" charset="0"/>
                    </a:rPr>
                    <a:t>Total Current Assets</a:t>
                  </a:r>
                  <a:endParaRPr lang="en-GB"/>
                </a:p>
              </p:txBody>
            </p:sp>
            <p:sp>
              <p:nvSpPr>
                <p:cNvPr id="22600" name="Rectangle 395"/>
                <p:cNvSpPr>
                  <a:spLocks noChangeArrowheads="1"/>
                </p:cNvSpPr>
                <p:nvPr/>
              </p:nvSpPr>
              <p:spPr bwMode="auto">
                <a:xfrm>
                  <a:off x="0" y="1755"/>
                  <a:ext cx="1808" cy="135"/>
                </a:xfrm>
                <a:prstGeom prst="rect">
                  <a:avLst/>
                </a:prstGeom>
                <a:noFill/>
                <a:ln w="7">
                  <a:solidFill>
                    <a:srgbClr val="A0A0A0"/>
                  </a:solidFill>
                  <a:miter lim="800000"/>
                  <a:headEnd/>
                  <a:tailEnd/>
                </a:ln>
              </p:spPr>
              <p:txBody>
                <a:bodyPr/>
                <a:lstStyle/>
                <a:p>
                  <a:endParaRPr lang="en-US"/>
                </a:p>
              </p:txBody>
            </p:sp>
          </p:grpSp>
          <p:grpSp>
            <p:nvGrpSpPr>
              <p:cNvPr id="22590" name="Group 398"/>
              <p:cNvGrpSpPr>
                <a:grpSpLocks/>
              </p:cNvGrpSpPr>
              <p:nvPr/>
            </p:nvGrpSpPr>
            <p:grpSpPr bwMode="auto">
              <a:xfrm>
                <a:off x="1808" y="1755"/>
                <a:ext cx="415" cy="135"/>
                <a:chOff x="1808" y="1755"/>
                <a:chExt cx="415" cy="135"/>
              </a:xfrm>
            </p:grpSpPr>
            <p:sp>
              <p:nvSpPr>
                <p:cNvPr id="22597" name="Rectangle 288"/>
                <p:cNvSpPr>
                  <a:spLocks noChangeArrowheads="1"/>
                </p:cNvSpPr>
                <p:nvPr/>
              </p:nvSpPr>
              <p:spPr bwMode="auto">
                <a:xfrm>
                  <a:off x="1808" y="175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2725.0</a:t>
                  </a:r>
                  <a:endParaRPr lang="en-GB"/>
                </a:p>
              </p:txBody>
            </p:sp>
            <p:sp>
              <p:nvSpPr>
                <p:cNvPr id="22598" name="Rectangle 397"/>
                <p:cNvSpPr>
                  <a:spLocks noChangeArrowheads="1"/>
                </p:cNvSpPr>
                <p:nvPr/>
              </p:nvSpPr>
              <p:spPr bwMode="auto">
                <a:xfrm>
                  <a:off x="1808" y="1755"/>
                  <a:ext cx="415" cy="135"/>
                </a:xfrm>
                <a:prstGeom prst="rect">
                  <a:avLst/>
                </a:prstGeom>
                <a:noFill/>
                <a:ln w="7">
                  <a:solidFill>
                    <a:srgbClr val="A0A0A0"/>
                  </a:solidFill>
                  <a:miter lim="800000"/>
                  <a:headEnd/>
                  <a:tailEnd/>
                </a:ln>
              </p:spPr>
              <p:txBody>
                <a:bodyPr/>
                <a:lstStyle/>
                <a:p>
                  <a:endParaRPr lang="en-US"/>
                </a:p>
              </p:txBody>
            </p:sp>
          </p:grpSp>
          <p:grpSp>
            <p:nvGrpSpPr>
              <p:cNvPr id="22591" name="Group 400"/>
              <p:cNvGrpSpPr>
                <a:grpSpLocks/>
              </p:cNvGrpSpPr>
              <p:nvPr/>
            </p:nvGrpSpPr>
            <p:grpSpPr bwMode="auto">
              <a:xfrm>
                <a:off x="2223" y="1755"/>
                <a:ext cx="415" cy="135"/>
                <a:chOff x="2223" y="1755"/>
                <a:chExt cx="415" cy="135"/>
              </a:xfrm>
            </p:grpSpPr>
            <p:sp>
              <p:nvSpPr>
                <p:cNvPr id="22595" name="Rectangle 289"/>
                <p:cNvSpPr>
                  <a:spLocks noChangeArrowheads="1"/>
                </p:cNvSpPr>
                <p:nvPr/>
              </p:nvSpPr>
              <p:spPr bwMode="auto">
                <a:xfrm>
                  <a:off x="2223" y="175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2559.0</a:t>
                  </a:r>
                  <a:endParaRPr lang="en-GB"/>
                </a:p>
              </p:txBody>
            </p:sp>
            <p:sp>
              <p:nvSpPr>
                <p:cNvPr id="22596" name="Rectangle 399"/>
                <p:cNvSpPr>
                  <a:spLocks noChangeArrowheads="1"/>
                </p:cNvSpPr>
                <p:nvPr/>
              </p:nvSpPr>
              <p:spPr bwMode="auto">
                <a:xfrm>
                  <a:off x="2223" y="1755"/>
                  <a:ext cx="415" cy="135"/>
                </a:xfrm>
                <a:prstGeom prst="rect">
                  <a:avLst/>
                </a:prstGeom>
                <a:noFill/>
                <a:ln w="7">
                  <a:solidFill>
                    <a:srgbClr val="A0A0A0"/>
                  </a:solidFill>
                  <a:miter lim="800000"/>
                  <a:headEnd/>
                  <a:tailEnd/>
                </a:ln>
              </p:spPr>
              <p:txBody>
                <a:bodyPr/>
                <a:lstStyle/>
                <a:p>
                  <a:endParaRPr lang="en-US"/>
                </a:p>
              </p:txBody>
            </p:sp>
          </p:grpSp>
          <p:grpSp>
            <p:nvGrpSpPr>
              <p:cNvPr id="22592" name="Group 402"/>
              <p:cNvGrpSpPr>
                <a:grpSpLocks/>
              </p:cNvGrpSpPr>
              <p:nvPr/>
            </p:nvGrpSpPr>
            <p:grpSpPr bwMode="auto">
              <a:xfrm>
                <a:off x="2638" y="1755"/>
                <a:ext cx="415" cy="135"/>
                <a:chOff x="2638" y="1755"/>
                <a:chExt cx="415" cy="135"/>
              </a:xfrm>
            </p:grpSpPr>
            <p:sp>
              <p:nvSpPr>
                <p:cNvPr id="22593" name="Rectangle 290"/>
                <p:cNvSpPr>
                  <a:spLocks noChangeArrowheads="1"/>
                </p:cNvSpPr>
                <p:nvPr/>
              </p:nvSpPr>
              <p:spPr bwMode="auto">
                <a:xfrm>
                  <a:off x="2638" y="175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2550.0</a:t>
                  </a:r>
                  <a:endParaRPr lang="en-GB"/>
                </a:p>
              </p:txBody>
            </p:sp>
            <p:sp>
              <p:nvSpPr>
                <p:cNvPr id="22594" name="Rectangle 401"/>
                <p:cNvSpPr>
                  <a:spLocks noChangeArrowheads="1"/>
                </p:cNvSpPr>
                <p:nvPr/>
              </p:nvSpPr>
              <p:spPr bwMode="auto">
                <a:xfrm>
                  <a:off x="2638" y="1755"/>
                  <a:ext cx="415" cy="135"/>
                </a:xfrm>
                <a:prstGeom prst="rect">
                  <a:avLst/>
                </a:prstGeom>
                <a:noFill/>
                <a:ln w="7">
                  <a:solidFill>
                    <a:srgbClr val="A0A0A0"/>
                  </a:solidFill>
                  <a:miter lim="800000"/>
                  <a:headEnd/>
                  <a:tailEnd/>
                </a:ln>
              </p:spPr>
              <p:txBody>
                <a:bodyPr/>
                <a:lstStyle/>
                <a:p>
                  <a:endParaRPr lang="en-US"/>
                </a:p>
              </p:txBody>
            </p:sp>
          </p:grpSp>
        </p:grpSp>
        <p:sp>
          <p:nvSpPr>
            <p:cNvPr id="22536" name="Rectangle 404"/>
            <p:cNvSpPr>
              <a:spLocks noChangeArrowheads="1"/>
            </p:cNvSpPr>
            <p:nvPr/>
          </p:nvSpPr>
          <p:spPr bwMode="auto">
            <a:xfrm>
              <a:off x="-3" y="-3"/>
              <a:ext cx="3059" cy="1896"/>
            </a:xfrm>
            <a:prstGeom prst="rect">
              <a:avLst/>
            </a:prstGeom>
            <a:noFill/>
            <a:ln w="9525">
              <a:solidFill>
                <a:srgbClr val="000000"/>
              </a:solidFill>
              <a:miter lim="800000"/>
              <a:headEnd/>
              <a:tailEnd/>
            </a:ln>
          </p:spPr>
          <p:txBody>
            <a:bodyPr/>
            <a:lstStyle/>
            <a:p>
              <a:endParaRPr lang="en-US"/>
            </a:p>
          </p:txBody>
        </p:sp>
      </p:grpSp>
      <p:sp>
        <p:nvSpPr>
          <p:cNvPr id="21910" name="Text Box 406"/>
          <p:cNvSpPr txBox="1">
            <a:spLocks noChangeArrowheads="1"/>
          </p:cNvSpPr>
          <p:nvPr/>
        </p:nvSpPr>
        <p:spPr bwMode="auto">
          <a:xfrm>
            <a:off x="5867400" y="2057400"/>
            <a:ext cx="2819400" cy="3013075"/>
          </a:xfrm>
          <a:prstGeom prst="rect">
            <a:avLst/>
          </a:prstGeom>
          <a:solidFill>
            <a:schemeClr val="hlink"/>
          </a:solidFill>
          <a:ln w="9525">
            <a:noFill/>
            <a:miter lim="800000"/>
            <a:headEnd/>
            <a:tailEnd/>
          </a:ln>
        </p:spPr>
        <p:txBody>
          <a:bodyPr>
            <a:spAutoFit/>
          </a:bodyPr>
          <a:lstStyle/>
          <a:p>
            <a:pPr>
              <a:spcBef>
                <a:spcPct val="50000"/>
              </a:spcBef>
            </a:pPr>
            <a:r>
              <a:rPr lang="en-GB" b="1">
                <a:latin typeface="Verdana" pitchFamily="34" charset="0"/>
              </a:rPr>
              <a:t>Fixed Assets</a:t>
            </a:r>
            <a:r>
              <a:rPr lang="en-GB">
                <a:latin typeface="Verdana" pitchFamily="34" charset="0"/>
              </a:rPr>
              <a:t> – assets not used up in production or lasting longer than one year – equipment, buildings, machinery, etc.</a:t>
            </a:r>
          </a:p>
        </p:txBody>
      </p:sp>
      <p:sp>
        <p:nvSpPr>
          <p:cNvPr id="21911" name="Text Box 407"/>
          <p:cNvSpPr txBox="1">
            <a:spLocks noChangeArrowheads="1"/>
          </p:cNvSpPr>
          <p:nvPr/>
        </p:nvSpPr>
        <p:spPr bwMode="auto">
          <a:xfrm>
            <a:off x="5867400" y="2057400"/>
            <a:ext cx="2819400" cy="2647950"/>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Fixed assets can be </a:t>
            </a:r>
            <a:r>
              <a:rPr lang="en-GB" b="1">
                <a:latin typeface="Verdana" pitchFamily="34" charset="0"/>
              </a:rPr>
              <a:t>tangible</a:t>
            </a:r>
            <a:r>
              <a:rPr lang="en-GB">
                <a:latin typeface="Verdana" pitchFamily="34" charset="0"/>
              </a:rPr>
              <a:t> – i.e. physical items or </a:t>
            </a:r>
            <a:r>
              <a:rPr lang="en-GB" b="1">
                <a:latin typeface="Verdana" pitchFamily="34" charset="0"/>
              </a:rPr>
              <a:t>intangible</a:t>
            </a:r>
            <a:r>
              <a:rPr lang="en-GB">
                <a:latin typeface="Verdana" pitchFamily="34" charset="0"/>
              </a:rPr>
              <a:t> – i.e. brand name, goodwill.</a:t>
            </a:r>
          </a:p>
        </p:txBody>
      </p:sp>
      <p:sp>
        <p:nvSpPr>
          <p:cNvPr id="21912" name="Text Box 408"/>
          <p:cNvSpPr txBox="1">
            <a:spLocks noChangeArrowheads="1"/>
          </p:cNvSpPr>
          <p:nvPr/>
        </p:nvSpPr>
        <p:spPr bwMode="auto">
          <a:xfrm>
            <a:off x="5867400" y="2057400"/>
            <a:ext cx="2819400" cy="3444875"/>
          </a:xfrm>
          <a:prstGeom prst="rect">
            <a:avLst/>
          </a:prstGeom>
          <a:solidFill>
            <a:schemeClr val="hlink"/>
          </a:solidFill>
          <a:ln w="9525">
            <a:noFill/>
            <a:miter lim="800000"/>
            <a:headEnd/>
            <a:tailEnd/>
          </a:ln>
        </p:spPr>
        <p:txBody>
          <a:bodyPr>
            <a:spAutoFit/>
          </a:bodyPr>
          <a:lstStyle/>
          <a:p>
            <a:pPr>
              <a:spcBef>
                <a:spcPct val="50000"/>
              </a:spcBef>
            </a:pPr>
            <a:r>
              <a:rPr lang="en-GB" sz="2000" b="1">
                <a:latin typeface="Verdana" pitchFamily="34" charset="0"/>
              </a:rPr>
              <a:t>Current Assets:</a:t>
            </a:r>
            <a:r>
              <a:rPr lang="en-GB" sz="2000">
                <a:latin typeface="Verdana" pitchFamily="34" charset="0"/>
              </a:rPr>
              <a:t> assets that are used up during production and which are likely to yield cash in the coming year – for example, stock will be sold and debtors owing the business money will pay up!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1910"/>
                                        </p:tgtEl>
                                        <p:attrNameLst>
                                          <p:attrName>style.visibility</p:attrName>
                                        </p:attrNameLst>
                                      </p:cBhvr>
                                      <p:to>
                                        <p:strVal val="visible"/>
                                      </p:to>
                                    </p:set>
                                    <p:animEffect transition="in" filter="dissolve">
                                      <p:cBhvr>
                                        <p:cTn id="7" dur="500"/>
                                        <p:tgtEl>
                                          <p:spTgt spid="21910"/>
                                        </p:tgtEl>
                                      </p:cBhvr>
                                    </p:animEffect>
                                  </p:childTnLst>
                                  <p:subTnLst>
                                    <p:set>
                                      <p:cBhvr override="childStyle">
                                        <p:cTn dur="1" fill="hold" display="0" masterRel="nextClick" afterEffect="1"/>
                                        <p:tgtEl>
                                          <p:spTgt spid="21910"/>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911"/>
                                        </p:tgtEl>
                                        <p:attrNameLst>
                                          <p:attrName>style.visibility</p:attrName>
                                        </p:attrNameLst>
                                      </p:cBhvr>
                                      <p:to>
                                        <p:strVal val="visible"/>
                                      </p:to>
                                    </p:set>
                                    <p:animEffect transition="in" filter="dissolve">
                                      <p:cBhvr>
                                        <p:cTn id="12" dur="500"/>
                                        <p:tgtEl>
                                          <p:spTgt spid="21911"/>
                                        </p:tgtEl>
                                      </p:cBhvr>
                                    </p:animEffect>
                                  </p:childTnLst>
                                  <p:subTnLst>
                                    <p:set>
                                      <p:cBhvr override="childStyle">
                                        <p:cTn dur="1" fill="hold" display="0" masterRel="nextClick" afterEffect="1"/>
                                        <p:tgtEl>
                                          <p:spTgt spid="21911"/>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1912"/>
                                        </p:tgtEl>
                                        <p:attrNameLst>
                                          <p:attrName>style.visibility</p:attrName>
                                        </p:attrNameLst>
                                      </p:cBhvr>
                                      <p:to>
                                        <p:strVal val="visible"/>
                                      </p:to>
                                    </p:set>
                                    <p:animEffect transition="in" filter="dissolve">
                                      <p:cBhvr>
                                        <p:cTn id="17" dur="500"/>
                                        <p:tgtEl>
                                          <p:spTgt spid="21912"/>
                                        </p:tgtEl>
                                      </p:cBhvr>
                                    </p:animEffect>
                                  </p:childTnLst>
                                  <p:subTnLst>
                                    <p:set>
                                      <p:cBhvr override="childStyle">
                                        <p:cTn dur="1" fill="hold" display="0" masterRel="nextClick" afterEffect="1"/>
                                        <p:tgtEl>
                                          <p:spTgt spid="2191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0" grpId="0" animBg="1" autoUpdateAnimBg="0"/>
      <p:bldP spid="21911" grpId="0" animBg="1" autoUpdateAnimBg="0"/>
      <p:bldP spid="21912"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2800" smtClean="0"/>
              <a:t>Balance Sheet – Part 2</a:t>
            </a:r>
          </a:p>
        </p:txBody>
      </p:sp>
      <p:grpSp>
        <p:nvGrpSpPr>
          <p:cNvPr id="23555" name="Group 175"/>
          <p:cNvGrpSpPr>
            <a:grpSpLocks/>
          </p:cNvGrpSpPr>
          <p:nvPr/>
        </p:nvGrpSpPr>
        <p:grpSpPr bwMode="auto">
          <a:xfrm>
            <a:off x="304800" y="2133600"/>
            <a:ext cx="5791200" cy="5181600"/>
            <a:chOff x="-3" y="-3"/>
            <a:chExt cx="3178" cy="2703"/>
          </a:xfrm>
        </p:grpSpPr>
        <p:sp>
          <p:nvSpPr>
            <p:cNvPr id="23563" name="Rectangle 23"/>
            <p:cNvSpPr>
              <a:spLocks noChangeArrowheads="1"/>
            </p:cNvSpPr>
            <p:nvPr/>
          </p:nvSpPr>
          <p:spPr bwMode="auto">
            <a:xfrm>
              <a:off x="0" y="2700"/>
              <a:ext cx="0" cy="0"/>
            </a:xfrm>
            <a:prstGeom prst="rect">
              <a:avLst/>
            </a:prstGeom>
            <a:solidFill>
              <a:srgbClr val="D1D1D1"/>
            </a:solidFill>
            <a:ln w="9525">
              <a:noFill/>
              <a:miter lim="800000"/>
              <a:headEnd/>
              <a:tailEnd/>
            </a:ln>
          </p:spPr>
          <p:txBody>
            <a:bodyPr>
              <a:spAutoFit/>
            </a:bodyPr>
            <a:lstStyle/>
            <a:p>
              <a:endParaRPr lang="en-US"/>
            </a:p>
          </p:txBody>
        </p:sp>
        <p:grpSp>
          <p:nvGrpSpPr>
            <p:cNvPr id="23564" name="Group 174"/>
            <p:cNvGrpSpPr>
              <a:grpSpLocks/>
            </p:cNvGrpSpPr>
            <p:nvPr/>
          </p:nvGrpSpPr>
          <p:grpSpPr bwMode="auto">
            <a:xfrm>
              <a:off x="-3" y="-3"/>
              <a:ext cx="3178" cy="1896"/>
              <a:chOff x="-3" y="-3"/>
              <a:chExt cx="3178" cy="1896"/>
            </a:xfrm>
          </p:grpSpPr>
          <p:grpSp>
            <p:nvGrpSpPr>
              <p:cNvPr id="23565" name="Group 172"/>
              <p:cNvGrpSpPr>
                <a:grpSpLocks/>
              </p:cNvGrpSpPr>
              <p:nvPr/>
            </p:nvGrpSpPr>
            <p:grpSpPr bwMode="auto">
              <a:xfrm>
                <a:off x="0" y="0"/>
                <a:ext cx="3172" cy="1890"/>
                <a:chOff x="0" y="0"/>
                <a:chExt cx="3172" cy="1890"/>
              </a:xfrm>
            </p:grpSpPr>
            <p:grpSp>
              <p:nvGrpSpPr>
                <p:cNvPr id="23567" name="Group 61"/>
                <p:cNvGrpSpPr>
                  <a:grpSpLocks/>
                </p:cNvGrpSpPr>
                <p:nvPr/>
              </p:nvGrpSpPr>
              <p:grpSpPr bwMode="auto">
                <a:xfrm>
                  <a:off x="0" y="0"/>
                  <a:ext cx="1942" cy="135"/>
                  <a:chOff x="0" y="0"/>
                  <a:chExt cx="1942" cy="135"/>
                </a:xfrm>
              </p:grpSpPr>
              <p:sp>
                <p:nvSpPr>
                  <p:cNvPr id="23733" name="Rectangle 3"/>
                  <p:cNvSpPr>
                    <a:spLocks noChangeArrowheads="1"/>
                  </p:cNvSpPr>
                  <p:nvPr/>
                </p:nvSpPr>
                <p:spPr bwMode="auto">
                  <a:xfrm>
                    <a:off x="0" y="0"/>
                    <a:ext cx="1942" cy="135"/>
                  </a:xfrm>
                  <a:prstGeom prst="rect">
                    <a:avLst/>
                  </a:prstGeom>
                  <a:noFill/>
                  <a:ln w="9525">
                    <a:noFill/>
                    <a:miter lim="800000"/>
                    <a:headEnd/>
                    <a:tailEnd/>
                  </a:ln>
                </p:spPr>
                <p:txBody>
                  <a:bodyPr/>
                  <a:lstStyle/>
                  <a:p>
                    <a:r>
                      <a:rPr lang="en-GB" sz="800" b="1">
                        <a:solidFill>
                          <a:srgbClr val="000000"/>
                        </a:solidFill>
                        <a:latin typeface="Verdana" pitchFamily="34" charset="0"/>
                      </a:rPr>
                      <a:t>Creditors: Amounts falling due within one year</a:t>
                    </a:r>
                    <a:endParaRPr lang="en-GB"/>
                  </a:p>
                </p:txBody>
              </p:sp>
              <p:sp>
                <p:nvSpPr>
                  <p:cNvPr id="23734" name="Rectangle 60"/>
                  <p:cNvSpPr>
                    <a:spLocks noChangeArrowheads="1"/>
                  </p:cNvSpPr>
                  <p:nvPr/>
                </p:nvSpPr>
                <p:spPr bwMode="auto">
                  <a:xfrm>
                    <a:off x="0" y="0"/>
                    <a:ext cx="1942" cy="135"/>
                  </a:xfrm>
                  <a:prstGeom prst="rect">
                    <a:avLst/>
                  </a:prstGeom>
                  <a:noFill/>
                  <a:ln w="7">
                    <a:solidFill>
                      <a:srgbClr val="A0A0A0"/>
                    </a:solidFill>
                    <a:miter lim="800000"/>
                    <a:headEnd/>
                    <a:tailEnd/>
                  </a:ln>
                </p:spPr>
                <p:txBody>
                  <a:bodyPr/>
                  <a:lstStyle/>
                  <a:p>
                    <a:endParaRPr lang="en-US"/>
                  </a:p>
                </p:txBody>
              </p:sp>
            </p:grpSp>
            <p:grpSp>
              <p:nvGrpSpPr>
                <p:cNvPr id="23568" name="Group 63"/>
                <p:cNvGrpSpPr>
                  <a:grpSpLocks/>
                </p:cNvGrpSpPr>
                <p:nvPr/>
              </p:nvGrpSpPr>
              <p:grpSpPr bwMode="auto">
                <a:xfrm>
                  <a:off x="1942" y="0"/>
                  <a:ext cx="400" cy="135"/>
                  <a:chOff x="1942" y="0"/>
                  <a:chExt cx="400" cy="135"/>
                </a:xfrm>
              </p:grpSpPr>
              <p:sp>
                <p:nvSpPr>
                  <p:cNvPr id="23731" name="Rectangle 4"/>
                  <p:cNvSpPr>
                    <a:spLocks noChangeArrowheads="1"/>
                  </p:cNvSpPr>
                  <p:nvPr/>
                </p:nvSpPr>
                <p:spPr bwMode="auto">
                  <a:xfrm>
                    <a:off x="1942" y="0"/>
                    <a:ext cx="400"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-2904.0</a:t>
                    </a:r>
                    <a:endParaRPr lang="en-GB"/>
                  </a:p>
                </p:txBody>
              </p:sp>
              <p:sp>
                <p:nvSpPr>
                  <p:cNvPr id="23732" name="Rectangle 62"/>
                  <p:cNvSpPr>
                    <a:spLocks noChangeArrowheads="1"/>
                  </p:cNvSpPr>
                  <p:nvPr/>
                </p:nvSpPr>
                <p:spPr bwMode="auto">
                  <a:xfrm>
                    <a:off x="1942" y="0"/>
                    <a:ext cx="400" cy="135"/>
                  </a:xfrm>
                  <a:prstGeom prst="rect">
                    <a:avLst/>
                  </a:prstGeom>
                  <a:noFill/>
                  <a:ln w="7">
                    <a:solidFill>
                      <a:srgbClr val="A0A0A0"/>
                    </a:solidFill>
                    <a:miter lim="800000"/>
                    <a:headEnd/>
                    <a:tailEnd/>
                  </a:ln>
                </p:spPr>
                <p:txBody>
                  <a:bodyPr/>
                  <a:lstStyle/>
                  <a:p>
                    <a:endParaRPr lang="en-US"/>
                  </a:p>
                </p:txBody>
              </p:sp>
            </p:grpSp>
            <p:grpSp>
              <p:nvGrpSpPr>
                <p:cNvPr id="23569" name="Group 65"/>
                <p:cNvGrpSpPr>
                  <a:grpSpLocks/>
                </p:cNvGrpSpPr>
                <p:nvPr/>
              </p:nvGrpSpPr>
              <p:grpSpPr bwMode="auto">
                <a:xfrm>
                  <a:off x="2342" y="0"/>
                  <a:ext cx="415" cy="135"/>
                  <a:chOff x="2342" y="0"/>
                  <a:chExt cx="415" cy="135"/>
                </a:xfrm>
              </p:grpSpPr>
              <p:sp>
                <p:nvSpPr>
                  <p:cNvPr id="23729" name="Rectangle 5"/>
                  <p:cNvSpPr>
                    <a:spLocks noChangeArrowheads="1"/>
                  </p:cNvSpPr>
                  <p:nvPr/>
                </p:nvSpPr>
                <p:spPr bwMode="auto">
                  <a:xfrm>
                    <a:off x="2342" y="0"/>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-3201.0</a:t>
                    </a:r>
                    <a:endParaRPr lang="en-GB"/>
                  </a:p>
                </p:txBody>
              </p:sp>
              <p:sp>
                <p:nvSpPr>
                  <p:cNvPr id="23730" name="Rectangle 64"/>
                  <p:cNvSpPr>
                    <a:spLocks noChangeArrowheads="1"/>
                  </p:cNvSpPr>
                  <p:nvPr/>
                </p:nvSpPr>
                <p:spPr bwMode="auto">
                  <a:xfrm>
                    <a:off x="2342" y="0"/>
                    <a:ext cx="415" cy="135"/>
                  </a:xfrm>
                  <a:prstGeom prst="rect">
                    <a:avLst/>
                  </a:prstGeom>
                  <a:noFill/>
                  <a:ln w="7">
                    <a:solidFill>
                      <a:srgbClr val="A0A0A0"/>
                    </a:solidFill>
                    <a:miter lim="800000"/>
                    <a:headEnd/>
                    <a:tailEnd/>
                  </a:ln>
                </p:spPr>
                <p:txBody>
                  <a:bodyPr/>
                  <a:lstStyle/>
                  <a:p>
                    <a:endParaRPr lang="en-US"/>
                  </a:p>
                </p:txBody>
              </p:sp>
            </p:grpSp>
            <p:grpSp>
              <p:nvGrpSpPr>
                <p:cNvPr id="23570" name="Group 67"/>
                <p:cNvGrpSpPr>
                  <a:grpSpLocks/>
                </p:cNvGrpSpPr>
                <p:nvPr/>
              </p:nvGrpSpPr>
              <p:grpSpPr bwMode="auto">
                <a:xfrm>
                  <a:off x="2757" y="0"/>
                  <a:ext cx="415" cy="135"/>
                  <a:chOff x="2757" y="0"/>
                  <a:chExt cx="415" cy="135"/>
                </a:xfrm>
              </p:grpSpPr>
              <p:sp>
                <p:nvSpPr>
                  <p:cNvPr id="23727" name="Rectangle 6"/>
                  <p:cNvSpPr>
                    <a:spLocks noChangeArrowheads="1"/>
                  </p:cNvSpPr>
                  <p:nvPr/>
                </p:nvSpPr>
                <p:spPr bwMode="auto">
                  <a:xfrm>
                    <a:off x="2757" y="0"/>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-3308.0</a:t>
                    </a:r>
                    <a:endParaRPr lang="en-GB"/>
                  </a:p>
                </p:txBody>
              </p:sp>
              <p:sp>
                <p:nvSpPr>
                  <p:cNvPr id="23728" name="Rectangle 66"/>
                  <p:cNvSpPr>
                    <a:spLocks noChangeArrowheads="1"/>
                  </p:cNvSpPr>
                  <p:nvPr/>
                </p:nvSpPr>
                <p:spPr bwMode="auto">
                  <a:xfrm>
                    <a:off x="2757" y="0"/>
                    <a:ext cx="415" cy="135"/>
                  </a:xfrm>
                  <a:prstGeom prst="rect">
                    <a:avLst/>
                  </a:prstGeom>
                  <a:noFill/>
                  <a:ln w="7">
                    <a:solidFill>
                      <a:srgbClr val="A0A0A0"/>
                    </a:solidFill>
                    <a:miter lim="800000"/>
                    <a:headEnd/>
                    <a:tailEnd/>
                  </a:ln>
                </p:spPr>
                <p:txBody>
                  <a:bodyPr/>
                  <a:lstStyle/>
                  <a:p>
                    <a:endParaRPr lang="en-US"/>
                  </a:p>
                </p:txBody>
              </p:sp>
            </p:grpSp>
            <p:grpSp>
              <p:nvGrpSpPr>
                <p:cNvPr id="23571" name="Group 69"/>
                <p:cNvGrpSpPr>
                  <a:grpSpLocks/>
                </p:cNvGrpSpPr>
                <p:nvPr/>
              </p:nvGrpSpPr>
              <p:grpSpPr bwMode="auto">
                <a:xfrm>
                  <a:off x="0" y="135"/>
                  <a:ext cx="1942" cy="135"/>
                  <a:chOff x="0" y="135"/>
                  <a:chExt cx="1942" cy="135"/>
                </a:xfrm>
              </p:grpSpPr>
              <p:sp>
                <p:nvSpPr>
                  <p:cNvPr id="23725" name="Rectangle 7"/>
                  <p:cNvSpPr>
                    <a:spLocks noChangeArrowheads="1"/>
                  </p:cNvSpPr>
                  <p:nvPr/>
                </p:nvSpPr>
                <p:spPr bwMode="auto">
                  <a:xfrm>
                    <a:off x="0" y="135"/>
                    <a:ext cx="1942" cy="135"/>
                  </a:xfrm>
                  <a:prstGeom prst="rect">
                    <a:avLst/>
                  </a:prstGeom>
                  <a:noFill/>
                  <a:ln w="9525">
                    <a:noFill/>
                    <a:miter lim="800000"/>
                    <a:headEnd/>
                    <a:tailEnd/>
                  </a:ln>
                </p:spPr>
                <p:txBody>
                  <a:bodyPr/>
                  <a:lstStyle/>
                  <a:p>
                    <a:r>
                      <a:rPr lang="en-GB" sz="800" b="1">
                        <a:solidFill>
                          <a:srgbClr val="000000"/>
                        </a:solidFill>
                        <a:latin typeface="Verdana" pitchFamily="34" charset="0"/>
                      </a:rPr>
                      <a:t>Net Current Assets (liabilities)</a:t>
                    </a:r>
                    <a:endParaRPr lang="en-GB"/>
                  </a:p>
                </p:txBody>
              </p:sp>
              <p:sp>
                <p:nvSpPr>
                  <p:cNvPr id="23726" name="Rectangle 68"/>
                  <p:cNvSpPr>
                    <a:spLocks noChangeArrowheads="1"/>
                  </p:cNvSpPr>
                  <p:nvPr/>
                </p:nvSpPr>
                <p:spPr bwMode="auto">
                  <a:xfrm>
                    <a:off x="0" y="135"/>
                    <a:ext cx="1942" cy="135"/>
                  </a:xfrm>
                  <a:prstGeom prst="rect">
                    <a:avLst/>
                  </a:prstGeom>
                  <a:noFill/>
                  <a:ln w="7">
                    <a:solidFill>
                      <a:srgbClr val="A0A0A0"/>
                    </a:solidFill>
                    <a:miter lim="800000"/>
                    <a:headEnd/>
                    <a:tailEnd/>
                  </a:ln>
                </p:spPr>
                <p:txBody>
                  <a:bodyPr/>
                  <a:lstStyle/>
                  <a:p>
                    <a:endParaRPr lang="en-US"/>
                  </a:p>
                </p:txBody>
              </p:sp>
            </p:grpSp>
            <p:grpSp>
              <p:nvGrpSpPr>
                <p:cNvPr id="23572" name="Group 71"/>
                <p:cNvGrpSpPr>
                  <a:grpSpLocks/>
                </p:cNvGrpSpPr>
                <p:nvPr/>
              </p:nvGrpSpPr>
              <p:grpSpPr bwMode="auto">
                <a:xfrm>
                  <a:off x="1942" y="135"/>
                  <a:ext cx="400" cy="135"/>
                  <a:chOff x="1942" y="135"/>
                  <a:chExt cx="400" cy="135"/>
                </a:xfrm>
              </p:grpSpPr>
              <p:sp>
                <p:nvSpPr>
                  <p:cNvPr id="23723" name="Rectangle 8"/>
                  <p:cNvSpPr>
                    <a:spLocks noChangeArrowheads="1"/>
                  </p:cNvSpPr>
                  <p:nvPr/>
                </p:nvSpPr>
                <p:spPr bwMode="auto">
                  <a:xfrm>
                    <a:off x="1942" y="135"/>
                    <a:ext cx="400"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-179.0</a:t>
                    </a:r>
                    <a:endParaRPr lang="en-GB"/>
                  </a:p>
                </p:txBody>
              </p:sp>
              <p:sp>
                <p:nvSpPr>
                  <p:cNvPr id="23724" name="Rectangle 70"/>
                  <p:cNvSpPr>
                    <a:spLocks noChangeArrowheads="1"/>
                  </p:cNvSpPr>
                  <p:nvPr/>
                </p:nvSpPr>
                <p:spPr bwMode="auto">
                  <a:xfrm>
                    <a:off x="1942" y="135"/>
                    <a:ext cx="400" cy="135"/>
                  </a:xfrm>
                  <a:prstGeom prst="rect">
                    <a:avLst/>
                  </a:prstGeom>
                  <a:noFill/>
                  <a:ln w="7">
                    <a:solidFill>
                      <a:srgbClr val="A0A0A0"/>
                    </a:solidFill>
                    <a:miter lim="800000"/>
                    <a:headEnd/>
                    <a:tailEnd/>
                  </a:ln>
                </p:spPr>
                <p:txBody>
                  <a:bodyPr/>
                  <a:lstStyle/>
                  <a:p>
                    <a:endParaRPr lang="en-US"/>
                  </a:p>
                </p:txBody>
              </p:sp>
            </p:grpSp>
            <p:grpSp>
              <p:nvGrpSpPr>
                <p:cNvPr id="23573" name="Group 73"/>
                <p:cNvGrpSpPr>
                  <a:grpSpLocks/>
                </p:cNvGrpSpPr>
                <p:nvPr/>
              </p:nvGrpSpPr>
              <p:grpSpPr bwMode="auto">
                <a:xfrm>
                  <a:off x="2342" y="135"/>
                  <a:ext cx="415" cy="135"/>
                  <a:chOff x="2342" y="135"/>
                  <a:chExt cx="415" cy="135"/>
                </a:xfrm>
              </p:grpSpPr>
              <p:sp>
                <p:nvSpPr>
                  <p:cNvPr id="23721" name="Rectangle 9"/>
                  <p:cNvSpPr>
                    <a:spLocks noChangeArrowheads="1"/>
                  </p:cNvSpPr>
                  <p:nvPr/>
                </p:nvSpPr>
                <p:spPr bwMode="auto">
                  <a:xfrm>
                    <a:off x="2342" y="13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-642.0</a:t>
                    </a:r>
                    <a:endParaRPr lang="en-GB"/>
                  </a:p>
                </p:txBody>
              </p:sp>
              <p:sp>
                <p:nvSpPr>
                  <p:cNvPr id="23722" name="Rectangle 72"/>
                  <p:cNvSpPr>
                    <a:spLocks noChangeArrowheads="1"/>
                  </p:cNvSpPr>
                  <p:nvPr/>
                </p:nvSpPr>
                <p:spPr bwMode="auto">
                  <a:xfrm>
                    <a:off x="2342" y="135"/>
                    <a:ext cx="415" cy="135"/>
                  </a:xfrm>
                  <a:prstGeom prst="rect">
                    <a:avLst/>
                  </a:prstGeom>
                  <a:noFill/>
                  <a:ln w="7">
                    <a:solidFill>
                      <a:srgbClr val="A0A0A0"/>
                    </a:solidFill>
                    <a:miter lim="800000"/>
                    <a:headEnd/>
                    <a:tailEnd/>
                  </a:ln>
                </p:spPr>
                <p:txBody>
                  <a:bodyPr/>
                  <a:lstStyle/>
                  <a:p>
                    <a:endParaRPr lang="en-US"/>
                  </a:p>
                </p:txBody>
              </p:sp>
            </p:grpSp>
            <p:grpSp>
              <p:nvGrpSpPr>
                <p:cNvPr id="23574" name="Group 75"/>
                <p:cNvGrpSpPr>
                  <a:grpSpLocks/>
                </p:cNvGrpSpPr>
                <p:nvPr/>
              </p:nvGrpSpPr>
              <p:grpSpPr bwMode="auto">
                <a:xfrm>
                  <a:off x="2757" y="135"/>
                  <a:ext cx="415" cy="135"/>
                  <a:chOff x="2757" y="135"/>
                  <a:chExt cx="415" cy="135"/>
                </a:xfrm>
              </p:grpSpPr>
              <p:sp>
                <p:nvSpPr>
                  <p:cNvPr id="23719" name="Rectangle 10"/>
                  <p:cNvSpPr>
                    <a:spLocks noChangeArrowheads="1"/>
                  </p:cNvSpPr>
                  <p:nvPr/>
                </p:nvSpPr>
                <p:spPr bwMode="auto">
                  <a:xfrm>
                    <a:off x="2757" y="13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-758.0</a:t>
                    </a:r>
                    <a:endParaRPr lang="en-GB"/>
                  </a:p>
                </p:txBody>
              </p:sp>
              <p:sp>
                <p:nvSpPr>
                  <p:cNvPr id="23720" name="Rectangle 74"/>
                  <p:cNvSpPr>
                    <a:spLocks noChangeArrowheads="1"/>
                  </p:cNvSpPr>
                  <p:nvPr/>
                </p:nvSpPr>
                <p:spPr bwMode="auto">
                  <a:xfrm>
                    <a:off x="2757" y="135"/>
                    <a:ext cx="415" cy="135"/>
                  </a:xfrm>
                  <a:prstGeom prst="rect">
                    <a:avLst/>
                  </a:prstGeom>
                  <a:noFill/>
                  <a:ln w="7">
                    <a:solidFill>
                      <a:srgbClr val="A0A0A0"/>
                    </a:solidFill>
                    <a:miter lim="800000"/>
                    <a:headEnd/>
                    <a:tailEnd/>
                  </a:ln>
                </p:spPr>
                <p:txBody>
                  <a:bodyPr/>
                  <a:lstStyle/>
                  <a:p>
                    <a:endParaRPr lang="en-US"/>
                  </a:p>
                </p:txBody>
              </p:sp>
            </p:grpSp>
            <p:grpSp>
              <p:nvGrpSpPr>
                <p:cNvPr id="23575" name="Group 77"/>
                <p:cNvGrpSpPr>
                  <a:grpSpLocks/>
                </p:cNvGrpSpPr>
                <p:nvPr/>
              </p:nvGrpSpPr>
              <p:grpSpPr bwMode="auto">
                <a:xfrm>
                  <a:off x="0" y="270"/>
                  <a:ext cx="1942" cy="135"/>
                  <a:chOff x="0" y="270"/>
                  <a:chExt cx="1942" cy="135"/>
                </a:xfrm>
              </p:grpSpPr>
              <p:sp>
                <p:nvSpPr>
                  <p:cNvPr id="23717" name="Rectangle 11"/>
                  <p:cNvSpPr>
                    <a:spLocks noChangeArrowheads="1"/>
                  </p:cNvSpPr>
                  <p:nvPr/>
                </p:nvSpPr>
                <p:spPr bwMode="auto">
                  <a:xfrm>
                    <a:off x="0" y="270"/>
                    <a:ext cx="1942" cy="135"/>
                  </a:xfrm>
                  <a:prstGeom prst="rect">
                    <a:avLst/>
                  </a:prstGeom>
                  <a:noFill/>
                  <a:ln w="9525">
                    <a:noFill/>
                    <a:miter lim="800000"/>
                    <a:headEnd/>
                    <a:tailEnd/>
                  </a:ln>
                </p:spPr>
                <p:txBody>
                  <a:bodyPr/>
                  <a:lstStyle/>
                  <a:p>
                    <a:r>
                      <a:rPr lang="en-GB" sz="800" b="1">
                        <a:solidFill>
                          <a:srgbClr val="000000"/>
                        </a:solidFill>
                        <a:latin typeface="Verdana" pitchFamily="34" charset="0"/>
                      </a:rPr>
                      <a:t>Total assets less current liabilities</a:t>
                    </a:r>
                    <a:endParaRPr lang="en-GB"/>
                  </a:p>
                </p:txBody>
              </p:sp>
              <p:sp>
                <p:nvSpPr>
                  <p:cNvPr id="23718" name="Rectangle 76"/>
                  <p:cNvSpPr>
                    <a:spLocks noChangeArrowheads="1"/>
                  </p:cNvSpPr>
                  <p:nvPr/>
                </p:nvSpPr>
                <p:spPr bwMode="auto">
                  <a:xfrm>
                    <a:off x="0" y="270"/>
                    <a:ext cx="1942" cy="135"/>
                  </a:xfrm>
                  <a:prstGeom prst="rect">
                    <a:avLst/>
                  </a:prstGeom>
                  <a:noFill/>
                  <a:ln w="7">
                    <a:solidFill>
                      <a:srgbClr val="A0A0A0"/>
                    </a:solidFill>
                    <a:miter lim="800000"/>
                    <a:headEnd/>
                    <a:tailEnd/>
                  </a:ln>
                </p:spPr>
                <p:txBody>
                  <a:bodyPr/>
                  <a:lstStyle/>
                  <a:p>
                    <a:endParaRPr lang="en-US"/>
                  </a:p>
                </p:txBody>
              </p:sp>
            </p:grpSp>
            <p:grpSp>
              <p:nvGrpSpPr>
                <p:cNvPr id="23576" name="Group 79"/>
                <p:cNvGrpSpPr>
                  <a:grpSpLocks/>
                </p:cNvGrpSpPr>
                <p:nvPr/>
              </p:nvGrpSpPr>
              <p:grpSpPr bwMode="auto">
                <a:xfrm>
                  <a:off x="1942" y="270"/>
                  <a:ext cx="400" cy="135"/>
                  <a:chOff x="1942" y="270"/>
                  <a:chExt cx="400" cy="135"/>
                </a:xfrm>
              </p:grpSpPr>
              <p:sp>
                <p:nvSpPr>
                  <p:cNvPr id="23715" name="Rectangle 12"/>
                  <p:cNvSpPr>
                    <a:spLocks noChangeArrowheads="1"/>
                  </p:cNvSpPr>
                  <p:nvPr/>
                </p:nvSpPr>
                <p:spPr bwMode="auto">
                  <a:xfrm>
                    <a:off x="1942" y="270"/>
                    <a:ext cx="400"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9996.0</a:t>
                    </a:r>
                    <a:endParaRPr lang="en-GB"/>
                  </a:p>
                </p:txBody>
              </p:sp>
              <p:sp>
                <p:nvSpPr>
                  <p:cNvPr id="23716" name="Rectangle 78"/>
                  <p:cNvSpPr>
                    <a:spLocks noChangeArrowheads="1"/>
                  </p:cNvSpPr>
                  <p:nvPr/>
                </p:nvSpPr>
                <p:spPr bwMode="auto">
                  <a:xfrm>
                    <a:off x="1942" y="270"/>
                    <a:ext cx="400" cy="135"/>
                  </a:xfrm>
                  <a:prstGeom prst="rect">
                    <a:avLst/>
                  </a:prstGeom>
                  <a:noFill/>
                  <a:ln w="7">
                    <a:solidFill>
                      <a:srgbClr val="A0A0A0"/>
                    </a:solidFill>
                    <a:miter lim="800000"/>
                    <a:headEnd/>
                    <a:tailEnd/>
                  </a:ln>
                </p:spPr>
                <p:txBody>
                  <a:bodyPr/>
                  <a:lstStyle/>
                  <a:p>
                    <a:endParaRPr lang="en-US"/>
                  </a:p>
                </p:txBody>
              </p:sp>
            </p:grpSp>
            <p:grpSp>
              <p:nvGrpSpPr>
                <p:cNvPr id="23577" name="Group 81"/>
                <p:cNvGrpSpPr>
                  <a:grpSpLocks/>
                </p:cNvGrpSpPr>
                <p:nvPr/>
              </p:nvGrpSpPr>
              <p:grpSpPr bwMode="auto">
                <a:xfrm>
                  <a:off x="2342" y="270"/>
                  <a:ext cx="415" cy="135"/>
                  <a:chOff x="2342" y="270"/>
                  <a:chExt cx="415" cy="135"/>
                </a:xfrm>
              </p:grpSpPr>
              <p:sp>
                <p:nvSpPr>
                  <p:cNvPr id="23713" name="Rectangle 13"/>
                  <p:cNvSpPr>
                    <a:spLocks noChangeArrowheads="1"/>
                  </p:cNvSpPr>
                  <p:nvPr/>
                </p:nvSpPr>
                <p:spPr bwMode="auto">
                  <a:xfrm>
                    <a:off x="2342" y="270"/>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10461.0</a:t>
                    </a:r>
                    <a:endParaRPr lang="en-GB"/>
                  </a:p>
                </p:txBody>
              </p:sp>
              <p:sp>
                <p:nvSpPr>
                  <p:cNvPr id="23714" name="Rectangle 80"/>
                  <p:cNvSpPr>
                    <a:spLocks noChangeArrowheads="1"/>
                  </p:cNvSpPr>
                  <p:nvPr/>
                </p:nvSpPr>
                <p:spPr bwMode="auto">
                  <a:xfrm>
                    <a:off x="2342" y="270"/>
                    <a:ext cx="415" cy="135"/>
                  </a:xfrm>
                  <a:prstGeom prst="rect">
                    <a:avLst/>
                  </a:prstGeom>
                  <a:noFill/>
                  <a:ln w="7">
                    <a:solidFill>
                      <a:srgbClr val="A0A0A0"/>
                    </a:solidFill>
                    <a:miter lim="800000"/>
                    <a:headEnd/>
                    <a:tailEnd/>
                  </a:ln>
                </p:spPr>
                <p:txBody>
                  <a:bodyPr/>
                  <a:lstStyle/>
                  <a:p>
                    <a:endParaRPr lang="en-US"/>
                  </a:p>
                </p:txBody>
              </p:sp>
            </p:grpSp>
            <p:grpSp>
              <p:nvGrpSpPr>
                <p:cNvPr id="23578" name="Group 83"/>
                <p:cNvGrpSpPr>
                  <a:grpSpLocks/>
                </p:cNvGrpSpPr>
                <p:nvPr/>
              </p:nvGrpSpPr>
              <p:grpSpPr bwMode="auto">
                <a:xfrm>
                  <a:off x="2757" y="270"/>
                  <a:ext cx="415" cy="135"/>
                  <a:chOff x="2757" y="270"/>
                  <a:chExt cx="415" cy="135"/>
                </a:xfrm>
              </p:grpSpPr>
              <p:sp>
                <p:nvSpPr>
                  <p:cNvPr id="23711" name="Rectangle 14"/>
                  <p:cNvSpPr>
                    <a:spLocks noChangeArrowheads="1"/>
                  </p:cNvSpPr>
                  <p:nvPr/>
                </p:nvSpPr>
                <p:spPr bwMode="auto">
                  <a:xfrm>
                    <a:off x="2757" y="270"/>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10390.0</a:t>
                    </a:r>
                    <a:endParaRPr lang="en-GB"/>
                  </a:p>
                </p:txBody>
              </p:sp>
              <p:sp>
                <p:nvSpPr>
                  <p:cNvPr id="23712" name="Rectangle 82"/>
                  <p:cNvSpPr>
                    <a:spLocks noChangeArrowheads="1"/>
                  </p:cNvSpPr>
                  <p:nvPr/>
                </p:nvSpPr>
                <p:spPr bwMode="auto">
                  <a:xfrm>
                    <a:off x="2757" y="270"/>
                    <a:ext cx="415" cy="135"/>
                  </a:xfrm>
                  <a:prstGeom prst="rect">
                    <a:avLst/>
                  </a:prstGeom>
                  <a:noFill/>
                  <a:ln w="7">
                    <a:solidFill>
                      <a:srgbClr val="A0A0A0"/>
                    </a:solidFill>
                    <a:miter lim="800000"/>
                    <a:headEnd/>
                    <a:tailEnd/>
                  </a:ln>
                </p:spPr>
                <p:txBody>
                  <a:bodyPr/>
                  <a:lstStyle/>
                  <a:p>
                    <a:endParaRPr lang="en-US"/>
                  </a:p>
                </p:txBody>
              </p:sp>
            </p:grpSp>
            <p:grpSp>
              <p:nvGrpSpPr>
                <p:cNvPr id="23579" name="Group 85"/>
                <p:cNvGrpSpPr>
                  <a:grpSpLocks/>
                </p:cNvGrpSpPr>
                <p:nvPr/>
              </p:nvGrpSpPr>
              <p:grpSpPr bwMode="auto">
                <a:xfrm>
                  <a:off x="0" y="405"/>
                  <a:ext cx="1942" cy="135"/>
                  <a:chOff x="0" y="405"/>
                  <a:chExt cx="1942" cy="135"/>
                </a:xfrm>
              </p:grpSpPr>
              <p:sp>
                <p:nvSpPr>
                  <p:cNvPr id="23709" name="Rectangle 15"/>
                  <p:cNvSpPr>
                    <a:spLocks noChangeArrowheads="1"/>
                  </p:cNvSpPr>
                  <p:nvPr/>
                </p:nvSpPr>
                <p:spPr bwMode="auto">
                  <a:xfrm>
                    <a:off x="0" y="405"/>
                    <a:ext cx="1942" cy="135"/>
                  </a:xfrm>
                  <a:prstGeom prst="rect">
                    <a:avLst/>
                  </a:prstGeom>
                  <a:noFill/>
                  <a:ln w="9525">
                    <a:noFill/>
                    <a:miter lim="800000"/>
                    <a:headEnd/>
                    <a:tailEnd/>
                  </a:ln>
                </p:spPr>
                <p:txBody>
                  <a:bodyPr/>
                  <a:lstStyle/>
                  <a:p>
                    <a:r>
                      <a:rPr lang="en-GB" sz="800">
                        <a:solidFill>
                          <a:srgbClr val="000000"/>
                        </a:solidFill>
                        <a:latin typeface="Verdana" pitchFamily="34" charset="0"/>
                      </a:rPr>
                      <a:t>Creditors: Amounts falling due after more than one year</a:t>
                    </a:r>
                    <a:endParaRPr lang="en-GB"/>
                  </a:p>
                </p:txBody>
              </p:sp>
              <p:sp>
                <p:nvSpPr>
                  <p:cNvPr id="23710" name="Rectangle 84"/>
                  <p:cNvSpPr>
                    <a:spLocks noChangeArrowheads="1"/>
                  </p:cNvSpPr>
                  <p:nvPr/>
                </p:nvSpPr>
                <p:spPr bwMode="auto">
                  <a:xfrm>
                    <a:off x="0" y="405"/>
                    <a:ext cx="1942" cy="135"/>
                  </a:xfrm>
                  <a:prstGeom prst="rect">
                    <a:avLst/>
                  </a:prstGeom>
                  <a:noFill/>
                  <a:ln w="7">
                    <a:solidFill>
                      <a:srgbClr val="A0A0A0"/>
                    </a:solidFill>
                    <a:miter lim="800000"/>
                    <a:headEnd/>
                    <a:tailEnd/>
                  </a:ln>
                </p:spPr>
                <p:txBody>
                  <a:bodyPr/>
                  <a:lstStyle/>
                  <a:p>
                    <a:endParaRPr lang="en-US"/>
                  </a:p>
                </p:txBody>
              </p:sp>
            </p:grpSp>
            <p:grpSp>
              <p:nvGrpSpPr>
                <p:cNvPr id="23580" name="Group 87"/>
                <p:cNvGrpSpPr>
                  <a:grpSpLocks/>
                </p:cNvGrpSpPr>
                <p:nvPr/>
              </p:nvGrpSpPr>
              <p:grpSpPr bwMode="auto">
                <a:xfrm>
                  <a:off x="1942" y="405"/>
                  <a:ext cx="400" cy="135"/>
                  <a:chOff x="1942" y="405"/>
                  <a:chExt cx="400" cy="135"/>
                </a:xfrm>
              </p:grpSpPr>
              <p:sp>
                <p:nvSpPr>
                  <p:cNvPr id="23707" name="Rectangle 16"/>
                  <p:cNvSpPr>
                    <a:spLocks noChangeArrowheads="1"/>
                  </p:cNvSpPr>
                  <p:nvPr/>
                </p:nvSpPr>
                <p:spPr bwMode="auto">
                  <a:xfrm>
                    <a:off x="1942" y="405"/>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-6553.0</a:t>
                    </a:r>
                    <a:endParaRPr lang="en-GB"/>
                  </a:p>
                </p:txBody>
              </p:sp>
              <p:sp>
                <p:nvSpPr>
                  <p:cNvPr id="23708" name="Rectangle 86"/>
                  <p:cNvSpPr>
                    <a:spLocks noChangeArrowheads="1"/>
                  </p:cNvSpPr>
                  <p:nvPr/>
                </p:nvSpPr>
                <p:spPr bwMode="auto">
                  <a:xfrm>
                    <a:off x="1942" y="405"/>
                    <a:ext cx="400" cy="135"/>
                  </a:xfrm>
                  <a:prstGeom prst="rect">
                    <a:avLst/>
                  </a:prstGeom>
                  <a:noFill/>
                  <a:ln w="7">
                    <a:solidFill>
                      <a:srgbClr val="A0A0A0"/>
                    </a:solidFill>
                    <a:miter lim="800000"/>
                    <a:headEnd/>
                    <a:tailEnd/>
                  </a:ln>
                </p:spPr>
                <p:txBody>
                  <a:bodyPr/>
                  <a:lstStyle/>
                  <a:p>
                    <a:endParaRPr lang="en-US"/>
                  </a:p>
                </p:txBody>
              </p:sp>
            </p:grpSp>
            <p:grpSp>
              <p:nvGrpSpPr>
                <p:cNvPr id="23581" name="Group 89"/>
                <p:cNvGrpSpPr>
                  <a:grpSpLocks/>
                </p:cNvGrpSpPr>
                <p:nvPr/>
              </p:nvGrpSpPr>
              <p:grpSpPr bwMode="auto">
                <a:xfrm>
                  <a:off x="2342" y="405"/>
                  <a:ext cx="415" cy="135"/>
                  <a:chOff x="2342" y="405"/>
                  <a:chExt cx="415" cy="135"/>
                </a:xfrm>
              </p:grpSpPr>
              <p:sp>
                <p:nvSpPr>
                  <p:cNvPr id="23705" name="Rectangle 17"/>
                  <p:cNvSpPr>
                    <a:spLocks noChangeArrowheads="1"/>
                  </p:cNvSpPr>
                  <p:nvPr/>
                </p:nvSpPr>
                <p:spPr bwMode="auto">
                  <a:xfrm>
                    <a:off x="2342" y="40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-7097.0</a:t>
                    </a:r>
                    <a:endParaRPr lang="en-GB"/>
                  </a:p>
                </p:txBody>
              </p:sp>
              <p:sp>
                <p:nvSpPr>
                  <p:cNvPr id="23706" name="Rectangle 88"/>
                  <p:cNvSpPr>
                    <a:spLocks noChangeArrowheads="1"/>
                  </p:cNvSpPr>
                  <p:nvPr/>
                </p:nvSpPr>
                <p:spPr bwMode="auto">
                  <a:xfrm>
                    <a:off x="2342" y="405"/>
                    <a:ext cx="415" cy="135"/>
                  </a:xfrm>
                  <a:prstGeom prst="rect">
                    <a:avLst/>
                  </a:prstGeom>
                  <a:noFill/>
                  <a:ln w="7">
                    <a:solidFill>
                      <a:srgbClr val="A0A0A0"/>
                    </a:solidFill>
                    <a:miter lim="800000"/>
                    <a:headEnd/>
                    <a:tailEnd/>
                  </a:ln>
                </p:spPr>
                <p:txBody>
                  <a:bodyPr/>
                  <a:lstStyle/>
                  <a:p>
                    <a:endParaRPr lang="en-US"/>
                  </a:p>
                </p:txBody>
              </p:sp>
            </p:grpSp>
            <p:grpSp>
              <p:nvGrpSpPr>
                <p:cNvPr id="23582" name="Group 91"/>
                <p:cNvGrpSpPr>
                  <a:grpSpLocks/>
                </p:cNvGrpSpPr>
                <p:nvPr/>
              </p:nvGrpSpPr>
              <p:grpSpPr bwMode="auto">
                <a:xfrm>
                  <a:off x="2757" y="405"/>
                  <a:ext cx="415" cy="135"/>
                  <a:chOff x="2757" y="405"/>
                  <a:chExt cx="415" cy="135"/>
                </a:xfrm>
              </p:grpSpPr>
              <p:sp>
                <p:nvSpPr>
                  <p:cNvPr id="23703" name="Rectangle 18"/>
                  <p:cNvSpPr>
                    <a:spLocks noChangeArrowheads="1"/>
                  </p:cNvSpPr>
                  <p:nvPr/>
                </p:nvSpPr>
                <p:spPr bwMode="auto">
                  <a:xfrm>
                    <a:off x="2757" y="40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-6901.0</a:t>
                    </a:r>
                    <a:endParaRPr lang="en-GB"/>
                  </a:p>
                </p:txBody>
              </p:sp>
              <p:sp>
                <p:nvSpPr>
                  <p:cNvPr id="23704" name="Rectangle 90"/>
                  <p:cNvSpPr>
                    <a:spLocks noChangeArrowheads="1"/>
                  </p:cNvSpPr>
                  <p:nvPr/>
                </p:nvSpPr>
                <p:spPr bwMode="auto">
                  <a:xfrm>
                    <a:off x="2757" y="405"/>
                    <a:ext cx="415" cy="135"/>
                  </a:xfrm>
                  <a:prstGeom prst="rect">
                    <a:avLst/>
                  </a:prstGeom>
                  <a:noFill/>
                  <a:ln w="7">
                    <a:solidFill>
                      <a:srgbClr val="A0A0A0"/>
                    </a:solidFill>
                    <a:miter lim="800000"/>
                    <a:headEnd/>
                    <a:tailEnd/>
                  </a:ln>
                </p:spPr>
                <p:txBody>
                  <a:bodyPr/>
                  <a:lstStyle/>
                  <a:p>
                    <a:endParaRPr lang="en-US"/>
                  </a:p>
                </p:txBody>
              </p:sp>
            </p:grpSp>
            <p:grpSp>
              <p:nvGrpSpPr>
                <p:cNvPr id="23583" name="Group 93"/>
                <p:cNvGrpSpPr>
                  <a:grpSpLocks/>
                </p:cNvGrpSpPr>
                <p:nvPr/>
              </p:nvGrpSpPr>
              <p:grpSpPr bwMode="auto">
                <a:xfrm>
                  <a:off x="0" y="540"/>
                  <a:ext cx="1942" cy="135"/>
                  <a:chOff x="0" y="540"/>
                  <a:chExt cx="1942" cy="135"/>
                </a:xfrm>
              </p:grpSpPr>
              <p:sp>
                <p:nvSpPr>
                  <p:cNvPr id="23701" name="Rectangle 19"/>
                  <p:cNvSpPr>
                    <a:spLocks noChangeArrowheads="1"/>
                  </p:cNvSpPr>
                  <p:nvPr/>
                </p:nvSpPr>
                <p:spPr bwMode="auto">
                  <a:xfrm>
                    <a:off x="0" y="540"/>
                    <a:ext cx="1942" cy="135"/>
                  </a:xfrm>
                  <a:prstGeom prst="rect">
                    <a:avLst/>
                  </a:prstGeom>
                  <a:noFill/>
                  <a:ln w="9525">
                    <a:noFill/>
                    <a:miter lim="800000"/>
                    <a:headEnd/>
                    <a:tailEnd/>
                  </a:ln>
                </p:spPr>
                <p:txBody>
                  <a:bodyPr/>
                  <a:lstStyle/>
                  <a:p>
                    <a:r>
                      <a:rPr lang="en-GB" sz="800">
                        <a:solidFill>
                          <a:srgbClr val="000000"/>
                        </a:solidFill>
                        <a:latin typeface="Verdana" pitchFamily="34" charset="0"/>
                      </a:rPr>
                      <a:t>Provisions for liabilities and charges</a:t>
                    </a:r>
                    <a:endParaRPr lang="en-GB"/>
                  </a:p>
                </p:txBody>
              </p:sp>
              <p:sp>
                <p:nvSpPr>
                  <p:cNvPr id="23702" name="Rectangle 92"/>
                  <p:cNvSpPr>
                    <a:spLocks noChangeArrowheads="1"/>
                  </p:cNvSpPr>
                  <p:nvPr/>
                </p:nvSpPr>
                <p:spPr bwMode="auto">
                  <a:xfrm>
                    <a:off x="0" y="540"/>
                    <a:ext cx="1942" cy="135"/>
                  </a:xfrm>
                  <a:prstGeom prst="rect">
                    <a:avLst/>
                  </a:prstGeom>
                  <a:noFill/>
                  <a:ln w="7">
                    <a:solidFill>
                      <a:srgbClr val="A0A0A0"/>
                    </a:solidFill>
                    <a:miter lim="800000"/>
                    <a:headEnd/>
                    <a:tailEnd/>
                  </a:ln>
                </p:spPr>
                <p:txBody>
                  <a:bodyPr/>
                  <a:lstStyle/>
                  <a:p>
                    <a:endParaRPr lang="en-US"/>
                  </a:p>
                </p:txBody>
              </p:sp>
            </p:grpSp>
            <p:grpSp>
              <p:nvGrpSpPr>
                <p:cNvPr id="23584" name="Group 95"/>
                <p:cNvGrpSpPr>
                  <a:grpSpLocks/>
                </p:cNvGrpSpPr>
                <p:nvPr/>
              </p:nvGrpSpPr>
              <p:grpSpPr bwMode="auto">
                <a:xfrm>
                  <a:off x="1942" y="540"/>
                  <a:ext cx="400" cy="135"/>
                  <a:chOff x="1942" y="540"/>
                  <a:chExt cx="400" cy="135"/>
                </a:xfrm>
              </p:grpSpPr>
              <p:sp>
                <p:nvSpPr>
                  <p:cNvPr id="23699" name="Rectangle 20"/>
                  <p:cNvSpPr>
                    <a:spLocks noChangeArrowheads="1"/>
                  </p:cNvSpPr>
                  <p:nvPr/>
                </p:nvSpPr>
                <p:spPr bwMode="auto">
                  <a:xfrm>
                    <a:off x="1942" y="540"/>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-1169.0</a:t>
                    </a:r>
                    <a:endParaRPr lang="en-GB"/>
                  </a:p>
                </p:txBody>
              </p:sp>
              <p:sp>
                <p:nvSpPr>
                  <p:cNvPr id="23700" name="Rectangle 94"/>
                  <p:cNvSpPr>
                    <a:spLocks noChangeArrowheads="1"/>
                  </p:cNvSpPr>
                  <p:nvPr/>
                </p:nvSpPr>
                <p:spPr bwMode="auto">
                  <a:xfrm>
                    <a:off x="1942" y="540"/>
                    <a:ext cx="400" cy="135"/>
                  </a:xfrm>
                  <a:prstGeom prst="rect">
                    <a:avLst/>
                  </a:prstGeom>
                  <a:noFill/>
                  <a:ln w="7">
                    <a:solidFill>
                      <a:srgbClr val="A0A0A0"/>
                    </a:solidFill>
                    <a:miter lim="800000"/>
                    <a:headEnd/>
                    <a:tailEnd/>
                  </a:ln>
                </p:spPr>
                <p:txBody>
                  <a:bodyPr/>
                  <a:lstStyle/>
                  <a:p>
                    <a:endParaRPr lang="en-US"/>
                  </a:p>
                </p:txBody>
              </p:sp>
            </p:grpSp>
            <p:grpSp>
              <p:nvGrpSpPr>
                <p:cNvPr id="23585" name="Group 97"/>
                <p:cNvGrpSpPr>
                  <a:grpSpLocks/>
                </p:cNvGrpSpPr>
                <p:nvPr/>
              </p:nvGrpSpPr>
              <p:grpSpPr bwMode="auto">
                <a:xfrm>
                  <a:off x="2342" y="540"/>
                  <a:ext cx="415" cy="135"/>
                  <a:chOff x="2342" y="540"/>
                  <a:chExt cx="415" cy="135"/>
                </a:xfrm>
              </p:grpSpPr>
              <p:sp>
                <p:nvSpPr>
                  <p:cNvPr id="23697" name="Rectangle 21"/>
                  <p:cNvSpPr>
                    <a:spLocks noChangeArrowheads="1"/>
                  </p:cNvSpPr>
                  <p:nvPr/>
                </p:nvSpPr>
                <p:spPr bwMode="auto">
                  <a:xfrm>
                    <a:off x="2342" y="54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-1157.0</a:t>
                    </a:r>
                    <a:endParaRPr lang="en-GB"/>
                  </a:p>
                </p:txBody>
              </p:sp>
              <p:sp>
                <p:nvSpPr>
                  <p:cNvPr id="23698" name="Rectangle 96"/>
                  <p:cNvSpPr>
                    <a:spLocks noChangeArrowheads="1"/>
                  </p:cNvSpPr>
                  <p:nvPr/>
                </p:nvSpPr>
                <p:spPr bwMode="auto">
                  <a:xfrm>
                    <a:off x="2342" y="540"/>
                    <a:ext cx="415" cy="135"/>
                  </a:xfrm>
                  <a:prstGeom prst="rect">
                    <a:avLst/>
                  </a:prstGeom>
                  <a:noFill/>
                  <a:ln w="7">
                    <a:solidFill>
                      <a:srgbClr val="A0A0A0"/>
                    </a:solidFill>
                    <a:miter lim="800000"/>
                    <a:headEnd/>
                    <a:tailEnd/>
                  </a:ln>
                </p:spPr>
                <p:txBody>
                  <a:bodyPr/>
                  <a:lstStyle/>
                  <a:p>
                    <a:endParaRPr lang="en-US"/>
                  </a:p>
                </p:txBody>
              </p:sp>
            </p:grpSp>
            <p:grpSp>
              <p:nvGrpSpPr>
                <p:cNvPr id="23586" name="Group 99"/>
                <p:cNvGrpSpPr>
                  <a:grpSpLocks/>
                </p:cNvGrpSpPr>
                <p:nvPr/>
              </p:nvGrpSpPr>
              <p:grpSpPr bwMode="auto">
                <a:xfrm>
                  <a:off x="2757" y="540"/>
                  <a:ext cx="415" cy="135"/>
                  <a:chOff x="2757" y="540"/>
                  <a:chExt cx="415" cy="135"/>
                </a:xfrm>
              </p:grpSpPr>
              <p:sp>
                <p:nvSpPr>
                  <p:cNvPr id="23695" name="Rectangle 22"/>
                  <p:cNvSpPr>
                    <a:spLocks noChangeArrowheads="1"/>
                  </p:cNvSpPr>
                  <p:nvPr/>
                </p:nvSpPr>
                <p:spPr bwMode="auto">
                  <a:xfrm>
                    <a:off x="2757" y="54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-1164.0</a:t>
                    </a:r>
                    <a:endParaRPr lang="en-GB"/>
                  </a:p>
                </p:txBody>
              </p:sp>
              <p:sp>
                <p:nvSpPr>
                  <p:cNvPr id="23696" name="Rectangle 98"/>
                  <p:cNvSpPr>
                    <a:spLocks noChangeArrowheads="1"/>
                  </p:cNvSpPr>
                  <p:nvPr/>
                </p:nvSpPr>
                <p:spPr bwMode="auto">
                  <a:xfrm>
                    <a:off x="2757" y="540"/>
                    <a:ext cx="415" cy="135"/>
                  </a:xfrm>
                  <a:prstGeom prst="rect">
                    <a:avLst/>
                  </a:prstGeom>
                  <a:noFill/>
                  <a:ln w="7">
                    <a:solidFill>
                      <a:srgbClr val="A0A0A0"/>
                    </a:solidFill>
                    <a:miter lim="800000"/>
                    <a:headEnd/>
                    <a:tailEnd/>
                  </a:ln>
                </p:spPr>
                <p:txBody>
                  <a:bodyPr/>
                  <a:lstStyle/>
                  <a:p>
                    <a:endParaRPr lang="en-US"/>
                  </a:p>
                </p:txBody>
              </p:sp>
            </p:grpSp>
            <p:grpSp>
              <p:nvGrpSpPr>
                <p:cNvPr id="23587" name="Group 101"/>
                <p:cNvGrpSpPr>
                  <a:grpSpLocks/>
                </p:cNvGrpSpPr>
                <p:nvPr/>
              </p:nvGrpSpPr>
              <p:grpSpPr bwMode="auto">
                <a:xfrm>
                  <a:off x="0" y="675"/>
                  <a:ext cx="1942" cy="135"/>
                  <a:chOff x="0" y="675"/>
                  <a:chExt cx="1942" cy="135"/>
                </a:xfrm>
              </p:grpSpPr>
              <p:sp>
                <p:nvSpPr>
                  <p:cNvPr id="23693" name="Rectangle 24"/>
                  <p:cNvSpPr>
                    <a:spLocks noChangeArrowheads="1"/>
                  </p:cNvSpPr>
                  <p:nvPr/>
                </p:nvSpPr>
                <p:spPr bwMode="auto">
                  <a:xfrm>
                    <a:off x="0" y="675"/>
                    <a:ext cx="1942" cy="135"/>
                  </a:xfrm>
                  <a:prstGeom prst="rect">
                    <a:avLst/>
                  </a:prstGeom>
                  <a:solidFill>
                    <a:srgbClr val="D1D1D1"/>
                  </a:solidFill>
                  <a:ln w="9525">
                    <a:noFill/>
                    <a:miter lim="800000"/>
                    <a:headEnd/>
                    <a:tailEnd/>
                  </a:ln>
                </p:spPr>
                <p:txBody>
                  <a:bodyPr/>
                  <a:lstStyle/>
                  <a:p>
                    <a:r>
                      <a:rPr lang="en-GB" sz="800" b="1">
                        <a:solidFill>
                          <a:srgbClr val="000000"/>
                        </a:solidFill>
                        <a:latin typeface="Verdana" pitchFamily="34" charset="0"/>
                      </a:rPr>
                      <a:t>Net assets</a:t>
                    </a:r>
                    <a:endParaRPr lang="en-GB"/>
                  </a:p>
                </p:txBody>
              </p:sp>
              <p:sp>
                <p:nvSpPr>
                  <p:cNvPr id="23694" name="Rectangle 100"/>
                  <p:cNvSpPr>
                    <a:spLocks noChangeArrowheads="1"/>
                  </p:cNvSpPr>
                  <p:nvPr/>
                </p:nvSpPr>
                <p:spPr bwMode="auto">
                  <a:xfrm>
                    <a:off x="0" y="675"/>
                    <a:ext cx="1942" cy="135"/>
                  </a:xfrm>
                  <a:prstGeom prst="rect">
                    <a:avLst/>
                  </a:prstGeom>
                  <a:noFill/>
                  <a:ln w="7">
                    <a:solidFill>
                      <a:srgbClr val="A0A0A0"/>
                    </a:solidFill>
                    <a:miter lim="800000"/>
                    <a:headEnd/>
                    <a:tailEnd/>
                  </a:ln>
                </p:spPr>
                <p:txBody>
                  <a:bodyPr/>
                  <a:lstStyle/>
                  <a:p>
                    <a:endParaRPr lang="en-US"/>
                  </a:p>
                </p:txBody>
              </p:sp>
            </p:grpSp>
            <p:grpSp>
              <p:nvGrpSpPr>
                <p:cNvPr id="23588" name="Group 103"/>
                <p:cNvGrpSpPr>
                  <a:grpSpLocks/>
                </p:cNvGrpSpPr>
                <p:nvPr/>
              </p:nvGrpSpPr>
              <p:grpSpPr bwMode="auto">
                <a:xfrm>
                  <a:off x="1942" y="675"/>
                  <a:ext cx="400" cy="135"/>
                  <a:chOff x="1942" y="675"/>
                  <a:chExt cx="400" cy="135"/>
                </a:xfrm>
              </p:grpSpPr>
              <p:sp>
                <p:nvSpPr>
                  <p:cNvPr id="23691" name="Rectangle 25"/>
                  <p:cNvSpPr>
                    <a:spLocks noChangeArrowheads="1"/>
                  </p:cNvSpPr>
                  <p:nvPr/>
                </p:nvSpPr>
                <p:spPr bwMode="auto">
                  <a:xfrm>
                    <a:off x="1942" y="675"/>
                    <a:ext cx="400" cy="135"/>
                  </a:xfrm>
                  <a:prstGeom prst="rect">
                    <a:avLst/>
                  </a:prstGeom>
                  <a:solidFill>
                    <a:srgbClr val="D1D1D1"/>
                  </a:solidFill>
                  <a:ln w="9525">
                    <a:noFill/>
                    <a:miter lim="800000"/>
                    <a:headEnd/>
                    <a:tailEnd/>
                  </a:ln>
                </p:spPr>
                <p:txBody>
                  <a:bodyPr/>
                  <a:lstStyle/>
                  <a:p>
                    <a:pPr algn="r"/>
                    <a:r>
                      <a:rPr lang="en-GB" sz="800" b="1">
                        <a:solidFill>
                          <a:srgbClr val="000000"/>
                        </a:solidFill>
                        <a:latin typeface="Verdana" pitchFamily="34" charset="0"/>
                      </a:rPr>
                      <a:t>2274.0</a:t>
                    </a:r>
                    <a:endParaRPr lang="en-GB"/>
                  </a:p>
                </p:txBody>
              </p:sp>
              <p:sp>
                <p:nvSpPr>
                  <p:cNvPr id="23692" name="Rectangle 102"/>
                  <p:cNvSpPr>
                    <a:spLocks noChangeArrowheads="1"/>
                  </p:cNvSpPr>
                  <p:nvPr/>
                </p:nvSpPr>
                <p:spPr bwMode="auto">
                  <a:xfrm>
                    <a:off x="1942" y="675"/>
                    <a:ext cx="400" cy="135"/>
                  </a:xfrm>
                  <a:prstGeom prst="rect">
                    <a:avLst/>
                  </a:prstGeom>
                  <a:noFill/>
                  <a:ln w="7">
                    <a:solidFill>
                      <a:srgbClr val="A0A0A0"/>
                    </a:solidFill>
                    <a:miter lim="800000"/>
                    <a:headEnd/>
                    <a:tailEnd/>
                  </a:ln>
                </p:spPr>
                <p:txBody>
                  <a:bodyPr/>
                  <a:lstStyle/>
                  <a:p>
                    <a:endParaRPr lang="en-US"/>
                  </a:p>
                </p:txBody>
              </p:sp>
            </p:grpSp>
            <p:grpSp>
              <p:nvGrpSpPr>
                <p:cNvPr id="23589" name="Group 105"/>
                <p:cNvGrpSpPr>
                  <a:grpSpLocks/>
                </p:cNvGrpSpPr>
                <p:nvPr/>
              </p:nvGrpSpPr>
              <p:grpSpPr bwMode="auto">
                <a:xfrm>
                  <a:off x="2342" y="675"/>
                  <a:ext cx="415" cy="135"/>
                  <a:chOff x="2342" y="675"/>
                  <a:chExt cx="415" cy="135"/>
                </a:xfrm>
              </p:grpSpPr>
              <p:sp>
                <p:nvSpPr>
                  <p:cNvPr id="23689" name="Rectangle 26"/>
                  <p:cNvSpPr>
                    <a:spLocks noChangeArrowheads="1"/>
                  </p:cNvSpPr>
                  <p:nvPr/>
                </p:nvSpPr>
                <p:spPr bwMode="auto">
                  <a:xfrm>
                    <a:off x="2342" y="675"/>
                    <a:ext cx="415" cy="135"/>
                  </a:xfrm>
                  <a:prstGeom prst="rect">
                    <a:avLst/>
                  </a:prstGeom>
                  <a:solidFill>
                    <a:srgbClr val="D1D1D1"/>
                  </a:solidFill>
                  <a:ln w="9525">
                    <a:noFill/>
                    <a:miter lim="800000"/>
                    <a:headEnd/>
                    <a:tailEnd/>
                  </a:ln>
                </p:spPr>
                <p:txBody>
                  <a:bodyPr/>
                  <a:lstStyle/>
                  <a:p>
                    <a:pPr algn="r"/>
                    <a:r>
                      <a:rPr lang="en-GB" sz="800" b="1">
                        <a:solidFill>
                          <a:srgbClr val="000000"/>
                        </a:solidFill>
                        <a:latin typeface="Verdana" pitchFamily="34" charset="0"/>
                      </a:rPr>
                      <a:t>2207.0</a:t>
                    </a:r>
                    <a:endParaRPr lang="en-GB"/>
                  </a:p>
                </p:txBody>
              </p:sp>
              <p:sp>
                <p:nvSpPr>
                  <p:cNvPr id="23690" name="Rectangle 104"/>
                  <p:cNvSpPr>
                    <a:spLocks noChangeArrowheads="1"/>
                  </p:cNvSpPr>
                  <p:nvPr/>
                </p:nvSpPr>
                <p:spPr bwMode="auto">
                  <a:xfrm>
                    <a:off x="2342" y="675"/>
                    <a:ext cx="415" cy="135"/>
                  </a:xfrm>
                  <a:prstGeom prst="rect">
                    <a:avLst/>
                  </a:prstGeom>
                  <a:noFill/>
                  <a:ln w="7">
                    <a:solidFill>
                      <a:srgbClr val="A0A0A0"/>
                    </a:solidFill>
                    <a:miter lim="800000"/>
                    <a:headEnd/>
                    <a:tailEnd/>
                  </a:ln>
                </p:spPr>
                <p:txBody>
                  <a:bodyPr/>
                  <a:lstStyle/>
                  <a:p>
                    <a:endParaRPr lang="en-US"/>
                  </a:p>
                </p:txBody>
              </p:sp>
            </p:grpSp>
            <p:grpSp>
              <p:nvGrpSpPr>
                <p:cNvPr id="23590" name="Group 107"/>
                <p:cNvGrpSpPr>
                  <a:grpSpLocks/>
                </p:cNvGrpSpPr>
                <p:nvPr/>
              </p:nvGrpSpPr>
              <p:grpSpPr bwMode="auto">
                <a:xfrm>
                  <a:off x="2757" y="675"/>
                  <a:ext cx="415" cy="135"/>
                  <a:chOff x="2757" y="675"/>
                  <a:chExt cx="415" cy="135"/>
                </a:xfrm>
              </p:grpSpPr>
              <p:sp>
                <p:nvSpPr>
                  <p:cNvPr id="23687" name="Rectangle 27"/>
                  <p:cNvSpPr>
                    <a:spLocks noChangeArrowheads="1"/>
                  </p:cNvSpPr>
                  <p:nvPr/>
                </p:nvSpPr>
                <p:spPr bwMode="auto">
                  <a:xfrm>
                    <a:off x="2757" y="675"/>
                    <a:ext cx="415" cy="135"/>
                  </a:xfrm>
                  <a:prstGeom prst="rect">
                    <a:avLst/>
                  </a:prstGeom>
                  <a:solidFill>
                    <a:srgbClr val="D1D1D1"/>
                  </a:solidFill>
                  <a:ln w="9525">
                    <a:noFill/>
                    <a:miter lim="800000"/>
                    <a:headEnd/>
                    <a:tailEnd/>
                  </a:ln>
                </p:spPr>
                <p:txBody>
                  <a:bodyPr/>
                  <a:lstStyle/>
                  <a:p>
                    <a:pPr algn="r"/>
                    <a:r>
                      <a:rPr lang="en-GB" sz="800" b="1">
                        <a:solidFill>
                          <a:srgbClr val="000000"/>
                        </a:solidFill>
                        <a:latin typeface="Verdana" pitchFamily="34" charset="0"/>
                      </a:rPr>
                      <a:t>2325.0</a:t>
                    </a:r>
                    <a:endParaRPr lang="en-GB"/>
                  </a:p>
                </p:txBody>
              </p:sp>
              <p:sp>
                <p:nvSpPr>
                  <p:cNvPr id="23688" name="Rectangle 106"/>
                  <p:cNvSpPr>
                    <a:spLocks noChangeArrowheads="1"/>
                  </p:cNvSpPr>
                  <p:nvPr/>
                </p:nvSpPr>
                <p:spPr bwMode="auto">
                  <a:xfrm>
                    <a:off x="2757" y="675"/>
                    <a:ext cx="415" cy="135"/>
                  </a:xfrm>
                  <a:prstGeom prst="rect">
                    <a:avLst/>
                  </a:prstGeom>
                  <a:noFill/>
                  <a:ln w="7">
                    <a:solidFill>
                      <a:srgbClr val="A0A0A0"/>
                    </a:solidFill>
                    <a:miter lim="800000"/>
                    <a:headEnd/>
                    <a:tailEnd/>
                  </a:ln>
                </p:spPr>
                <p:txBody>
                  <a:bodyPr/>
                  <a:lstStyle/>
                  <a:p>
                    <a:endParaRPr lang="en-US"/>
                  </a:p>
                </p:txBody>
              </p:sp>
            </p:grpSp>
            <p:grpSp>
              <p:nvGrpSpPr>
                <p:cNvPr id="23591" name="Group 109"/>
                <p:cNvGrpSpPr>
                  <a:grpSpLocks/>
                </p:cNvGrpSpPr>
                <p:nvPr/>
              </p:nvGrpSpPr>
              <p:grpSpPr bwMode="auto">
                <a:xfrm>
                  <a:off x="0" y="810"/>
                  <a:ext cx="1942" cy="135"/>
                  <a:chOff x="0" y="810"/>
                  <a:chExt cx="1942" cy="135"/>
                </a:xfrm>
              </p:grpSpPr>
              <p:sp>
                <p:nvSpPr>
                  <p:cNvPr id="23685" name="Rectangle 28"/>
                  <p:cNvSpPr>
                    <a:spLocks noChangeArrowheads="1"/>
                  </p:cNvSpPr>
                  <p:nvPr/>
                </p:nvSpPr>
                <p:spPr bwMode="auto">
                  <a:xfrm>
                    <a:off x="0" y="810"/>
                    <a:ext cx="1942" cy="135"/>
                  </a:xfrm>
                  <a:prstGeom prst="rect">
                    <a:avLst/>
                  </a:prstGeom>
                  <a:noFill/>
                  <a:ln w="9525">
                    <a:noFill/>
                    <a:miter lim="800000"/>
                    <a:headEnd/>
                    <a:tailEnd/>
                  </a:ln>
                </p:spPr>
                <p:txBody>
                  <a:bodyPr/>
                  <a:lstStyle/>
                  <a:p>
                    <a:r>
                      <a:rPr lang="en-GB" sz="800" b="1">
                        <a:solidFill>
                          <a:srgbClr val="000000"/>
                        </a:solidFill>
                        <a:latin typeface="Verdana" pitchFamily="34" charset="0"/>
                      </a:rPr>
                      <a:t>Capital and reserves</a:t>
                    </a:r>
                    <a:endParaRPr lang="en-GB"/>
                  </a:p>
                </p:txBody>
              </p:sp>
              <p:sp>
                <p:nvSpPr>
                  <p:cNvPr id="23686" name="Rectangle 108"/>
                  <p:cNvSpPr>
                    <a:spLocks noChangeArrowheads="1"/>
                  </p:cNvSpPr>
                  <p:nvPr/>
                </p:nvSpPr>
                <p:spPr bwMode="auto">
                  <a:xfrm>
                    <a:off x="0" y="810"/>
                    <a:ext cx="1942" cy="135"/>
                  </a:xfrm>
                  <a:prstGeom prst="rect">
                    <a:avLst/>
                  </a:prstGeom>
                  <a:noFill/>
                  <a:ln w="7">
                    <a:solidFill>
                      <a:srgbClr val="A0A0A0"/>
                    </a:solidFill>
                    <a:miter lim="800000"/>
                    <a:headEnd/>
                    <a:tailEnd/>
                  </a:ln>
                </p:spPr>
                <p:txBody>
                  <a:bodyPr/>
                  <a:lstStyle/>
                  <a:p>
                    <a:endParaRPr lang="en-US"/>
                  </a:p>
                </p:txBody>
              </p:sp>
            </p:grpSp>
            <p:grpSp>
              <p:nvGrpSpPr>
                <p:cNvPr id="23592" name="Group 111"/>
                <p:cNvGrpSpPr>
                  <a:grpSpLocks/>
                </p:cNvGrpSpPr>
                <p:nvPr/>
              </p:nvGrpSpPr>
              <p:grpSpPr bwMode="auto">
                <a:xfrm>
                  <a:off x="1942" y="810"/>
                  <a:ext cx="400" cy="135"/>
                  <a:chOff x="1942" y="810"/>
                  <a:chExt cx="400" cy="135"/>
                </a:xfrm>
              </p:grpSpPr>
              <p:sp>
                <p:nvSpPr>
                  <p:cNvPr id="23683" name="Rectangle 29"/>
                  <p:cNvSpPr>
                    <a:spLocks noChangeArrowheads="1" noTextEdit="1"/>
                  </p:cNvSpPr>
                  <p:nvPr/>
                </p:nvSpPr>
                <p:spPr bwMode="auto">
                  <a:xfrm>
                    <a:off x="1942" y="810"/>
                    <a:ext cx="400" cy="135"/>
                  </a:xfrm>
                  <a:prstGeom prst="rect">
                    <a:avLst/>
                  </a:prstGeom>
                  <a:noFill/>
                  <a:ln w="9525">
                    <a:noFill/>
                    <a:miter lim="800000"/>
                    <a:headEnd/>
                    <a:tailEnd/>
                  </a:ln>
                </p:spPr>
                <p:txBody>
                  <a:bodyPr>
                    <a:spAutoFit/>
                  </a:bodyPr>
                  <a:lstStyle/>
                  <a:p>
                    <a:endParaRPr lang="en-GB"/>
                  </a:p>
                </p:txBody>
              </p:sp>
              <p:sp>
                <p:nvSpPr>
                  <p:cNvPr id="23684" name="Rectangle 110"/>
                  <p:cNvSpPr>
                    <a:spLocks noChangeArrowheads="1"/>
                  </p:cNvSpPr>
                  <p:nvPr/>
                </p:nvSpPr>
                <p:spPr bwMode="auto">
                  <a:xfrm>
                    <a:off x="1942" y="810"/>
                    <a:ext cx="400" cy="135"/>
                  </a:xfrm>
                  <a:prstGeom prst="rect">
                    <a:avLst/>
                  </a:prstGeom>
                  <a:noFill/>
                  <a:ln w="7">
                    <a:solidFill>
                      <a:srgbClr val="A0A0A0"/>
                    </a:solidFill>
                    <a:miter lim="800000"/>
                    <a:headEnd/>
                    <a:tailEnd/>
                  </a:ln>
                </p:spPr>
                <p:txBody>
                  <a:bodyPr/>
                  <a:lstStyle/>
                  <a:p>
                    <a:endParaRPr lang="en-US"/>
                  </a:p>
                </p:txBody>
              </p:sp>
            </p:grpSp>
            <p:grpSp>
              <p:nvGrpSpPr>
                <p:cNvPr id="23593" name="Group 113"/>
                <p:cNvGrpSpPr>
                  <a:grpSpLocks/>
                </p:cNvGrpSpPr>
                <p:nvPr/>
              </p:nvGrpSpPr>
              <p:grpSpPr bwMode="auto">
                <a:xfrm>
                  <a:off x="2342" y="810"/>
                  <a:ext cx="415" cy="135"/>
                  <a:chOff x="2342" y="810"/>
                  <a:chExt cx="415" cy="135"/>
                </a:xfrm>
              </p:grpSpPr>
              <p:sp>
                <p:nvSpPr>
                  <p:cNvPr id="23681" name="Rectangle 30"/>
                  <p:cNvSpPr>
                    <a:spLocks noChangeArrowheads="1" noTextEdit="1"/>
                  </p:cNvSpPr>
                  <p:nvPr/>
                </p:nvSpPr>
                <p:spPr bwMode="auto">
                  <a:xfrm>
                    <a:off x="2342" y="810"/>
                    <a:ext cx="415" cy="135"/>
                  </a:xfrm>
                  <a:prstGeom prst="rect">
                    <a:avLst/>
                  </a:prstGeom>
                  <a:noFill/>
                  <a:ln w="9525">
                    <a:noFill/>
                    <a:miter lim="800000"/>
                    <a:headEnd/>
                    <a:tailEnd/>
                  </a:ln>
                </p:spPr>
                <p:txBody>
                  <a:bodyPr>
                    <a:spAutoFit/>
                  </a:bodyPr>
                  <a:lstStyle/>
                  <a:p>
                    <a:endParaRPr lang="en-GB"/>
                  </a:p>
                </p:txBody>
              </p:sp>
              <p:sp>
                <p:nvSpPr>
                  <p:cNvPr id="23682" name="Rectangle 112"/>
                  <p:cNvSpPr>
                    <a:spLocks noChangeArrowheads="1"/>
                  </p:cNvSpPr>
                  <p:nvPr/>
                </p:nvSpPr>
                <p:spPr bwMode="auto">
                  <a:xfrm>
                    <a:off x="2342" y="810"/>
                    <a:ext cx="415" cy="135"/>
                  </a:xfrm>
                  <a:prstGeom prst="rect">
                    <a:avLst/>
                  </a:prstGeom>
                  <a:noFill/>
                  <a:ln w="7">
                    <a:solidFill>
                      <a:srgbClr val="A0A0A0"/>
                    </a:solidFill>
                    <a:miter lim="800000"/>
                    <a:headEnd/>
                    <a:tailEnd/>
                  </a:ln>
                </p:spPr>
                <p:txBody>
                  <a:bodyPr/>
                  <a:lstStyle/>
                  <a:p>
                    <a:endParaRPr lang="en-US"/>
                  </a:p>
                </p:txBody>
              </p:sp>
            </p:grpSp>
            <p:grpSp>
              <p:nvGrpSpPr>
                <p:cNvPr id="23594" name="Group 115"/>
                <p:cNvGrpSpPr>
                  <a:grpSpLocks/>
                </p:cNvGrpSpPr>
                <p:nvPr/>
              </p:nvGrpSpPr>
              <p:grpSpPr bwMode="auto">
                <a:xfrm>
                  <a:off x="2757" y="810"/>
                  <a:ext cx="415" cy="135"/>
                  <a:chOff x="2757" y="810"/>
                  <a:chExt cx="415" cy="135"/>
                </a:xfrm>
              </p:grpSpPr>
              <p:sp>
                <p:nvSpPr>
                  <p:cNvPr id="23679" name="Rectangle 31"/>
                  <p:cNvSpPr>
                    <a:spLocks noChangeArrowheads="1" noTextEdit="1"/>
                  </p:cNvSpPr>
                  <p:nvPr/>
                </p:nvSpPr>
                <p:spPr bwMode="auto">
                  <a:xfrm>
                    <a:off x="2757" y="810"/>
                    <a:ext cx="415" cy="135"/>
                  </a:xfrm>
                  <a:prstGeom prst="rect">
                    <a:avLst/>
                  </a:prstGeom>
                  <a:noFill/>
                  <a:ln w="9525">
                    <a:noFill/>
                    <a:miter lim="800000"/>
                    <a:headEnd/>
                    <a:tailEnd/>
                  </a:ln>
                </p:spPr>
                <p:txBody>
                  <a:bodyPr>
                    <a:spAutoFit/>
                  </a:bodyPr>
                  <a:lstStyle/>
                  <a:p>
                    <a:endParaRPr lang="en-GB"/>
                  </a:p>
                </p:txBody>
              </p:sp>
              <p:sp>
                <p:nvSpPr>
                  <p:cNvPr id="23680" name="Rectangle 114"/>
                  <p:cNvSpPr>
                    <a:spLocks noChangeArrowheads="1"/>
                  </p:cNvSpPr>
                  <p:nvPr/>
                </p:nvSpPr>
                <p:spPr bwMode="auto">
                  <a:xfrm>
                    <a:off x="2757" y="810"/>
                    <a:ext cx="415" cy="135"/>
                  </a:xfrm>
                  <a:prstGeom prst="rect">
                    <a:avLst/>
                  </a:prstGeom>
                  <a:noFill/>
                  <a:ln w="7">
                    <a:solidFill>
                      <a:srgbClr val="A0A0A0"/>
                    </a:solidFill>
                    <a:miter lim="800000"/>
                    <a:headEnd/>
                    <a:tailEnd/>
                  </a:ln>
                </p:spPr>
                <p:txBody>
                  <a:bodyPr/>
                  <a:lstStyle/>
                  <a:p>
                    <a:endParaRPr lang="en-US"/>
                  </a:p>
                </p:txBody>
              </p:sp>
            </p:grpSp>
            <p:grpSp>
              <p:nvGrpSpPr>
                <p:cNvPr id="23595" name="Group 117"/>
                <p:cNvGrpSpPr>
                  <a:grpSpLocks/>
                </p:cNvGrpSpPr>
                <p:nvPr/>
              </p:nvGrpSpPr>
              <p:grpSpPr bwMode="auto">
                <a:xfrm>
                  <a:off x="0" y="945"/>
                  <a:ext cx="1942" cy="135"/>
                  <a:chOff x="0" y="945"/>
                  <a:chExt cx="1942" cy="135"/>
                </a:xfrm>
              </p:grpSpPr>
              <p:sp>
                <p:nvSpPr>
                  <p:cNvPr id="23677" name="Rectangle 32"/>
                  <p:cNvSpPr>
                    <a:spLocks noChangeArrowheads="1"/>
                  </p:cNvSpPr>
                  <p:nvPr/>
                </p:nvSpPr>
                <p:spPr bwMode="auto">
                  <a:xfrm>
                    <a:off x="0" y="945"/>
                    <a:ext cx="1942" cy="135"/>
                  </a:xfrm>
                  <a:prstGeom prst="rect">
                    <a:avLst/>
                  </a:prstGeom>
                  <a:noFill/>
                  <a:ln w="9525">
                    <a:noFill/>
                    <a:miter lim="800000"/>
                    <a:headEnd/>
                    <a:tailEnd/>
                  </a:ln>
                </p:spPr>
                <p:txBody>
                  <a:bodyPr/>
                  <a:lstStyle/>
                  <a:p>
                    <a:r>
                      <a:rPr lang="en-GB" sz="800">
                        <a:solidFill>
                          <a:srgbClr val="000000"/>
                        </a:solidFill>
                        <a:latin typeface="Verdana" pitchFamily="34" charset="0"/>
                      </a:rPr>
                      <a:t>Called-up share capital</a:t>
                    </a:r>
                    <a:endParaRPr lang="en-GB"/>
                  </a:p>
                </p:txBody>
              </p:sp>
              <p:sp>
                <p:nvSpPr>
                  <p:cNvPr id="23678" name="Rectangle 116"/>
                  <p:cNvSpPr>
                    <a:spLocks noChangeArrowheads="1"/>
                  </p:cNvSpPr>
                  <p:nvPr/>
                </p:nvSpPr>
                <p:spPr bwMode="auto">
                  <a:xfrm>
                    <a:off x="0" y="945"/>
                    <a:ext cx="1942" cy="135"/>
                  </a:xfrm>
                  <a:prstGeom prst="rect">
                    <a:avLst/>
                  </a:prstGeom>
                  <a:noFill/>
                  <a:ln w="7">
                    <a:solidFill>
                      <a:srgbClr val="A0A0A0"/>
                    </a:solidFill>
                    <a:miter lim="800000"/>
                    <a:headEnd/>
                    <a:tailEnd/>
                  </a:ln>
                </p:spPr>
                <p:txBody>
                  <a:bodyPr/>
                  <a:lstStyle/>
                  <a:p>
                    <a:endParaRPr lang="en-US"/>
                  </a:p>
                </p:txBody>
              </p:sp>
            </p:grpSp>
            <p:grpSp>
              <p:nvGrpSpPr>
                <p:cNvPr id="23596" name="Group 119"/>
                <p:cNvGrpSpPr>
                  <a:grpSpLocks/>
                </p:cNvGrpSpPr>
                <p:nvPr/>
              </p:nvGrpSpPr>
              <p:grpSpPr bwMode="auto">
                <a:xfrm>
                  <a:off x="1942" y="945"/>
                  <a:ext cx="400" cy="135"/>
                  <a:chOff x="1942" y="945"/>
                  <a:chExt cx="400" cy="135"/>
                </a:xfrm>
              </p:grpSpPr>
              <p:sp>
                <p:nvSpPr>
                  <p:cNvPr id="23675" name="Rectangle 33"/>
                  <p:cNvSpPr>
                    <a:spLocks noChangeArrowheads="1"/>
                  </p:cNvSpPr>
                  <p:nvPr/>
                </p:nvSpPr>
                <p:spPr bwMode="auto">
                  <a:xfrm>
                    <a:off x="1942" y="945"/>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271.0</a:t>
                    </a:r>
                    <a:endParaRPr lang="en-GB"/>
                  </a:p>
                </p:txBody>
              </p:sp>
              <p:sp>
                <p:nvSpPr>
                  <p:cNvPr id="23676" name="Rectangle 118"/>
                  <p:cNvSpPr>
                    <a:spLocks noChangeArrowheads="1"/>
                  </p:cNvSpPr>
                  <p:nvPr/>
                </p:nvSpPr>
                <p:spPr bwMode="auto">
                  <a:xfrm>
                    <a:off x="1942" y="945"/>
                    <a:ext cx="400" cy="135"/>
                  </a:xfrm>
                  <a:prstGeom prst="rect">
                    <a:avLst/>
                  </a:prstGeom>
                  <a:noFill/>
                  <a:ln w="7">
                    <a:solidFill>
                      <a:srgbClr val="A0A0A0"/>
                    </a:solidFill>
                    <a:miter lim="800000"/>
                    <a:headEnd/>
                    <a:tailEnd/>
                  </a:ln>
                </p:spPr>
                <p:txBody>
                  <a:bodyPr/>
                  <a:lstStyle/>
                  <a:p>
                    <a:endParaRPr lang="en-US"/>
                  </a:p>
                </p:txBody>
              </p:sp>
            </p:grpSp>
            <p:grpSp>
              <p:nvGrpSpPr>
                <p:cNvPr id="23597" name="Group 121"/>
                <p:cNvGrpSpPr>
                  <a:grpSpLocks/>
                </p:cNvGrpSpPr>
                <p:nvPr/>
              </p:nvGrpSpPr>
              <p:grpSpPr bwMode="auto">
                <a:xfrm>
                  <a:off x="2342" y="945"/>
                  <a:ext cx="415" cy="135"/>
                  <a:chOff x="2342" y="945"/>
                  <a:chExt cx="415" cy="135"/>
                </a:xfrm>
              </p:grpSpPr>
              <p:sp>
                <p:nvSpPr>
                  <p:cNvPr id="23673" name="Rectangle 34"/>
                  <p:cNvSpPr>
                    <a:spLocks noChangeArrowheads="1"/>
                  </p:cNvSpPr>
                  <p:nvPr/>
                </p:nvSpPr>
                <p:spPr bwMode="auto">
                  <a:xfrm>
                    <a:off x="2342" y="94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271.0</a:t>
                    </a:r>
                    <a:endParaRPr lang="en-GB"/>
                  </a:p>
                </p:txBody>
              </p:sp>
              <p:sp>
                <p:nvSpPr>
                  <p:cNvPr id="23674" name="Rectangle 120"/>
                  <p:cNvSpPr>
                    <a:spLocks noChangeArrowheads="1"/>
                  </p:cNvSpPr>
                  <p:nvPr/>
                </p:nvSpPr>
                <p:spPr bwMode="auto">
                  <a:xfrm>
                    <a:off x="2342" y="945"/>
                    <a:ext cx="415" cy="135"/>
                  </a:xfrm>
                  <a:prstGeom prst="rect">
                    <a:avLst/>
                  </a:prstGeom>
                  <a:noFill/>
                  <a:ln w="7">
                    <a:solidFill>
                      <a:srgbClr val="A0A0A0"/>
                    </a:solidFill>
                    <a:miter lim="800000"/>
                    <a:headEnd/>
                    <a:tailEnd/>
                  </a:ln>
                </p:spPr>
                <p:txBody>
                  <a:bodyPr/>
                  <a:lstStyle/>
                  <a:p>
                    <a:endParaRPr lang="en-US"/>
                  </a:p>
                </p:txBody>
              </p:sp>
            </p:grpSp>
            <p:grpSp>
              <p:nvGrpSpPr>
                <p:cNvPr id="23598" name="Group 123"/>
                <p:cNvGrpSpPr>
                  <a:grpSpLocks/>
                </p:cNvGrpSpPr>
                <p:nvPr/>
              </p:nvGrpSpPr>
              <p:grpSpPr bwMode="auto">
                <a:xfrm>
                  <a:off x="2757" y="945"/>
                  <a:ext cx="415" cy="135"/>
                  <a:chOff x="2757" y="945"/>
                  <a:chExt cx="415" cy="135"/>
                </a:xfrm>
              </p:grpSpPr>
              <p:sp>
                <p:nvSpPr>
                  <p:cNvPr id="23671" name="Rectangle 35"/>
                  <p:cNvSpPr>
                    <a:spLocks noChangeArrowheads="1"/>
                  </p:cNvSpPr>
                  <p:nvPr/>
                </p:nvSpPr>
                <p:spPr bwMode="auto">
                  <a:xfrm>
                    <a:off x="2757" y="94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271.0</a:t>
                    </a:r>
                    <a:endParaRPr lang="en-GB"/>
                  </a:p>
                </p:txBody>
              </p:sp>
              <p:sp>
                <p:nvSpPr>
                  <p:cNvPr id="23672" name="Rectangle 122"/>
                  <p:cNvSpPr>
                    <a:spLocks noChangeArrowheads="1"/>
                  </p:cNvSpPr>
                  <p:nvPr/>
                </p:nvSpPr>
                <p:spPr bwMode="auto">
                  <a:xfrm>
                    <a:off x="2757" y="945"/>
                    <a:ext cx="415" cy="135"/>
                  </a:xfrm>
                  <a:prstGeom prst="rect">
                    <a:avLst/>
                  </a:prstGeom>
                  <a:noFill/>
                  <a:ln w="7">
                    <a:solidFill>
                      <a:srgbClr val="A0A0A0"/>
                    </a:solidFill>
                    <a:miter lim="800000"/>
                    <a:headEnd/>
                    <a:tailEnd/>
                  </a:ln>
                </p:spPr>
                <p:txBody>
                  <a:bodyPr/>
                  <a:lstStyle/>
                  <a:p>
                    <a:endParaRPr lang="en-US"/>
                  </a:p>
                </p:txBody>
              </p:sp>
            </p:grpSp>
            <p:grpSp>
              <p:nvGrpSpPr>
                <p:cNvPr id="23599" name="Group 125"/>
                <p:cNvGrpSpPr>
                  <a:grpSpLocks/>
                </p:cNvGrpSpPr>
                <p:nvPr/>
              </p:nvGrpSpPr>
              <p:grpSpPr bwMode="auto">
                <a:xfrm>
                  <a:off x="0" y="1080"/>
                  <a:ext cx="1942" cy="135"/>
                  <a:chOff x="0" y="1080"/>
                  <a:chExt cx="1942" cy="135"/>
                </a:xfrm>
              </p:grpSpPr>
              <p:sp>
                <p:nvSpPr>
                  <p:cNvPr id="23669" name="Rectangle 36"/>
                  <p:cNvSpPr>
                    <a:spLocks noChangeArrowheads="1"/>
                  </p:cNvSpPr>
                  <p:nvPr/>
                </p:nvSpPr>
                <p:spPr bwMode="auto">
                  <a:xfrm>
                    <a:off x="0" y="1080"/>
                    <a:ext cx="1942" cy="135"/>
                  </a:xfrm>
                  <a:prstGeom prst="rect">
                    <a:avLst/>
                  </a:prstGeom>
                  <a:noFill/>
                  <a:ln w="9525">
                    <a:noFill/>
                    <a:miter lim="800000"/>
                    <a:headEnd/>
                    <a:tailEnd/>
                  </a:ln>
                </p:spPr>
                <p:txBody>
                  <a:bodyPr/>
                  <a:lstStyle/>
                  <a:p>
                    <a:r>
                      <a:rPr lang="en-GB" sz="800">
                        <a:solidFill>
                          <a:srgbClr val="000000"/>
                        </a:solidFill>
                        <a:latin typeface="Verdana" pitchFamily="34" charset="0"/>
                      </a:rPr>
                      <a:t>Share premium</a:t>
                    </a:r>
                    <a:endParaRPr lang="en-GB"/>
                  </a:p>
                </p:txBody>
              </p:sp>
              <p:sp>
                <p:nvSpPr>
                  <p:cNvPr id="23670" name="Rectangle 124"/>
                  <p:cNvSpPr>
                    <a:spLocks noChangeArrowheads="1"/>
                  </p:cNvSpPr>
                  <p:nvPr/>
                </p:nvSpPr>
                <p:spPr bwMode="auto">
                  <a:xfrm>
                    <a:off x="0" y="1080"/>
                    <a:ext cx="1942" cy="135"/>
                  </a:xfrm>
                  <a:prstGeom prst="rect">
                    <a:avLst/>
                  </a:prstGeom>
                  <a:noFill/>
                  <a:ln w="7">
                    <a:solidFill>
                      <a:srgbClr val="A0A0A0"/>
                    </a:solidFill>
                    <a:miter lim="800000"/>
                    <a:headEnd/>
                    <a:tailEnd/>
                  </a:ln>
                </p:spPr>
                <p:txBody>
                  <a:bodyPr/>
                  <a:lstStyle/>
                  <a:p>
                    <a:endParaRPr lang="en-US"/>
                  </a:p>
                </p:txBody>
              </p:sp>
            </p:grpSp>
            <p:grpSp>
              <p:nvGrpSpPr>
                <p:cNvPr id="23600" name="Group 127"/>
                <p:cNvGrpSpPr>
                  <a:grpSpLocks/>
                </p:cNvGrpSpPr>
                <p:nvPr/>
              </p:nvGrpSpPr>
              <p:grpSpPr bwMode="auto">
                <a:xfrm>
                  <a:off x="1942" y="1080"/>
                  <a:ext cx="400" cy="135"/>
                  <a:chOff x="1942" y="1080"/>
                  <a:chExt cx="400" cy="135"/>
                </a:xfrm>
              </p:grpSpPr>
              <p:sp>
                <p:nvSpPr>
                  <p:cNvPr id="23667" name="Rectangle 37"/>
                  <p:cNvSpPr>
                    <a:spLocks noChangeArrowheads="1"/>
                  </p:cNvSpPr>
                  <p:nvPr/>
                </p:nvSpPr>
                <p:spPr bwMode="auto">
                  <a:xfrm>
                    <a:off x="1942" y="1080"/>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788.0</a:t>
                    </a:r>
                    <a:endParaRPr lang="en-GB"/>
                  </a:p>
                </p:txBody>
              </p:sp>
              <p:sp>
                <p:nvSpPr>
                  <p:cNvPr id="23668" name="Rectangle 126"/>
                  <p:cNvSpPr>
                    <a:spLocks noChangeArrowheads="1"/>
                  </p:cNvSpPr>
                  <p:nvPr/>
                </p:nvSpPr>
                <p:spPr bwMode="auto">
                  <a:xfrm>
                    <a:off x="1942" y="1080"/>
                    <a:ext cx="400" cy="135"/>
                  </a:xfrm>
                  <a:prstGeom prst="rect">
                    <a:avLst/>
                  </a:prstGeom>
                  <a:noFill/>
                  <a:ln w="7">
                    <a:solidFill>
                      <a:srgbClr val="A0A0A0"/>
                    </a:solidFill>
                    <a:miter lim="800000"/>
                    <a:headEnd/>
                    <a:tailEnd/>
                  </a:ln>
                </p:spPr>
                <p:txBody>
                  <a:bodyPr/>
                  <a:lstStyle/>
                  <a:p>
                    <a:endParaRPr lang="en-US"/>
                  </a:p>
                </p:txBody>
              </p:sp>
            </p:grpSp>
            <p:grpSp>
              <p:nvGrpSpPr>
                <p:cNvPr id="23601" name="Group 129"/>
                <p:cNvGrpSpPr>
                  <a:grpSpLocks/>
                </p:cNvGrpSpPr>
                <p:nvPr/>
              </p:nvGrpSpPr>
              <p:grpSpPr bwMode="auto">
                <a:xfrm>
                  <a:off x="2342" y="1080"/>
                  <a:ext cx="415" cy="135"/>
                  <a:chOff x="2342" y="1080"/>
                  <a:chExt cx="415" cy="135"/>
                </a:xfrm>
              </p:grpSpPr>
              <p:sp>
                <p:nvSpPr>
                  <p:cNvPr id="23665" name="Rectangle 38"/>
                  <p:cNvSpPr>
                    <a:spLocks noChangeArrowheads="1"/>
                  </p:cNvSpPr>
                  <p:nvPr/>
                </p:nvSpPr>
                <p:spPr bwMode="auto">
                  <a:xfrm>
                    <a:off x="2342" y="108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788.0</a:t>
                    </a:r>
                    <a:endParaRPr lang="en-GB"/>
                  </a:p>
                </p:txBody>
              </p:sp>
              <p:sp>
                <p:nvSpPr>
                  <p:cNvPr id="23666" name="Rectangle 128"/>
                  <p:cNvSpPr>
                    <a:spLocks noChangeArrowheads="1"/>
                  </p:cNvSpPr>
                  <p:nvPr/>
                </p:nvSpPr>
                <p:spPr bwMode="auto">
                  <a:xfrm>
                    <a:off x="2342" y="1080"/>
                    <a:ext cx="415" cy="135"/>
                  </a:xfrm>
                  <a:prstGeom prst="rect">
                    <a:avLst/>
                  </a:prstGeom>
                  <a:noFill/>
                  <a:ln w="7">
                    <a:solidFill>
                      <a:srgbClr val="A0A0A0"/>
                    </a:solidFill>
                    <a:miter lim="800000"/>
                    <a:headEnd/>
                    <a:tailEnd/>
                  </a:ln>
                </p:spPr>
                <p:txBody>
                  <a:bodyPr/>
                  <a:lstStyle/>
                  <a:p>
                    <a:endParaRPr lang="en-US"/>
                  </a:p>
                </p:txBody>
              </p:sp>
            </p:grpSp>
            <p:grpSp>
              <p:nvGrpSpPr>
                <p:cNvPr id="23602" name="Group 131"/>
                <p:cNvGrpSpPr>
                  <a:grpSpLocks/>
                </p:cNvGrpSpPr>
                <p:nvPr/>
              </p:nvGrpSpPr>
              <p:grpSpPr bwMode="auto">
                <a:xfrm>
                  <a:off x="2757" y="1080"/>
                  <a:ext cx="415" cy="135"/>
                  <a:chOff x="2757" y="1080"/>
                  <a:chExt cx="415" cy="135"/>
                </a:xfrm>
              </p:grpSpPr>
              <p:sp>
                <p:nvSpPr>
                  <p:cNvPr id="23663" name="Rectangle 39"/>
                  <p:cNvSpPr>
                    <a:spLocks noChangeArrowheads="1"/>
                  </p:cNvSpPr>
                  <p:nvPr/>
                </p:nvSpPr>
                <p:spPr bwMode="auto">
                  <a:xfrm>
                    <a:off x="2757" y="108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788.0</a:t>
                    </a:r>
                    <a:endParaRPr lang="en-GB"/>
                  </a:p>
                </p:txBody>
              </p:sp>
              <p:sp>
                <p:nvSpPr>
                  <p:cNvPr id="23664" name="Rectangle 130"/>
                  <p:cNvSpPr>
                    <a:spLocks noChangeArrowheads="1"/>
                  </p:cNvSpPr>
                  <p:nvPr/>
                </p:nvSpPr>
                <p:spPr bwMode="auto">
                  <a:xfrm>
                    <a:off x="2757" y="1080"/>
                    <a:ext cx="415" cy="135"/>
                  </a:xfrm>
                  <a:prstGeom prst="rect">
                    <a:avLst/>
                  </a:prstGeom>
                  <a:noFill/>
                  <a:ln w="7">
                    <a:solidFill>
                      <a:srgbClr val="A0A0A0"/>
                    </a:solidFill>
                    <a:miter lim="800000"/>
                    <a:headEnd/>
                    <a:tailEnd/>
                  </a:ln>
                </p:spPr>
                <p:txBody>
                  <a:bodyPr/>
                  <a:lstStyle/>
                  <a:p>
                    <a:endParaRPr lang="en-US"/>
                  </a:p>
                </p:txBody>
              </p:sp>
            </p:grpSp>
            <p:grpSp>
              <p:nvGrpSpPr>
                <p:cNvPr id="23603" name="Group 133"/>
                <p:cNvGrpSpPr>
                  <a:grpSpLocks/>
                </p:cNvGrpSpPr>
                <p:nvPr/>
              </p:nvGrpSpPr>
              <p:grpSpPr bwMode="auto">
                <a:xfrm>
                  <a:off x="0" y="1215"/>
                  <a:ext cx="1942" cy="135"/>
                  <a:chOff x="0" y="1215"/>
                  <a:chExt cx="1942" cy="135"/>
                </a:xfrm>
              </p:grpSpPr>
              <p:sp>
                <p:nvSpPr>
                  <p:cNvPr id="23661" name="Rectangle 40"/>
                  <p:cNvSpPr>
                    <a:spLocks noChangeArrowheads="1"/>
                  </p:cNvSpPr>
                  <p:nvPr/>
                </p:nvSpPr>
                <p:spPr bwMode="auto">
                  <a:xfrm>
                    <a:off x="0" y="1215"/>
                    <a:ext cx="1942" cy="135"/>
                  </a:xfrm>
                  <a:prstGeom prst="rect">
                    <a:avLst/>
                  </a:prstGeom>
                  <a:noFill/>
                  <a:ln w="9525">
                    <a:noFill/>
                    <a:miter lim="800000"/>
                    <a:headEnd/>
                    <a:tailEnd/>
                  </a:ln>
                </p:spPr>
                <p:txBody>
                  <a:bodyPr/>
                  <a:lstStyle/>
                  <a:p>
                    <a:r>
                      <a:rPr lang="en-GB" sz="800">
                        <a:solidFill>
                          <a:srgbClr val="000000"/>
                        </a:solidFill>
                        <a:latin typeface="Verdana" pitchFamily="34" charset="0"/>
                      </a:rPr>
                      <a:t>Other reserves</a:t>
                    </a:r>
                    <a:endParaRPr lang="en-GB"/>
                  </a:p>
                </p:txBody>
              </p:sp>
              <p:sp>
                <p:nvSpPr>
                  <p:cNvPr id="23662" name="Rectangle 132"/>
                  <p:cNvSpPr>
                    <a:spLocks noChangeArrowheads="1"/>
                  </p:cNvSpPr>
                  <p:nvPr/>
                </p:nvSpPr>
                <p:spPr bwMode="auto">
                  <a:xfrm>
                    <a:off x="0" y="1215"/>
                    <a:ext cx="1942" cy="135"/>
                  </a:xfrm>
                  <a:prstGeom prst="rect">
                    <a:avLst/>
                  </a:prstGeom>
                  <a:noFill/>
                  <a:ln w="7">
                    <a:solidFill>
                      <a:srgbClr val="A0A0A0"/>
                    </a:solidFill>
                    <a:miter lim="800000"/>
                    <a:headEnd/>
                    <a:tailEnd/>
                  </a:ln>
                </p:spPr>
                <p:txBody>
                  <a:bodyPr/>
                  <a:lstStyle/>
                  <a:p>
                    <a:endParaRPr lang="en-US"/>
                  </a:p>
                </p:txBody>
              </p:sp>
            </p:grpSp>
            <p:grpSp>
              <p:nvGrpSpPr>
                <p:cNvPr id="23604" name="Group 135"/>
                <p:cNvGrpSpPr>
                  <a:grpSpLocks/>
                </p:cNvGrpSpPr>
                <p:nvPr/>
              </p:nvGrpSpPr>
              <p:grpSpPr bwMode="auto">
                <a:xfrm>
                  <a:off x="1942" y="1215"/>
                  <a:ext cx="400" cy="135"/>
                  <a:chOff x="1942" y="1215"/>
                  <a:chExt cx="400" cy="135"/>
                </a:xfrm>
              </p:grpSpPr>
              <p:sp>
                <p:nvSpPr>
                  <p:cNvPr id="23659" name="Rectangle 41"/>
                  <p:cNvSpPr>
                    <a:spLocks noChangeArrowheads="1"/>
                  </p:cNvSpPr>
                  <p:nvPr/>
                </p:nvSpPr>
                <p:spPr bwMode="auto">
                  <a:xfrm>
                    <a:off x="1942" y="1215"/>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270.0</a:t>
                    </a:r>
                    <a:endParaRPr lang="en-GB"/>
                  </a:p>
                </p:txBody>
              </p:sp>
              <p:sp>
                <p:nvSpPr>
                  <p:cNvPr id="23660" name="Rectangle 134"/>
                  <p:cNvSpPr>
                    <a:spLocks noChangeArrowheads="1"/>
                  </p:cNvSpPr>
                  <p:nvPr/>
                </p:nvSpPr>
                <p:spPr bwMode="auto">
                  <a:xfrm>
                    <a:off x="1942" y="1215"/>
                    <a:ext cx="400" cy="135"/>
                  </a:xfrm>
                  <a:prstGeom prst="rect">
                    <a:avLst/>
                  </a:prstGeom>
                  <a:noFill/>
                  <a:ln w="7">
                    <a:solidFill>
                      <a:srgbClr val="A0A0A0"/>
                    </a:solidFill>
                    <a:miter lim="800000"/>
                    <a:headEnd/>
                    <a:tailEnd/>
                  </a:ln>
                </p:spPr>
                <p:txBody>
                  <a:bodyPr/>
                  <a:lstStyle/>
                  <a:p>
                    <a:endParaRPr lang="en-US"/>
                  </a:p>
                </p:txBody>
              </p:sp>
            </p:grpSp>
            <p:grpSp>
              <p:nvGrpSpPr>
                <p:cNvPr id="23605" name="Group 137"/>
                <p:cNvGrpSpPr>
                  <a:grpSpLocks/>
                </p:cNvGrpSpPr>
                <p:nvPr/>
              </p:nvGrpSpPr>
              <p:grpSpPr bwMode="auto">
                <a:xfrm>
                  <a:off x="2342" y="1215"/>
                  <a:ext cx="415" cy="135"/>
                  <a:chOff x="2342" y="1215"/>
                  <a:chExt cx="415" cy="135"/>
                </a:xfrm>
              </p:grpSpPr>
              <p:sp>
                <p:nvSpPr>
                  <p:cNvPr id="23657" name="Rectangle 42"/>
                  <p:cNvSpPr>
                    <a:spLocks noChangeArrowheads="1"/>
                  </p:cNvSpPr>
                  <p:nvPr/>
                </p:nvSpPr>
                <p:spPr bwMode="auto">
                  <a:xfrm>
                    <a:off x="2342" y="121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270.0</a:t>
                    </a:r>
                    <a:endParaRPr lang="en-GB"/>
                  </a:p>
                </p:txBody>
              </p:sp>
              <p:sp>
                <p:nvSpPr>
                  <p:cNvPr id="23658" name="Rectangle 136"/>
                  <p:cNvSpPr>
                    <a:spLocks noChangeArrowheads="1"/>
                  </p:cNvSpPr>
                  <p:nvPr/>
                </p:nvSpPr>
                <p:spPr bwMode="auto">
                  <a:xfrm>
                    <a:off x="2342" y="1215"/>
                    <a:ext cx="415" cy="135"/>
                  </a:xfrm>
                  <a:prstGeom prst="rect">
                    <a:avLst/>
                  </a:prstGeom>
                  <a:noFill/>
                  <a:ln w="7">
                    <a:solidFill>
                      <a:srgbClr val="A0A0A0"/>
                    </a:solidFill>
                    <a:miter lim="800000"/>
                    <a:headEnd/>
                    <a:tailEnd/>
                  </a:ln>
                </p:spPr>
                <p:txBody>
                  <a:bodyPr/>
                  <a:lstStyle/>
                  <a:p>
                    <a:endParaRPr lang="en-US"/>
                  </a:p>
                </p:txBody>
              </p:sp>
            </p:grpSp>
            <p:grpSp>
              <p:nvGrpSpPr>
                <p:cNvPr id="23606" name="Group 139"/>
                <p:cNvGrpSpPr>
                  <a:grpSpLocks/>
                </p:cNvGrpSpPr>
                <p:nvPr/>
              </p:nvGrpSpPr>
              <p:grpSpPr bwMode="auto">
                <a:xfrm>
                  <a:off x="2757" y="1215"/>
                  <a:ext cx="415" cy="135"/>
                  <a:chOff x="2757" y="1215"/>
                  <a:chExt cx="415" cy="135"/>
                </a:xfrm>
              </p:grpSpPr>
              <p:sp>
                <p:nvSpPr>
                  <p:cNvPr id="23655" name="Rectangle 43"/>
                  <p:cNvSpPr>
                    <a:spLocks noChangeArrowheads="1"/>
                  </p:cNvSpPr>
                  <p:nvPr/>
                </p:nvSpPr>
                <p:spPr bwMode="auto">
                  <a:xfrm>
                    <a:off x="2757" y="1215"/>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290.0</a:t>
                    </a:r>
                    <a:endParaRPr lang="en-GB"/>
                  </a:p>
                </p:txBody>
              </p:sp>
              <p:sp>
                <p:nvSpPr>
                  <p:cNvPr id="23656" name="Rectangle 138"/>
                  <p:cNvSpPr>
                    <a:spLocks noChangeArrowheads="1"/>
                  </p:cNvSpPr>
                  <p:nvPr/>
                </p:nvSpPr>
                <p:spPr bwMode="auto">
                  <a:xfrm>
                    <a:off x="2757" y="1215"/>
                    <a:ext cx="415" cy="135"/>
                  </a:xfrm>
                  <a:prstGeom prst="rect">
                    <a:avLst/>
                  </a:prstGeom>
                  <a:noFill/>
                  <a:ln w="7">
                    <a:solidFill>
                      <a:srgbClr val="A0A0A0"/>
                    </a:solidFill>
                    <a:miter lim="800000"/>
                    <a:headEnd/>
                    <a:tailEnd/>
                  </a:ln>
                </p:spPr>
                <p:txBody>
                  <a:bodyPr/>
                  <a:lstStyle/>
                  <a:p>
                    <a:endParaRPr lang="en-US"/>
                  </a:p>
                </p:txBody>
              </p:sp>
            </p:grpSp>
            <p:grpSp>
              <p:nvGrpSpPr>
                <p:cNvPr id="23607" name="Group 141"/>
                <p:cNvGrpSpPr>
                  <a:grpSpLocks/>
                </p:cNvGrpSpPr>
                <p:nvPr/>
              </p:nvGrpSpPr>
              <p:grpSpPr bwMode="auto">
                <a:xfrm>
                  <a:off x="0" y="1350"/>
                  <a:ext cx="1942" cy="135"/>
                  <a:chOff x="0" y="1350"/>
                  <a:chExt cx="1942" cy="135"/>
                </a:xfrm>
              </p:grpSpPr>
              <p:sp>
                <p:nvSpPr>
                  <p:cNvPr id="23653" name="Rectangle 44"/>
                  <p:cNvSpPr>
                    <a:spLocks noChangeArrowheads="1"/>
                  </p:cNvSpPr>
                  <p:nvPr/>
                </p:nvSpPr>
                <p:spPr bwMode="auto">
                  <a:xfrm>
                    <a:off x="0" y="1350"/>
                    <a:ext cx="1942" cy="135"/>
                  </a:xfrm>
                  <a:prstGeom prst="rect">
                    <a:avLst/>
                  </a:prstGeom>
                  <a:noFill/>
                  <a:ln w="9525">
                    <a:noFill/>
                    <a:miter lim="800000"/>
                    <a:headEnd/>
                    <a:tailEnd/>
                  </a:ln>
                </p:spPr>
                <p:txBody>
                  <a:bodyPr/>
                  <a:lstStyle/>
                  <a:p>
                    <a:r>
                      <a:rPr lang="en-GB" sz="800">
                        <a:solidFill>
                          <a:srgbClr val="000000"/>
                        </a:solidFill>
                        <a:latin typeface="Verdana" pitchFamily="34" charset="0"/>
                      </a:rPr>
                      <a:t>Profit and loss account</a:t>
                    </a:r>
                    <a:endParaRPr lang="en-GB"/>
                  </a:p>
                </p:txBody>
              </p:sp>
              <p:sp>
                <p:nvSpPr>
                  <p:cNvPr id="23654" name="Rectangle 140"/>
                  <p:cNvSpPr>
                    <a:spLocks noChangeArrowheads="1"/>
                  </p:cNvSpPr>
                  <p:nvPr/>
                </p:nvSpPr>
                <p:spPr bwMode="auto">
                  <a:xfrm>
                    <a:off x="0" y="1350"/>
                    <a:ext cx="1942" cy="135"/>
                  </a:xfrm>
                  <a:prstGeom prst="rect">
                    <a:avLst/>
                  </a:prstGeom>
                  <a:noFill/>
                  <a:ln w="7">
                    <a:solidFill>
                      <a:srgbClr val="A0A0A0"/>
                    </a:solidFill>
                    <a:miter lim="800000"/>
                    <a:headEnd/>
                    <a:tailEnd/>
                  </a:ln>
                </p:spPr>
                <p:txBody>
                  <a:bodyPr/>
                  <a:lstStyle/>
                  <a:p>
                    <a:endParaRPr lang="en-US"/>
                  </a:p>
                </p:txBody>
              </p:sp>
            </p:grpSp>
            <p:grpSp>
              <p:nvGrpSpPr>
                <p:cNvPr id="23608" name="Group 143"/>
                <p:cNvGrpSpPr>
                  <a:grpSpLocks/>
                </p:cNvGrpSpPr>
                <p:nvPr/>
              </p:nvGrpSpPr>
              <p:grpSpPr bwMode="auto">
                <a:xfrm>
                  <a:off x="1942" y="1350"/>
                  <a:ext cx="400" cy="135"/>
                  <a:chOff x="1942" y="1350"/>
                  <a:chExt cx="400" cy="135"/>
                </a:xfrm>
              </p:grpSpPr>
              <p:sp>
                <p:nvSpPr>
                  <p:cNvPr id="23651" name="Rectangle 45"/>
                  <p:cNvSpPr>
                    <a:spLocks noChangeArrowheads="1"/>
                  </p:cNvSpPr>
                  <p:nvPr/>
                </p:nvSpPr>
                <p:spPr bwMode="auto">
                  <a:xfrm>
                    <a:off x="1942" y="1350"/>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729.0</a:t>
                    </a:r>
                    <a:endParaRPr lang="en-GB"/>
                  </a:p>
                </p:txBody>
              </p:sp>
              <p:sp>
                <p:nvSpPr>
                  <p:cNvPr id="23652" name="Rectangle 142"/>
                  <p:cNvSpPr>
                    <a:spLocks noChangeArrowheads="1"/>
                  </p:cNvSpPr>
                  <p:nvPr/>
                </p:nvSpPr>
                <p:spPr bwMode="auto">
                  <a:xfrm>
                    <a:off x="1942" y="1350"/>
                    <a:ext cx="400" cy="135"/>
                  </a:xfrm>
                  <a:prstGeom prst="rect">
                    <a:avLst/>
                  </a:prstGeom>
                  <a:noFill/>
                  <a:ln w="7">
                    <a:solidFill>
                      <a:srgbClr val="A0A0A0"/>
                    </a:solidFill>
                    <a:miter lim="800000"/>
                    <a:headEnd/>
                    <a:tailEnd/>
                  </a:ln>
                </p:spPr>
                <p:txBody>
                  <a:bodyPr/>
                  <a:lstStyle/>
                  <a:p>
                    <a:endParaRPr lang="en-US"/>
                  </a:p>
                </p:txBody>
              </p:sp>
            </p:grpSp>
            <p:grpSp>
              <p:nvGrpSpPr>
                <p:cNvPr id="23609" name="Group 145"/>
                <p:cNvGrpSpPr>
                  <a:grpSpLocks/>
                </p:cNvGrpSpPr>
                <p:nvPr/>
              </p:nvGrpSpPr>
              <p:grpSpPr bwMode="auto">
                <a:xfrm>
                  <a:off x="2342" y="1350"/>
                  <a:ext cx="415" cy="135"/>
                  <a:chOff x="2342" y="1350"/>
                  <a:chExt cx="415" cy="135"/>
                </a:xfrm>
              </p:grpSpPr>
              <p:sp>
                <p:nvSpPr>
                  <p:cNvPr id="23649" name="Rectangle 46"/>
                  <p:cNvSpPr>
                    <a:spLocks noChangeArrowheads="1"/>
                  </p:cNvSpPr>
                  <p:nvPr/>
                </p:nvSpPr>
                <p:spPr bwMode="auto">
                  <a:xfrm>
                    <a:off x="2342" y="135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687.0</a:t>
                    </a:r>
                    <a:endParaRPr lang="en-GB"/>
                  </a:p>
                </p:txBody>
              </p:sp>
              <p:sp>
                <p:nvSpPr>
                  <p:cNvPr id="23650" name="Rectangle 144"/>
                  <p:cNvSpPr>
                    <a:spLocks noChangeArrowheads="1"/>
                  </p:cNvSpPr>
                  <p:nvPr/>
                </p:nvSpPr>
                <p:spPr bwMode="auto">
                  <a:xfrm>
                    <a:off x="2342" y="1350"/>
                    <a:ext cx="415" cy="135"/>
                  </a:xfrm>
                  <a:prstGeom prst="rect">
                    <a:avLst/>
                  </a:prstGeom>
                  <a:noFill/>
                  <a:ln w="7">
                    <a:solidFill>
                      <a:srgbClr val="A0A0A0"/>
                    </a:solidFill>
                    <a:miter lim="800000"/>
                    <a:headEnd/>
                    <a:tailEnd/>
                  </a:ln>
                </p:spPr>
                <p:txBody>
                  <a:bodyPr/>
                  <a:lstStyle/>
                  <a:p>
                    <a:endParaRPr lang="en-US"/>
                  </a:p>
                </p:txBody>
              </p:sp>
            </p:grpSp>
            <p:grpSp>
              <p:nvGrpSpPr>
                <p:cNvPr id="23610" name="Group 147"/>
                <p:cNvGrpSpPr>
                  <a:grpSpLocks/>
                </p:cNvGrpSpPr>
                <p:nvPr/>
              </p:nvGrpSpPr>
              <p:grpSpPr bwMode="auto">
                <a:xfrm>
                  <a:off x="2757" y="1350"/>
                  <a:ext cx="415" cy="135"/>
                  <a:chOff x="2757" y="1350"/>
                  <a:chExt cx="415" cy="135"/>
                </a:xfrm>
              </p:grpSpPr>
              <p:sp>
                <p:nvSpPr>
                  <p:cNvPr id="23647" name="Rectangle 47"/>
                  <p:cNvSpPr>
                    <a:spLocks noChangeArrowheads="1"/>
                  </p:cNvSpPr>
                  <p:nvPr/>
                </p:nvSpPr>
                <p:spPr bwMode="auto">
                  <a:xfrm>
                    <a:off x="2757" y="135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772.0</a:t>
                    </a:r>
                    <a:endParaRPr lang="en-GB"/>
                  </a:p>
                </p:txBody>
              </p:sp>
              <p:sp>
                <p:nvSpPr>
                  <p:cNvPr id="23648" name="Rectangle 146"/>
                  <p:cNvSpPr>
                    <a:spLocks noChangeArrowheads="1"/>
                  </p:cNvSpPr>
                  <p:nvPr/>
                </p:nvSpPr>
                <p:spPr bwMode="auto">
                  <a:xfrm>
                    <a:off x="2757" y="1350"/>
                    <a:ext cx="415" cy="135"/>
                  </a:xfrm>
                  <a:prstGeom prst="rect">
                    <a:avLst/>
                  </a:prstGeom>
                  <a:noFill/>
                  <a:ln w="7">
                    <a:solidFill>
                      <a:srgbClr val="A0A0A0"/>
                    </a:solidFill>
                    <a:miter lim="800000"/>
                    <a:headEnd/>
                    <a:tailEnd/>
                  </a:ln>
                </p:spPr>
                <p:txBody>
                  <a:bodyPr/>
                  <a:lstStyle/>
                  <a:p>
                    <a:endParaRPr lang="en-US"/>
                  </a:p>
                </p:txBody>
              </p:sp>
            </p:grpSp>
            <p:grpSp>
              <p:nvGrpSpPr>
                <p:cNvPr id="23611" name="Group 149"/>
                <p:cNvGrpSpPr>
                  <a:grpSpLocks/>
                </p:cNvGrpSpPr>
                <p:nvPr/>
              </p:nvGrpSpPr>
              <p:grpSpPr bwMode="auto">
                <a:xfrm>
                  <a:off x="0" y="1485"/>
                  <a:ext cx="1942" cy="135"/>
                  <a:chOff x="0" y="1485"/>
                  <a:chExt cx="1942" cy="135"/>
                </a:xfrm>
              </p:grpSpPr>
              <p:sp>
                <p:nvSpPr>
                  <p:cNvPr id="23645" name="Rectangle 48"/>
                  <p:cNvSpPr>
                    <a:spLocks noChangeArrowheads="1"/>
                  </p:cNvSpPr>
                  <p:nvPr/>
                </p:nvSpPr>
                <p:spPr bwMode="auto">
                  <a:xfrm>
                    <a:off x="0" y="1485"/>
                    <a:ext cx="1942" cy="135"/>
                  </a:xfrm>
                  <a:prstGeom prst="rect">
                    <a:avLst/>
                  </a:prstGeom>
                  <a:noFill/>
                  <a:ln w="9525">
                    <a:noFill/>
                    <a:miter lim="800000"/>
                    <a:headEnd/>
                    <a:tailEnd/>
                  </a:ln>
                </p:spPr>
                <p:txBody>
                  <a:bodyPr/>
                  <a:lstStyle/>
                  <a:p>
                    <a:r>
                      <a:rPr lang="en-GB" sz="800" b="1">
                        <a:solidFill>
                          <a:srgbClr val="000000"/>
                        </a:solidFill>
                        <a:latin typeface="Verdana" pitchFamily="34" charset="0"/>
                      </a:rPr>
                      <a:t>Equit shareholders' funds</a:t>
                    </a:r>
                    <a:endParaRPr lang="en-GB"/>
                  </a:p>
                </p:txBody>
              </p:sp>
              <p:sp>
                <p:nvSpPr>
                  <p:cNvPr id="23646" name="Rectangle 148"/>
                  <p:cNvSpPr>
                    <a:spLocks noChangeArrowheads="1"/>
                  </p:cNvSpPr>
                  <p:nvPr/>
                </p:nvSpPr>
                <p:spPr bwMode="auto">
                  <a:xfrm>
                    <a:off x="0" y="1485"/>
                    <a:ext cx="1942" cy="135"/>
                  </a:xfrm>
                  <a:prstGeom prst="rect">
                    <a:avLst/>
                  </a:prstGeom>
                  <a:noFill/>
                  <a:ln w="7">
                    <a:solidFill>
                      <a:srgbClr val="A0A0A0"/>
                    </a:solidFill>
                    <a:miter lim="800000"/>
                    <a:headEnd/>
                    <a:tailEnd/>
                  </a:ln>
                </p:spPr>
                <p:txBody>
                  <a:bodyPr/>
                  <a:lstStyle/>
                  <a:p>
                    <a:endParaRPr lang="en-US"/>
                  </a:p>
                </p:txBody>
              </p:sp>
            </p:grpSp>
            <p:grpSp>
              <p:nvGrpSpPr>
                <p:cNvPr id="23612" name="Group 151"/>
                <p:cNvGrpSpPr>
                  <a:grpSpLocks/>
                </p:cNvGrpSpPr>
                <p:nvPr/>
              </p:nvGrpSpPr>
              <p:grpSpPr bwMode="auto">
                <a:xfrm>
                  <a:off x="1942" y="1485"/>
                  <a:ext cx="400" cy="135"/>
                  <a:chOff x="1942" y="1485"/>
                  <a:chExt cx="400" cy="135"/>
                </a:xfrm>
              </p:grpSpPr>
              <p:sp>
                <p:nvSpPr>
                  <p:cNvPr id="23643" name="Rectangle 49"/>
                  <p:cNvSpPr>
                    <a:spLocks noChangeArrowheads="1"/>
                  </p:cNvSpPr>
                  <p:nvPr/>
                </p:nvSpPr>
                <p:spPr bwMode="auto">
                  <a:xfrm>
                    <a:off x="1942" y="1485"/>
                    <a:ext cx="400"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2058.0</a:t>
                    </a:r>
                    <a:endParaRPr lang="en-GB"/>
                  </a:p>
                </p:txBody>
              </p:sp>
              <p:sp>
                <p:nvSpPr>
                  <p:cNvPr id="23644" name="Rectangle 150"/>
                  <p:cNvSpPr>
                    <a:spLocks noChangeArrowheads="1"/>
                  </p:cNvSpPr>
                  <p:nvPr/>
                </p:nvSpPr>
                <p:spPr bwMode="auto">
                  <a:xfrm>
                    <a:off x="1942" y="1485"/>
                    <a:ext cx="400" cy="135"/>
                  </a:xfrm>
                  <a:prstGeom prst="rect">
                    <a:avLst/>
                  </a:prstGeom>
                  <a:noFill/>
                  <a:ln w="7">
                    <a:solidFill>
                      <a:srgbClr val="A0A0A0"/>
                    </a:solidFill>
                    <a:miter lim="800000"/>
                    <a:headEnd/>
                    <a:tailEnd/>
                  </a:ln>
                </p:spPr>
                <p:txBody>
                  <a:bodyPr/>
                  <a:lstStyle/>
                  <a:p>
                    <a:endParaRPr lang="en-US"/>
                  </a:p>
                </p:txBody>
              </p:sp>
            </p:grpSp>
            <p:grpSp>
              <p:nvGrpSpPr>
                <p:cNvPr id="23613" name="Group 153"/>
                <p:cNvGrpSpPr>
                  <a:grpSpLocks/>
                </p:cNvGrpSpPr>
                <p:nvPr/>
              </p:nvGrpSpPr>
              <p:grpSpPr bwMode="auto">
                <a:xfrm>
                  <a:off x="2342" y="1485"/>
                  <a:ext cx="415" cy="135"/>
                  <a:chOff x="2342" y="1485"/>
                  <a:chExt cx="415" cy="135"/>
                </a:xfrm>
              </p:grpSpPr>
              <p:sp>
                <p:nvSpPr>
                  <p:cNvPr id="23641" name="Rectangle 50"/>
                  <p:cNvSpPr>
                    <a:spLocks noChangeArrowheads="1"/>
                  </p:cNvSpPr>
                  <p:nvPr/>
                </p:nvSpPr>
                <p:spPr bwMode="auto">
                  <a:xfrm>
                    <a:off x="2342" y="148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2016.0</a:t>
                    </a:r>
                    <a:endParaRPr lang="en-GB"/>
                  </a:p>
                </p:txBody>
              </p:sp>
              <p:sp>
                <p:nvSpPr>
                  <p:cNvPr id="23642" name="Rectangle 152"/>
                  <p:cNvSpPr>
                    <a:spLocks noChangeArrowheads="1"/>
                  </p:cNvSpPr>
                  <p:nvPr/>
                </p:nvSpPr>
                <p:spPr bwMode="auto">
                  <a:xfrm>
                    <a:off x="2342" y="1485"/>
                    <a:ext cx="415" cy="135"/>
                  </a:xfrm>
                  <a:prstGeom prst="rect">
                    <a:avLst/>
                  </a:prstGeom>
                  <a:noFill/>
                  <a:ln w="7">
                    <a:solidFill>
                      <a:srgbClr val="A0A0A0"/>
                    </a:solidFill>
                    <a:miter lim="800000"/>
                    <a:headEnd/>
                    <a:tailEnd/>
                  </a:ln>
                </p:spPr>
                <p:txBody>
                  <a:bodyPr/>
                  <a:lstStyle/>
                  <a:p>
                    <a:endParaRPr lang="en-US"/>
                  </a:p>
                </p:txBody>
              </p:sp>
            </p:grpSp>
            <p:grpSp>
              <p:nvGrpSpPr>
                <p:cNvPr id="23614" name="Group 155"/>
                <p:cNvGrpSpPr>
                  <a:grpSpLocks/>
                </p:cNvGrpSpPr>
                <p:nvPr/>
              </p:nvGrpSpPr>
              <p:grpSpPr bwMode="auto">
                <a:xfrm>
                  <a:off x="2757" y="1485"/>
                  <a:ext cx="415" cy="135"/>
                  <a:chOff x="2757" y="1485"/>
                  <a:chExt cx="415" cy="135"/>
                </a:xfrm>
              </p:grpSpPr>
              <p:sp>
                <p:nvSpPr>
                  <p:cNvPr id="23639" name="Rectangle 51"/>
                  <p:cNvSpPr>
                    <a:spLocks noChangeArrowheads="1"/>
                  </p:cNvSpPr>
                  <p:nvPr/>
                </p:nvSpPr>
                <p:spPr bwMode="auto">
                  <a:xfrm>
                    <a:off x="2757" y="148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2121.0</a:t>
                    </a:r>
                    <a:endParaRPr lang="en-GB"/>
                  </a:p>
                </p:txBody>
              </p:sp>
              <p:sp>
                <p:nvSpPr>
                  <p:cNvPr id="23640" name="Rectangle 154"/>
                  <p:cNvSpPr>
                    <a:spLocks noChangeArrowheads="1"/>
                  </p:cNvSpPr>
                  <p:nvPr/>
                </p:nvSpPr>
                <p:spPr bwMode="auto">
                  <a:xfrm>
                    <a:off x="2757" y="1485"/>
                    <a:ext cx="415" cy="135"/>
                  </a:xfrm>
                  <a:prstGeom prst="rect">
                    <a:avLst/>
                  </a:prstGeom>
                  <a:noFill/>
                  <a:ln w="7">
                    <a:solidFill>
                      <a:srgbClr val="A0A0A0"/>
                    </a:solidFill>
                    <a:miter lim="800000"/>
                    <a:headEnd/>
                    <a:tailEnd/>
                  </a:ln>
                </p:spPr>
                <p:txBody>
                  <a:bodyPr/>
                  <a:lstStyle/>
                  <a:p>
                    <a:endParaRPr lang="en-US"/>
                  </a:p>
                </p:txBody>
              </p:sp>
            </p:grpSp>
            <p:grpSp>
              <p:nvGrpSpPr>
                <p:cNvPr id="23615" name="Group 157"/>
                <p:cNvGrpSpPr>
                  <a:grpSpLocks/>
                </p:cNvGrpSpPr>
                <p:nvPr/>
              </p:nvGrpSpPr>
              <p:grpSpPr bwMode="auto">
                <a:xfrm>
                  <a:off x="0" y="1620"/>
                  <a:ext cx="1942" cy="135"/>
                  <a:chOff x="0" y="1620"/>
                  <a:chExt cx="1942" cy="135"/>
                </a:xfrm>
              </p:grpSpPr>
              <p:sp>
                <p:nvSpPr>
                  <p:cNvPr id="23637" name="Rectangle 52"/>
                  <p:cNvSpPr>
                    <a:spLocks noChangeArrowheads="1"/>
                  </p:cNvSpPr>
                  <p:nvPr/>
                </p:nvSpPr>
                <p:spPr bwMode="auto">
                  <a:xfrm>
                    <a:off x="0" y="1620"/>
                    <a:ext cx="1942" cy="135"/>
                  </a:xfrm>
                  <a:prstGeom prst="rect">
                    <a:avLst/>
                  </a:prstGeom>
                  <a:noFill/>
                  <a:ln w="9525">
                    <a:noFill/>
                    <a:miter lim="800000"/>
                    <a:headEnd/>
                    <a:tailEnd/>
                  </a:ln>
                </p:spPr>
                <p:txBody>
                  <a:bodyPr/>
                  <a:lstStyle/>
                  <a:p>
                    <a:r>
                      <a:rPr lang="en-GB" sz="800">
                        <a:solidFill>
                          <a:srgbClr val="000000"/>
                        </a:solidFill>
                        <a:latin typeface="Verdana" pitchFamily="34" charset="0"/>
                      </a:rPr>
                      <a:t>Minority interests</a:t>
                    </a:r>
                    <a:endParaRPr lang="en-GB"/>
                  </a:p>
                </p:txBody>
              </p:sp>
              <p:sp>
                <p:nvSpPr>
                  <p:cNvPr id="23638" name="Rectangle 156"/>
                  <p:cNvSpPr>
                    <a:spLocks noChangeArrowheads="1"/>
                  </p:cNvSpPr>
                  <p:nvPr/>
                </p:nvSpPr>
                <p:spPr bwMode="auto">
                  <a:xfrm>
                    <a:off x="0" y="1620"/>
                    <a:ext cx="1942" cy="135"/>
                  </a:xfrm>
                  <a:prstGeom prst="rect">
                    <a:avLst/>
                  </a:prstGeom>
                  <a:noFill/>
                  <a:ln w="7">
                    <a:solidFill>
                      <a:srgbClr val="A0A0A0"/>
                    </a:solidFill>
                    <a:miter lim="800000"/>
                    <a:headEnd/>
                    <a:tailEnd/>
                  </a:ln>
                </p:spPr>
                <p:txBody>
                  <a:bodyPr/>
                  <a:lstStyle/>
                  <a:p>
                    <a:endParaRPr lang="en-US"/>
                  </a:p>
                </p:txBody>
              </p:sp>
            </p:grpSp>
            <p:grpSp>
              <p:nvGrpSpPr>
                <p:cNvPr id="23616" name="Group 159"/>
                <p:cNvGrpSpPr>
                  <a:grpSpLocks/>
                </p:cNvGrpSpPr>
                <p:nvPr/>
              </p:nvGrpSpPr>
              <p:grpSpPr bwMode="auto">
                <a:xfrm>
                  <a:off x="1942" y="1620"/>
                  <a:ext cx="400" cy="135"/>
                  <a:chOff x="1942" y="1620"/>
                  <a:chExt cx="400" cy="135"/>
                </a:xfrm>
              </p:grpSpPr>
              <p:sp>
                <p:nvSpPr>
                  <p:cNvPr id="23635" name="Rectangle 53"/>
                  <p:cNvSpPr>
                    <a:spLocks noChangeArrowheads="1"/>
                  </p:cNvSpPr>
                  <p:nvPr/>
                </p:nvSpPr>
                <p:spPr bwMode="auto">
                  <a:xfrm>
                    <a:off x="1942" y="1620"/>
                    <a:ext cx="400" cy="135"/>
                  </a:xfrm>
                  <a:prstGeom prst="rect">
                    <a:avLst/>
                  </a:prstGeom>
                  <a:noFill/>
                  <a:ln w="9525">
                    <a:noFill/>
                    <a:miter lim="800000"/>
                    <a:headEnd/>
                    <a:tailEnd/>
                  </a:ln>
                </p:spPr>
                <p:txBody>
                  <a:bodyPr/>
                  <a:lstStyle/>
                  <a:p>
                    <a:pPr algn="r"/>
                    <a:r>
                      <a:rPr lang="en-GB" sz="800">
                        <a:solidFill>
                          <a:srgbClr val="000000"/>
                        </a:solidFill>
                        <a:latin typeface="Verdana" pitchFamily="34" charset="0"/>
                      </a:rPr>
                      <a:t>216.0</a:t>
                    </a:r>
                    <a:endParaRPr lang="en-GB"/>
                  </a:p>
                </p:txBody>
              </p:sp>
              <p:sp>
                <p:nvSpPr>
                  <p:cNvPr id="23636" name="Rectangle 158"/>
                  <p:cNvSpPr>
                    <a:spLocks noChangeArrowheads="1"/>
                  </p:cNvSpPr>
                  <p:nvPr/>
                </p:nvSpPr>
                <p:spPr bwMode="auto">
                  <a:xfrm>
                    <a:off x="1942" y="1620"/>
                    <a:ext cx="400" cy="135"/>
                  </a:xfrm>
                  <a:prstGeom prst="rect">
                    <a:avLst/>
                  </a:prstGeom>
                  <a:noFill/>
                  <a:ln w="7">
                    <a:solidFill>
                      <a:srgbClr val="A0A0A0"/>
                    </a:solidFill>
                    <a:miter lim="800000"/>
                    <a:headEnd/>
                    <a:tailEnd/>
                  </a:ln>
                </p:spPr>
                <p:txBody>
                  <a:bodyPr/>
                  <a:lstStyle/>
                  <a:p>
                    <a:endParaRPr lang="en-US"/>
                  </a:p>
                </p:txBody>
              </p:sp>
            </p:grpSp>
            <p:grpSp>
              <p:nvGrpSpPr>
                <p:cNvPr id="23617" name="Group 161"/>
                <p:cNvGrpSpPr>
                  <a:grpSpLocks/>
                </p:cNvGrpSpPr>
                <p:nvPr/>
              </p:nvGrpSpPr>
              <p:grpSpPr bwMode="auto">
                <a:xfrm>
                  <a:off x="2342" y="1620"/>
                  <a:ext cx="415" cy="135"/>
                  <a:chOff x="2342" y="1620"/>
                  <a:chExt cx="415" cy="135"/>
                </a:xfrm>
              </p:grpSpPr>
              <p:sp>
                <p:nvSpPr>
                  <p:cNvPr id="23633" name="Rectangle 54"/>
                  <p:cNvSpPr>
                    <a:spLocks noChangeArrowheads="1"/>
                  </p:cNvSpPr>
                  <p:nvPr/>
                </p:nvSpPr>
                <p:spPr bwMode="auto">
                  <a:xfrm>
                    <a:off x="2342" y="162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191.0</a:t>
                    </a:r>
                    <a:endParaRPr lang="en-GB"/>
                  </a:p>
                </p:txBody>
              </p:sp>
              <p:sp>
                <p:nvSpPr>
                  <p:cNvPr id="23634" name="Rectangle 160"/>
                  <p:cNvSpPr>
                    <a:spLocks noChangeArrowheads="1"/>
                  </p:cNvSpPr>
                  <p:nvPr/>
                </p:nvSpPr>
                <p:spPr bwMode="auto">
                  <a:xfrm>
                    <a:off x="2342" y="1620"/>
                    <a:ext cx="415" cy="135"/>
                  </a:xfrm>
                  <a:prstGeom prst="rect">
                    <a:avLst/>
                  </a:prstGeom>
                  <a:noFill/>
                  <a:ln w="7">
                    <a:solidFill>
                      <a:srgbClr val="A0A0A0"/>
                    </a:solidFill>
                    <a:miter lim="800000"/>
                    <a:headEnd/>
                    <a:tailEnd/>
                  </a:ln>
                </p:spPr>
                <p:txBody>
                  <a:bodyPr/>
                  <a:lstStyle/>
                  <a:p>
                    <a:endParaRPr lang="en-US"/>
                  </a:p>
                </p:txBody>
              </p:sp>
            </p:grpSp>
            <p:grpSp>
              <p:nvGrpSpPr>
                <p:cNvPr id="23618" name="Group 163"/>
                <p:cNvGrpSpPr>
                  <a:grpSpLocks/>
                </p:cNvGrpSpPr>
                <p:nvPr/>
              </p:nvGrpSpPr>
              <p:grpSpPr bwMode="auto">
                <a:xfrm>
                  <a:off x="2757" y="1620"/>
                  <a:ext cx="415" cy="135"/>
                  <a:chOff x="2757" y="1620"/>
                  <a:chExt cx="415" cy="135"/>
                </a:xfrm>
              </p:grpSpPr>
              <p:sp>
                <p:nvSpPr>
                  <p:cNvPr id="23631" name="Rectangle 55"/>
                  <p:cNvSpPr>
                    <a:spLocks noChangeArrowheads="1"/>
                  </p:cNvSpPr>
                  <p:nvPr/>
                </p:nvSpPr>
                <p:spPr bwMode="auto">
                  <a:xfrm>
                    <a:off x="2757" y="1620"/>
                    <a:ext cx="415" cy="135"/>
                  </a:xfrm>
                  <a:prstGeom prst="rect">
                    <a:avLst/>
                  </a:prstGeom>
                  <a:noFill/>
                  <a:ln w="9525">
                    <a:noFill/>
                    <a:miter lim="800000"/>
                    <a:headEnd/>
                    <a:tailEnd/>
                  </a:ln>
                </p:spPr>
                <p:txBody>
                  <a:bodyPr/>
                  <a:lstStyle/>
                  <a:p>
                    <a:pPr algn="r"/>
                    <a:r>
                      <a:rPr lang="en-GB" sz="800">
                        <a:solidFill>
                          <a:srgbClr val="000000"/>
                        </a:solidFill>
                        <a:latin typeface="Verdana" pitchFamily="34" charset="0"/>
                      </a:rPr>
                      <a:t>204.0</a:t>
                    </a:r>
                    <a:endParaRPr lang="en-GB"/>
                  </a:p>
                </p:txBody>
              </p:sp>
              <p:sp>
                <p:nvSpPr>
                  <p:cNvPr id="23632" name="Rectangle 162"/>
                  <p:cNvSpPr>
                    <a:spLocks noChangeArrowheads="1"/>
                  </p:cNvSpPr>
                  <p:nvPr/>
                </p:nvSpPr>
                <p:spPr bwMode="auto">
                  <a:xfrm>
                    <a:off x="2757" y="1620"/>
                    <a:ext cx="415" cy="135"/>
                  </a:xfrm>
                  <a:prstGeom prst="rect">
                    <a:avLst/>
                  </a:prstGeom>
                  <a:noFill/>
                  <a:ln w="7">
                    <a:solidFill>
                      <a:srgbClr val="A0A0A0"/>
                    </a:solidFill>
                    <a:miter lim="800000"/>
                    <a:headEnd/>
                    <a:tailEnd/>
                  </a:ln>
                </p:spPr>
                <p:txBody>
                  <a:bodyPr/>
                  <a:lstStyle/>
                  <a:p>
                    <a:endParaRPr lang="en-US"/>
                  </a:p>
                </p:txBody>
              </p:sp>
            </p:grpSp>
            <p:grpSp>
              <p:nvGrpSpPr>
                <p:cNvPr id="23619" name="Group 165"/>
                <p:cNvGrpSpPr>
                  <a:grpSpLocks/>
                </p:cNvGrpSpPr>
                <p:nvPr/>
              </p:nvGrpSpPr>
              <p:grpSpPr bwMode="auto">
                <a:xfrm>
                  <a:off x="0" y="1755"/>
                  <a:ext cx="1942" cy="135"/>
                  <a:chOff x="0" y="1755"/>
                  <a:chExt cx="1942" cy="135"/>
                </a:xfrm>
              </p:grpSpPr>
              <p:sp>
                <p:nvSpPr>
                  <p:cNvPr id="23629" name="Rectangle 56"/>
                  <p:cNvSpPr>
                    <a:spLocks noChangeArrowheads="1"/>
                  </p:cNvSpPr>
                  <p:nvPr/>
                </p:nvSpPr>
                <p:spPr bwMode="auto">
                  <a:xfrm>
                    <a:off x="0" y="1755"/>
                    <a:ext cx="1942" cy="135"/>
                  </a:xfrm>
                  <a:prstGeom prst="rect">
                    <a:avLst/>
                  </a:prstGeom>
                  <a:noFill/>
                  <a:ln w="9525">
                    <a:noFill/>
                    <a:miter lim="800000"/>
                    <a:headEnd/>
                    <a:tailEnd/>
                  </a:ln>
                </p:spPr>
                <p:txBody>
                  <a:bodyPr/>
                  <a:lstStyle/>
                  <a:p>
                    <a:r>
                      <a:rPr lang="en-GB" sz="800" b="1">
                        <a:solidFill>
                          <a:srgbClr val="000000"/>
                        </a:solidFill>
                        <a:latin typeface="Verdana" pitchFamily="34" charset="0"/>
                      </a:rPr>
                      <a:t>Total shareholders funds</a:t>
                    </a:r>
                    <a:endParaRPr lang="en-GB"/>
                  </a:p>
                </p:txBody>
              </p:sp>
              <p:sp>
                <p:nvSpPr>
                  <p:cNvPr id="23630" name="Rectangle 164"/>
                  <p:cNvSpPr>
                    <a:spLocks noChangeArrowheads="1"/>
                  </p:cNvSpPr>
                  <p:nvPr/>
                </p:nvSpPr>
                <p:spPr bwMode="auto">
                  <a:xfrm>
                    <a:off x="0" y="1755"/>
                    <a:ext cx="1942" cy="135"/>
                  </a:xfrm>
                  <a:prstGeom prst="rect">
                    <a:avLst/>
                  </a:prstGeom>
                  <a:noFill/>
                  <a:ln w="7">
                    <a:solidFill>
                      <a:srgbClr val="A0A0A0"/>
                    </a:solidFill>
                    <a:miter lim="800000"/>
                    <a:headEnd/>
                    <a:tailEnd/>
                  </a:ln>
                </p:spPr>
                <p:txBody>
                  <a:bodyPr/>
                  <a:lstStyle/>
                  <a:p>
                    <a:endParaRPr lang="en-US"/>
                  </a:p>
                </p:txBody>
              </p:sp>
            </p:grpSp>
            <p:grpSp>
              <p:nvGrpSpPr>
                <p:cNvPr id="23620" name="Group 167"/>
                <p:cNvGrpSpPr>
                  <a:grpSpLocks/>
                </p:cNvGrpSpPr>
                <p:nvPr/>
              </p:nvGrpSpPr>
              <p:grpSpPr bwMode="auto">
                <a:xfrm>
                  <a:off x="1942" y="1755"/>
                  <a:ext cx="400" cy="135"/>
                  <a:chOff x="1942" y="1755"/>
                  <a:chExt cx="400" cy="135"/>
                </a:xfrm>
              </p:grpSpPr>
              <p:sp>
                <p:nvSpPr>
                  <p:cNvPr id="23627" name="Rectangle 57"/>
                  <p:cNvSpPr>
                    <a:spLocks noChangeArrowheads="1"/>
                  </p:cNvSpPr>
                  <p:nvPr/>
                </p:nvSpPr>
                <p:spPr bwMode="auto">
                  <a:xfrm>
                    <a:off x="1942" y="1755"/>
                    <a:ext cx="400"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2274.0</a:t>
                    </a:r>
                    <a:endParaRPr lang="en-GB"/>
                  </a:p>
                </p:txBody>
              </p:sp>
              <p:sp>
                <p:nvSpPr>
                  <p:cNvPr id="23628" name="Rectangle 166"/>
                  <p:cNvSpPr>
                    <a:spLocks noChangeArrowheads="1"/>
                  </p:cNvSpPr>
                  <p:nvPr/>
                </p:nvSpPr>
                <p:spPr bwMode="auto">
                  <a:xfrm>
                    <a:off x="1942" y="1755"/>
                    <a:ext cx="400" cy="135"/>
                  </a:xfrm>
                  <a:prstGeom prst="rect">
                    <a:avLst/>
                  </a:prstGeom>
                  <a:noFill/>
                  <a:ln w="7">
                    <a:solidFill>
                      <a:srgbClr val="A0A0A0"/>
                    </a:solidFill>
                    <a:miter lim="800000"/>
                    <a:headEnd/>
                    <a:tailEnd/>
                  </a:ln>
                </p:spPr>
                <p:txBody>
                  <a:bodyPr/>
                  <a:lstStyle/>
                  <a:p>
                    <a:endParaRPr lang="en-US"/>
                  </a:p>
                </p:txBody>
              </p:sp>
            </p:grpSp>
            <p:grpSp>
              <p:nvGrpSpPr>
                <p:cNvPr id="23621" name="Group 169"/>
                <p:cNvGrpSpPr>
                  <a:grpSpLocks/>
                </p:cNvGrpSpPr>
                <p:nvPr/>
              </p:nvGrpSpPr>
              <p:grpSpPr bwMode="auto">
                <a:xfrm>
                  <a:off x="2342" y="1755"/>
                  <a:ext cx="415" cy="135"/>
                  <a:chOff x="2342" y="1755"/>
                  <a:chExt cx="415" cy="135"/>
                </a:xfrm>
              </p:grpSpPr>
              <p:sp>
                <p:nvSpPr>
                  <p:cNvPr id="23625" name="Rectangle 58"/>
                  <p:cNvSpPr>
                    <a:spLocks noChangeArrowheads="1"/>
                  </p:cNvSpPr>
                  <p:nvPr/>
                </p:nvSpPr>
                <p:spPr bwMode="auto">
                  <a:xfrm>
                    <a:off x="2342" y="175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2207.0</a:t>
                    </a:r>
                    <a:endParaRPr lang="en-GB"/>
                  </a:p>
                </p:txBody>
              </p:sp>
              <p:sp>
                <p:nvSpPr>
                  <p:cNvPr id="23626" name="Rectangle 168"/>
                  <p:cNvSpPr>
                    <a:spLocks noChangeArrowheads="1"/>
                  </p:cNvSpPr>
                  <p:nvPr/>
                </p:nvSpPr>
                <p:spPr bwMode="auto">
                  <a:xfrm>
                    <a:off x="2342" y="1755"/>
                    <a:ext cx="415" cy="135"/>
                  </a:xfrm>
                  <a:prstGeom prst="rect">
                    <a:avLst/>
                  </a:prstGeom>
                  <a:noFill/>
                  <a:ln w="7">
                    <a:solidFill>
                      <a:srgbClr val="A0A0A0"/>
                    </a:solidFill>
                    <a:miter lim="800000"/>
                    <a:headEnd/>
                    <a:tailEnd/>
                  </a:ln>
                </p:spPr>
                <p:txBody>
                  <a:bodyPr/>
                  <a:lstStyle/>
                  <a:p>
                    <a:endParaRPr lang="en-US"/>
                  </a:p>
                </p:txBody>
              </p:sp>
            </p:grpSp>
            <p:grpSp>
              <p:nvGrpSpPr>
                <p:cNvPr id="23622" name="Group 171"/>
                <p:cNvGrpSpPr>
                  <a:grpSpLocks/>
                </p:cNvGrpSpPr>
                <p:nvPr/>
              </p:nvGrpSpPr>
              <p:grpSpPr bwMode="auto">
                <a:xfrm>
                  <a:off x="2757" y="1755"/>
                  <a:ext cx="415" cy="135"/>
                  <a:chOff x="2757" y="1755"/>
                  <a:chExt cx="415" cy="135"/>
                </a:xfrm>
              </p:grpSpPr>
              <p:sp>
                <p:nvSpPr>
                  <p:cNvPr id="23623" name="Rectangle 59"/>
                  <p:cNvSpPr>
                    <a:spLocks noChangeArrowheads="1"/>
                  </p:cNvSpPr>
                  <p:nvPr/>
                </p:nvSpPr>
                <p:spPr bwMode="auto">
                  <a:xfrm>
                    <a:off x="2757" y="1755"/>
                    <a:ext cx="415" cy="135"/>
                  </a:xfrm>
                  <a:prstGeom prst="rect">
                    <a:avLst/>
                  </a:prstGeom>
                  <a:noFill/>
                  <a:ln w="9525">
                    <a:noFill/>
                    <a:miter lim="800000"/>
                    <a:headEnd/>
                    <a:tailEnd/>
                  </a:ln>
                </p:spPr>
                <p:txBody>
                  <a:bodyPr/>
                  <a:lstStyle/>
                  <a:p>
                    <a:pPr algn="r"/>
                    <a:r>
                      <a:rPr lang="en-GB" sz="800" b="1">
                        <a:solidFill>
                          <a:srgbClr val="000000"/>
                        </a:solidFill>
                        <a:latin typeface="Verdana" pitchFamily="34" charset="0"/>
                      </a:rPr>
                      <a:t>2325.0</a:t>
                    </a:r>
                    <a:endParaRPr lang="en-GB"/>
                  </a:p>
                </p:txBody>
              </p:sp>
              <p:sp>
                <p:nvSpPr>
                  <p:cNvPr id="23624" name="Rectangle 170"/>
                  <p:cNvSpPr>
                    <a:spLocks noChangeArrowheads="1"/>
                  </p:cNvSpPr>
                  <p:nvPr/>
                </p:nvSpPr>
                <p:spPr bwMode="auto">
                  <a:xfrm>
                    <a:off x="2757" y="1755"/>
                    <a:ext cx="415" cy="135"/>
                  </a:xfrm>
                  <a:prstGeom prst="rect">
                    <a:avLst/>
                  </a:prstGeom>
                  <a:noFill/>
                  <a:ln w="7">
                    <a:solidFill>
                      <a:srgbClr val="A0A0A0"/>
                    </a:solidFill>
                    <a:miter lim="800000"/>
                    <a:headEnd/>
                    <a:tailEnd/>
                  </a:ln>
                </p:spPr>
                <p:txBody>
                  <a:bodyPr/>
                  <a:lstStyle/>
                  <a:p>
                    <a:endParaRPr lang="en-US"/>
                  </a:p>
                </p:txBody>
              </p:sp>
            </p:grpSp>
          </p:grpSp>
          <p:sp>
            <p:nvSpPr>
              <p:cNvPr id="23566" name="Rectangle 173"/>
              <p:cNvSpPr>
                <a:spLocks noChangeArrowheads="1"/>
              </p:cNvSpPr>
              <p:nvPr/>
            </p:nvSpPr>
            <p:spPr bwMode="auto">
              <a:xfrm>
                <a:off x="-3" y="-3"/>
                <a:ext cx="3178" cy="1896"/>
              </a:xfrm>
              <a:prstGeom prst="rect">
                <a:avLst/>
              </a:prstGeom>
              <a:noFill/>
              <a:ln w="9525">
                <a:solidFill>
                  <a:srgbClr val="000000"/>
                </a:solidFill>
                <a:miter lim="800000"/>
                <a:headEnd/>
                <a:tailEnd/>
              </a:ln>
            </p:spPr>
            <p:txBody>
              <a:bodyPr/>
              <a:lstStyle/>
              <a:p>
                <a:endParaRPr lang="en-US"/>
              </a:p>
            </p:txBody>
          </p:sp>
        </p:grpSp>
      </p:grpSp>
      <p:sp>
        <p:nvSpPr>
          <p:cNvPr id="22704" name="Text Box 176"/>
          <p:cNvSpPr txBox="1">
            <a:spLocks noChangeArrowheads="1"/>
          </p:cNvSpPr>
          <p:nvPr/>
        </p:nvSpPr>
        <p:spPr bwMode="auto">
          <a:xfrm>
            <a:off x="6324600" y="2057400"/>
            <a:ext cx="2438400" cy="3378200"/>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Subtracted from the assets are the money the company owes to creditors – suppliers for example</a:t>
            </a:r>
          </a:p>
        </p:txBody>
      </p:sp>
      <p:sp>
        <p:nvSpPr>
          <p:cNvPr id="22705" name="Text Box 177"/>
          <p:cNvSpPr txBox="1">
            <a:spLocks noChangeArrowheads="1"/>
          </p:cNvSpPr>
          <p:nvPr/>
        </p:nvSpPr>
        <p:spPr bwMode="auto">
          <a:xfrm>
            <a:off x="6248400" y="2286000"/>
            <a:ext cx="2514600" cy="2282825"/>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And to those who are longer term creditors – loans, mortgage on property etc</a:t>
            </a:r>
          </a:p>
        </p:txBody>
      </p:sp>
      <p:sp>
        <p:nvSpPr>
          <p:cNvPr id="22706" name="Text Box 178"/>
          <p:cNvSpPr txBox="1">
            <a:spLocks noChangeArrowheads="1"/>
          </p:cNvSpPr>
          <p:nvPr/>
        </p:nvSpPr>
        <p:spPr bwMode="auto">
          <a:xfrm>
            <a:off x="6324600" y="2438400"/>
            <a:ext cx="2514600" cy="1187450"/>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This leaves us with </a:t>
            </a:r>
            <a:r>
              <a:rPr lang="en-GB" b="1">
                <a:latin typeface="Verdana" pitchFamily="34" charset="0"/>
              </a:rPr>
              <a:t>‘Net Assets’</a:t>
            </a:r>
            <a:endParaRPr lang="en-GB">
              <a:latin typeface="Verdana" pitchFamily="34" charset="0"/>
            </a:endParaRPr>
          </a:p>
        </p:txBody>
      </p:sp>
      <p:sp>
        <p:nvSpPr>
          <p:cNvPr id="22707" name="Text Box 179"/>
          <p:cNvSpPr txBox="1">
            <a:spLocks noChangeArrowheads="1"/>
          </p:cNvSpPr>
          <p:nvPr/>
        </p:nvSpPr>
        <p:spPr bwMode="auto">
          <a:xfrm>
            <a:off x="6248400" y="2133600"/>
            <a:ext cx="2590800" cy="2530475"/>
          </a:xfrm>
          <a:prstGeom prst="rect">
            <a:avLst/>
          </a:prstGeom>
          <a:solidFill>
            <a:schemeClr val="hlink"/>
          </a:solidFill>
          <a:ln w="9525">
            <a:noFill/>
            <a:miter lim="800000"/>
            <a:headEnd/>
            <a:tailEnd/>
          </a:ln>
        </p:spPr>
        <p:txBody>
          <a:bodyPr>
            <a:spAutoFit/>
          </a:bodyPr>
          <a:lstStyle/>
          <a:p>
            <a:pPr>
              <a:spcBef>
                <a:spcPct val="50000"/>
              </a:spcBef>
            </a:pPr>
            <a:r>
              <a:rPr lang="en-GB" sz="2000">
                <a:latin typeface="Verdana" pitchFamily="34" charset="0"/>
              </a:rPr>
              <a:t>The funds to acquire these assets must have come from somewhere – the next section tells us where it came from.</a:t>
            </a:r>
          </a:p>
        </p:txBody>
      </p:sp>
      <p:sp>
        <p:nvSpPr>
          <p:cNvPr id="22708" name="Text Box 180"/>
          <p:cNvSpPr txBox="1">
            <a:spLocks noChangeArrowheads="1"/>
          </p:cNvSpPr>
          <p:nvPr/>
        </p:nvSpPr>
        <p:spPr bwMode="auto">
          <a:xfrm>
            <a:off x="6248400" y="2209800"/>
            <a:ext cx="2590800" cy="2647950"/>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It can come from share capital and from retained profit (profit and loss account)</a:t>
            </a:r>
          </a:p>
        </p:txBody>
      </p:sp>
      <p:sp>
        <p:nvSpPr>
          <p:cNvPr id="22709" name="Text Box 181"/>
          <p:cNvSpPr txBox="1">
            <a:spLocks noChangeArrowheads="1"/>
          </p:cNvSpPr>
          <p:nvPr/>
        </p:nvSpPr>
        <p:spPr bwMode="auto">
          <a:xfrm>
            <a:off x="6324600" y="2209800"/>
            <a:ext cx="2590800" cy="457200"/>
          </a:xfrm>
          <a:prstGeom prst="rect">
            <a:avLst/>
          </a:prstGeom>
          <a:noFill/>
          <a:ln w="9525">
            <a:noFill/>
            <a:miter lim="800000"/>
            <a:headEnd/>
            <a:tailEnd/>
          </a:ln>
        </p:spPr>
        <p:txBody>
          <a:bodyPr>
            <a:spAutoFit/>
          </a:bodyPr>
          <a:lstStyle/>
          <a:p>
            <a:pPr>
              <a:spcBef>
                <a:spcPct val="50000"/>
              </a:spcBef>
            </a:pPr>
            <a:endParaRPr lang="en-US"/>
          </a:p>
        </p:txBody>
      </p:sp>
      <p:sp>
        <p:nvSpPr>
          <p:cNvPr id="22710" name="Text Box 182"/>
          <p:cNvSpPr txBox="1">
            <a:spLocks noChangeArrowheads="1"/>
          </p:cNvSpPr>
          <p:nvPr/>
        </p:nvSpPr>
        <p:spPr bwMode="auto">
          <a:xfrm>
            <a:off x="6248400" y="1928813"/>
            <a:ext cx="2590800" cy="4108450"/>
          </a:xfrm>
          <a:prstGeom prst="rect">
            <a:avLst/>
          </a:prstGeom>
          <a:solidFill>
            <a:schemeClr val="hlink"/>
          </a:solidFill>
          <a:ln w="9525">
            <a:noFill/>
            <a:miter lim="800000"/>
            <a:headEnd/>
            <a:tailEnd/>
          </a:ln>
        </p:spPr>
        <p:txBody>
          <a:bodyPr>
            <a:spAutoFit/>
          </a:bodyPr>
          <a:lstStyle/>
          <a:p>
            <a:pPr>
              <a:spcBef>
                <a:spcPct val="50000"/>
              </a:spcBef>
            </a:pPr>
            <a:r>
              <a:rPr lang="en-GB">
                <a:latin typeface="Verdana" pitchFamily="34" charset="0"/>
              </a:rPr>
              <a:t>The total capital employed  represents the sum of the ‘Capital and reserves’ and          ‘ Creditors due after more than 1 year’.</a:t>
            </a:r>
          </a:p>
          <a:p>
            <a:pPr>
              <a:spcBef>
                <a:spcPct val="50000"/>
              </a:spcBef>
            </a:pPr>
            <a:r>
              <a:rPr lang="en-GB">
                <a:latin typeface="Verdana" pitchFamily="34" charset="0"/>
              </a:rPr>
              <a:t>The ‘Net assets’ must be the same as the ‘Capital and reserves’  or ‘Shareholders funds’– hence the term ‘balance sheet’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2704"/>
                                        </p:tgtEl>
                                        <p:attrNameLst>
                                          <p:attrName>style.visibility</p:attrName>
                                        </p:attrNameLst>
                                      </p:cBhvr>
                                      <p:to>
                                        <p:strVal val="visible"/>
                                      </p:to>
                                    </p:set>
                                    <p:animEffect transition="in" filter="dissolve">
                                      <p:cBhvr>
                                        <p:cTn id="7" dur="500"/>
                                        <p:tgtEl>
                                          <p:spTgt spid="22704"/>
                                        </p:tgtEl>
                                      </p:cBhvr>
                                    </p:animEffect>
                                  </p:childTnLst>
                                  <p:subTnLst>
                                    <p:set>
                                      <p:cBhvr override="childStyle">
                                        <p:cTn dur="1" fill="hold" display="0" masterRel="nextClick" afterEffect="1"/>
                                        <p:tgtEl>
                                          <p:spTgt spid="22704"/>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2705"/>
                                        </p:tgtEl>
                                        <p:attrNameLst>
                                          <p:attrName>style.visibility</p:attrName>
                                        </p:attrNameLst>
                                      </p:cBhvr>
                                      <p:to>
                                        <p:strVal val="visible"/>
                                      </p:to>
                                    </p:set>
                                    <p:animEffect transition="in" filter="dissolve">
                                      <p:cBhvr>
                                        <p:cTn id="12" dur="500"/>
                                        <p:tgtEl>
                                          <p:spTgt spid="22705"/>
                                        </p:tgtEl>
                                      </p:cBhvr>
                                    </p:animEffect>
                                  </p:childTnLst>
                                  <p:subTnLst>
                                    <p:set>
                                      <p:cBhvr override="childStyle">
                                        <p:cTn dur="1" fill="hold" display="0" masterRel="nextClick" afterEffect="1"/>
                                        <p:tgtEl>
                                          <p:spTgt spid="22705"/>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2706"/>
                                        </p:tgtEl>
                                        <p:attrNameLst>
                                          <p:attrName>style.visibility</p:attrName>
                                        </p:attrNameLst>
                                      </p:cBhvr>
                                      <p:to>
                                        <p:strVal val="visible"/>
                                      </p:to>
                                    </p:set>
                                    <p:animEffect transition="in" filter="dissolve">
                                      <p:cBhvr>
                                        <p:cTn id="17" dur="500"/>
                                        <p:tgtEl>
                                          <p:spTgt spid="22706"/>
                                        </p:tgtEl>
                                      </p:cBhvr>
                                    </p:animEffect>
                                  </p:childTnLst>
                                  <p:subTnLst>
                                    <p:set>
                                      <p:cBhvr override="childStyle">
                                        <p:cTn dur="1" fill="hold" display="0" masterRel="nextClick" afterEffect="1"/>
                                        <p:tgtEl>
                                          <p:spTgt spid="22706"/>
                                        </p:tgtEl>
                                        <p:attrNameLst>
                                          <p:attrName>style.visibility</p:attrName>
                                        </p:attrNameLst>
                                      </p:cBhvr>
                                      <p:to>
                                        <p:strVal val="hidden"/>
                                      </p:to>
                                    </p:set>
                                  </p:sub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2707"/>
                                        </p:tgtEl>
                                        <p:attrNameLst>
                                          <p:attrName>style.visibility</p:attrName>
                                        </p:attrNameLst>
                                      </p:cBhvr>
                                      <p:to>
                                        <p:strVal val="visible"/>
                                      </p:to>
                                    </p:set>
                                    <p:animEffect transition="in" filter="dissolve">
                                      <p:cBhvr>
                                        <p:cTn id="22" dur="500"/>
                                        <p:tgtEl>
                                          <p:spTgt spid="22707"/>
                                        </p:tgtEl>
                                      </p:cBhvr>
                                    </p:animEffect>
                                  </p:childTnLst>
                                  <p:subTnLst>
                                    <p:set>
                                      <p:cBhvr override="childStyle">
                                        <p:cTn dur="1" fill="hold" display="0" masterRel="nextClick" afterEffect="1"/>
                                        <p:tgtEl>
                                          <p:spTgt spid="22707"/>
                                        </p:tgtEl>
                                        <p:attrNameLst>
                                          <p:attrName>style.visibility</p:attrName>
                                        </p:attrNameLst>
                                      </p:cBhvr>
                                      <p:to>
                                        <p:strVal val="hidden"/>
                                      </p:to>
                                    </p:set>
                                  </p:sub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2708"/>
                                        </p:tgtEl>
                                        <p:attrNameLst>
                                          <p:attrName>style.visibility</p:attrName>
                                        </p:attrNameLst>
                                      </p:cBhvr>
                                      <p:to>
                                        <p:strVal val="visible"/>
                                      </p:to>
                                    </p:set>
                                    <p:animEffect transition="in" filter="dissolve">
                                      <p:cBhvr>
                                        <p:cTn id="27" dur="500"/>
                                        <p:tgtEl>
                                          <p:spTgt spid="22708"/>
                                        </p:tgtEl>
                                      </p:cBhvr>
                                    </p:animEffect>
                                  </p:childTnLst>
                                  <p:subTnLst>
                                    <p:set>
                                      <p:cBhvr override="childStyle">
                                        <p:cTn dur="1" fill="hold" display="0" masterRel="nextClick" afterEffect="1"/>
                                        <p:tgtEl>
                                          <p:spTgt spid="22708"/>
                                        </p:tgtEl>
                                        <p:attrNameLst>
                                          <p:attrName>style.visibility</p:attrName>
                                        </p:attrNameLst>
                                      </p:cBhvr>
                                      <p:to>
                                        <p:strVal val="hidden"/>
                                      </p:to>
                                    </p:set>
                                  </p:sub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nodePh="1">
                                  <p:stCondLst>
                                    <p:cond delay="0"/>
                                  </p:stCondLst>
                                  <p:endCondLst>
                                    <p:cond evt="begin" delay="0">
                                      <p:tn val="30"/>
                                    </p:cond>
                                  </p:endCondLst>
                                  <p:childTnLst>
                                    <p:set>
                                      <p:cBhvr>
                                        <p:cTn id="31" dur="1" fill="hold">
                                          <p:stCondLst>
                                            <p:cond delay="0"/>
                                          </p:stCondLst>
                                        </p:cTn>
                                        <p:tgtEl>
                                          <p:spTgt spid="22709"/>
                                        </p:tgtEl>
                                        <p:attrNameLst>
                                          <p:attrName>style.visibility</p:attrName>
                                        </p:attrNameLst>
                                      </p:cBhvr>
                                      <p:to>
                                        <p:strVal val="visible"/>
                                      </p:to>
                                    </p:set>
                                    <p:animEffect transition="in" filter="dissolve">
                                      <p:cBhvr>
                                        <p:cTn id="32" dur="500"/>
                                        <p:tgtEl>
                                          <p:spTgt spid="22709"/>
                                        </p:tgtEl>
                                      </p:cBhvr>
                                    </p:animEffect>
                                  </p:childTnLst>
                                  <p:subTnLst>
                                    <p:set>
                                      <p:cBhvr override="childStyle">
                                        <p:cTn dur="1" fill="hold" display="0" masterRel="nextClick" afterEffect="1"/>
                                        <p:tgtEl>
                                          <p:spTgt spid="22709"/>
                                        </p:tgtEl>
                                        <p:attrNameLst>
                                          <p:attrName>style.visibility</p:attrName>
                                        </p:attrNameLst>
                                      </p:cBhvr>
                                      <p:to>
                                        <p:strVal val="hidden"/>
                                      </p:to>
                                    </p:set>
                                  </p:sub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2710"/>
                                        </p:tgtEl>
                                        <p:attrNameLst>
                                          <p:attrName>style.visibility</p:attrName>
                                        </p:attrNameLst>
                                      </p:cBhvr>
                                      <p:to>
                                        <p:strVal val="visible"/>
                                      </p:to>
                                    </p:set>
                                    <p:animEffect transition="in" filter="dissolve">
                                      <p:cBhvr>
                                        <p:cTn id="37" dur="500"/>
                                        <p:tgtEl>
                                          <p:spTgt spid="22710"/>
                                        </p:tgtEl>
                                      </p:cBhvr>
                                    </p:animEffect>
                                  </p:childTnLst>
                                  <p:subTnLst>
                                    <p:set>
                                      <p:cBhvr override="childStyle">
                                        <p:cTn dur="1" fill="hold" display="0" masterRel="nextClick" afterEffect="1"/>
                                        <p:tgtEl>
                                          <p:spTgt spid="22710"/>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04" grpId="0" animBg="1" autoUpdateAnimBg="0"/>
      <p:bldP spid="22705" grpId="0" animBg="1" autoUpdateAnimBg="0"/>
      <p:bldP spid="22706" grpId="0" animBg="1" autoUpdateAnimBg="0"/>
      <p:bldP spid="22707" grpId="0" animBg="1" autoUpdateAnimBg="0"/>
      <p:bldP spid="22708" grpId="0" animBg="1" autoUpdateAnimBg="0"/>
      <p:bldP spid="22709" grpId="0" autoUpdateAnimBg="0"/>
      <p:bldP spid="22710" grpId="0" animBg="1"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42875" y="-280988"/>
            <a:ext cx="8229600" cy="561976"/>
          </a:xfrm>
        </p:spPr>
        <p:txBody>
          <a:bodyPr>
            <a:normAutofit fontScale="90000"/>
          </a:bodyPr>
          <a:lstStyle/>
          <a:p>
            <a:pPr eaLnBrk="1" fontAlgn="auto" hangingPunct="1">
              <a:spcAft>
                <a:spcPts val="0"/>
              </a:spcAft>
              <a:defRPr/>
            </a:pPr>
            <a:r>
              <a:rPr lang="en-GB" sz="3200" dirty="0"/>
              <a:t/>
            </a:r>
            <a:br>
              <a:rPr lang="en-GB" sz="3200" dirty="0"/>
            </a:br>
            <a:r>
              <a:rPr lang="en-GB" sz="3200" dirty="0"/>
              <a:t/>
            </a:r>
            <a:br>
              <a:rPr lang="en-GB" sz="3200" dirty="0"/>
            </a:br>
            <a:r>
              <a:rPr lang="en-GB" sz="3200" dirty="0"/>
              <a:t/>
            </a:r>
            <a:br>
              <a:rPr lang="en-GB" sz="3200" dirty="0"/>
            </a:br>
            <a:r>
              <a:rPr lang="en-GB" sz="3200" b="1" dirty="0">
                <a:effectLst>
                  <a:outerShdw blurRad="38100" dist="38100" dir="2700000" algn="tl">
                    <a:srgbClr val="C0C0C0"/>
                  </a:outerShdw>
                </a:effectLst>
              </a:rPr>
              <a:t>DVD Entrepreneur</a:t>
            </a:r>
            <a:br>
              <a:rPr lang="en-GB" sz="3200" b="1" dirty="0">
                <a:effectLst>
                  <a:outerShdw blurRad="38100" dist="38100" dir="2700000" algn="tl">
                    <a:srgbClr val="C0C0C0"/>
                  </a:outerShdw>
                </a:effectLst>
              </a:rPr>
            </a:br>
            <a:r>
              <a:rPr lang="en-GB" sz="3200" b="1" dirty="0">
                <a:effectLst>
                  <a:outerShdw blurRad="38100" dist="38100" dir="2700000" algn="tl">
                    <a:srgbClr val="C0C0C0"/>
                  </a:outerShdw>
                </a:effectLst>
              </a:rPr>
              <a:t>Balance Sheet</a:t>
            </a:r>
            <a:br>
              <a:rPr lang="en-GB" sz="3200" b="1" dirty="0">
                <a:effectLst>
                  <a:outerShdw blurRad="38100" dist="38100" dir="2700000" algn="tl">
                    <a:srgbClr val="C0C0C0"/>
                  </a:outerShdw>
                </a:effectLst>
              </a:rPr>
            </a:br>
            <a:r>
              <a:rPr lang="en-GB" sz="3200" b="1" dirty="0">
                <a:effectLst>
                  <a:outerShdw blurRad="38100" dist="38100" dir="2700000" algn="tl">
                    <a:srgbClr val="C0C0C0"/>
                  </a:outerShdw>
                </a:effectLst>
              </a:rPr>
              <a:t>for 1</a:t>
            </a:r>
            <a:r>
              <a:rPr lang="en-GB" sz="3200" b="1" baseline="30000" dirty="0">
                <a:effectLst>
                  <a:outerShdw blurRad="38100" dist="38100" dir="2700000" algn="tl">
                    <a:srgbClr val="C0C0C0"/>
                  </a:outerShdw>
                </a:effectLst>
              </a:rPr>
              <a:t>st</a:t>
            </a:r>
            <a:r>
              <a:rPr lang="en-GB" sz="3200" b="1" dirty="0">
                <a:effectLst>
                  <a:outerShdw blurRad="38100" dist="38100" dir="2700000" algn="tl">
                    <a:srgbClr val="C0C0C0"/>
                  </a:outerShdw>
                </a:effectLst>
              </a:rPr>
              <a:t> year trading</a:t>
            </a:r>
          </a:p>
        </p:txBody>
      </p:sp>
      <p:graphicFrame>
        <p:nvGraphicFramePr>
          <p:cNvPr id="1026" name="Object 7"/>
          <p:cNvGraphicFramePr>
            <a:graphicFrameLocks noGrp="1" noChangeAspect="1"/>
          </p:cNvGraphicFramePr>
          <p:nvPr>
            <p:ph sz="quarter" idx="1"/>
          </p:nvPr>
        </p:nvGraphicFramePr>
        <p:xfrm>
          <a:off x="3714750" y="1328738"/>
          <a:ext cx="3544888" cy="5251450"/>
        </p:xfrm>
        <a:graphic>
          <a:graphicData uri="http://schemas.openxmlformats.org/presentationml/2006/ole">
            <p:oleObj spid="_x0000_s1026" name="Worksheet" r:id="rId3" imgW="5857951" imgH="8677351" progId="Excel.Sheet.8">
              <p:embed/>
            </p:oleObj>
          </a:graphicData>
        </a:graphic>
      </p:graphicFrame>
      <p:sp>
        <p:nvSpPr>
          <p:cNvPr id="4" name="TextBox 3"/>
          <p:cNvSpPr txBox="1"/>
          <p:nvPr/>
        </p:nvSpPr>
        <p:spPr>
          <a:xfrm>
            <a:off x="214313" y="2357438"/>
            <a:ext cx="2714625" cy="646112"/>
          </a:xfrm>
          <a:prstGeom prst="rect">
            <a:avLst/>
          </a:prstGeom>
          <a:noFill/>
        </p:spPr>
        <p:txBody>
          <a:bodyPr>
            <a:spAutoFit/>
          </a:bodyPr>
          <a:lstStyle/>
          <a:p>
            <a:pPr>
              <a:defRPr/>
            </a:pPr>
            <a:r>
              <a:rPr lang="en-GB" sz="2000" dirty="0">
                <a:solidFill>
                  <a:srgbClr val="FF0000"/>
                </a:solidFill>
                <a:latin typeface="+mn-lt"/>
              </a:rPr>
              <a:t>From </a:t>
            </a:r>
            <a:r>
              <a:rPr lang="en-GB" sz="2000" dirty="0" err="1">
                <a:solidFill>
                  <a:srgbClr val="FF0000"/>
                </a:solidFill>
                <a:latin typeface="+mn-lt"/>
              </a:rPr>
              <a:t>cashflow</a:t>
            </a:r>
            <a:r>
              <a:rPr lang="en-GB" sz="2000" dirty="0">
                <a:solidFill>
                  <a:srgbClr val="FF0000"/>
                </a:solidFill>
                <a:latin typeface="+mn-lt"/>
              </a:rPr>
              <a:t> forecast </a:t>
            </a:r>
            <a:r>
              <a:rPr lang="en-GB" sz="1600" dirty="0">
                <a:solidFill>
                  <a:srgbClr val="FF0000"/>
                </a:solidFill>
                <a:latin typeface="+mn-lt"/>
              </a:rPr>
              <a:t>(closing cash balance)</a:t>
            </a:r>
          </a:p>
        </p:txBody>
      </p:sp>
      <p:cxnSp>
        <p:nvCxnSpPr>
          <p:cNvPr id="6" name="Straight Arrow Connector 5"/>
          <p:cNvCxnSpPr/>
          <p:nvPr/>
        </p:nvCxnSpPr>
        <p:spPr>
          <a:xfrm>
            <a:off x="2643188" y="2714625"/>
            <a:ext cx="1071562" cy="357188"/>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14313" y="3429000"/>
            <a:ext cx="2786062" cy="646113"/>
          </a:xfrm>
          <a:prstGeom prst="rect">
            <a:avLst/>
          </a:prstGeom>
          <a:noFill/>
        </p:spPr>
        <p:txBody>
          <a:bodyPr>
            <a:spAutoFit/>
          </a:bodyPr>
          <a:lstStyle/>
          <a:p>
            <a:pPr>
              <a:defRPr/>
            </a:pPr>
            <a:r>
              <a:rPr lang="en-GB" sz="2000" dirty="0">
                <a:solidFill>
                  <a:srgbClr val="FF0000"/>
                </a:solidFill>
                <a:latin typeface="+mn-lt"/>
              </a:rPr>
              <a:t>Unsold blank DVDs </a:t>
            </a:r>
          </a:p>
          <a:p>
            <a:pPr>
              <a:defRPr/>
            </a:pPr>
            <a:r>
              <a:rPr lang="en-GB" sz="1600" dirty="0">
                <a:solidFill>
                  <a:srgbClr val="FF0000"/>
                </a:solidFill>
                <a:latin typeface="+mn-lt"/>
              </a:rPr>
              <a:t>(bought in batches of 50)</a:t>
            </a:r>
          </a:p>
        </p:txBody>
      </p:sp>
      <p:cxnSp>
        <p:nvCxnSpPr>
          <p:cNvPr id="8" name="Straight Arrow Connector 7"/>
          <p:cNvCxnSpPr/>
          <p:nvPr/>
        </p:nvCxnSpPr>
        <p:spPr>
          <a:xfrm flipV="1">
            <a:off x="2357438" y="3286125"/>
            <a:ext cx="1357312" cy="42862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1032" name="Group 19"/>
          <p:cNvGrpSpPr>
            <a:grpSpLocks/>
          </p:cNvGrpSpPr>
          <p:nvPr/>
        </p:nvGrpSpPr>
        <p:grpSpPr bwMode="auto">
          <a:xfrm>
            <a:off x="7215188" y="3429000"/>
            <a:ext cx="1928812" cy="500063"/>
            <a:chOff x="7215227" y="3429037"/>
            <a:chExt cx="1928775" cy="500142"/>
          </a:xfrm>
        </p:grpSpPr>
        <p:cxnSp>
          <p:nvCxnSpPr>
            <p:cNvPr id="12" name="Straight Arrow Connector 11"/>
            <p:cNvCxnSpPr/>
            <p:nvPr/>
          </p:nvCxnSpPr>
          <p:spPr>
            <a:xfrm rot="10800000" flipV="1">
              <a:off x="7215227" y="3714832"/>
              <a:ext cx="500052" cy="214347"/>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86716" y="3429037"/>
              <a:ext cx="1357286" cy="400113"/>
            </a:xfrm>
            <a:prstGeom prst="rect">
              <a:avLst/>
            </a:prstGeom>
            <a:noFill/>
          </p:spPr>
          <p:txBody>
            <a:bodyPr>
              <a:spAutoFit/>
            </a:bodyPr>
            <a:lstStyle/>
            <a:p>
              <a:pPr>
                <a:defRPr/>
              </a:pPr>
              <a:r>
                <a:rPr lang="en-GB" sz="2000" dirty="0">
                  <a:solidFill>
                    <a:srgbClr val="FF0000"/>
                  </a:solidFill>
                  <a:latin typeface="+mn-lt"/>
                </a:rPr>
                <a:t>From P &amp; L</a:t>
              </a:r>
            </a:p>
          </p:txBody>
        </p:sp>
      </p:grpSp>
      <p:grpSp>
        <p:nvGrpSpPr>
          <p:cNvPr id="1033" name="Group 20"/>
          <p:cNvGrpSpPr>
            <a:grpSpLocks/>
          </p:cNvGrpSpPr>
          <p:nvPr/>
        </p:nvGrpSpPr>
        <p:grpSpPr bwMode="auto">
          <a:xfrm>
            <a:off x="7072313" y="2286000"/>
            <a:ext cx="2071687" cy="400050"/>
            <a:chOff x="7072331" y="3214686"/>
            <a:chExt cx="2071669" cy="400110"/>
          </a:xfrm>
        </p:grpSpPr>
        <p:cxnSp>
          <p:nvCxnSpPr>
            <p:cNvPr id="22" name="Straight Arrow Connector 21"/>
            <p:cNvCxnSpPr/>
            <p:nvPr/>
          </p:nvCxnSpPr>
          <p:spPr>
            <a:xfrm rot="10800000">
              <a:off x="7072331" y="3357582"/>
              <a:ext cx="642931" cy="71449"/>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7786700" y="3214686"/>
              <a:ext cx="1357300" cy="400110"/>
            </a:xfrm>
            <a:prstGeom prst="rect">
              <a:avLst/>
            </a:prstGeom>
            <a:noFill/>
          </p:spPr>
          <p:txBody>
            <a:bodyPr>
              <a:spAutoFit/>
            </a:bodyPr>
            <a:lstStyle/>
            <a:p>
              <a:pPr>
                <a:defRPr/>
              </a:pPr>
              <a:r>
                <a:rPr lang="en-GB" sz="2000" dirty="0">
                  <a:solidFill>
                    <a:srgbClr val="FF0000"/>
                  </a:solidFill>
                  <a:latin typeface="+mn-lt"/>
                </a:rPr>
                <a:t>From P &amp; L</a:t>
              </a:r>
            </a:p>
          </p:txBody>
        </p:sp>
      </p:grpSp>
      <p:grpSp>
        <p:nvGrpSpPr>
          <p:cNvPr id="1034" name="Group 23"/>
          <p:cNvGrpSpPr>
            <a:grpSpLocks/>
          </p:cNvGrpSpPr>
          <p:nvPr/>
        </p:nvGrpSpPr>
        <p:grpSpPr bwMode="auto">
          <a:xfrm>
            <a:off x="7072313" y="5429250"/>
            <a:ext cx="2071687" cy="400050"/>
            <a:chOff x="7072330" y="3262893"/>
            <a:chExt cx="2071670" cy="134997"/>
          </a:xfrm>
        </p:grpSpPr>
        <p:cxnSp>
          <p:nvCxnSpPr>
            <p:cNvPr id="25" name="Straight Arrow Connector 24"/>
            <p:cNvCxnSpPr/>
            <p:nvPr/>
          </p:nvCxnSpPr>
          <p:spPr>
            <a:xfrm rot="10800000">
              <a:off x="7072330" y="3357712"/>
              <a:ext cx="642932" cy="1607"/>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7786699" y="3262893"/>
              <a:ext cx="1357301" cy="134997"/>
            </a:xfrm>
            <a:prstGeom prst="rect">
              <a:avLst/>
            </a:prstGeom>
            <a:noFill/>
          </p:spPr>
          <p:txBody>
            <a:bodyPr>
              <a:spAutoFit/>
            </a:bodyPr>
            <a:lstStyle/>
            <a:p>
              <a:pPr>
                <a:defRPr/>
              </a:pPr>
              <a:r>
                <a:rPr lang="en-GB" sz="2000" dirty="0">
                  <a:solidFill>
                    <a:srgbClr val="FF0000"/>
                  </a:solidFill>
                  <a:latin typeface="+mn-lt"/>
                </a:rPr>
                <a:t>From P &amp; L</a:t>
              </a:r>
            </a:p>
          </p:txBody>
        </p:sp>
      </p:grpSp>
      <p:sp>
        <p:nvSpPr>
          <p:cNvPr id="27" name="TextBox 26"/>
          <p:cNvSpPr txBox="1"/>
          <p:nvPr/>
        </p:nvSpPr>
        <p:spPr>
          <a:xfrm>
            <a:off x="214313" y="1500188"/>
            <a:ext cx="3071812" cy="646112"/>
          </a:xfrm>
          <a:prstGeom prst="rect">
            <a:avLst/>
          </a:prstGeom>
          <a:noFill/>
        </p:spPr>
        <p:txBody>
          <a:bodyPr>
            <a:spAutoFit/>
          </a:bodyPr>
          <a:lstStyle/>
          <a:p>
            <a:pPr>
              <a:defRPr/>
            </a:pPr>
            <a:r>
              <a:rPr lang="en-GB" sz="2000" dirty="0">
                <a:solidFill>
                  <a:srgbClr val="FF0000"/>
                </a:solidFill>
                <a:latin typeface="+mn-lt"/>
              </a:rPr>
              <a:t>From </a:t>
            </a:r>
            <a:r>
              <a:rPr lang="en-GB" sz="2000" dirty="0" err="1">
                <a:solidFill>
                  <a:srgbClr val="FF0000"/>
                </a:solidFill>
                <a:latin typeface="+mn-lt"/>
              </a:rPr>
              <a:t>cashflow</a:t>
            </a:r>
            <a:r>
              <a:rPr lang="en-GB" sz="2000" dirty="0">
                <a:solidFill>
                  <a:srgbClr val="FF0000"/>
                </a:solidFill>
                <a:latin typeface="+mn-lt"/>
              </a:rPr>
              <a:t> forecast </a:t>
            </a:r>
            <a:r>
              <a:rPr lang="en-GB" sz="1600" dirty="0">
                <a:solidFill>
                  <a:srgbClr val="FF0000"/>
                </a:solidFill>
                <a:latin typeface="+mn-lt"/>
              </a:rPr>
              <a:t>(capital purchase of DVD recorder)</a:t>
            </a:r>
          </a:p>
        </p:txBody>
      </p:sp>
      <p:cxnSp>
        <p:nvCxnSpPr>
          <p:cNvPr id="28" name="Straight Arrow Connector 27"/>
          <p:cNvCxnSpPr/>
          <p:nvPr/>
        </p:nvCxnSpPr>
        <p:spPr>
          <a:xfrm>
            <a:off x="2786063" y="1785938"/>
            <a:ext cx="1000125" cy="500062"/>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142875" y="5072063"/>
            <a:ext cx="3500438" cy="1631950"/>
          </a:xfrm>
          <a:prstGeom prst="rect">
            <a:avLst/>
          </a:prstGeom>
          <a:noFill/>
          <a:ln>
            <a:solidFill>
              <a:schemeClr val="accent1">
                <a:lumMod val="50000"/>
              </a:schemeClr>
            </a:solidFill>
          </a:ln>
        </p:spPr>
        <p:txBody>
          <a:bodyPr>
            <a:spAutoFit/>
          </a:bodyPr>
          <a:lstStyle/>
          <a:p>
            <a:pPr>
              <a:defRPr/>
            </a:pPr>
            <a:r>
              <a:rPr lang="en-GB" sz="2000" u="sng" dirty="0">
                <a:solidFill>
                  <a:schemeClr val="accent1">
                    <a:lumMod val="50000"/>
                  </a:schemeClr>
                </a:solidFill>
                <a:latin typeface="+mn-lt"/>
              </a:rPr>
              <a:t>Stock movement calculation:</a:t>
            </a:r>
          </a:p>
          <a:p>
            <a:pPr>
              <a:defRPr/>
            </a:pPr>
            <a:r>
              <a:rPr lang="en-GB" sz="2000" dirty="0">
                <a:solidFill>
                  <a:schemeClr val="accent1">
                    <a:lumMod val="50000"/>
                  </a:schemeClr>
                </a:solidFill>
                <a:latin typeface="+mn-lt"/>
              </a:rPr>
              <a:t>250  DVDs bought at £1 each</a:t>
            </a:r>
          </a:p>
          <a:p>
            <a:pPr>
              <a:defRPr/>
            </a:pPr>
            <a:r>
              <a:rPr lang="en-GB" sz="2000" u="sng" dirty="0">
                <a:solidFill>
                  <a:schemeClr val="accent1">
                    <a:lumMod val="50000"/>
                  </a:schemeClr>
                </a:solidFill>
                <a:latin typeface="+mn-lt"/>
              </a:rPr>
              <a:t>164</a:t>
            </a:r>
            <a:r>
              <a:rPr lang="en-GB" sz="2000" dirty="0">
                <a:solidFill>
                  <a:schemeClr val="accent1">
                    <a:lumMod val="50000"/>
                  </a:schemeClr>
                </a:solidFill>
                <a:latin typeface="+mn-lt"/>
              </a:rPr>
              <a:t>  Sold (see P &amp; L)</a:t>
            </a:r>
          </a:p>
          <a:p>
            <a:pPr>
              <a:defRPr/>
            </a:pPr>
            <a:r>
              <a:rPr lang="en-GB" sz="2000" dirty="0">
                <a:solidFill>
                  <a:schemeClr val="accent1">
                    <a:lumMod val="50000"/>
                  </a:schemeClr>
                </a:solidFill>
                <a:latin typeface="+mn-lt"/>
              </a:rPr>
              <a:t>  86  DVDs left @ £1 each</a:t>
            </a:r>
          </a:p>
          <a:p>
            <a:pPr>
              <a:defRPr/>
            </a:pPr>
            <a:r>
              <a:rPr lang="en-GB" sz="2000" dirty="0">
                <a:solidFill>
                  <a:schemeClr val="accent1">
                    <a:lumMod val="50000"/>
                  </a:schemeClr>
                </a:solidFill>
                <a:latin typeface="+mn-lt"/>
              </a:rPr>
              <a:t>£86  Cost/value of unsold stock</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612775" y="228600"/>
            <a:ext cx="8153400" cy="990600"/>
          </a:xfrm>
        </p:spPr>
        <p:txBody>
          <a:bodyPr>
            <a:normAutofit/>
          </a:bodyPr>
          <a:lstStyle/>
          <a:p>
            <a:pPr eaLnBrk="1" fontAlgn="auto" hangingPunct="1">
              <a:spcAft>
                <a:spcPts val="0"/>
              </a:spcAft>
              <a:defRPr/>
            </a:pPr>
            <a:r>
              <a:rPr lang="en-GB" b="1" dirty="0">
                <a:effectLst>
                  <a:outerShdw blurRad="38100" dist="38100" dir="2700000" algn="tl">
                    <a:srgbClr val="C0C0C0"/>
                  </a:outerShdw>
                </a:effectLst>
              </a:rPr>
              <a:t>Financial Performance</a:t>
            </a:r>
          </a:p>
        </p:txBody>
      </p:sp>
      <p:sp>
        <p:nvSpPr>
          <p:cNvPr id="30723" name="Rectangle 3"/>
          <p:cNvSpPr>
            <a:spLocks noGrp="1" noChangeArrowheads="1"/>
          </p:cNvSpPr>
          <p:nvPr>
            <p:ph sz="quarter" idx="1"/>
          </p:nvPr>
        </p:nvSpPr>
        <p:spPr>
          <a:xfrm>
            <a:off x="285750" y="1428750"/>
            <a:ext cx="8858250" cy="5429250"/>
          </a:xfrm>
        </p:spPr>
        <p:txBody>
          <a:bodyPr/>
          <a:lstStyle/>
          <a:p>
            <a:pPr eaLnBrk="1" hangingPunct="1">
              <a:lnSpc>
                <a:spcPct val="90000"/>
              </a:lnSpc>
              <a:defRPr/>
            </a:pPr>
            <a:r>
              <a:rPr lang="en-GB" sz="2200" dirty="0" smtClean="0"/>
              <a:t>It is important to measure business performance: one useful measure is Return on Capital Employed or ROCE, using end of period figures:</a:t>
            </a:r>
            <a:r>
              <a:rPr lang="en-US" sz="2200" dirty="0" smtClean="0"/>
              <a:t> </a:t>
            </a:r>
          </a:p>
          <a:p>
            <a:pPr lvl="1" eaLnBrk="1" hangingPunct="1">
              <a:lnSpc>
                <a:spcPct val="90000"/>
              </a:lnSpc>
              <a:buFont typeface="Wingdings 2" pitchFamily="18" charset="2"/>
              <a:buNone/>
              <a:defRPr/>
            </a:pPr>
            <a:r>
              <a:rPr lang="en-US" sz="2200" dirty="0" smtClean="0"/>
              <a:t>		</a:t>
            </a:r>
            <a:r>
              <a:rPr lang="en-US" sz="2200" u="sng" dirty="0" smtClean="0"/>
              <a:t>Net Profit before interest and  tax</a:t>
            </a:r>
            <a:r>
              <a:rPr lang="en-US" sz="2200" dirty="0" smtClean="0"/>
              <a:t>   x 100 </a:t>
            </a:r>
            <a:endParaRPr lang="en-US" sz="2200" u="sng" dirty="0" smtClean="0"/>
          </a:p>
          <a:p>
            <a:pPr lvl="1" eaLnBrk="1" hangingPunct="1">
              <a:lnSpc>
                <a:spcPct val="90000"/>
              </a:lnSpc>
              <a:buFont typeface="Wingdings 2" pitchFamily="18" charset="2"/>
              <a:buNone/>
              <a:defRPr/>
            </a:pPr>
            <a:r>
              <a:rPr lang="en-US" sz="2200" dirty="0" smtClean="0"/>
              <a:t>		Capital Employed</a:t>
            </a:r>
            <a:endParaRPr lang="en-GB" sz="2200" dirty="0" smtClean="0"/>
          </a:p>
          <a:p>
            <a:pPr eaLnBrk="1" hangingPunct="1">
              <a:lnSpc>
                <a:spcPct val="90000"/>
              </a:lnSpc>
              <a:defRPr/>
            </a:pPr>
            <a:r>
              <a:rPr lang="en-GB" sz="2200" dirty="0" smtClean="0"/>
              <a:t>Capital employed is ‘capital and reserves’ plus ‘creditors due after more than 1 year’</a:t>
            </a:r>
          </a:p>
          <a:p>
            <a:pPr eaLnBrk="1" hangingPunct="1">
              <a:lnSpc>
                <a:spcPct val="90000"/>
              </a:lnSpc>
              <a:defRPr/>
            </a:pPr>
            <a:r>
              <a:rPr lang="en-GB" sz="2200" dirty="0" smtClean="0"/>
              <a:t>In the DVD example, Capital Employed = £304 (see balance sheet)</a:t>
            </a:r>
          </a:p>
          <a:p>
            <a:pPr eaLnBrk="1" hangingPunct="1">
              <a:lnSpc>
                <a:spcPct val="90000"/>
              </a:lnSpc>
              <a:defRPr/>
            </a:pPr>
            <a:r>
              <a:rPr lang="en-GB" sz="2200" dirty="0" smtClean="0"/>
              <a:t>In the DVD example, Net Profit before interest and tax= £380 (see P &amp; L)</a:t>
            </a:r>
          </a:p>
          <a:p>
            <a:pPr eaLnBrk="1" hangingPunct="1">
              <a:lnSpc>
                <a:spcPct val="90000"/>
              </a:lnSpc>
              <a:defRPr/>
            </a:pPr>
            <a:r>
              <a:rPr lang="en-GB" sz="2200" dirty="0" smtClean="0"/>
              <a:t>ROCE = 380/304x100 = 125% (so each £100 invested in the business has risen to £125  – a return of 25%)</a:t>
            </a:r>
          </a:p>
          <a:p>
            <a:pPr eaLnBrk="1" hangingPunct="1">
              <a:lnSpc>
                <a:spcPct val="90000"/>
              </a:lnSpc>
              <a:defRPr/>
            </a:pPr>
            <a:endParaRPr lang="en-GB" sz="2200" dirty="0" smtClean="0"/>
          </a:p>
          <a:p>
            <a:pPr eaLnBrk="1" hangingPunct="1">
              <a:lnSpc>
                <a:spcPct val="90000"/>
              </a:lnSpc>
              <a:defRPr/>
            </a:pPr>
            <a:r>
              <a:rPr lang="en-GB" sz="2200" dirty="0" smtClean="0"/>
              <a:t>Compare DVD entrepreneur’s profit with alternative investment in bank:</a:t>
            </a:r>
          </a:p>
          <a:p>
            <a:pPr lvl="1" eaLnBrk="1" hangingPunct="1">
              <a:lnSpc>
                <a:spcPct val="90000"/>
              </a:lnSpc>
              <a:defRPr/>
            </a:pPr>
            <a:r>
              <a:rPr lang="en-GB" sz="2200" dirty="0" smtClean="0"/>
              <a:t>£304 x bank interest @ 6% (£304 + £18.24) = £322.24</a:t>
            </a:r>
          </a:p>
          <a:p>
            <a:pPr eaLnBrk="1" hangingPunct="1">
              <a:lnSpc>
                <a:spcPct val="90000"/>
              </a:lnSpc>
              <a:defRPr/>
            </a:pPr>
            <a:r>
              <a:rPr lang="en-GB" sz="2200" dirty="0" smtClean="0"/>
              <a:t>Earning a return of 25%, the DVD entrepreneur did much better than the bank!</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12775" y="228600"/>
            <a:ext cx="8153400" cy="990600"/>
          </a:xfrm>
        </p:spPr>
        <p:txBody>
          <a:bodyPr>
            <a:normAutofit/>
          </a:bodyPr>
          <a:lstStyle/>
          <a:p>
            <a:pPr eaLnBrk="1" fontAlgn="auto" hangingPunct="1">
              <a:spcAft>
                <a:spcPts val="0"/>
              </a:spcAft>
              <a:defRPr/>
            </a:pPr>
            <a:r>
              <a:rPr lang="en-GB" b="1">
                <a:effectLst>
                  <a:outerShdw blurRad="38100" dist="38100" dir="2700000" algn="tl">
                    <a:srgbClr val="C0C0C0"/>
                  </a:outerShdw>
                </a:effectLst>
              </a:rPr>
              <a:t>Useful Finance Resources</a:t>
            </a:r>
          </a:p>
        </p:txBody>
      </p:sp>
      <p:sp>
        <p:nvSpPr>
          <p:cNvPr id="31747" name="Rectangle 3"/>
          <p:cNvSpPr>
            <a:spLocks noGrp="1" noChangeArrowheads="1"/>
          </p:cNvSpPr>
          <p:nvPr>
            <p:ph sz="quarter" idx="1"/>
          </p:nvPr>
        </p:nvSpPr>
        <p:spPr>
          <a:xfrm>
            <a:off x="612775" y="1600200"/>
            <a:ext cx="8153400" cy="4495800"/>
          </a:xfrm>
        </p:spPr>
        <p:txBody>
          <a:bodyPr/>
          <a:lstStyle/>
          <a:p>
            <a:pPr eaLnBrk="1" hangingPunct="1">
              <a:defRPr/>
            </a:pPr>
            <a:r>
              <a:rPr lang="en-GB" sz="2800" dirty="0" smtClean="0"/>
              <a:t>Ready made blank Excel spreadsheets for:</a:t>
            </a:r>
          </a:p>
          <a:p>
            <a:pPr lvl="1" eaLnBrk="1" hangingPunct="1">
              <a:defRPr/>
            </a:pPr>
            <a:r>
              <a:rPr lang="en-GB" sz="2400" dirty="0" smtClean="0"/>
              <a:t>Balance Sheet</a:t>
            </a:r>
          </a:p>
          <a:p>
            <a:pPr lvl="1" eaLnBrk="1" hangingPunct="1">
              <a:defRPr/>
            </a:pPr>
            <a:r>
              <a:rPr lang="en-GB" sz="2400" dirty="0" smtClean="0"/>
              <a:t>Profit &amp; Loss</a:t>
            </a:r>
          </a:p>
          <a:p>
            <a:pPr lvl="1" eaLnBrk="1" hangingPunct="1">
              <a:defRPr/>
            </a:pPr>
            <a:r>
              <a:rPr lang="en-GB" sz="2400" dirty="0" smtClean="0"/>
              <a:t>Cash flow forecast (and statement)</a:t>
            </a:r>
          </a:p>
          <a:p>
            <a:pPr eaLnBrk="1" hangingPunct="1">
              <a:defRPr/>
            </a:pPr>
            <a:r>
              <a:rPr lang="en-GB" sz="2800" dirty="0" smtClean="0"/>
              <a:t>Handout with explanations of statements, ratios, and a worked example.</a:t>
            </a:r>
          </a:p>
          <a:p>
            <a:pPr eaLnBrk="1" hangingPunct="1">
              <a:defRPr/>
            </a:pPr>
            <a:r>
              <a:rPr lang="en-GB" sz="2800" dirty="0" smtClean="0"/>
              <a:t>http://www.businesslink.gov.uk</a:t>
            </a:r>
          </a:p>
          <a:p>
            <a:pPr lvl="1" eaLnBrk="1" hangingPunct="1">
              <a:defRPr/>
            </a:pPr>
            <a:r>
              <a:rPr lang="en-GB" sz="2400" dirty="0" smtClean="0"/>
              <a:t>Home &gt; Finance and grants &gt; Cash flow &gt; Financial and management accounts: the basics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612775" y="228600"/>
            <a:ext cx="8153400" cy="990600"/>
          </a:xfrm>
        </p:spPr>
        <p:txBody>
          <a:bodyPr/>
          <a:lstStyle/>
          <a:p>
            <a:pPr eaLnBrk="1" hangingPunct="1"/>
            <a:r>
              <a:rPr lang="en-US" smtClean="0"/>
              <a:t>References</a:t>
            </a:r>
          </a:p>
        </p:txBody>
      </p:sp>
      <p:sp>
        <p:nvSpPr>
          <p:cNvPr id="33795" name="Content Placeholder 2"/>
          <p:cNvSpPr>
            <a:spLocks noGrp="1"/>
          </p:cNvSpPr>
          <p:nvPr>
            <p:ph sz="quarter" idx="1"/>
          </p:nvPr>
        </p:nvSpPr>
        <p:spPr>
          <a:xfrm>
            <a:off x="214313" y="1600200"/>
            <a:ext cx="8551862" cy="4495800"/>
          </a:xfrm>
        </p:spPr>
        <p:txBody>
          <a:bodyPr/>
          <a:lstStyle/>
          <a:p>
            <a:pPr eaLnBrk="1" hangingPunct="1">
              <a:defRPr/>
            </a:pPr>
            <a:r>
              <a:rPr lang="en-GB" sz="2200" dirty="0" smtClean="0"/>
              <a:t>Biz Ed (2008) (online). Available at </a:t>
            </a:r>
            <a:r>
              <a:rPr lang="en-GB" sz="2200" u="sng" dirty="0" smtClean="0"/>
              <a:t>http://www.bized.co.uk/learn/business/accounting/cashflow/trail/cashflow.htm</a:t>
            </a:r>
            <a:r>
              <a:rPr lang="en-GB" sz="2200" dirty="0" smtClean="0"/>
              <a:t>. Accessed 3rd April 2008</a:t>
            </a:r>
          </a:p>
          <a:p>
            <a:pPr>
              <a:defRPr/>
            </a:pPr>
            <a:r>
              <a:rPr lang="en-GB" sz="2200" dirty="0" smtClean="0"/>
              <a:t>Business Link (2008) (online). </a:t>
            </a:r>
            <a:r>
              <a:rPr lang="en-GB" sz="2200" u="sng" dirty="0" smtClean="0"/>
              <a:t>Available at http://www.businesslink.gov.uk/</a:t>
            </a:r>
            <a:r>
              <a:rPr lang="en-US" sz="2200" u="sng" dirty="0" smtClean="0"/>
              <a:t>Home &gt; Finance and grants &gt; Financial planning &gt; Balance sheets: the basics</a:t>
            </a:r>
            <a:r>
              <a:rPr lang="en-US" sz="2200" dirty="0" smtClean="0"/>
              <a:t>. </a:t>
            </a:r>
            <a:r>
              <a:rPr lang="en-GB" sz="2200" dirty="0" smtClean="0"/>
              <a:t>Accessed 5</a:t>
            </a:r>
            <a:r>
              <a:rPr lang="en-GB" sz="2200" baseline="30000" dirty="0" smtClean="0"/>
              <a:t>th</a:t>
            </a:r>
            <a:r>
              <a:rPr lang="en-GB" sz="2200" dirty="0" smtClean="0"/>
              <a:t> April 2008</a:t>
            </a:r>
          </a:p>
          <a:p>
            <a:pPr eaLnBrk="1" hangingPunct="1">
              <a:defRPr/>
            </a:pPr>
            <a:r>
              <a:rPr lang="en-GB" sz="2200" dirty="0" err="1" smtClean="0"/>
              <a:t>Bytestart</a:t>
            </a:r>
            <a:r>
              <a:rPr lang="en-GB" sz="2200" dirty="0" smtClean="0"/>
              <a:t>: the small business portal (2008) (online).  Available at </a:t>
            </a:r>
            <a:r>
              <a:rPr lang="en-GB" sz="2200" u="sng" dirty="0" smtClean="0"/>
              <a:t>http://www.bytestart.co.uk/content/taxlegal/9_6/sole-trader-tax-guide.shtml. </a:t>
            </a:r>
            <a:r>
              <a:rPr lang="en-GB" sz="2200" dirty="0" smtClean="0"/>
              <a:t>Accessed 3rd April 2008</a:t>
            </a:r>
            <a:endParaRPr lang="en-GB" sz="2200" u="sng" dirty="0" smtClean="0"/>
          </a:p>
          <a:p>
            <a:pPr eaLnBrk="1" hangingPunct="1">
              <a:defRPr/>
            </a:pPr>
            <a:r>
              <a:rPr lang="en-GB" sz="2200" dirty="0" smtClean="0"/>
              <a:t>Higher Education Academy (HEA) (2008) (online). Available at </a:t>
            </a:r>
            <a:r>
              <a:rPr lang="en-GB" sz="2200" u="sng" dirty="0" smtClean="0"/>
              <a:t>http://www.heacademy.ac.uk/assets/York/documents/ourwork/tla/employability_enterprise/entrepreneurial%20_matrix/c6_finance_for_start_up_business.pdf</a:t>
            </a:r>
            <a:r>
              <a:rPr lang="en-GB" sz="2200" dirty="0" smtClean="0"/>
              <a:t>. Accessed 15</a:t>
            </a:r>
            <a:r>
              <a:rPr lang="en-GB" sz="2200" baseline="30000" dirty="0" smtClean="0"/>
              <a:t>th</a:t>
            </a:r>
            <a:r>
              <a:rPr lang="en-GB" sz="2200" dirty="0" smtClean="0"/>
              <a:t> March 2008</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themeOverride>
</file>

<file path=docProps/app.xml><?xml version="1.0" encoding="utf-8"?>
<Properties xmlns="http://schemas.openxmlformats.org/officeDocument/2006/extended-properties" xmlns:vt="http://schemas.openxmlformats.org/officeDocument/2006/docPropsVTypes">
  <Template>Median</Template>
  <TotalTime>2926</TotalTime>
  <Words>1585</Words>
  <Application>Microsoft Office PowerPoint</Application>
  <PresentationFormat>On-screen Show (4:3)</PresentationFormat>
  <Paragraphs>236</Paragraphs>
  <Slides>18</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6" baseType="lpstr">
      <vt:lpstr>Arial</vt:lpstr>
      <vt:lpstr>Tw Cen MT</vt:lpstr>
      <vt:lpstr>Wingdings</vt:lpstr>
      <vt:lpstr>Wingdings 2</vt:lpstr>
      <vt:lpstr>Verdana</vt:lpstr>
      <vt:lpstr>Times New Roman</vt:lpstr>
      <vt:lpstr>Median</vt:lpstr>
      <vt:lpstr>Microsoft Office Excel 97-2003 Worksheet</vt:lpstr>
      <vt:lpstr>the financial statement for  Businesses 3:  the balance sheet</vt:lpstr>
      <vt:lpstr>Three basic financial statements</vt:lpstr>
      <vt:lpstr>What is a balance sheet?</vt:lpstr>
      <vt:lpstr>How the Balance Sheet is used (Business Link, 2008)</vt:lpstr>
      <vt:lpstr>The two halves of the balance sheet</vt:lpstr>
      <vt:lpstr>Net Assets: the top half of the balance sheet</vt:lpstr>
      <vt:lpstr>Net Assets : Top half of Balance Sheet</vt:lpstr>
      <vt:lpstr>NetAssets: the top half of the balance sheet</vt:lpstr>
      <vt:lpstr>Capital employed: This represents all the long term sources of finance. </vt:lpstr>
      <vt:lpstr>Capital employed : This represents all the long term sources of finance.</vt:lpstr>
      <vt:lpstr>Shareholders Funds: the bottom half of the balance sheet - example</vt:lpstr>
      <vt:lpstr>Put the two halves of the balance sheet together- example</vt:lpstr>
      <vt:lpstr>Balance Sheet – Part 1</vt:lpstr>
      <vt:lpstr>Balance Sheet – Part 2</vt:lpstr>
      <vt:lpstr>   DVD Entrepreneur Balance Sheet for 1st year trading</vt:lpstr>
      <vt:lpstr>Financial Performance</vt:lpstr>
      <vt:lpstr>Useful Finance Resources</vt:lpstr>
      <vt:lpstr>References</vt:lpstr>
    </vt:vector>
  </TitlesOfParts>
  <Company>Leeds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for Start-Up Businesses</dc:title>
  <dc:creator>Alison R Price</dc:creator>
  <cp:lastModifiedBy>Administrator</cp:lastModifiedBy>
  <cp:revision>63</cp:revision>
  <dcterms:created xsi:type="dcterms:W3CDTF">2004-05-06T11:27:08Z</dcterms:created>
  <dcterms:modified xsi:type="dcterms:W3CDTF">2017-07-26T12:07:58Z</dcterms:modified>
</cp:coreProperties>
</file>