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307" r:id="rId2"/>
    <p:sldId id="285" r:id="rId3"/>
    <p:sldId id="257" r:id="rId4"/>
    <p:sldId id="302" r:id="rId5"/>
    <p:sldId id="311" r:id="rId6"/>
    <p:sldId id="264" r:id="rId7"/>
    <p:sldId id="290" r:id="rId8"/>
    <p:sldId id="266" r:id="rId9"/>
    <p:sldId id="278" r:id="rId10"/>
    <p:sldId id="305" r:id="rId11"/>
    <p:sldId id="306" r:id="rId12"/>
    <p:sldId id="300" r:id="rId13"/>
    <p:sldId id="279" r:id="rId14"/>
    <p:sldId id="298" r:id="rId15"/>
    <p:sldId id="299" r:id="rId16"/>
    <p:sldId id="287" r:id="rId17"/>
    <p:sldId id="281" r:id="rId18"/>
    <p:sldId id="282" r:id="rId19"/>
    <p:sldId id="288" r:id="rId20"/>
    <p:sldId id="293" r:id="rId21"/>
    <p:sldId id="297" r:id="rId22"/>
    <p:sldId id="301" r:id="rId23"/>
    <p:sldId id="310" r:id="rId24"/>
    <p:sldId id="283" r:id="rId25"/>
    <p:sldId id="270" r:id="rId26"/>
    <p:sldId id="286" r:id="rId27"/>
    <p:sldId id="309" r:id="rId28"/>
    <p:sldId id="289" r:id="rId29"/>
    <p:sldId id="284" r:id="rId3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10" autoAdjust="0"/>
    <p:restoredTop sz="95974" autoAdjust="0"/>
  </p:normalViewPr>
  <p:slideViewPr>
    <p:cSldViewPr>
      <p:cViewPr varScale="1">
        <p:scale>
          <a:sx n="106" d="100"/>
          <a:sy n="106" d="100"/>
        </p:scale>
        <p:origin x="1830" y="10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3/14/2025</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11</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17</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22</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29</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3/14/2025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3/14/2025</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hyperlink" Target="mailto:aocases@uwtsd.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wellbeingsupport@uwtsd.ac.uk" TargetMode="External"/><Relationship Id="rId2" Type="http://schemas.openxmlformats.org/officeDocument/2006/relationships/hyperlink" Target="mailto:disability@uwtsd.ac.uk"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p:txBody>
          <a:bodyPr>
            <a:normAutofit/>
          </a:bodyPr>
          <a:lstStyle/>
          <a:p>
            <a:r>
              <a:rPr lang="en-GB" sz="4800" dirty="0">
                <a:latin typeface="Calibri" panose="020F0502020204030204" pitchFamily="34" charset="0"/>
              </a:rPr>
              <a:t>      ASSESSMENT WORKSHOP</a:t>
            </a:r>
            <a:endParaRPr lang="en-GB" sz="4800"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600200"/>
            <a:ext cx="8229600" cy="5257800"/>
          </a:xfrm>
        </p:spPr>
        <p:txBody>
          <a:bodyPr>
            <a:normAutofit lnSpcReduction="10000"/>
          </a:bodyPr>
          <a:lstStyle/>
          <a:p>
            <a:r>
              <a:rPr lang="en-GB" sz="1800" dirty="0">
                <a:effectLst/>
                <a:latin typeface="Calibri" panose="020F0502020204030204" pitchFamily="34" charset="0"/>
                <a:ea typeface="DengXian" panose="02010600030101010101" pitchFamily="2" charset="-122"/>
              </a:rPr>
              <a:t>                            </a:t>
            </a:r>
            <a:r>
              <a:rPr lang="en-GB" sz="1800" b="1" dirty="0">
                <a:effectLst/>
                <a:latin typeface="Calibri" panose="020F0502020204030204" pitchFamily="34" charset="0"/>
                <a:ea typeface="DengXian" panose="02010600030101010101" pitchFamily="2" charset="-122"/>
              </a:rPr>
              <a:t>       </a:t>
            </a:r>
            <a:r>
              <a:rPr lang="en-GB" sz="3200" b="1" dirty="0">
                <a:solidFill>
                  <a:srgbClr val="00B0F0"/>
                </a:solidFill>
                <a:effectLst/>
                <a:latin typeface="Calibri" panose="020F0502020204030204" pitchFamily="34" charset="0"/>
                <a:ea typeface="DengXian" panose="02010600030101010101" pitchFamily="2" charset="-122"/>
              </a:rPr>
              <a:t>ASSESSMENT STAFF &amp; ROLES</a:t>
            </a: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de-DE" sz="2800" dirty="0">
                <a:effectLst/>
                <a:latin typeface="Calibri" panose="020F0502020204030204" pitchFamily="34" charset="0"/>
                <a:ea typeface="DengXian" panose="02010600030101010101" pitchFamily="2" charset="-122"/>
              </a:rPr>
              <a:t>Junyan Zhu - </a:t>
            </a:r>
            <a:r>
              <a:rPr lang="en-GB" sz="2800" dirty="0">
                <a:effectLst/>
                <a:latin typeface="Calibri" panose="020F0502020204030204" pitchFamily="34" charset="0"/>
                <a:ea typeface="DengXian" panose="02010600030101010101" pitchFamily="2" charset="-122"/>
              </a:rPr>
              <a:t>Assessment Officer (Weekend)</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6"/>
            <a:ext cx="8229600" cy="4513169"/>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endParaRPr lang="en-GB" sz="3200" dirty="0">
              <a:latin typeface="Calibri" panose="020F0502020204030204" pitchFamily="34" charset="0"/>
              <a:hlinkClick r:id="rId2"/>
            </a:endParaRPr>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latin typeface="Calibri" panose="020F0502020204030204" pitchFamily="34" charset="0"/>
              </a:rPr>
              <a:t>Tel:</a:t>
            </a:r>
            <a:r>
              <a:rPr lang="en-GB" sz="3200" dirty="0">
                <a:latin typeface="Calibri" panose="020F0502020204030204" pitchFamily="34" charset="0"/>
              </a:rPr>
              <a:t> </a:t>
            </a:r>
            <a:r>
              <a:rPr lang="en-GB" sz="3200" b="1" dirty="0">
                <a:latin typeface="Calibri" panose="020F0502020204030204" pitchFamily="34" charset="0"/>
              </a:rPr>
              <a:t>0207 127 7405   </a:t>
            </a:r>
            <a:endParaRPr lang="en-US" sz="2400" b="1"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1162215736"/>
              </p:ext>
            </p:extLst>
          </p:nvPr>
        </p:nvGraphicFramePr>
        <p:xfrm>
          <a:off x="1219200" y="2895600"/>
          <a:ext cx="7239000" cy="118872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2"/>
          <a:stretch>
            <a:fillRect/>
          </a:stretch>
        </p:blipFill>
        <p:spPr>
          <a:xfrm>
            <a:off x="90488" y="527777"/>
            <a:ext cx="8963025" cy="6251709"/>
          </a:xfr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2:00PM</a:t>
            </a:r>
            <a:r>
              <a:rPr lang="en-US" sz="2800" dirty="0">
                <a:latin typeface="Calibri" panose="020F0502020204030204" pitchFamily="34" charset="0"/>
              </a:rPr>
              <a:t> of the assigned date in the assessment schedule</a:t>
            </a:r>
          </a:p>
          <a:p>
            <a:pPr algn="just">
              <a:buFont typeface="Wingdings" panose="05000000000000000000" pitchFamily="2" charset="2"/>
              <a:buChar char="§"/>
            </a:pPr>
            <a:endParaRPr lang="en-US" sz="2800" dirty="0">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DO NOT leave to ’1:58PM’ to upload your work. You might encounter difficulties trying to gain access</a:t>
            </a:r>
          </a:p>
          <a:p>
            <a:pPr lvl="2" algn="just">
              <a:buFont typeface="Wingdings" panose="05000000000000000000" pitchFamily="2" charset="2"/>
              <a:buChar char="§"/>
            </a:pPr>
            <a:endParaRPr lang="en-US" sz="2600" b="1" dirty="0">
              <a:solidFill>
                <a:srgbClr val="FF0000"/>
              </a:solidFill>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In other words, …. DO NOT leave it to the LAST MINUTE</a:t>
            </a:r>
            <a:r>
              <a:rPr lang="en-US" sz="2600" dirty="0">
                <a:solidFill>
                  <a:srgbClr val="FF0000"/>
                </a:solidFill>
                <a:latin typeface="Calibri" panose="020F0502020204030204" pitchFamily="34" charset="0"/>
              </a:rPr>
              <a:t>!</a:t>
            </a:r>
          </a:p>
          <a:p>
            <a:pPr algn="just">
              <a:buFont typeface="Wingdings" panose="05000000000000000000" pitchFamily="2" charset="2"/>
              <a:buChar char="§"/>
            </a:pPr>
            <a:endParaRPr lang="en-US" sz="2800" dirty="0">
              <a:latin typeface="Calibri" panose="020F0502020204030204" pitchFamily="34" charset="0"/>
            </a:endParaRP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Upload your work on Moodle as Normal but it will show the date and time you uploaded (submitted) your Assessment.</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Assessments submitted  within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be counted as Late Submission and will be Marked</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a:buFont typeface="Wingdings" panose="05000000000000000000" pitchFamily="2" charset="2"/>
              <a:buChar char="§"/>
            </a:pPr>
            <a:r>
              <a:rPr lang="en-US" dirty="0">
                <a:solidFill>
                  <a:srgbClr val="FF0000"/>
                </a:solidFill>
                <a:latin typeface="Calibri" panose="020F0502020204030204" pitchFamily="34" charset="0"/>
              </a:rPr>
              <a:t>Assessments submitted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not be marked and will be awarded a mark of  Zero                         (Non-Submission)</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85000" lnSpcReduction="1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a:t>
            </a:r>
            <a:r>
              <a:rPr lang="en-GB" sz="2600" i="1" dirty="0">
                <a:highlight>
                  <a:srgbClr val="FFFF00"/>
                </a:highlight>
              </a:rPr>
              <a:t>FEB 2025 term </a:t>
            </a:r>
            <a:r>
              <a:rPr lang="en-GB" sz="2600" i="1" dirty="0"/>
              <a:t>will be </a:t>
            </a:r>
            <a:r>
              <a:rPr lang="en-GB" sz="2600" i="1" dirty="0">
                <a:highlight>
                  <a:srgbClr val="FFFF00"/>
                </a:highlight>
              </a:rPr>
              <a:t>6th JUNE 2025 after 2:00pm.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GB" dirty="0"/>
              <a:t>If a student feels that their performance in an assessment has been impacted by extenuating circumstances, they can request the University to consider these circumstances. </a:t>
            </a:r>
          </a:p>
          <a:p>
            <a:pPr algn="just"/>
            <a:endParaRPr lang="en-US" sz="1600" dirty="0">
              <a:latin typeface="Calibri" panose="020F0502020204030204" pitchFamily="34" charset="0"/>
            </a:endParaRPr>
          </a:p>
          <a:p>
            <a:pPr algn="just"/>
            <a:r>
              <a:rPr lang="en-GB" dirty="0"/>
              <a:t>"To have the late submission penalty removed, students can submit an Extenuating Circumstances Request to the Academic Office.</a:t>
            </a:r>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a:bodyPr>
          <a:lstStyle/>
          <a:p>
            <a:pPr lvl="1" algn="just">
              <a:buFont typeface="Wingdings" panose="05000000000000000000" pitchFamily="2" charset="2"/>
              <a:buChar char="§"/>
            </a:pPr>
            <a:r>
              <a:rPr lang="en-GB" sz="1900" dirty="0"/>
              <a:t>Long-standing impairments or medical conditions will not be considered unless there is documented evidence showing an increase in severity at the time of the assessment. Such evidence must demonstrate that the student’s academic performance was negatively impacted as a result.</a:t>
            </a:r>
          </a:p>
          <a:p>
            <a:pPr lvl="1" algn="just">
              <a:buFont typeface="Wingdings" panose="05000000000000000000" pitchFamily="2" charset="2"/>
              <a:buChar char="§"/>
            </a:pPr>
            <a:endParaRPr lang="en-GB" sz="1900" dirty="0">
              <a:latin typeface="Calibri" panose="020F0502020204030204" pitchFamily="34" charset="0"/>
            </a:endParaRPr>
          </a:p>
          <a:p>
            <a:pPr lvl="1" algn="just">
              <a:buFont typeface="Wingdings" panose="05000000000000000000" pitchFamily="2" charset="2"/>
              <a:buChar char="§"/>
            </a:pPr>
            <a:endParaRPr lang="en-GB" sz="1900" dirty="0">
              <a:latin typeface="Calibri" panose="020F0502020204030204" pitchFamily="34" charset="0"/>
            </a:endParaRPr>
          </a:p>
          <a:p>
            <a:pPr lvl="1" algn="just">
              <a:buFont typeface="Wingdings" panose="05000000000000000000" pitchFamily="2" charset="2"/>
              <a:buChar char="§"/>
            </a:pPr>
            <a:endParaRPr lang="en-GB" sz="1900" dirty="0">
              <a:latin typeface="Calibri" panose="020F0502020204030204" pitchFamily="34" charset="0"/>
            </a:endParaRPr>
          </a:p>
          <a:p>
            <a:pPr lvl="1" algn="just">
              <a:buFont typeface="Wingdings" panose="05000000000000000000" pitchFamily="2" charset="2"/>
              <a:buChar char="§"/>
            </a:pPr>
            <a:endParaRPr lang="en-US" sz="1900" dirty="0">
              <a:latin typeface="Calibri" panose="020F0502020204030204" pitchFamily="34" charset="0"/>
            </a:endParaRPr>
          </a:p>
          <a:p>
            <a:pPr marL="0" indent="0" algn="just">
              <a:buNone/>
            </a:pPr>
            <a:r>
              <a:rPr lang="en-GB" dirty="0"/>
              <a:t>Students are required to report any long-standing impairments or medical conditions to Student Engagement. This ensures that, when appropriate, adjustments to the assessment process and necessary support arrangements are made well in advance of the assessment period.</a:t>
            </a: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2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p:txBody>
          <a:bodyPr/>
          <a:lstStyle/>
          <a:p>
            <a:r>
              <a:rPr lang="en-GB" dirty="0"/>
              <a:t>Additional Important Notes</a:t>
            </a:r>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p:txBody>
          <a:bodyPr>
            <a:normAutofit fontScale="92500" lnSpcReduction="10000"/>
          </a:bodyPr>
          <a:lstStyle/>
          <a:p>
            <a:r>
              <a:rPr lang="en-GB" dirty="0"/>
              <a:t>The pass mark for a module is 40%. (50% at Level 7).</a:t>
            </a:r>
          </a:p>
          <a:p>
            <a:pPr marL="0" indent="0">
              <a:buNone/>
            </a:pPr>
            <a:endParaRPr lang="en-GB" dirty="0"/>
          </a:p>
          <a:p>
            <a:r>
              <a:rPr lang="en-GB" dirty="0"/>
              <a:t>The maximum number of resit  attempts that can be allowed for any module will be two (one for level 7). This means you will have three chances (two for level 7) in total to pass a module. </a:t>
            </a:r>
          </a:p>
          <a:p>
            <a:endParaRPr lang="en-GB" dirty="0"/>
          </a:p>
          <a:p>
            <a:r>
              <a:rPr lang="en-GB" dirty="0"/>
              <a:t>Normally, when a student has failed to complete a module on which they have used all their attempts and the module is not eligible for condonement, the student will be </a:t>
            </a:r>
            <a:r>
              <a:rPr lang="en-GB" b="1" dirty="0"/>
              <a:t>required to withdraw from the programme.</a:t>
            </a:r>
          </a:p>
          <a:p>
            <a:pPr marL="0" indent="0">
              <a:buNone/>
            </a:pPr>
            <a:r>
              <a:rPr lang="en-GB" dirty="0">
                <a:solidFill>
                  <a:srgbClr val="FF0000"/>
                </a:solidFill>
              </a:rPr>
              <a:t> </a:t>
            </a:r>
          </a:p>
          <a:p>
            <a:pPr marL="0" indent="0">
              <a:buNone/>
            </a:pPr>
            <a:r>
              <a:rPr lang="en-GB" dirty="0">
                <a:solidFill>
                  <a:srgbClr val="FF0000"/>
                </a:solidFill>
              </a:rPr>
              <a:t>Please ensure that </a:t>
            </a:r>
            <a:r>
              <a:rPr lang="en-GB">
                <a:solidFill>
                  <a:srgbClr val="FF0000"/>
                </a:solidFill>
              </a:rPr>
              <a:t>you attempt and pass </a:t>
            </a:r>
            <a:r>
              <a:rPr lang="en-GB" dirty="0">
                <a:solidFill>
                  <a:srgbClr val="FF0000"/>
                </a:solidFill>
              </a:rPr>
              <a:t>ALL modules and complete all resits/rework or you could be withdrawn from the programme.</a:t>
            </a:r>
          </a:p>
          <a:p>
            <a:endParaRPr lang="en-GB" dirty="0"/>
          </a:p>
          <a:p>
            <a:endParaRPr lang="en-GB" dirty="0"/>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361950"/>
            <a:ext cx="1676400" cy="1334448"/>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2:00pm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marL="548640" lvl="2" indent="0">
              <a:buNone/>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Disability</a:t>
            </a:r>
          </a:p>
          <a:p>
            <a:pPr lvl="2">
              <a:buFont typeface="Wingdings" panose="05000000000000000000" pitchFamily="2" charset="2"/>
              <a:buChar char="§"/>
            </a:pPr>
            <a:r>
              <a:rPr lang="en-GB" sz="2200" dirty="0">
                <a:latin typeface="Calibri" panose="020F0502020204030204" pitchFamily="34" charset="0"/>
                <a:hlinkClick r:id="rId2"/>
              </a:rPr>
              <a:t>disability@uwtsd.ac.uk</a:t>
            </a:r>
            <a:r>
              <a:rPr lang="en-GB" sz="2200" dirty="0">
                <a:latin typeface="Calibri" panose="020F0502020204030204" pitchFamily="34" charset="0"/>
              </a:rPr>
              <a:t> </a:t>
            </a:r>
          </a:p>
          <a:p>
            <a:pPr lvl="2">
              <a:buFont typeface="Wingdings" panose="05000000000000000000" pitchFamily="2" charset="2"/>
              <a:buChar char="§"/>
            </a:pPr>
            <a:endParaRPr lang="en-GB" sz="22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Wellbeing</a:t>
            </a:r>
          </a:p>
          <a:p>
            <a:pPr marL="548640" lvl="2" indent="0">
              <a:buNone/>
            </a:pPr>
            <a:r>
              <a:rPr lang="en-GB" sz="2200" dirty="0">
                <a:latin typeface="Calibri" panose="020F0502020204030204" pitchFamily="34" charset="0"/>
                <a:hlinkClick r:id="rId3"/>
              </a:rPr>
              <a:t>wellbeingsupport@uwtsd.ac.uk</a:t>
            </a:r>
            <a:endParaRPr lang="en-GB" sz="2200" dirty="0">
              <a:latin typeface="Calibri" panose="020F0502020204030204" pitchFamily="34" charset="0"/>
            </a:endParaRPr>
          </a:p>
          <a:p>
            <a:pPr marL="274320" lvl="1" indent="0">
              <a:buNone/>
            </a:pPr>
            <a:endParaRPr lang="en-GB" sz="2400" dirty="0">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45</TotalTime>
  <Words>2165</Words>
  <Application>Microsoft Office PowerPoint</Application>
  <PresentationFormat>On-screen Show (4:3)</PresentationFormat>
  <Paragraphs>242</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Segoe UI</vt:lpstr>
      <vt:lpstr>Wingdings</vt:lpstr>
      <vt:lpstr>Clarity</vt:lpstr>
      <vt:lpstr>      ASSESSMENT WORKSHOP</vt:lpstr>
      <vt:lpstr>HOW TO CONTACT US</vt:lpstr>
      <vt:lpstr>YOUR RESPONSIBILITIES</vt:lpstr>
      <vt:lpstr>London STUDENTS’ HALL - MOODLE</vt:lpstr>
      <vt:lpstr>PowerPoint Presentation</vt:lpstr>
      <vt:lpstr>NOTES TO REMEMBER</vt:lpstr>
      <vt:lpstr>LATE SUBMISSIONS Please also refer to the relevant guide on the Students’ Hall Page</vt:lpstr>
      <vt:lpstr>LATE SUBMISSIONS</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Manuela Dineva</cp:lastModifiedBy>
  <cp:revision>250</cp:revision>
  <cp:lastPrinted>2016-11-23T13:46:39Z</cp:lastPrinted>
  <dcterms:created xsi:type="dcterms:W3CDTF">2013-10-14T09:25:34Z</dcterms:created>
  <dcterms:modified xsi:type="dcterms:W3CDTF">2025-03-14T09:47:27Z</dcterms:modified>
</cp:coreProperties>
</file>