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0"/>
  </p:notesMasterIdLst>
  <p:sldIdLst>
    <p:sldId id="256" r:id="rId2"/>
    <p:sldId id="257" r:id="rId3"/>
    <p:sldId id="259" r:id="rId4"/>
    <p:sldId id="261" r:id="rId5"/>
    <p:sldId id="260" r:id="rId6"/>
    <p:sldId id="262" r:id="rId7"/>
    <p:sldId id="270" r:id="rId8"/>
    <p:sldId id="319" r:id="rId9"/>
    <p:sldId id="324" r:id="rId10"/>
    <p:sldId id="325" r:id="rId11"/>
    <p:sldId id="326" r:id="rId12"/>
    <p:sldId id="264" r:id="rId13"/>
    <p:sldId id="361" r:id="rId14"/>
    <p:sldId id="362" r:id="rId15"/>
    <p:sldId id="272" r:id="rId16"/>
    <p:sldId id="318" r:id="rId17"/>
    <p:sldId id="310" r:id="rId18"/>
    <p:sldId id="320" r:id="rId19"/>
    <p:sldId id="273" r:id="rId20"/>
    <p:sldId id="332" r:id="rId21"/>
    <p:sldId id="365" r:id="rId22"/>
    <p:sldId id="363" r:id="rId23"/>
    <p:sldId id="366" r:id="rId24"/>
    <p:sldId id="341" r:id="rId25"/>
    <p:sldId id="344" r:id="rId26"/>
    <p:sldId id="337" r:id="rId27"/>
    <p:sldId id="334" r:id="rId28"/>
    <p:sldId id="345" r:id="rId29"/>
    <p:sldId id="330" r:id="rId30"/>
    <p:sldId id="351" r:id="rId31"/>
    <p:sldId id="331" r:id="rId32"/>
    <p:sldId id="350" r:id="rId33"/>
    <p:sldId id="349" r:id="rId34"/>
    <p:sldId id="340" r:id="rId35"/>
    <p:sldId id="335" r:id="rId36"/>
    <p:sldId id="367" r:id="rId37"/>
    <p:sldId id="339" r:id="rId38"/>
    <p:sldId id="368" r:id="rId39"/>
    <p:sldId id="369" r:id="rId40"/>
    <p:sldId id="336" r:id="rId41"/>
    <p:sldId id="338" r:id="rId42"/>
    <p:sldId id="358" r:id="rId43"/>
    <p:sldId id="357" r:id="rId44"/>
    <p:sldId id="342" r:id="rId45"/>
    <p:sldId id="359" r:id="rId46"/>
    <p:sldId id="356" r:id="rId47"/>
    <p:sldId id="353" r:id="rId48"/>
    <p:sldId id="354" r:id="rId49"/>
    <p:sldId id="355" r:id="rId50"/>
    <p:sldId id="370" r:id="rId51"/>
    <p:sldId id="360" r:id="rId52"/>
    <p:sldId id="333" r:id="rId53"/>
    <p:sldId id="372" r:id="rId54"/>
    <p:sldId id="346" r:id="rId55"/>
    <p:sldId id="347" r:id="rId56"/>
    <p:sldId id="348" r:id="rId57"/>
    <p:sldId id="364" r:id="rId58"/>
    <p:sldId id="352" r:id="rId59"/>
  </p:sldIdLst>
  <p:sldSz cx="9144000" cy="6858000" type="screen4x3"/>
  <p:notesSz cx="6867525" cy="99949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33" autoAdjust="0"/>
    <p:restoredTop sz="94667" autoAdjust="0"/>
  </p:normalViewPr>
  <p:slideViewPr>
    <p:cSldViewPr>
      <p:cViewPr varScale="1">
        <p:scale>
          <a:sx n="110" d="100"/>
          <a:sy n="110" d="100"/>
        </p:scale>
        <p:origin x="1098"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6563" cy="50006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9375" y="0"/>
            <a:ext cx="2976563" cy="500063"/>
          </a:xfrm>
          <a:prstGeom prst="rect">
            <a:avLst/>
          </a:prstGeom>
        </p:spPr>
        <p:txBody>
          <a:bodyPr vert="horz" lIns="91440" tIns="45720" rIns="91440" bIns="45720" rtlCol="0"/>
          <a:lstStyle>
            <a:lvl1pPr algn="r">
              <a:defRPr sz="1200"/>
            </a:lvl1pPr>
          </a:lstStyle>
          <a:p>
            <a:fld id="{7C7BA117-27C0-41FC-BD0A-3009DC9459C5}" type="datetimeFigureOut">
              <a:rPr lang="en-GB" smtClean="0"/>
              <a:pPr/>
              <a:t>01/10/2018</a:t>
            </a:fld>
            <a:endParaRPr lang="en-GB"/>
          </a:p>
        </p:txBody>
      </p:sp>
      <p:sp>
        <p:nvSpPr>
          <p:cNvPr id="4" name="Slide Image Placeholder 3"/>
          <p:cNvSpPr>
            <a:spLocks noGrp="1" noRot="1" noChangeAspect="1"/>
          </p:cNvSpPr>
          <p:nvPr>
            <p:ph type="sldImg" idx="2"/>
          </p:nvPr>
        </p:nvSpPr>
        <p:spPr>
          <a:xfrm>
            <a:off x="935038" y="749300"/>
            <a:ext cx="4997450" cy="37480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7388" y="4748213"/>
            <a:ext cx="5492750" cy="44973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93250"/>
            <a:ext cx="2976563" cy="50006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9375" y="9493250"/>
            <a:ext cx="2976563" cy="500063"/>
          </a:xfrm>
          <a:prstGeom prst="rect">
            <a:avLst/>
          </a:prstGeom>
        </p:spPr>
        <p:txBody>
          <a:bodyPr vert="horz" lIns="91440" tIns="45720" rIns="91440" bIns="45720" rtlCol="0" anchor="b"/>
          <a:lstStyle>
            <a:lvl1pPr algn="r">
              <a:defRPr sz="1200"/>
            </a:lvl1pPr>
          </a:lstStyle>
          <a:p>
            <a:fld id="{39F3ADBF-88AC-408F-BCD7-F98756705310}" type="slidenum">
              <a:rPr lang="en-GB" smtClean="0"/>
              <a:pPr/>
              <a:t>‹#›</a:t>
            </a:fld>
            <a:endParaRPr lang="en-GB"/>
          </a:p>
        </p:txBody>
      </p:sp>
    </p:spTree>
    <p:extLst>
      <p:ext uri="{BB962C8B-B14F-4D97-AF65-F5344CB8AC3E}">
        <p14:creationId xmlns:p14="http://schemas.microsoft.com/office/powerpoint/2010/main" val="746049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9F3ADBF-88AC-408F-BCD7-F98756705310}" type="slidenum">
              <a:rPr lang="en-GB" smtClean="0"/>
              <a:pPr/>
              <a:t>24</a:t>
            </a:fld>
            <a:endParaRPr lang="en-GB"/>
          </a:p>
        </p:txBody>
      </p:sp>
    </p:spTree>
    <p:extLst>
      <p:ext uri="{BB962C8B-B14F-4D97-AF65-F5344CB8AC3E}">
        <p14:creationId xmlns:p14="http://schemas.microsoft.com/office/powerpoint/2010/main" val="40757628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06BB28E3-12E8-4CC9-9EBC-476163AACAE8}" type="datetimeFigureOut">
              <a:rPr lang="en-US" smtClean="0"/>
              <a:pPr/>
              <a:t>10/1/2018</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8C26F776-9A83-44E2-9754-21684C44E040}"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10/1/2018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6BB28E3-12E8-4CC9-9EBC-476163AACAE8}" type="datetimeFigureOut">
              <a:rPr lang="en-US" smtClean="0"/>
              <a:pPr/>
              <a:t>10/1/2018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BB28E3-12E8-4CC9-9EBC-476163AACAE8}" type="datetimeFigureOut">
              <a:rPr lang="en-US" smtClean="0"/>
              <a:pPr/>
              <a:t>10/1/2018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06BB28E3-12E8-4CC9-9EBC-476163AACAE8}" type="datetimeFigureOut">
              <a:rPr lang="en-US" smtClean="0"/>
              <a:pPr/>
              <a:t>10/1/2018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6BB28E3-12E8-4CC9-9EBC-476163AACAE8}" type="datetimeFigureOut">
              <a:rPr lang="en-US" smtClean="0"/>
              <a:pPr/>
              <a:t>10/1/2018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BB28E3-12E8-4CC9-9EBC-476163AACAE8}" type="datetimeFigureOut">
              <a:rPr lang="en-US" smtClean="0"/>
              <a:pPr/>
              <a:t>10/1/2018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BB28E3-12E8-4CC9-9EBC-476163AACAE8}" type="datetimeFigureOut">
              <a:rPr lang="en-US" smtClean="0"/>
              <a:pPr/>
              <a:t>10/1/2018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6BB28E3-12E8-4CC9-9EBC-476163AACAE8}" type="datetimeFigureOut">
              <a:rPr lang="en-US" smtClean="0"/>
              <a:pPr/>
              <a:t>10/1/2018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8C26F776-9A83-44E2-9754-21684C44E040}"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10/1/2018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10/1/2018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06BB28E3-12E8-4CC9-9EBC-476163AACAE8}" type="datetimeFigureOut">
              <a:rPr lang="en-US" smtClean="0"/>
              <a:pPr/>
              <a:t>10/1/2018</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8C26F776-9A83-44E2-9754-21684C44E040}"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google.co.uk/url?sa=i&amp;rct=j&amp;q=&amp;esrc=s&amp;frm=1&amp;source=images&amp;cd=&amp;cad=rja&amp;docid=VHDu6THWXvXUuM&amp;tbnid=lth8Jlch2FBkjM:&amp;ved=0CAUQjRw&amp;url=http://www.freewebs.com/morganisrupert/photos.htm&amp;ei=Xf4-UpGEO4rI0AWo2IDABQ&amp;psig=AFQjCNGpeEIFoviqSHohviaInAoa0iigJA&amp;ust=1379946441905159"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google.co.uk/url?sa=i&amp;rct=j&amp;q=&amp;esrc=s&amp;frm=1&amp;source=images&amp;cd=&amp;cad=rja&amp;docid=gPucjjAVkpu_-M&amp;tbnid=wK_CRvI2QmSzuM:&amp;ved=0CAUQjRw&amp;url=http://www.rocksandminerals4u.com/rock_cycle.html&amp;ei=1v4-UrSsCYiu0QWM0YGIBQ&amp;psig=AFQjCNG4cWjuvfuWuzdSq9nlBepsw-nxSA&amp;ust=1379946571712333" TargetMode="Externa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hyperlink" Target="http://www.google.co.uk/url?sa=i&amp;rct=j&amp;q=&amp;esrc=s&amp;frm=1&amp;source=images&amp;cd=&amp;cad=rja&amp;docid=9x0DFIRZSdk4iM&amp;tbnid=SUafWV4UI_Wq_M:&amp;ved=0CAUQjRw&amp;url=http://www.utahsoiltesting.com/Services.aspx&amp;ei=6P8-UrThMoTu0gWx8IHIAQ&amp;psig=AFQjCNFS1td11NPCfAFmSrQw5ZqX9eo7Sg&amp;ust=1379946811772588"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upload.wikimedia.org/wikipedia/commons/4/46/Stagnogley.JPG"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www.google.co.uk/url?sa=i&amp;rct=j&amp;q=&amp;esrc=s&amp;frm=1&amp;source=images&amp;cd=&amp;cad=rja&amp;docid=4tRoApkWRmBUoM&amp;tbnid=YwC3v9dKcghw_M:&amp;ved=0CAUQjRw&amp;url=http://www.texasbeyondhistory.net/graham/images/LL419-GS8.html&amp;ei=kUFDUvLrPMqphAer5oDgDg&amp;bvm=bv.53077864,d.ZGU&amp;psig=AFQjCNFbK2-O1KQQgBwdfmcQluazOJDX9A&amp;ust=1380225753207860" TargetMode="Externa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hyperlink" Target="http://www.google.co.uk/url?sa=i&amp;rct=j&amp;q=&amp;esrc=s&amp;frm=1&amp;source=images&amp;cd=&amp;cad=rja&amp;docid=vlpdZxelES7ktM&amp;tbnid=pReTGFFTMQ1XUM:&amp;ved=0CAUQjRw&amp;url=http://tellingknots.wordpress.com/&amp;ei=fpVAUujFD8SmhAeV5ICoCw&amp;psig=AFQjCNG8WsNpkxiqVdHw9EFBKsWwcXMr6w&amp;ust=1380050650774143"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image" Target="../media/image13.gif"/><Relationship Id="rId2" Type="http://schemas.openxmlformats.org/officeDocument/2006/relationships/hyperlink" Target="http://www.google.co.uk/url?sa=i&amp;rct=j&amp;q=&amp;esrc=s&amp;frm=1&amp;source=images&amp;cd=&amp;cad=rja&amp;docid=0mT3vsBrvyxbnM&amp;tbnid=oUjtMOdDtZEfqM:&amp;ved=0CAUQjRw&amp;url=http://www.brepllc.com/geotechnical/&amp;ei=K5pAUvj4JYajhgfZl4GQAw&amp;psig=AFQjCNFwa_qM_W8u9NqZpeEBfpzKPQrUOQ&amp;ust=1380051853629860" TargetMode="External"/><Relationship Id="rId1" Type="http://schemas.openxmlformats.org/officeDocument/2006/relationships/slideLayout" Target="../slideLayouts/slideLayout7.xml"/><Relationship Id="rId6" Type="http://schemas.openxmlformats.org/officeDocument/2006/relationships/hyperlink" Target="http://www.google.co.uk/url?sa=i&amp;rct=j&amp;q=&amp;esrc=s&amp;frm=1&amp;source=images&amp;cd=&amp;cad=rja&amp;docid=PCBeI2JQK3wqLM&amp;tbnid=nbOifbg-DYKLcM:&amp;ved=0CAUQjRw&amp;url=http://news.uckfieldfm.co.uk/2013/thought-for-the-day/&amp;ei=sCJIUuLSA8GdtQbmlYG4Dg&amp;bvm=bv.53217764,d.bGE&amp;psig=AFQjCNE2l6fL2wD-quLVDJi-YGW9kFP9pQ&amp;ust=1380545570521659" TargetMode="External"/><Relationship Id="rId5" Type="http://schemas.openxmlformats.org/officeDocument/2006/relationships/image" Target="../media/image12.gif"/><Relationship Id="rId4" Type="http://schemas.openxmlformats.org/officeDocument/2006/relationships/hyperlink" Target="http://www.google.co.uk/url?sa=i&amp;rct=j&amp;q=&amp;esrc=s&amp;frm=1&amp;source=images&amp;cd=&amp;cad=rja&amp;docid=15H8nBKb913PyM&amp;tbnid=S9RDb6RmUWT8uM:&amp;ved=0CAUQjRw&amp;url=http://cbspeeradvising.wordpress.com/exam-schedule-draft-only/&amp;ei=KptAUqy7PMiphAeotYGgDQ&amp;psig=AFQjCNGyFQwAe8hFo7dehDsHvUFYqPjDpg&amp;ust=138005204783620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www.google.co.uk/url?sa=i&amp;rct=j&amp;q=&amp;esrc=s&amp;frm=1&amp;source=images&amp;cd=&amp;cad=rja&amp;docid=izW5a2T2sIHnKM&amp;tbnid=HhcYquzfnJF38M:&amp;ved=0CAUQjRw&amp;url=http://www.screwfast.com/ScrewFastSI/&amp;ei=qW9MUrW7Oc3I0AWT34GQCQ&amp;bvm=bv.53371865,d.d2k&amp;psig=AFQjCNFieG3AKaYzkUCUYBDreu953lH93g&amp;ust=1380827404789114" TargetMode="External"/><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hyperlink" Target="http://www.google.co.uk/url?sa=i&amp;rct=j&amp;q=&amp;esrc=s&amp;frm=1&amp;source=images&amp;cd=&amp;cad=rja&amp;docid=_jO0JU36vqu4RM&amp;tbnid=sFUCz08GxSw5sM:&amp;ved=0CAUQjRw&amp;url=http://www.geoman.co.uk/services.asp?page=case-studies&amp;ei=-29MUpHdEomr0QWb0IHwBA&amp;bvm=bv.53371865,d.d2k&amp;psig=AFQjCNFieG3AKaYzkUCUYBDreu953lH93g&amp;ust=1380827404789114"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www.google.co.uk/url?sa=i&amp;rct=j&amp;q=&amp;esrc=s&amp;frm=1&amp;source=images&amp;cd=&amp;cad=rja&amp;docid=MnUJJ7CXXLnWfM&amp;tbnid=03ri8nW4U34WTM:&amp;ved=0CAUQjRw&amp;url=http://www.surecoredrilling.com/company/services/&amp;ei=vHJMUoqNIeWa0QXpvYGYBQ&amp;bvm=bv.53371865,d.d2k&amp;psig=AFQjCNHQllFqfYL_oGHicirf3x8bWqpDTg&amp;ust=1380828143631531" TargetMode="External"/><Relationship Id="rId1" Type="http://schemas.openxmlformats.org/officeDocument/2006/relationships/slideLayout" Target="../slideLayouts/slideLayout7.xml"/><Relationship Id="rId5" Type="http://schemas.openxmlformats.org/officeDocument/2006/relationships/image" Target="../media/image17.jpeg"/><Relationship Id="rId4" Type="http://schemas.openxmlformats.org/officeDocument/2006/relationships/hyperlink" Target="http://www.google.co.uk/url?sa=i&amp;rct=j&amp;q=&amp;esrc=s&amp;frm=1&amp;source=images&amp;cd=&amp;cad=rja&amp;docid=MnUJJ7CXXLnWfM&amp;tbnid=03ri8nW4U34WTM:&amp;ved=0CAUQjRw&amp;url=http://www.ontrackdrilling.com/hollow_and_solid_stem_auger.php&amp;ei=9nJMUv_tJ4iJ0AXOz4EI&amp;bvm=bv.53371865,d.d2k&amp;psig=AFQjCNHQllFqfYL_oGHicirf3x8bWqpDTg&amp;ust=1380828143631531"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softwarealliancewales.us1.list-manage2.com/track/click?u=4a47fa3afd7d648fb4563cacd&amp;id=fcdd7b4698&amp;e=3aff94fe25"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softwarealliancewales.us1.list-manage.com/track/click?u=4a47fa3afd7d648fb4563cacd&amp;id=4303d1494e&amp;e=3aff94fe25"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www.google.co.uk/url?sa=i&amp;rct=j&amp;q=&amp;esrc=s&amp;frm=1&amp;source=images&amp;cd=&amp;cad=rja&amp;docid=CYzsOFMSglU18M&amp;tbnid=3VzDUteczjUGpM:&amp;ved=0CAUQjRw&amp;url=http://www.cartage.org.lb/en/themes/sciences/earthscience/geology/oilandgas/hydrocarbonexploration/RockCores/RockCores.htm&amp;ei=_ZRAUor4C4iYhQeD-YDgCg&amp;bvm=bv.52434380,d.ZGU&amp;psig=AFQjCNFufqvKM10EDLH2BtHTuI7Or4tiSA&amp;ust=1380050509341735"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yJSvV66ttdh9tM&amp;tbnid=MT2h-REXiy8L_M:&amp;ved=0CAUQjRw&amp;url=http://leadwebdesignsites.co.uk/FletcherSon/roofing/slate.html&amp;ei=gIVEUrx60IOFB72SgagL&amp;bvm=bv.53217764,d.ZG4&amp;psig=AFQjCNFYu3Dz-sDjeEbh-QMS2BpDE-zaNQ&amp;ust=1380308700914752" TargetMode="External"/><Relationship Id="rId7" Type="http://schemas.openxmlformats.org/officeDocument/2006/relationships/image" Target="../media/image26.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upload.wikimedia.org/wikipedia/commons/0/06/HK_CWB_Fashion_Walk_1st_floor_lobby_Marble_floor.jpg" TargetMode="External"/><Relationship Id="rId5" Type="http://schemas.openxmlformats.org/officeDocument/2006/relationships/image" Target="../media/image25.jpeg"/><Relationship Id="rId4" Type="http://schemas.openxmlformats.org/officeDocument/2006/relationships/image" Target="../media/image24.jpeg"/></Relationships>
</file>

<file path=ppt/slides/_rels/slide2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hyperlink" Target="http://www.google.co.uk/url?sa=i&amp;rct=j&amp;q=&amp;esrc=s&amp;frm=1&amp;source=images&amp;cd=&amp;cad=rja&amp;docid=hRxqhsFQj02ghM&amp;tbnid=u4pI-URgFV-jTM:&amp;ved=0CAUQjRw&amp;url=http://www.savingiceland.org/tag/bauxite/&amp;ei=lilIUoSuDcWatQat64GoBg&amp;bvm=bv.53217764,d.bGE&amp;psig=AFQjCNFQ4DlV2fXP3EmCwlbmLrgpUbCNbA&amp;ust=1380547340464057" TargetMode="External"/><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www.google.co.uk/url?sa=i&amp;source=images&amp;cd=&amp;cad=rja&amp;docid=CksocSAsgo-BmM&amp;tbnid=1SUPARc_CafFvM:&amp;ved=&amp;url=http://boingboing.net/2013/04/22/inside-a-mile-deep-open-pit-co.html&amp;ei=DZ1AUsuLBdGqhAeW24AQ&amp;psig=AFQjCNGJiLNTubQWTab9MDHljTjCbqRm-A&amp;ust=1380052621194217" TargetMode="Externa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hyperlink" Target="//upload.wikimedia.org/wikipedia/commons/c/c6/Bingham_mine_5-10-03.jpg" TargetMode="External"/><Relationship Id="rId1" Type="http://schemas.openxmlformats.org/officeDocument/2006/relationships/slideLayout" Target="../slideLayouts/slideLayout7.xml"/><Relationship Id="rId4" Type="http://schemas.openxmlformats.org/officeDocument/2006/relationships/hyperlink" Target="http://en.wikipedia.org/wiki/Bingham_Canyon_Mine"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hyperlink" Target="http://geology.com/articles/caldera/caldera-formation-lg.jpg" TargetMode="Externa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hyperlink" Target="http://www.google.co.uk/url?sa=i&amp;rct=j&amp;q=&amp;esrc=s&amp;frm=1&amp;source=images&amp;cd=&amp;cad=rja&amp;docid=WrIPCEc5gC6TrM&amp;tbnid=V8x1Gvq9u0ViLM:&amp;ved=0CAUQjRw&amp;url=http://deambulatorymatrix.blogspot.com/2010/07/greece-2010-august-5th-santorini.html&amp;ei=feU1UqbdBpOO7QbclICIBw&amp;bvm=bv.52164340,d.ZG4&amp;psig=AFQjCNG2aSAVzYzvFTQ9chjOmbyCxL-kyw&amp;ust=1379350239932889" TargetMode="External"/><Relationship Id="rId1" Type="http://schemas.openxmlformats.org/officeDocument/2006/relationships/slideLayout" Target="../slideLayouts/slideLayout7.xml"/><Relationship Id="rId4" Type="http://schemas.openxmlformats.org/officeDocument/2006/relationships/image" Target="../media/image34.jpeg"/></Relationships>
</file>

<file path=ppt/slides/_rels/slide32.xml.rels><?xml version="1.0" encoding="UTF-8" standalone="yes"?>
<Relationships xmlns="http://schemas.openxmlformats.org/package/2006/relationships"><Relationship Id="rId2" Type="http://schemas.openxmlformats.org/officeDocument/2006/relationships/hyperlink" Target="http://www.youtube.com/watch?v=KUleWWyPK10&amp;list=PLdlaB-eSMDd8gdDumJAlTweUt8aajM4cP" TargetMode="Externa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www.google.co.uk/url?sa=i&amp;rct=j&amp;q=&amp;esrc=s&amp;frm=1&amp;source=images&amp;cd=&amp;cad=rja&amp;docid=4KbaZOV3f5ChJM&amp;tbnid=HQBW-Zky6yI46M:&amp;ved=0CAUQjRw&amp;url=http://bostinno.streetwise.co/2013/03/01/what-causes-sinkholes-sinkhole-swallows-up-florida-man-photos/sinkhole-types3/&amp;ei=WFFDUuiUL8KrhQezg4D4Dw&amp;psig=AFQjCNH-bVKboXGI2pref_vcGFvunBvi7w&amp;ust=1380229416997530" TargetMode="External"/><Relationship Id="rId1" Type="http://schemas.openxmlformats.org/officeDocument/2006/relationships/slideLayout" Target="../slideLayouts/slideLayout7.xml"/><Relationship Id="rId6" Type="http://schemas.openxmlformats.org/officeDocument/2006/relationships/image" Target="../media/image37.jpeg"/><Relationship Id="rId5" Type="http://schemas.openxmlformats.org/officeDocument/2006/relationships/hyperlink" Target="http://www.google.co.uk/url?sa=i&amp;rct=j&amp;q=&amp;esrc=s&amp;frm=1&amp;source=images&amp;cd=&amp;cad=rja&amp;docid=TZU9i04XPOID6M&amp;tbnid=nVqnKbTbbQfirM:&amp;ved=0CAUQjRw&amp;url=http://darkroom.baltimoresun.com/2013/08/sinkholes-from-around-the-globe/&amp;ei=Q1JDUqn9OcaohAfF2IF4&amp;psig=AFQjCNH-bVKboXGI2pref_vcGFvunBvi7w&amp;ust=1380229416997530" TargetMode="External"/><Relationship Id="rId4" Type="http://schemas.openxmlformats.org/officeDocument/2006/relationships/image" Target="../media/image36.jpeg"/></Relationships>
</file>

<file path=ppt/slides/_rels/slide3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hyperlink" Target="http://www.google.co.uk/url?sa=i&amp;source=images&amp;cd=&amp;cad=rja&amp;docid=rZ_tt8iRktUbbM&amp;tbnid=A4-fFWFNQN28CM:&amp;ved=0CAgQjRwwAA&amp;url=http://www.thesuburbanjungle.com/tag/anxiety&amp;ei=555AUvDSCcarhQfByIDQBA&amp;psig=AFQjCNFTj_tJ34Snzvhqhz00wJePJUy-RQ&amp;ust=1380053095301129" TargetMode="Externa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9.gif"/><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hyperlink" Target="http://www.google.co.uk/url?sa=i&amp;rct=j&amp;q=&amp;esrc=s&amp;frm=1&amp;source=images&amp;cd=&amp;cad=rja&amp;docid=c2W4YYcV95m6iM&amp;tbnid=8S2EK1j-NNoYIM:&amp;ved=0CAUQjRw&amp;url=http://www.omegaletter.com/articles/articles.asp?ArticleID=7587&amp;ei=z1BDUoXODMfQhAeohoDoBA&amp;psig=AFQjCNH-bVKboXGI2pref_vcGFvunBvi7w&amp;ust=1380229416997530" TargetMode="Externa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41.gif"/><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QMtAqIvFANiKfM&amp;tbnid=CK6Z4V5UazOlKM:&amp;ved=0CAUQjRw&amp;url=http://www.hulaproject.org/2012/04&amp;ei=SUlDUuf2IMeqhAeoooC4Cw&amp;psig=AFQjCNG7-rx6d0kwFAwFyjQMl1B2i1wCsg&amp;ust=1380227650463267" TargetMode="External"/><Relationship Id="rId2" Type="http://schemas.openxmlformats.org/officeDocument/2006/relationships/image" Target="../media/image42.jpeg"/><Relationship Id="rId1" Type="http://schemas.openxmlformats.org/officeDocument/2006/relationships/slideLayout" Target="../slideLayouts/slideLayout7.xml"/><Relationship Id="rId4" Type="http://schemas.openxmlformats.org/officeDocument/2006/relationships/image" Target="../media/image43.jpeg"/></Relationships>
</file>

<file path=ppt/slides/_rels/slide4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hyperlink" Target="http://www.google.co.uk/url?sa=i&amp;rct=j&amp;q=&amp;esrc=s&amp;frm=1&amp;source=images&amp;cd=&amp;cad=rja&amp;docid=22XNQOONJUXR7M&amp;tbnid=JFpI62UtWn5S4M:&amp;ved=0CAUQjRw&amp;url=http://www.propertysolutions.me.uk/&amp;ei=U01DUoSKA8LwhQeC_YHIAQ&amp;bvm=bv.53077864,d.ZGU&amp;psig=AFQjCNEF1Uix7yk1Rq5dms1GPw6zrevbhQ&amp;ust=1380228813767507" TargetMode="External"/><Relationship Id="rId1" Type="http://schemas.openxmlformats.org/officeDocument/2006/relationships/slideLayout" Target="../slideLayouts/slideLayout7.xml"/><Relationship Id="rId5" Type="http://schemas.openxmlformats.org/officeDocument/2006/relationships/image" Target="../media/image45.jpeg"/><Relationship Id="rId4" Type="http://schemas.openxmlformats.org/officeDocument/2006/relationships/hyperlink" Target="http://www.google.co.uk/url?sa=i&amp;rct=j&amp;q=&amp;esrc=s&amp;frm=1&amp;source=images&amp;cd=&amp;cad=rja&amp;docid=z8H80H8AqobnlM&amp;tbnid=scifpYkzpZYDyM:&amp;ved=0CAUQjRw&amp;url=http://www.stltoday.com/news/local/illinois/illinois-district-replacing-elementary-school-ruined-by-collapsing-mine/article_ef5a27fa-df51-5c36-b52c-eaf53b1b905a.html&amp;ei=L05DUqbXFJSqhAeNm4DoAQ&amp;bvm=bv.53077864,d.ZGU&amp;psig=AFQjCNEF1Uix7yk1Rq5dms1GPw6zrevbhQ&amp;ust=1380228813767507"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hyperlink" Target="http://www.google.co.uk/url?sa=i&amp;rct=j&amp;q=&amp;esrc=s&amp;frm=1&amp;source=images&amp;cd=&amp;cad=rja&amp;docid=8UWzs6fAW2i_XM&amp;tbnid=o0RTp17WD7OghM:&amp;ved=0CAUQjRw&amp;url=http://www.linux.bideford.devon.sch.uk/blogs/seaforlife/?p=40&amp;ei=L4hEUopkgfGFB5HDgJAC&amp;psig=AFQjCNG6P6lhmZdMLCrkxaJplYIxRn6yIA&amp;ust=1380309364369921" TargetMode="Externa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hyperlink" Target="https://www.youtube.com/watch?feature=player_embedded&amp;v=YPAv_WYg5-Y" TargetMode="Externa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hyperlink" Target="http://www.bgs.ac.uk/discoveringGeology/hazards/landslides/images/earthflow.jpg" TargetMode="Externa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hyperlink" Target="http://1.bp.blogspot.com/--WmyBqm5xmo/UbLgrK4IMJI/AAAAAAAAAMQ/JKQQvihW9XE/s1600/hang-son-doong-cave-vietnam+(3).jpg" TargetMode="External"/><Relationship Id="rId2" Type="http://schemas.openxmlformats.org/officeDocument/2006/relationships/image" Target="../media/image56.jpeg"/><Relationship Id="rId1" Type="http://schemas.openxmlformats.org/officeDocument/2006/relationships/slideLayout" Target="../slideLayouts/slideLayout7.xml"/><Relationship Id="rId4" Type="http://schemas.openxmlformats.org/officeDocument/2006/relationships/image" Target="../media/image57.jpeg"/></Relationships>
</file>

<file path=ppt/slides/_rels/slide56.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hyperlink" Target="http://geology.co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Allan\Pictures\Landscape\yosemite1-200.JPG"/>
          <p:cNvPicPr>
            <a:picLocks noChangeAspect="1" noChangeArrowheads="1"/>
          </p:cNvPicPr>
          <p:nvPr/>
        </p:nvPicPr>
        <p:blipFill>
          <a:blip r:embed="rId2" cstate="print"/>
          <a:srcRect/>
          <a:stretch>
            <a:fillRect/>
          </a:stretch>
        </p:blipFill>
        <p:spPr bwMode="auto">
          <a:xfrm>
            <a:off x="0" y="-1"/>
            <a:ext cx="9144000" cy="6858001"/>
          </a:xfrm>
          <a:prstGeom prst="rect">
            <a:avLst/>
          </a:prstGeom>
          <a:noFill/>
        </p:spPr>
      </p:pic>
      <p:sp>
        <p:nvSpPr>
          <p:cNvPr id="2" name="Title 1"/>
          <p:cNvSpPr>
            <a:spLocks noGrp="1"/>
          </p:cNvSpPr>
          <p:nvPr>
            <p:ph type="ctrTitle"/>
          </p:nvPr>
        </p:nvSpPr>
        <p:spPr>
          <a:xfrm>
            <a:off x="762000" y="914400"/>
            <a:ext cx="7772400" cy="1371599"/>
          </a:xfrm>
        </p:spPr>
        <p:txBody>
          <a:bodyPr/>
          <a:lstStyle/>
          <a:p>
            <a:pPr algn="ctr"/>
            <a:r>
              <a:rPr lang="en-US" i="1" dirty="0" smtClean="0"/>
              <a:t>GEOLOGY AND SOILS</a:t>
            </a:r>
            <a:endParaRPr lang="en-US" i="1" dirty="0"/>
          </a:p>
        </p:txBody>
      </p:sp>
      <p:sp>
        <p:nvSpPr>
          <p:cNvPr id="3" name="Subtitle 2"/>
          <p:cNvSpPr>
            <a:spLocks noGrp="1"/>
          </p:cNvSpPr>
          <p:nvPr>
            <p:ph type="subTitle" idx="1"/>
          </p:nvPr>
        </p:nvSpPr>
        <p:spPr>
          <a:xfrm>
            <a:off x="1447800" y="3886200"/>
            <a:ext cx="7467600" cy="3200400"/>
          </a:xfrm>
        </p:spPr>
        <p:txBody>
          <a:bodyPr>
            <a:normAutofit/>
          </a:bodyPr>
          <a:lstStyle/>
          <a:p>
            <a:endParaRPr lang="en-US" b="1" dirty="0" smtClean="0">
              <a:solidFill>
                <a:schemeClr val="tx1">
                  <a:lumMod val="50000"/>
                  <a:lumOff val="50000"/>
                </a:schemeClr>
              </a:solidFill>
            </a:endParaRPr>
          </a:p>
          <a:p>
            <a:endParaRPr lang="en-US" b="1" dirty="0" smtClean="0">
              <a:solidFill>
                <a:schemeClr val="tx1">
                  <a:lumMod val="50000"/>
                  <a:lumOff val="50000"/>
                </a:schemeClr>
              </a:solidFill>
            </a:endParaRPr>
          </a:p>
          <a:p>
            <a:endParaRPr lang="en-US" b="1" dirty="0" smtClean="0">
              <a:solidFill>
                <a:schemeClr val="tx1">
                  <a:lumMod val="50000"/>
                  <a:lumOff val="50000"/>
                </a:schemeClr>
              </a:solidFill>
            </a:endParaRPr>
          </a:p>
          <a:p>
            <a:endParaRPr lang="en-US" b="1" dirty="0" smtClean="0">
              <a:solidFill>
                <a:schemeClr val="tx1">
                  <a:lumMod val="50000"/>
                  <a:lumOff val="50000"/>
                </a:schemeClr>
              </a:solidFill>
            </a:endParaRPr>
          </a:p>
          <a:p>
            <a:r>
              <a:rPr lang="en-US" b="1" dirty="0" smtClean="0"/>
              <a:t>School </a:t>
            </a:r>
            <a:r>
              <a:rPr lang="en-US" b="1" dirty="0" smtClean="0"/>
              <a:t>of The Built and Natural Environment</a:t>
            </a:r>
          </a:p>
          <a:p>
            <a:r>
              <a:rPr lang="en-US" sz="1600" b="1" dirty="0" smtClean="0"/>
              <a:t>Allan </a:t>
            </a:r>
            <a:r>
              <a:rPr lang="en-US" sz="1600" b="1" dirty="0" smtClean="0"/>
              <a:t>Nantel</a:t>
            </a:r>
          </a:p>
          <a:p>
            <a:r>
              <a:rPr lang="en-US" sz="1600" dirty="0" smtClean="0"/>
              <a:t>October 2018</a:t>
            </a:r>
            <a:endParaRPr lang="en-US" sz="1600" dirty="0"/>
          </a:p>
        </p:txBody>
      </p:sp>
      <p:sp>
        <p:nvSpPr>
          <p:cNvPr id="5" name="TextBox 4"/>
          <p:cNvSpPr txBox="1"/>
          <p:nvPr/>
        </p:nvSpPr>
        <p:spPr>
          <a:xfrm>
            <a:off x="3124200" y="990600"/>
            <a:ext cx="2895600" cy="523220"/>
          </a:xfrm>
          <a:prstGeom prst="rect">
            <a:avLst/>
          </a:prstGeom>
          <a:noFill/>
        </p:spPr>
        <p:txBody>
          <a:bodyPr wrap="square" rtlCol="0">
            <a:spAutoFit/>
          </a:bodyPr>
          <a:lstStyle/>
          <a:p>
            <a:pPr algn="ctr"/>
            <a:r>
              <a:rPr lang="en-GB" sz="2800" dirty="0" smtClean="0"/>
              <a:t>Introduction to</a:t>
            </a:r>
            <a:endParaRPr lang="en-GB" sz="28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685800"/>
            <a:ext cx="8229600" cy="944562"/>
          </a:xfrm>
        </p:spPr>
        <p:txBody>
          <a:bodyPr>
            <a:normAutofit/>
          </a:bodyPr>
          <a:lstStyle/>
          <a:p>
            <a:r>
              <a:rPr lang="en-US" sz="4400" b="1" dirty="0" smtClean="0">
                <a:solidFill>
                  <a:srgbClr val="0070C0"/>
                </a:solidFill>
              </a:rPr>
              <a:t>GEOLOGY and SOILS</a:t>
            </a:r>
            <a:endParaRPr lang="en-US" sz="4400" b="1" dirty="0">
              <a:solidFill>
                <a:srgbClr val="0070C0"/>
              </a:solidFill>
            </a:endParaRPr>
          </a:p>
        </p:txBody>
      </p:sp>
      <p:sp>
        <p:nvSpPr>
          <p:cNvPr id="3" name="Content Placeholder 2"/>
          <p:cNvSpPr>
            <a:spLocks noGrp="1"/>
          </p:cNvSpPr>
          <p:nvPr>
            <p:ph idx="1"/>
          </p:nvPr>
        </p:nvSpPr>
        <p:spPr>
          <a:xfrm>
            <a:off x="457200" y="1935480"/>
            <a:ext cx="7848600" cy="4389120"/>
          </a:xfrm>
        </p:spPr>
        <p:txBody>
          <a:bodyPr/>
          <a:lstStyle/>
          <a:p>
            <a:pPr>
              <a:buNone/>
            </a:pPr>
            <a:r>
              <a:rPr lang="en-US" b="1" u="sng" dirty="0" smtClean="0"/>
              <a:t>Aims</a:t>
            </a:r>
          </a:p>
          <a:p>
            <a:pPr>
              <a:buNone/>
            </a:pPr>
            <a:endParaRPr lang="en-US" b="1" u="sng" dirty="0" smtClean="0"/>
          </a:p>
          <a:p>
            <a:pPr lvl="1" algn="just">
              <a:buFont typeface="Arial" pitchFamily="34" charset="0"/>
              <a:buChar char="•"/>
            </a:pPr>
            <a:endParaRPr lang="en-US" dirty="0" smtClean="0"/>
          </a:p>
          <a:p>
            <a:pPr lvl="1" algn="just"/>
            <a:endParaRPr lang="en-US" dirty="0" smtClean="0"/>
          </a:p>
          <a:p>
            <a:pPr lvl="1" algn="just">
              <a:buFont typeface="Arial" pitchFamily="34" charset="0"/>
              <a:buChar char="•"/>
            </a:pPr>
            <a:endParaRPr lang="en-US" dirty="0"/>
          </a:p>
        </p:txBody>
      </p:sp>
      <p:sp>
        <p:nvSpPr>
          <p:cNvPr id="4" name="TextBox 3"/>
          <p:cNvSpPr txBox="1"/>
          <p:nvPr/>
        </p:nvSpPr>
        <p:spPr>
          <a:xfrm>
            <a:off x="457200" y="2819400"/>
            <a:ext cx="8686800" cy="2492990"/>
          </a:xfrm>
          <a:prstGeom prst="rect">
            <a:avLst/>
          </a:prstGeom>
          <a:noFill/>
        </p:spPr>
        <p:txBody>
          <a:bodyPr wrap="square" rtlCol="0">
            <a:spAutoFit/>
          </a:bodyPr>
          <a:lstStyle/>
          <a:p>
            <a:r>
              <a:rPr lang="en-GB" dirty="0" smtClean="0"/>
              <a:t>To provide:</a:t>
            </a:r>
          </a:p>
          <a:p>
            <a:endParaRPr lang="en-GB" dirty="0" smtClean="0"/>
          </a:p>
          <a:p>
            <a:r>
              <a:rPr lang="en-GB" dirty="0" smtClean="0"/>
              <a:t> </a:t>
            </a:r>
            <a:r>
              <a:rPr lang="en-GB" sz="2000" dirty="0" smtClean="0"/>
              <a:t>1. An understanding of the role of the description and classification of </a:t>
            </a:r>
          </a:p>
          <a:p>
            <a:r>
              <a:rPr lang="en-GB" sz="2000" dirty="0" smtClean="0"/>
              <a:t>     geological strata and its constituent material.        </a:t>
            </a:r>
            <a:endParaRPr lang="en-GB" sz="2000" b="1" dirty="0" smtClean="0">
              <a:solidFill>
                <a:srgbClr val="0070C0"/>
              </a:solidFill>
            </a:endParaRPr>
          </a:p>
          <a:p>
            <a:endParaRPr lang="en-GB" sz="2000" dirty="0" smtClean="0"/>
          </a:p>
          <a:p>
            <a:r>
              <a:rPr lang="en-GB" sz="2000" dirty="0" smtClean="0"/>
              <a:t>2. To understand the significance of soil investigation.</a:t>
            </a:r>
          </a:p>
          <a:p>
            <a:endParaRPr lang="en-GB" sz="2000" dirty="0" smtClean="0"/>
          </a:p>
          <a:p>
            <a:r>
              <a:rPr lang="en-GB" sz="2000" dirty="0" smtClean="0"/>
              <a:t>3. To understand soils testing procedure and practice</a:t>
            </a:r>
            <a:r>
              <a:rPr lang="en-GB" dirty="0" smtClean="0"/>
              <a:t>.</a:t>
            </a:r>
            <a:endParaRPr lang="en-GB" dirty="0"/>
          </a:p>
        </p:txBody>
      </p:sp>
      <p:pic>
        <p:nvPicPr>
          <p:cNvPr id="21506" name="Picture 2" descr="http://www.freewebs.com/morganisrupert/597340%5b1%5d.jpg">
            <a:hlinkClick r:id="rId2"/>
          </p:cNvPr>
          <p:cNvPicPr>
            <a:picLocks noChangeAspect="1" noChangeArrowheads="1"/>
          </p:cNvPicPr>
          <p:nvPr/>
        </p:nvPicPr>
        <p:blipFill>
          <a:blip r:embed="rId3" cstate="print"/>
          <a:srcRect/>
          <a:stretch>
            <a:fillRect/>
          </a:stretch>
        </p:blipFill>
        <p:spPr bwMode="auto">
          <a:xfrm>
            <a:off x="6324600" y="152400"/>
            <a:ext cx="2647950" cy="2936012"/>
          </a:xfrm>
          <a:prstGeom prst="rect">
            <a:avLst/>
          </a:prstGeom>
          <a:noFill/>
          <a:ln w="12700">
            <a:solidFill>
              <a:schemeClr val="tx1"/>
            </a:solidFill>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381000"/>
            <a:ext cx="8229600" cy="715962"/>
          </a:xfrm>
        </p:spPr>
        <p:txBody>
          <a:bodyPr>
            <a:noAutofit/>
          </a:bodyPr>
          <a:lstStyle/>
          <a:p>
            <a:r>
              <a:rPr lang="en-US" sz="4400" b="1" dirty="0" smtClean="0">
                <a:solidFill>
                  <a:srgbClr val="0070C0"/>
                </a:solidFill>
              </a:rPr>
              <a:t>Geology and Soils</a:t>
            </a:r>
            <a:endParaRPr lang="en-US" sz="4400" b="1" dirty="0">
              <a:solidFill>
                <a:srgbClr val="0070C0"/>
              </a:solidFill>
            </a:endParaRPr>
          </a:p>
        </p:txBody>
      </p:sp>
      <p:sp>
        <p:nvSpPr>
          <p:cNvPr id="3" name="Content Placeholder 2"/>
          <p:cNvSpPr>
            <a:spLocks noGrp="1"/>
          </p:cNvSpPr>
          <p:nvPr>
            <p:ph idx="1"/>
          </p:nvPr>
        </p:nvSpPr>
        <p:spPr>
          <a:xfrm>
            <a:off x="152400" y="1524000"/>
            <a:ext cx="8077200" cy="4754563"/>
          </a:xfrm>
        </p:spPr>
        <p:txBody>
          <a:bodyPr>
            <a:normAutofit fontScale="77500" lnSpcReduction="20000"/>
          </a:bodyPr>
          <a:lstStyle/>
          <a:p>
            <a:pPr>
              <a:buNone/>
            </a:pPr>
            <a:r>
              <a:rPr lang="en-US" b="1" u="sng" dirty="0" smtClean="0"/>
              <a:t>Learning Outcome </a:t>
            </a:r>
          </a:p>
          <a:p>
            <a:pPr>
              <a:buNone/>
            </a:pPr>
            <a:endParaRPr lang="en-US" b="1" u="sng" dirty="0" smtClean="0"/>
          </a:p>
          <a:p>
            <a:pPr lvl="1">
              <a:buSzPct val="100000"/>
              <a:buNone/>
            </a:pPr>
            <a:r>
              <a:rPr lang="en-US" dirty="0" smtClean="0"/>
              <a:t>On successful completion of this module, </a:t>
            </a:r>
          </a:p>
          <a:p>
            <a:pPr lvl="1">
              <a:buSzPct val="100000"/>
              <a:buNone/>
            </a:pPr>
            <a:r>
              <a:rPr lang="en-US" dirty="0" smtClean="0"/>
              <a:t>you will be expected to be  able to  :-  </a:t>
            </a:r>
          </a:p>
          <a:p>
            <a:pPr lvl="1">
              <a:buSzPct val="100000"/>
              <a:buNone/>
            </a:pPr>
            <a:endParaRPr lang="en-US" dirty="0" smtClean="0"/>
          </a:p>
          <a:p>
            <a:pPr lvl="1" algn="just">
              <a:buSzPct val="100000"/>
              <a:buNone/>
            </a:pPr>
            <a:r>
              <a:rPr lang="en-US" dirty="0" smtClean="0"/>
              <a:t>  		</a:t>
            </a:r>
            <a:r>
              <a:rPr lang="en-US" sz="2200" dirty="0" smtClean="0"/>
              <a:t>1. Describe the common rock types, their various modes of their formation, </a:t>
            </a:r>
          </a:p>
          <a:p>
            <a:pPr lvl="1" algn="just">
              <a:buSzPct val="100000"/>
              <a:buNone/>
            </a:pPr>
            <a:r>
              <a:rPr lang="en-US" sz="2200" dirty="0" smtClean="0"/>
              <a:t>            their geographical and geological distribution across the UK and their uses </a:t>
            </a:r>
          </a:p>
          <a:p>
            <a:pPr lvl="1" algn="just">
              <a:buSzPct val="100000"/>
              <a:buNone/>
            </a:pPr>
            <a:r>
              <a:rPr lang="en-US" sz="2200" dirty="0" smtClean="0"/>
              <a:t>            in the construction industry.</a:t>
            </a:r>
          </a:p>
          <a:p>
            <a:pPr lvl="1" algn="just">
              <a:buSzPct val="100000"/>
              <a:buNone/>
            </a:pPr>
            <a:endParaRPr lang="en-US" sz="2200" dirty="0" smtClean="0"/>
          </a:p>
          <a:p>
            <a:pPr marL="1371600" lvl="2" indent="-457200" algn="just">
              <a:buClrTx/>
              <a:buSzPct val="105000"/>
              <a:buNone/>
            </a:pPr>
            <a:r>
              <a:rPr lang="en-US" sz="2200" dirty="0" smtClean="0"/>
              <a:t>2. Carry out the processes of soil description and classification</a:t>
            </a:r>
          </a:p>
          <a:p>
            <a:pPr marL="1371600" lvl="2" indent="-457200" algn="just">
              <a:buClrTx/>
              <a:buSzPct val="105000"/>
              <a:buNone/>
            </a:pPr>
            <a:r>
              <a:rPr lang="en-US" sz="2200" dirty="0" smtClean="0"/>
              <a:t>    and the determination of basic soil properties.</a:t>
            </a:r>
          </a:p>
          <a:p>
            <a:pPr marL="1371600" lvl="2" indent="-457200" algn="just">
              <a:buClrTx/>
              <a:buSzPct val="105000"/>
              <a:buFont typeface="+mj-lt"/>
              <a:buAutoNum type="arabicPeriod"/>
            </a:pPr>
            <a:endParaRPr lang="en-US" sz="2200" dirty="0" smtClean="0"/>
          </a:p>
          <a:p>
            <a:pPr marL="1371600" lvl="2" indent="-457200" algn="just">
              <a:buClrTx/>
              <a:buSzPct val="105000"/>
              <a:buNone/>
            </a:pPr>
            <a:r>
              <a:rPr lang="en-US" sz="2200" dirty="0" smtClean="0"/>
              <a:t>3. Explain the establishment of the primary design </a:t>
            </a:r>
          </a:p>
          <a:p>
            <a:pPr marL="1371600" lvl="2" indent="-457200" algn="just">
              <a:buClrTx/>
              <a:buSzPct val="105000"/>
              <a:buNone/>
            </a:pPr>
            <a:r>
              <a:rPr lang="en-US" sz="2200" dirty="0" smtClean="0"/>
              <a:t>    parameters for soils and the role of ground </a:t>
            </a:r>
          </a:p>
          <a:p>
            <a:pPr marL="1371600" lvl="2" indent="-457200" algn="just">
              <a:buClrTx/>
              <a:buSzPct val="105000"/>
              <a:buNone/>
            </a:pPr>
            <a:r>
              <a:rPr lang="en-US" sz="2200" dirty="0" smtClean="0"/>
              <a:t>    investigation techniques.</a:t>
            </a:r>
          </a:p>
          <a:p>
            <a:pPr marL="1371600" lvl="2" indent="-457200" algn="just">
              <a:buClrTx/>
              <a:buSzPct val="105000"/>
              <a:buNone/>
            </a:pPr>
            <a:endParaRPr lang="en-US" sz="2200" dirty="0" smtClean="0"/>
          </a:p>
          <a:p>
            <a:pPr marL="1371600" lvl="2" indent="-457200" algn="just">
              <a:buClrTx/>
              <a:buSzPct val="105000"/>
              <a:buNone/>
            </a:pPr>
            <a:r>
              <a:rPr lang="en-US" sz="2200" dirty="0" smtClean="0"/>
              <a:t>4. Analyse the results from common soil tests.</a:t>
            </a:r>
          </a:p>
        </p:txBody>
      </p:sp>
      <p:pic>
        <p:nvPicPr>
          <p:cNvPr id="20482" name="Picture 2" descr="http://www.rocksandminerals4u.com/images/rock-cycle-diagram-im.jpg">
            <a:hlinkClick r:id="rId2"/>
          </p:cNvPr>
          <p:cNvPicPr>
            <a:picLocks noChangeAspect="1" noChangeArrowheads="1"/>
          </p:cNvPicPr>
          <p:nvPr/>
        </p:nvPicPr>
        <p:blipFill>
          <a:blip r:embed="rId3" cstate="print"/>
          <a:srcRect/>
          <a:stretch>
            <a:fillRect/>
          </a:stretch>
        </p:blipFill>
        <p:spPr bwMode="auto">
          <a:xfrm>
            <a:off x="6096000" y="-1"/>
            <a:ext cx="3048000" cy="2826327"/>
          </a:xfrm>
          <a:prstGeom prst="rect">
            <a:avLst/>
          </a:prstGeom>
          <a:noFill/>
          <a:ln w="19050">
            <a:solidFill>
              <a:schemeClr val="tx1"/>
            </a:solidFill>
          </a:ln>
        </p:spPr>
      </p:pic>
      <p:sp>
        <p:nvSpPr>
          <p:cNvPr id="20484" name="AutoShape 4" descr="data:image/jpeg;base64,/9j/4AAQSkZJRgABAQAAAQABAAD/2wCEAAkGBhQSERUUEhQWFBUUGRgXGBgYGBoYGBwcGhwYGBcYHBgYHCcfGBwjGRcYHy8gIycpLCwsGB4xNTAqNSYrLCkBCQoKDgwOGg8PGiokHCQsLCwsKSkpLCwsLCwsLCwsLCksLCwpKSwsLCksLSwsLCwsLCksLCwpLCksLCwsKSksLP/AABEIAMIBAwMBIgACEQEDEQH/xAAbAAABBQEBAAAAAAAAAAAAAAADAAIEBQYBB//EAEoQAAECBAMFBAcDCQUHBQAAAAECEQADITEEEkEFIlFhcQYTgZEUMqGxwdHwQpLhBxUjJDNTYoLxNFJyssIWVGOT0tPiQ0Rzg4T/xAAZAQACAwEAAAAAAAAAAAAAAAABAwACBAX/xAAzEQACAQIDBQYFBAMBAAAAAAAAAQIDERIhMQQTMlFxIjNBYYGRFCNCUqGxwdHxcuHwJP/aAAwDAQACEQMRAD8AoxLpE7DoLDn+MR0piZg0OYdmJOT1ac4Hh0/Wtf6QTHG0NwpvyiAHrQCfwhCWLsYfMDtz+mh6U0iEDPmQ3SAy5VR1eJUhY4dfdHIARJV84K7nSGhPygmVoDuQeERNkhojyhSJUsRMwjmh4TCjogECIEPCoCQYYsngYGYQq8SBEebPe0NI4wwxXMIFangZMHUiGCXFswXGSk8YHiEjSCLDQHWLZgOIk0gc5okKtpAVCDcBGKYekx3LWHlMG7IBmB4GiS5iQYfKlwbkOS0sPCBKTwgxTWOd2XgXZAOWDy+kO7mOJiXZDmYQo6RCjSm7AsUbRZYOTTpEIIixw6d2MiIRcZUw3DJA/p1gmINfOFLDcniK5DpekXeGSESkqNHqVcA7eAArFXKQ94f2txhlYVCUlitk+DEn4ecFytFsvBZklO3sM5HpMun8X4Q6TtzDKIAxMsk/xMPM0EeZIkgAGmhZvnDVhOb1SVU+ywfXrGffz5jsKPV/zhJZ/SJTf/IlvfEuchCCMgBoCSoBVdQHDMDHj68DvpcUWoClnJAq/WN722nqShAQoh1qdizgEloZGp2HNgcc0i+9KV/CP5U/KI8zbDEgrRS/qfKPOVEqO8om9CbAcATW3GOy8OKFnIcsK0Ni31eFvbbaRGbk9IkbTzKA3VAkWA1ppEjHzgknIvKkWqzjjpHmWykE4uRlJdU2UVNZgpJb2mnARadvsZlmSkF2VLBDFnLtWLb7EsSRTAk7GqXtBOs9I/n/ABjn5xR/vCf+YPnHm2G2e6iAyjYPRL6ih4QGbs7KSDlu2YEmh5ci8VW1Mvuz1jA4oKWB3oWk0ICs1POHzsVLBOVKm0dfyFY8+7FyjLxkneBzFYYagJWa/dEDlbXXMnLRnUyCvOSW+0QwOltGi2+VsbRRwzsbyftWWgOoACzlX4RC/wBrMO+Vxdrln6xl5iUZM7BJ9ZNSXofsksefGGSUqNcwYPQEJSBfeY1q7XsYS9rfgkHdI3uycXh54WanKC2VTMeYItHVSEDh5n5xmtgSVJVPDvmkEhXgWbi3HnFfJkzVgK7wgHzPTh1h6rRUVKXiDd5tI2eVP8Hn+MdEtP8AB7PnGeRgktR1FqcT/WKQYeacy0HOlJqKhQ4hiKtxEGntCk7N2LOlY9GwOz5CyrvMzj1chAc8KgjxpaDnYkr+4v8A5o/7MUfZea6QTWg+Eal401IKPiIIP5glmyV/8wf9qOfmRA0P3/8AwixzwlViiiErts7Dly5MuZLz75YhTEChNwkagxS5I121C+BB/ur+KvnGYQIpmm0VYwohpREru4GpMEqRssKDhMKGKTsQpBItWJiRSBEQeZRMKIQ1rc0h0pL+ENQl1crw9BiAHKpEDt/M/Yp0CXbwSPnFgkO1YpO300+kpAaiBd+Kq+yBPu36DIalAhJDmjuzM1utTSHglzRhoPKnLjDRNKbgOWvS769a1h+GIzgKID0cuNHDxhbHh9mSwZ8sEtvJbrmDeyNL24nHLJoS5VbwItGcwc58ZJAAqtAJA4KFuEX3baYGkAlncDrlFH0N/KHJfIb8wfUjPAZmSbm1Ltw5sfCDrISlk0Ja1PNg4oGiCLgVNwDbxDDjBpeVNTlJJ3rjqSKvwpxjCzTcl7CR+tYdQAAM2WHevrJNAdIse3FFyqJI7sO5bUN7/ZFXskn0yQXVlE2Ww0DqAavWLLt5NmJxUjuw7pUDwDKG9wpWNUe69RMuJFRs+akv3h5hBoW4ka1esO2lipZQlKGSTbL46AW+UDSyyFLQVkOHIqBrWgb8Ik4HAy0yM6aEir30OvCEaDB/ZJJONkqP2VLS5DE7i7crRXbT2PvzWX3apk6Z0LrVlB1sfbFn2XxWbHSsqypIOgoTlUCX0/ARW7ZxgXNxEpSapmzQGeu8pmu/4Q+73fqLyxEuTs2WlKQGUU/bU9TDFYxB/RhQCgKqLZtXajOST4WirwecMFKK0CpKnzNwBi5MhLhKCmjVqrX2uAeDsReM8lmWLrsotRnoStRXuKQFEAHLcJJFyKxTSNqokhKSfVABS4elHHEXtFj2VKhipZLs5D2BcHT+vsjL7TmyUTVJnJK2UsAqcsyiGA0tD8OKmur/AGBezZqJO0kZlFLkEZQRYeI5nwgScWhKk93MBJTlITxS7Ozta/KMngdqBK1CSCZRLgagtUc0vaJSsInKpSyUqNtK3ALXrCnTs7FlK+ZueyOLCllILhyKdHbzjekUfjHl/YYZVB6b/wCHxj0tMzdHQR261NxhDoZL5sadYJJMNaHohS0Iw09L4SaP7q0nzyfjGeSmNKkPh8QP4QfJ/kIzyTFJasAIJhq0wRVzA0iBcAwNCh5A4woankEp5Mpy0Fmi8KSk++CtQwoWQ0y4cmWRXhBpaYassIJBqIJ2u7HpVNBE9IypCa1oBY83huGDkDpFptXDiYSDW5vC5NLi0GQ8jI/7HS9cQjWya8tdNKcYIrsumn6ygsG3k08s0Qp/Zucqasy1q7sWcl9KORXXwEWOG2QmSkBaz3pKgFKcUrTL/hB0iSnQSyQztEeT2aRhz6QqYJglAK3RqLKVvE5XYs3lErb+y1YyRLMpCqnMxZChQht7mb6+MSNj4RPekgk0XmH2C6bZehFIstibPBQFzQ61lRckmhNL0sx8YY50t1e1ugM7mNl9icQH3By3x7n4RKHZXEk70tAYMCCD5hxXpF/t3ZplS1rlLVmBcIJcGtUjV+HSI2x5U6Y+YKJTRQDCvIk71OkZbULXzG4pFfs/spNTPlLmshKJiVgAlT5SCEjiS2tosdq7N71eczpcpTMU1W1SSHTQh4lbLlTgpWY5kMuujgEpYXo1+LxicFtRU6eoKolOYkktag9pEa6S2d025aC25Yi7m9lpbkpxKAVM+4sgtyBEKb2TlLS3pKE8koUE+IJiGjZU1S1BMzdAeg4v4NSD4zZkxMsKzMrK+hfiw0IhblseWpfthcB2fThD6SZqZok5lshDVCSzuo5R4cBGY2pOWjGTgtJCJ0wrQsWyrJUFdGL+yNX2almYmemcAtHd5iNDlUFMRdi1eIeAjteoBkrypFglkgdAKCNEdnp1V2NBeJp5lSrDLUXllSWYChoLOTrT6tEn80LKWPeKPEpp4AJaJau3JF1kwFX5QRoqEvYEsnItvPIfsaXM9LQtctaJUoPmUCEgAGrkeHOA7W7OmdMmLyJmIWpS0EKSCkKObKQSGNfZFtszHDHS1pmE5UgLcXGQhRAPMAhucClY4LBMvDgpFLny3l3hnw9KMcEpW8QY5N3SM2Oxk4JFZSCl8pCkux0O9/SFL7KYlRaYuUwtlWHjSIx+YgJkS3JYO/OtdKQdcxSSxlSgdN1/a1uennFX8JHWTf8A3Qnb5A+z2EGGS81SaWAOYk6D8Y1eG7SSSkOpi1RGYxSBMlzN1OeUAQUUBcgFLWNdeUEODky9xQKlD1jmIrqABppHRhKjVgnd2/go00zTK7Qyf73sMMT2lkvcnwjNdzIP2VffPyh6MPIBsv7/AP4xdU6CXiCzPQ9lqEyROWDQoUkDWiXr5iM8i0S9gbU7uWUJS6FEu5q5GWh6DhEWWdI5Ul2mRjCKw9CRDCKwVPOAAEUQoeW+hHYatCFXLtYQOb4xIQGHnEeaOtYzpvxAwaYSyzcWhyHBHIwOdFrksEwg3k81D3xI7QypryzIAzKJBJZgm7l+dNb2gGCqtPUQbtPiZiQjuylJemY35eMLq8AymQfSPQZS1rUCila0JvUO5JtaAYaf3kzNMIWlaSUbtGo+R9al3oaNYw2XiSrMicO+JIyofc3QFEksOTHiDSDIIyDvRLSWYjNmNmZntU7x5XjFcYE2JMSSAlJlnIslCgxLlISrjb3h4rtnTMUpAKZwTLGZGVQ0Soi9xQCsW2y1b9CrdlqBCgaVQQyiHIaz8a1EPwOMSrDpT6xyDStqGx15RoqO1GPVkXEyJ+bxMSibMUJiwMycpPdp4WLqbV/Ia6DAmXKlApNGzFR1ervreKqTJT3oWkhKlJyrcgINCQvK/rdDyOkd/NkuoUEzFpUDmUmj6G294ggRjuXGSVleIzkLQGmAI4uGcjQuCWPF4z+GwWWX3koJVmIzLNU+sHdJNctbaiNPg5LTXd9xTCgA1IAd6cxRxGV2BiUCX3KlBYWtTJdiyiStPgHLcOsPb+Urc2BalqcaoKSoTAwUQciMyiG0GY2VU+6GzUtmO+C7KBAJKSzbpdzoTQsaxKxGHloymWgpCUqACEjgCaakgGpOheBDDuPANTSwAaho0ZrjBvZ9ByYgG/crFm0NOsZORspM7DIKUvmsQQCWdw54sRG17Pj9onjLX0roIrNhyZKpaaJBQB6gYMySeoJceDxqlJxpRa1zKJXkykk7NloCClJVvJcC5d0+JcW62gu2sKlWVKZeW5chqMQRXW1I0c2RLCpikgpDpByqsfWJCTQXc8awyfKdBUSFFbvZLNQ9RSMu8d7jLIjdh8JkMxOhSR1cQHZ+BTNOaWrugRVCVX/xZaA830i47Oy2mxQYXZEhG85lzAogs4tcAB3cV8Y2VZXpQb8xaVpMm98oZZgTmLnUAkkAetwsfGHCdMO8sBJpQElubtW5oOFYYkpSbMebsK1qzdbeyC56CrvYgj+G4qbHTWMIwmbOTvTR/wAM9Hvp4RQ9osYtM+blS4cG/EJNvGL7ZEx5lSKoUPZ8zEXaOACpxVQZkosKndSzk08G4R0VVdPZ4yjzKwipVGmZtG0VkUIJNgLDi5hidozAd7Qtz8o0qdnDhAZ2zRWnOM3xlS+ppdGJqOzqiZIfjE0oYmIuwKSBEpdz4x007xuc2eoMisMmS3hyoQNYBQFk+qwoKRyhQ5AISUUiEVb17RLdhEMK3ozLUjCAW6wydCBaHkXizAF2cjfB4OfYYd2hlZlISUpIKVbxIozEBrmz+F4k7Bw3eT0oBbNmD3+yT8IjdssCRNCDMKSkBQKEKVxFCKPSze+KVFjWFajYZFdLVmD0AbK5AS6sxDpLkEE1/rBpiUgs9Wq1FcBS/wA2NoBNx6MmVIxFQx/QqWLAFgaA00pW0MllBUCmXPTVz+gW5PNTv7YR8NU5foXxIl4GZvTaMkSiXIZySLaMLU48oruzexWKiufNZZJTLBAQAaGpBJN6BmjuN2tLwyChSJqETiQSUEJS4c5QSXrUh+LRVbL2aark4pBSsuwzlJpeiaKeNEqMnRUVryAmsVzSYpZlzUJWzJUVpLErUirpYAVBpfhSsHViROW6ASA4IVKLpVxBZyC1jSl9IEJ81csCZkzossZ60b93uwdZLllJSCGoFAsR/huCOPzjG9mq/ay+JcxmzFEzTmzOy6FISUslqtxelSaRmxsRK0JmEZVgMCCBqWNtaXi4XtQYYEuJsxZYISS6ytQBG8mhaxBuahhAfScLKGQz1ZkF33jxod4hq2FIa9nqYEkuZFJXGCatss3LuaJSVVAZJFWSC+sS5UtUwAEkBIypS7glhVimngWJiF+csMCP1h/5Pc6uEOO38Mm05gSC2ThS4WOXlCvg63L9C28iTtgLaeqW7slQty9nSM9sDBuBvoSSBVAIDpsSbO3mDYxZbK21IE4CVMzKWr7QI3VKBmMXVmVloHb3QXB7HXlQFy89wFJBCUhrOk7wJFCOPnerSnGnGNuegIyV2yPgMWhwUyy4JGYgjMo3Vnv4avS0Sitx6gSRchiVEM5AI/pD5WzprulK0tlG8gN/EWVvV4vz6yZuCUVEl1JeoBHCpZ3oQKWvSMbpT+1+w3EuYtgn9KPrhFFKwuacTmKVOQWSxUkUuoEVtTQaReYJpKzMU4QkW9ZTONA5+QqYz+2tokhUsfo5iFksoaJJ3hxSoGjXflGqUJKjFNeLFprEywx2HEkOSAni6m5OAGHC2nMwMzMxBmBTlg6EuDX1uQ14lxShgMjGTZ6ElaAgOdSokgE+Aob1+J04FTMQsNRNDmH2r398ZcLL3Jex1D0oABsoyk1qX1etmiRizv04J/ygRE2HIUmcVKzZU1KlOKUNSfGJGJFQR6pSlj0ob0jbUh/5F1DSfzfQJLNIbNbxgaVcxHSSY5lmbi52P+zUOcHmnePQe6I2wvUUOcSMSghZBGg9waO5Tfy0cirxMGs1jksw5QFISecWFDhHYcExyGp5AK2YrdpEEBlRNnlogpTXjCEAKU0h5PGE7CG5n8YJCVswsrMHBCTXrQ+wmK7bmKX3mVCsrAdSSHeLLZ11ck/ERB2jOTnJaqda0Yajp4VhdebhBOLs7j6Ku8ymQZqndajwYkG966Vh0nZyyT3k5QFKPV7XBtE3BE5SSAV6gOE6Et46QdlOxWoDdegADNrUv8+UYJbRVesmacMSLs7ZqVzVIXmmSiHKVkkEpUkpobEH3kRX7R7WTkzChJICS1CwHQCjRfbLV+lPJJqXeqk8RFWpEozVuk5ioh+ofU8B7I1KvOnSUl4i3BOVguDnzZgUVTiCLMCW5nlrEuTIm5WM1bguVuUgitAnyg+FwoAIazAOGc1APW4e+9aDsTo58PbQta0ZJbVVb4mNwRXgAkJWqYEzCpaQM47xlELTvBSTpw6Ex5r6K6lG9T4c+fSPTpPrgv6yV0dwGTxbnHmqAygUhyH5cXPO5jZCcpUU5PO7ESSUshYbDoZiHNreTH2QcYAVsKX0ra1BBAp7vCUoa2hLbCd2XLHpMhgf2iOD+sGt5wttbTm9/MQgqSELVLQkUGVJKUgeAeH7NP6xJt+0R7VCGbZJTi5uQ17xd+ZJYML1fzjVSnKELxdsxcs2AXPmEkBaxlu/wGtC/KBZphD5l6cw5fQQaRLUslXeIBAqVEAVuA9zyaFPlgKyoWFPV0OzjQ5kity7NFJVpt6sOESMeEqlmUpWYKFXJJ4uDzMW+1+18yROmSkAtKUpL6XfV+LUipkoS6al8yQSam/HrHe0gT6dPzA1XTxSGr1hsKskr38QNZklXb6fw9x+HSAq7bzyXbS4IaujAM/MxWKlAMWppTwjqUZgaUD0Af2axf4ufl7IGBFzgO1EzETEomgMbBh72vGwRiVyj3cpAbddSi7lXAcgW8I8+2QsqnywXopx0q3MRs9o7TEtSZQLlSC1FFy6gN4M1Rx0hkq83SxeNyJZ2OntJiDPMkIIUCXNk9ekSMZtbES29VT2Y+yvWODGBG8qkxaRuKU5KmJKBz0ciGy8bNKj+h7uY/2lDJkpUEa101jG9qqDMKLXs5tyYtQUtIoapIB82i+7So/WTzSg+xvhGa2RMSVHKCCQSq5DuwAOrMY1PaNLzUK4ykH3w1Tc0pMXJWKnpDgHvChExdCzriFASYUOTyIQcSC0RJN4lY0xHkCEIqEWOEcFvrxgxEDAgkJWzxRR4j4xUdoMOjvHWFVygZRfkrk2kXmz03HKKfbBAxKiT6qUMNKuPC0K2nu0Po6nMIpQANgbkhNhRyAaHg0JeJU6ilqsnWoALH2+MBkYoq+0CAzMOIoCzCFMmcGYHgfOOVY1ErZQZanqyXfS40EMweCGZSiKl8vJg3j9cYWyJjrmB33D1uB5cIDJnXFtCQ5apq3y5+Oup3EerKR42WoDbpoLMymZiS59vleOTiWZqclAMwOaorZjThETDTFAXJs5y7yrkHgKa2oYKVFVSD/NQ6WAow41rwjCNEiY0xJcgZZgrwYNpHniiQaFqkVrG+lzXmoSQ+4s1IN83jprGDxlJi7EBSta3MdOl3K6mefEFlKLVc9LDoNLw/I9LX0bhAUF62DAsD9Vh+U3cm3lFLAC7P8A7RJ5LQ33hzh3aNxipwZz3hbyB+doHhlNNlngpJ8lP8PbHe0iP16eCKZ6HnlS9Yeu7fUo9SNhcWylFQ3RpXXUQ/F44FLgG9CxDm+VxxtEOYAczO4ypdNAR1OrvEuTPIQULQkACz9bcYW0EDhFlc6USGdaaNS/HjFr2mlj0ieSPVKSOZyI8Gdn6xX4XHMtCU2zoAoLZqGpcWvEztZOUMXPcOg5Q/VCIas4Pqv3B4lXLIKmGpYB299AKnwhmVQKgCl6Bwa0PAXvDhOISUhw9HuT5xxc/LMC2LgZSX4W6hgIokQk7DSPSkitAelvxB8Y3G2ZAJk1INbcq8GHjGH7OzM+JTQsXAJ+XWPQ8VhEqVLUp8yQCKnidB4xplb4d9Sq4iJO2QMwnJAM2oqoih4GwNNG1iPOzhaDlYrICgTmIyg0BFAKP1EPxmDVMmBUxWaWguAKFL0BYcKOTwpDTiEzZ5RKLrQhWYqdiaUBPrWBJAsI5thxfYCeFpBNFjdc3I0fjF7tpTpkK4ygPItGD2VPnKmKRNlhAHqkVfjG12kf0GG/wrT5KEaqSaXkKmQlKpAFHiY4qbDCuHix+aFAzNMKNCirFSJjF8zDJRpHcQqsMlGMyIyWa04QMloUt44tPtiMhZ7Fw5VnI+yATyBN4q9t7LJnKUHcgAEJzCgMaLswoolYlSSxCEAHg5If2xi+12JmpUBLmFFMyjx01hc0pR7Ty8h9NtaHMPg5oIBkrUnUgEPTgRxeHz8ItbASFprqGDGh98ZfB4jGTczTyEpo5y1MNnqxCSXmzZlLCni/D5Rn3dHmxuORtNmYUyyvMCkrcJBNVGij7Ab1iJLoN5QZyyFM9S7jwim2BLm+kBMxZY0qskKSx3mehdiDcFolbW25OTNKZeUJTu5lpC1EtcqVUw2cIypJJ2SApNSuWks7zEhi5Lu1mszJYDS/jA5uKUVAAb2qi7Hgwfx5RTnb+KPrKT9xLQ1e3sUn7SR/IOsZdxD7vx/svjfIuJKzK7yYQlpaVqIHJBZzo5YNzirVsMTf06ViUibvgTAQqtbah9dYFtLac5UsCapE1CiMyCkAF+BFQecO23gyvELBJKZYQlI5BKatGuChCGea9hUm5M7L2NLSGViUU4J/GO/m6TX9ZTX+H5Lip2nsRDuih1Gn4QzAbN7pTTE+vaxFNOV4m9pfb+QYWX0rZcsqzy5yJy07yZbhBWoVAzKUwrELbBPerWtJIWQRShdKQehCnBGhERsbg5dFgFC0kMU8ou9u7QnYeetOGDFZM1aiSaqJYAOwAAFrkwyLpzhyQGmmZRVHSwBJJep5jqIfLkhQCl5irgASB9cYupXarGk/tAPD38IOO0WPP/qt4RR7pfV+A4ZFVsvZU6ZNlpTJVlCknOUqACQXJJUG0jvaxBOMmqSvc3FjUEZEAENe0SMXtzGkspecXIKQR4uDzi2xM5CZMqdMlCbmTuy8qMqSmqlOQ4d07oo7nWGxUJQdpAaaeZjVYgqDUJ0ez/0JjqEBaHcdDX32jUydsuWRhZKWBNUpvZhuwWVtOabSJIDt6guz8IU1SX1r2ZbDLkUXZKS+IB4AmnhWNrtgAZHWUTMuUAFnq7ZWYkXaKpW28RJdXcygkEAlIy3Yj1a6jWCY4pShE/JnSTmTLLkpmVKl94S4SUtTWNKUJUWlJFLNSV0Ak7RmyqlOdOZySagahmqI5jdjidM7wLKUA5woUIcAKq1oSO0ClGmHTU03zUnl4Q5GNUQf0MoB2qpZFa8aVJjBaC+pfkbaXItdmBffZVrTMAqKbwDUzEUL10eNZtEfq0k8FzB/lMYPC7XmIWckqSCCMzPm4X10rWNlO2uZ2FluBuqBDACigaECjuIdCULYYu4ucWtSApUCJjqlw1SodYSdhQPMYUPTdgEeaa3h6BAVmpMOSaVjOiEhCo5nrA5aocRWIyGj2F/Z8SeUv/MYwfbRKzOGU/YFw+tqGvGN9sH+y4nrLHtjE9oVNPL8A3QfR84RV4PUfDUqZUpMtOVKacHvq5H4xxM5lFxfRiXGgpAZpJDAPxULDxPgPEwaakAsleZ7lO8A1TwzDp8YyXGkjY039PLdIckkG1MpoA+hiHtGZknzVMpVTQVY8W06xJ2TNBxSAAqyiTo2VTC/40iNtMDvltqTbVqV8jGtr5K6sp9QzvTMy0IA4t8IKmX4PxgSJulfrpBkqzGpqblVvPxjNcuR1yUghhVx8reN+UStu4o+lKRVIISrML+qA3mIAakWuPf8IL2gnfpFjVkFPKkPXdPqv3K+IzES0oSFjMSCHdiSOBA8/CFPxqZgINQbEac6ViZgF5kCjEAfj7Yi4uYAc1iacozliCNmEB1l7H1lUHxeNF2gQTPzO24m1zUuPKKWdMLKAc5iGpQAP58fGL/bAdQvVCLFtSzc4fHOlL0B9SK9OFAOZI1ykF30PsgypYF7PWo+mrAZRUCaqINat4+DiJAUGa2twaOdQYysaRcfh8zZF7puQzPdni7RKSZMkKAPrJqHHSv+H2RVYgMAQkAPcMbXoOo0iXMJ9Hl2opyD/MR5UPhGijdwmvIpLVHZEkNlAYA0BqObHhyg5w7AWBTUcdGqPGByytVyLEFOmlbUND9GHS1tRqgDrYNryryMYmOI2IkgpItRy5oFGoNL2J+USsXKC8MgVYKo17KHlpHZhIBtpWtmPHgSfbDcPMbC1OUA61pXhG7ZM4zXkxVTVdSFICQATxbhoC/t84kZAFAO1Q5FrUsfLrEbDzn3SQ4cFJqTQmldL+FokWoCGAoX0uny+ibRiY0eFOPAaBqcXN6xc4D+zF9CNG1U3sIilUC4BBPO9W66sztYRZ7LmjuZgHEUPVI+usaNm47CqvCPJgZmR0qeBLXHTRhCZoUDC4UNWhAChDkF4GDeHiEEHjQQR6/CA5aw8qiMhqdhf2LEn+JH+n5xhO1oV38vKCQxdm8A5NPwjd7BrgJ/OYn/AERiO0kuaJpJSVJajB/CnxhM5WhlzHx1MkqfNM5CZYA1Lta1YvE4cJSyRUa8fw5RXSkzN49yp8ySCUqBIH8p8oJ6ZOFTKW5Nsijx0YMKe6Mtm8hlyT2exRM+WkpYy0qzk3JKVWGt7xG2sr9MphqD1cDgXiR2ewyjOCyghSkzCpwQzhQF7CwgGPlKK1OGag8o2NW2dPzKX7QBAfw+hDwddPDp4QpcsBOYkjgGVWvlZ4SS7vGJjByVVGm8PhBduyP1lSrslIY2bnAE3SOY994su1HZ+bPmCZJ3kkMWIDgGlzWNEb7t9Sj1IWytpJZQdmPHj+Lw2dJUuYMpDN8eHxh8vYE4HdlB7M6T8YkHstilHP3ZGgYpFL8ecIwu5a5AxSGUpmQ4AZJ68qRfbZcKQzfs0aB6E631iuHZef8AaSRWpUUkDqp/nE3andqWhXeUSgpSQd1RQSlR4FofGLVKV/IF+0iPLm/X19Vh3fLAqghJ1YdB0DaRFWlYu/EG4Ip7uES5m1lKQxRWoJejcWvGNocRsTMrunKeJ9r6fOkWhU2EQTqqnmRfSkUc5Ocli+V2OhOnT33jRY+SUYeUDSo0r6p+MaaPDPoUlqiFKxhDEpcEV1s7cBc68Im0Z7BtR0IHFyIq5cwi5pV2sDang3tiVKqHFqkkuOt+vt6RhY4kzS2tW4mtD7ekckKzYVT1qPeKRCn4mje75fCLCRLfDrSmiiMzm1SPrxjfsKzl/ixNXw6gVJloUlRRm5AOxsC2nWGS1VCjoTSwqzMaCzfQiPLC3dQVpalme1gYkJm2UQSkXBs/Jx7CYxMadmEEa8Qw4avyY16xP2Yt0zAf4b+BHuitKhyAdwKO2lj/AFiw2QcyZp4Zfifrwh+zd4hdXhCqNIHmjqlQImOmYQoEdgUKHJZAGIMGzRHQpw3jBQfKM4Ryo4TSGFVYQ6xLEN52Dl5sLNSWZSyK1ulIs8EV2QmD1cSfGWD8YwExNIrcThnN4ok48IzEelzOy+I/3gHrJf8A1xHmdkcUXbEIH/5x8VR5p6ATYnzMBVg1f3leZgXnz/QN0b3Gfk1xUwpJxqmSQoBMkJDiocA18YkYnsBMUxUUKPHIoP5KpHm3oq/7yvvH5wIyJn7xf3lfOJin9xLo9GPYiYKCXJIHGWpv80NmdippvJkfcmf9ceddzN/eTPvq+cdOHm/vJn31fOEuMn/S/gtjR6DN7DTSKIlIVopKFkjmApZD6u1IZhPyTzkpZOImpHAAgexUYEypv7yZ99Xzh4RN/ezPvq+cTBLn7Bxo35/JNNP/ALmd5K/6oEr8jajfETD/ACv/AKowzTv3sz76vnHQic37WZ99Xzg4XzfuDGjaK/Ir/wAVZ/k/GLDBfk3VIRkzGYh3AVLsTdiFR5yRN/ezPvq+cMMiYbzF/eV84ijJaMmNHqCex6gGCENzlE+9UPHZiYzBMtPPuR848oOEW/rr+8fnDTs9RupR8TEwy5/hExI9WmdnJoPrJHSQge8GI07swsqKps1S3ZgyUhLP6uUcy7vHmI2WdSfMw3809YmGdrXy6BxxPTR2Ylg72ZX87e4QSX2bkCyQOs0x5eNjgwhsccIruensTeI9Rmdm5NDuBuMzrzHEx2dsmWUkGbKAIIIzoFLcaR5ijZI4eyCJ2UnhDYQlHhdvQq5pm1RsDDpIJnJOWz4hP0Y6nZmFTmaagBRcj0hB+hGOGyxwhw2aHtFXSv8A0HeG3w+zMGbz5Sf/ALQfY8WaMJhJcmYETkE5VMkKDlTU1JOlIwcnDACJuHLCLRopO5V1GyQTAyuOrVDDGkSGzQojlUKHJZEEmCi0KFGcI6OGFCipDs34wGZbz98KFBCMSLRwiFCglQRECVcwoUVYRKFo6IUKAA4RWHKFfrhChRGWHEQgI5CiMg1AjhEdhQADEisNQKmFCixGOlikOSIUKIgnUD4e8QwiphQoP1AHtDgIUKLMhxMFArChQCD13gsjXpChQSD1G0dhQoJBItChQo1LQof/2Q=="/>
          <p:cNvSpPr>
            <a:spLocks noChangeAspect="1" noChangeArrowheads="1"/>
          </p:cNvSpPr>
          <p:nvPr/>
        </p:nvSpPr>
        <p:spPr bwMode="auto">
          <a:xfrm>
            <a:off x="635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0486" name="Picture 6" descr="http://www.utahsoiltesting.com/Portals/QAConsulting/Images/SoilTest3.jpg">
            <a:hlinkClick r:id="rId4"/>
          </p:cNvPr>
          <p:cNvPicPr>
            <a:picLocks noChangeAspect="1" noChangeArrowheads="1"/>
          </p:cNvPicPr>
          <p:nvPr/>
        </p:nvPicPr>
        <p:blipFill>
          <a:blip r:embed="rId5" cstate="print"/>
          <a:srcRect/>
          <a:stretch>
            <a:fillRect/>
          </a:stretch>
        </p:blipFill>
        <p:spPr bwMode="auto">
          <a:xfrm>
            <a:off x="6299200" y="4419600"/>
            <a:ext cx="2844800" cy="2438400"/>
          </a:xfrm>
          <a:prstGeom prst="rect">
            <a:avLst/>
          </a:prstGeom>
          <a:noFill/>
          <a:ln w="19050">
            <a:solidFill>
              <a:schemeClr val="tx1"/>
            </a:solidFill>
          </a:ln>
        </p:spPr>
      </p:pic>
      <p:sp>
        <p:nvSpPr>
          <p:cNvPr id="8" name="TextBox 7"/>
          <p:cNvSpPr txBox="1"/>
          <p:nvPr/>
        </p:nvSpPr>
        <p:spPr>
          <a:xfrm>
            <a:off x="8077200" y="2580105"/>
            <a:ext cx="1066800" cy="246221"/>
          </a:xfrm>
          <a:prstGeom prst="rect">
            <a:avLst/>
          </a:prstGeom>
          <a:solidFill>
            <a:schemeClr val="bg1"/>
          </a:solidFill>
        </p:spPr>
        <p:txBody>
          <a:bodyPr wrap="square" rtlCol="0">
            <a:spAutoFit/>
          </a:bodyPr>
          <a:lstStyle/>
          <a:p>
            <a:endParaRPr lang="en-GB" sz="1000" dirty="0"/>
          </a:p>
        </p:txBody>
      </p:sp>
      <p:sp>
        <p:nvSpPr>
          <p:cNvPr id="9" name="TextBox 8"/>
          <p:cNvSpPr txBox="1"/>
          <p:nvPr/>
        </p:nvSpPr>
        <p:spPr>
          <a:xfrm>
            <a:off x="6110243" y="2577956"/>
            <a:ext cx="1066800" cy="246221"/>
          </a:xfrm>
          <a:prstGeom prst="rect">
            <a:avLst/>
          </a:prstGeom>
          <a:solidFill>
            <a:schemeClr val="bg1"/>
          </a:solidFill>
        </p:spPr>
        <p:txBody>
          <a:bodyPr wrap="square" rtlCol="0">
            <a:spAutoFit/>
          </a:bodyPr>
          <a:lstStyle/>
          <a:p>
            <a:endParaRPr lang="en-GB" sz="1000" dirty="0"/>
          </a:p>
        </p:txBody>
      </p:sp>
      <p:sp>
        <p:nvSpPr>
          <p:cNvPr id="10" name="TextBox 9"/>
          <p:cNvSpPr txBox="1"/>
          <p:nvPr/>
        </p:nvSpPr>
        <p:spPr>
          <a:xfrm>
            <a:off x="7086600" y="37227"/>
            <a:ext cx="1066800" cy="246221"/>
          </a:xfrm>
          <a:prstGeom prst="rect">
            <a:avLst/>
          </a:prstGeom>
          <a:solidFill>
            <a:schemeClr val="bg1"/>
          </a:solidFill>
        </p:spPr>
        <p:txBody>
          <a:bodyPr wrap="square" rtlCol="0">
            <a:spAutoFit/>
          </a:bodyPr>
          <a:lstStyle/>
          <a:p>
            <a:endParaRPr lang="en-GB" sz="10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Autofit/>
          </a:bodyPr>
          <a:lstStyle/>
          <a:p>
            <a:r>
              <a:rPr lang="en-US" sz="4400" b="1" dirty="0" smtClean="0">
                <a:solidFill>
                  <a:srgbClr val="0070C0"/>
                </a:solidFill>
              </a:rPr>
              <a:t>Geology and Soils</a:t>
            </a:r>
            <a:endParaRPr lang="en-US" sz="4400" b="1" dirty="0">
              <a:solidFill>
                <a:srgbClr val="0070C0"/>
              </a:solidFill>
            </a:endParaRPr>
          </a:p>
        </p:txBody>
      </p:sp>
      <p:sp>
        <p:nvSpPr>
          <p:cNvPr id="3" name="Content Placeholder 2"/>
          <p:cNvSpPr>
            <a:spLocks noGrp="1"/>
          </p:cNvSpPr>
          <p:nvPr>
            <p:ph idx="1"/>
          </p:nvPr>
        </p:nvSpPr>
        <p:spPr>
          <a:xfrm>
            <a:off x="381000" y="1143000"/>
            <a:ext cx="8229600" cy="5257800"/>
          </a:xfrm>
        </p:spPr>
        <p:txBody>
          <a:bodyPr>
            <a:normAutofit lnSpcReduction="10000"/>
          </a:bodyPr>
          <a:lstStyle/>
          <a:p>
            <a:pPr>
              <a:buNone/>
            </a:pPr>
            <a:r>
              <a:rPr lang="en-US" sz="2800" b="1" u="sng" dirty="0" smtClean="0"/>
              <a:t>Indicative Content </a:t>
            </a:r>
          </a:p>
          <a:p>
            <a:pPr>
              <a:buNone/>
            </a:pPr>
            <a:endParaRPr lang="en-US" sz="2800" b="1" u="sng" dirty="0" smtClean="0"/>
          </a:p>
          <a:p>
            <a:pPr marL="457200" indent="-457200" algn="just">
              <a:buNone/>
            </a:pPr>
            <a:r>
              <a:rPr lang="en-US" sz="2000" b="1" dirty="0" smtClean="0"/>
              <a:t>1.    </a:t>
            </a:r>
            <a:r>
              <a:rPr lang="en-US" sz="2000" b="1" u="sng" dirty="0" smtClean="0">
                <a:solidFill>
                  <a:srgbClr val="0070C0"/>
                </a:solidFill>
              </a:rPr>
              <a:t>Common Rock Types, their mode of formation and distribution.</a:t>
            </a:r>
          </a:p>
          <a:p>
            <a:pPr marL="457200" indent="-457200" algn="just">
              <a:buNone/>
            </a:pPr>
            <a:r>
              <a:rPr lang="en-US" sz="2000" dirty="0" smtClean="0"/>
              <a:t> 	Identify the mode of formation of the three main types of rock :</a:t>
            </a:r>
            <a:endParaRPr lang="en-US" sz="2000" b="1" dirty="0" smtClean="0">
              <a:solidFill>
                <a:srgbClr val="0070C0"/>
              </a:solidFill>
            </a:endParaRPr>
          </a:p>
          <a:p>
            <a:pPr marL="457200" indent="-457200" algn="just">
              <a:buNone/>
            </a:pPr>
            <a:r>
              <a:rPr lang="en-US" sz="2000" b="1" dirty="0" smtClean="0">
                <a:solidFill>
                  <a:srgbClr val="0070C0"/>
                </a:solidFill>
              </a:rPr>
              <a:t>	IGNEOUS,  SEDIMENTARY AND METAMORPHIC</a:t>
            </a:r>
          </a:p>
          <a:p>
            <a:pPr marL="457200" indent="-457200" algn="just">
              <a:buNone/>
            </a:pPr>
            <a:r>
              <a:rPr lang="en-US" sz="2000" b="1" dirty="0" smtClean="0">
                <a:solidFill>
                  <a:srgbClr val="0070C0"/>
                </a:solidFill>
              </a:rPr>
              <a:t>	</a:t>
            </a:r>
            <a:r>
              <a:rPr lang="en-US" sz="2000" dirty="0" smtClean="0"/>
              <a:t>Reviewing the classification of igneous rocks, the diverse nature of the formation of sedimentary strata and the grades of metamorphism.</a:t>
            </a:r>
          </a:p>
          <a:p>
            <a:pPr marL="457200" indent="-457200" algn="just">
              <a:buNone/>
            </a:pPr>
            <a:r>
              <a:rPr lang="en-US" sz="2000" dirty="0" smtClean="0"/>
              <a:t>	Examine the type and nature of rock dis-continuity, structures and vertical sections by practical geological mapping.</a:t>
            </a:r>
          </a:p>
          <a:p>
            <a:pPr marL="457200" indent="-457200" algn="just">
              <a:buNone/>
            </a:pPr>
            <a:endParaRPr lang="en-US" sz="2000" dirty="0" smtClean="0"/>
          </a:p>
          <a:p>
            <a:pPr marL="457200" indent="-457200" algn="just">
              <a:buNone/>
            </a:pPr>
            <a:r>
              <a:rPr lang="en-US" sz="2000" b="1" dirty="0" smtClean="0"/>
              <a:t>2. 	</a:t>
            </a:r>
            <a:r>
              <a:rPr lang="en-US" sz="2000" b="1" u="sng" dirty="0" smtClean="0">
                <a:solidFill>
                  <a:srgbClr val="0070C0"/>
                </a:solidFill>
              </a:rPr>
              <a:t>Soil description classification and properties.</a:t>
            </a:r>
          </a:p>
          <a:p>
            <a:pPr marL="457200" indent="-457200" algn="just">
              <a:buNone/>
            </a:pPr>
            <a:r>
              <a:rPr lang="en-US" sz="2000" b="1" dirty="0" smtClean="0"/>
              <a:t>	</a:t>
            </a:r>
            <a:r>
              <a:rPr lang="en-US" sz="2000" dirty="0" smtClean="0"/>
              <a:t>Examine soil types and differences between description and classification.</a:t>
            </a:r>
          </a:p>
          <a:p>
            <a:pPr marL="457200" indent="-457200" algn="just">
              <a:buNone/>
            </a:pPr>
            <a:r>
              <a:rPr lang="en-US" sz="2000" b="1" dirty="0" smtClean="0"/>
              <a:t>	</a:t>
            </a:r>
            <a:r>
              <a:rPr lang="en-US" sz="2000" dirty="0" smtClean="0"/>
              <a:t>Carry out classification tests to current codes of practice.</a:t>
            </a:r>
          </a:p>
          <a:p>
            <a:pPr marL="457200" indent="-457200" algn="just">
              <a:buNone/>
            </a:pPr>
            <a:r>
              <a:rPr lang="en-US" sz="2000" dirty="0" smtClean="0"/>
              <a:t>	Investigate the liquidity and consistency indices for fine grade soils. </a:t>
            </a:r>
          </a:p>
          <a:p>
            <a:pPr lvl="2" algn="just">
              <a:buNone/>
            </a:pPr>
            <a:endParaRPr lang="en-US" sz="2000" dirty="0" smtClean="0"/>
          </a:p>
          <a:p>
            <a:pPr lvl="1" algn="just">
              <a:buNone/>
            </a:pPr>
            <a:endParaRPr lang="en-US" dirty="0" smtClean="0"/>
          </a:p>
        </p:txBody>
      </p:sp>
      <p:pic>
        <p:nvPicPr>
          <p:cNvPr id="25602" name="Picture 2" descr="https://encrypted-tbn0.gstatic.com/images?q=tbn:ANd9GcQ6bKeQIsWFxhhjuUjn1-RsweqDfA6Eq01sLGTkKx0JNTF7JcSTcA"/>
          <p:cNvPicPr>
            <a:picLocks noChangeAspect="1" noChangeArrowheads="1"/>
          </p:cNvPicPr>
          <p:nvPr/>
        </p:nvPicPr>
        <p:blipFill>
          <a:blip r:embed="rId2" cstate="print"/>
          <a:srcRect/>
          <a:stretch>
            <a:fillRect/>
          </a:stretch>
        </p:blipFill>
        <p:spPr bwMode="auto">
          <a:xfrm>
            <a:off x="6172200" y="228600"/>
            <a:ext cx="2705100" cy="1685926"/>
          </a:xfrm>
          <a:prstGeom prst="rect">
            <a:avLst/>
          </a:prstGeom>
          <a:noFill/>
          <a:ln w="19050">
            <a:solidFill>
              <a:schemeClr val="tx1"/>
            </a:solidFill>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Autofit/>
          </a:bodyPr>
          <a:lstStyle/>
          <a:p>
            <a:r>
              <a:rPr lang="en-US" sz="4400" b="1" dirty="0" smtClean="0">
                <a:solidFill>
                  <a:srgbClr val="0070C0"/>
                </a:solidFill>
              </a:rPr>
              <a:t>Geology and Soils</a:t>
            </a:r>
            <a:endParaRPr lang="en-US" sz="4400" b="1" dirty="0">
              <a:solidFill>
                <a:srgbClr val="0070C0"/>
              </a:solidFill>
            </a:endParaRPr>
          </a:p>
        </p:txBody>
      </p:sp>
      <p:sp>
        <p:nvSpPr>
          <p:cNvPr id="3" name="Content Placeholder 2"/>
          <p:cNvSpPr>
            <a:spLocks noGrp="1"/>
          </p:cNvSpPr>
          <p:nvPr>
            <p:ph idx="1"/>
          </p:nvPr>
        </p:nvSpPr>
        <p:spPr>
          <a:xfrm>
            <a:off x="457200" y="1143000"/>
            <a:ext cx="7924800" cy="4983163"/>
          </a:xfrm>
        </p:spPr>
        <p:txBody>
          <a:bodyPr>
            <a:normAutofit/>
          </a:bodyPr>
          <a:lstStyle/>
          <a:p>
            <a:pPr>
              <a:buNone/>
            </a:pPr>
            <a:r>
              <a:rPr lang="en-US" b="1" u="sng" dirty="0" smtClean="0"/>
              <a:t>Indicative Content</a:t>
            </a:r>
          </a:p>
          <a:p>
            <a:pPr>
              <a:buNone/>
            </a:pPr>
            <a:endParaRPr lang="en-US" b="1" u="sng" dirty="0" smtClean="0"/>
          </a:p>
          <a:p>
            <a:pPr marL="457200" indent="-457200" algn="just">
              <a:buNone/>
            </a:pPr>
            <a:r>
              <a:rPr lang="en-US" sz="2000" b="1" dirty="0" smtClean="0"/>
              <a:t>3.  	</a:t>
            </a:r>
            <a:r>
              <a:rPr lang="en-US" sz="2000" b="1" u="sng" dirty="0" smtClean="0">
                <a:solidFill>
                  <a:srgbClr val="0070C0"/>
                </a:solidFill>
              </a:rPr>
              <a:t>Determine fundamental soil properties</a:t>
            </a:r>
            <a:r>
              <a:rPr lang="en-US" b="1" u="sng" dirty="0" smtClean="0">
                <a:solidFill>
                  <a:srgbClr val="0070C0"/>
                </a:solidFill>
              </a:rPr>
              <a:t>.</a:t>
            </a:r>
            <a:r>
              <a:rPr lang="en-US" b="1" u="sng" dirty="0" smtClean="0"/>
              <a:t> </a:t>
            </a:r>
          </a:p>
          <a:p>
            <a:pPr marL="514350" indent="-514350" algn="just">
              <a:buNone/>
            </a:pPr>
            <a:r>
              <a:rPr lang="en-US" dirty="0" smtClean="0"/>
              <a:t>	</a:t>
            </a:r>
            <a:r>
              <a:rPr lang="en-US" sz="2000" dirty="0" smtClean="0"/>
              <a:t>Explain the particulate nature of soils.</a:t>
            </a:r>
          </a:p>
          <a:p>
            <a:pPr marL="514350" indent="-514350" algn="just">
              <a:buNone/>
            </a:pPr>
            <a:r>
              <a:rPr lang="en-US" sz="2000" dirty="0" smtClean="0"/>
              <a:t>	Calculate soil density, moisture content, void ratio, porosity and degree of saturation</a:t>
            </a:r>
          </a:p>
          <a:p>
            <a:pPr marL="514350" indent="-514350" algn="just">
              <a:buNone/>
            </a:pPr>
            <a:endParaRPr lang="en-US" sz="2000" dirty="0" smtClean="0"/>
          </a:p>
          <a:p>
            <a:pPr marL="514350" indent="-514350" algn="just">
              <a:buNone/>
            </a:pPr>
            <a:r>
              <a:rPr lang="en-US" sz="2000" b="1" dirty="0" smtClean="0"/>
              <a:t>4.	</a:t>
            </a:r>
            <a:r>
              <a:rPr lang="en-US" sz="2000" b="1" u="sng" dirty="0" smtClean="0">
                <a:solidFill>
                  <a:srgbClr val="0070C0"/>
                </a:solidFill>
              </a:rPr>
              <a:t>Explain the design principles of effective stress in soils.</a:t>
            </a:r>
          </a:p>
          <a:p>
            <a:pPr marL="514350" indent="-514350" algn="just">
              <a:buNone/>
            </a:pPr>
            <a:r>
              <a:rPr lang="en-US" sz="2000" dirty="0" smtClean="0"/>
              <a:t>	Explain the controlling influence of effective stress on the strength and deformation of soil. </a:t>
            </a:r>
          </a:p>
          <a:p>
            <a:pPr marL="514350" indent="-514350" algn="just">
              <a:buNone/>
            </a:pPr>
            <a:r>
              <a:rPr lang="en-US" sz="2000" dirty="0" smtClean="0"/>
              <a:t>	Explain the differences between drained and un-drained behaviour.</a:t>
            </a:r>
          </a:p>
          <a:p>
            <a:pPr marL="514350" indent="-514350" algn="just">
              <a:buNone/>
            </a:pPr>
            <a:r>
              <a:rPr lang="en-US" sz="2000" dirty="0" smtClean="0"/>
              <a:t>	Calculate total stress, pore water pressure for soil sequences.</a:t>
            </a:r>
          </a:p>
          <a:p>
            <a:pPr lvl="1" algn="just">
              <a:buFont typeface="Wingdings" pitchFamily="2" charset="2"/>
              <a:buChar char="§"/>
            </a:pPr>
            <a:endParaRPr lang="en-US" sz="2000" dirty="0" smtClean="0"/>
          </a:p>
        </p:txBody>
      </p:sp>
      <p:pic>
        <p:nvPicPr>
          <p:cNvPr id="24578" name="Picture 2" descr="File:Stagnogley.JPG">
            <a:hlinkClick r:id="rId2"/>
          </p:cNvPr>
          <p:cNvPicPr>
            <a:picLocks noChangeAspect="1" noChangeArrowheads="1"/>
          </p:cNvPicPr>
          <p:nvPr/>
        </p:nvPicPr>
        <p:blipFill>
          <a:blip r:embed="rId3" cstate="print"/>
          <a:srcRect/>
          <a:stretch>
            <a:fillRect/>
          </a:stretch>
        </p:blipFill>
        <p:spPr bwMode="auto">
          <a:xfrm>
            <a:off x="5715000" y="304800"/>
            <a:ext cx="3124200" cy="2436714"/>
          </a:xfrm>
          <a:prstGeom prst="rect">
            <a:avLst/>
          </a:prstGeom>
          <a:noFill/>
          <a:ln w="19050">
            <a:solidFill>
              <a:schemeClr val="tx1"/>
            </a:solidFill>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74638"/>
            <a:ext cx="8305800" cy="715962"/>
          </a:xfrm>
        </p:spPr>
        <p:txBody>
          <a:bodyPr>
            <a:noAutofit/>
          </a:bodyPr>
          <a:lstStyle/>
          <a:p>
            <a:r>
              <a:rPr lang="en-US" sz="4400" b="1" dirty="0" smtClean="0">
                <a:solidFill>
                  <a:srgbClr val="0070C0"/>
                </a:solidFill>
              </a:rPr>
              <a:t>Geology and Soils</a:t>
            </a:r>
            <a:endParaRPr lang="en-US" sz="4400" b="1" dirty="0">
              <a:solidFill>
                <a:srgbClr val="0070C0"/>
              </a:solidFill>
            </a:endParaRPr>
          </a:p>
        </p:txBody>
      </p:sp>
      <p:sp>
        <p:nvSpPr>
          <p:cNvPr id="3" name="Content Placeholder 2"/>
          <p:cNvSpPr>
            <a:spLocks noGrp="1"/>
          </p:cNvSpPr>
          <p:nvPr>
            <p:ph idx="1"/>
          </p:nvPr>
        </p:nvSpPr>
        <p:spPr>
          <a:xfrm>
            <a:off x="457200" y="1143000"/>
            <a:ext cx="7924800" cy="5486400"/>
          </a:xfrm>
        </p:spPr>
        <p:txBody>
          <a:bodyPr>
            <a:normAutofit/>
          </a:bodyPr>
          <a:lstStyle/>
          <a:p>
            <a:pPr>
              <a:buNone/>
            </a:pPr>
            <a:r>
              <a:rPr lang="en-US" b="1" u="sng" dirty="0" smtClean="0"/>
              <a:t>Indicative Content</a:t>
            </a:r>
          </a:p>
          <a:p>
            <a:pPr>
              <a:buNone/>
            </a:pPr>
            <a:endParaRPr lang="en-US" b="1" u="sng" dirty="0" smtClean="0"/>
          </a:p>
          <a:p>
            <a:pPr marL="457200" indent="-457200">
              <a:buNone/>
            </a:pPr>
            <a:r>
              <a:rPr lang="en-US" sz="2000" b="1" dirty="0" smtClean="0"/>
              <a:t>5.  </a:t>
            </a:r>
            <a:r>
              <a:rPr lang="en-US" sz="2000" b="1" u="sng" dirty="0" smtClean="0">
                <a:solidFill>
                  <a:srgbClr val="0070C0"/>
                </a:solidFill>
              </a:rPr>
              <a:t>Identify the common tests that are available to engineers to</a:t>
            </a:r>
          </a:p>
          <a:p>
            <a:pPr marL="457200" indent="-457200">
              <a:buNone/>
            </a:pPr>
            <a:r>
              <a:rPr lang="en-US" sz="2000" b="1" dirty="0" smtClean="0">
                <a:solidFill>
                  <a:srgbClr val="0070C0"/>
                </a:solidFill>
              </a:rPr>
              <a:t>    </a:t>
            </a:r>
            <a:r>
              <a:rPr lang="en-US" sz="2000" b="1" u="sng" dirty="0" smtClean="0">
                <a:solidFill>
                  <a:srgbClr val="0070C0"/>
                </a:solidFill>
              </a:rPr>
              <a:t> determine geotechnical design parameters.</a:t>
            </a:r>
          </a:p>
          <a:p>
            <a:pPr marL="457200" indent="-457200">
              <a:buNone/>
            </a:pPr>
            <a:r>
              <a:rPr lang="en-US" sz="2000" dirty="0" smtClean="0"/>
              <a:t>     Investigate the methods for the determination of strength, </a:t>
            </a:r>
          </a:p>
          <a:p>
            <a:pPr marL="457200" indent="-457200">
              <a:buNone/>
            </a:pPr>
            <a:r>
              <a:rPr lang="en-US" sz="2000" dirty="0" smtClean="0"/>
              <a:t>     compressibility and permeability to current standards.</a:t>
            </a:r>
          </a:p>
          <a:p>
            <a:pPr marL="457200" indent="-457200">
              <a:buNone/>
            </a:pPr>
            <a:endParaRPr lang="en-US" sz="2000" dirty="0" smtClean="0"/>
          </a:p>
          <a:p>
            <a:pPr marL="457200" indent="-457200">
              <a:buNone/>
            </a:pPr>
            <a:r>
              <a:rPr lang="en-US" sz="2000" b="1" dirty="0" smtClean="0"/>
              <a:t>6.   </a:t>
            </a:r>
            <a:r>
              <a:rPr lang="en-US" sz="2000" b="1" u="sng" dirty="0" smtClean="0">
                <a:solidFill>
                  <a:srgbClr val="0070C0"/>
                </a:solidFill>
              </a:rPr>
              <a:t>Establish the role of ground investigation in the measurement of </a:t>
            </a:r>
          </a:p>
          <a:p>
            <a:pPr marL="457200" indent="-457200">
              <a:buNone/>
            </a:pPr>
            <a:r>
              <a:rPr lang="en-US" sz="2000" b="1" dirty="0" smtClean="0">
                <a:solidFill>
                  <a:srgbClr val="0070C0"/>
                </a:solidFill>
              </a:rPr>
              <a:t>      </a:t>
            </a:r>
            <a:r>
              <a:rPr lang="en-US" sz="2000" b="1" u="sng" dirty="0" smtClean="0">
                <a:solidFill>
                  <a:srgbClr val="0070C0"/>
                </a:solidFill>
              </a:rPr>
              <a:t>geotechnical parameters.</a:t>
            </a:r>
          </a:p>
          <a:p>
            <a:pPr marL="457200" indent="-457200">
              <a:buNone/>
            </a:pPr>
            <a:r>
              <a:rPr lang="en-US" sz="2000" b="1" dirty="0" smtClean="0">
                <a:solidFill>
                  <a:srgbClr val="0070C0"/>
                </a:solidFill>
              </a:rPr>
              <a:t>	</a:t>
            </a:r>
            <a:r>
              <a:rPr lang="en-US" sz="2000" dirty="0" smtClean="0"/>
              <a:t>Review current techniques for the acquisition of soil samples for laboratory testing.</a:t>
            </a:r>
          </a:p>
          <a:p>
            <a:pPr marL="457200" indent="-457200">
              <a:buNone/>
            </a:pPr>
            <a:r>
              <a:rPr lang="en-US" sz="2000" b="1" dirty="0" smtClean="0">
                <a:solidFill>
                  <a:srgbClr val="0070C0"/>
                </a:solidFill>
              </a:rPr>
              <a:t>	</a:t>
            </a:r>
            <a:r>
              <a:rPr lang="en-US" sz="2000" dirty="0" smtClean="0"/>
              <a:t>Review sample quality and its importance.</a:t>
            </a:r>
          </a:p>
          <a:p>
            <a:pPr marL="457200" indent="-457200">
              <a:buNone/>
            </a:pPr>
            <a:r>
              <a:rPr lang="en-US" sz="2000" dirty="0" smtClean="0"/>
              <a:t>	Review common methods of in-situ testing.</a:t>
            </a:r>
          </a:p>
          <a:p>
            <a:pPr marL="514350" indent="-514350">
              <a:buNone/>
            </a:pPr>
            <a:endParaRPr lang="en-US" b="1" u="sng" dirty="0" smtClean="0">
              <a:solidFill>
                <a:srgbClr val="0070C0"/>
              </a:solidFill>
            </a:endParaRPr>
          </a:p>
          <a:p>
            <a:pPr>
              <a:buNone/>
            </a:pPr>
            <a:endParaRPr lang="en-US" b="1" u="sng" dirty="0" smtClean="0"/>
          </a:p>
          <a:p>
            <a:pPr>
              <a:buNone/>
            </a:pPr>
            <a:endParaRPr lang="en-US" b="1" dirty="0" smtClean="0"/>
          </a:p>
          <a:p>
            <a:pPr lvl="1">
              <a:buFont typeface="Wingdings" pitchFamily="2" charset="2"/>
              <a:buChar char="§"/>
            </a:pPr>
            <a:endParaRPr lang="en-US" dirty="0" smtClean="0"/>
          </a:p>
          <a:p>
            <a:pPr lvl="2">
              <a:buNone/>
            </a:pPr>
            <a:endParaRPr lang="en-US" dirty="0" smtClean="0"/>
          </a:p>
        </p:txBody>
      </p:sp>
      <p:sp>
        <p:nvSpPr>
          <p:cNvPr id="5" name="Rectangle 4"/>
          <p:cNvSpPr/>
          <p:nvPr/>
        </p:nvSpPr>
        <p:spPr>
          <a:xfrm>
            <a:off x="4572000" y="6324600"/>
            <a:ext cx="38862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23554" name="Picture 2" descr="http://www.texasbeyondhistory.net/graham/images/LL419-GS8-lg.jpg">
            <a:hlinkClick r:id="rId2"/>
          </p:cNvPr>
          <p:cNvPicPr>
            <a:picLocks noChangeAspect="1" noChangeArrowheads="1"/>
          </p:cNvPicPr>
          <p:nvPr/>
        </p:nvPicPr>
        <p:blipFill>
          <a:blip r:embed="rId3" cstate="print"/>
          <a:srcRect/>
          <a:stretch>
            <a:fillRect/>
          </a:stretch>
        </p:blipFill>
        <p:spPr bwMode="auto">
          <a:xfrm>
            <a:off x="5683216" y="457200"/>
            <a:ext cx="3308384" cy="1546670"/>
          </a:xfrm>
          <a:prstGeom prst="rect">
            <a:avLst/>
          </a:prstGeom>
          <a:noFill/>
          <a:ln w="19050">
            <a:solidFill>
              <a:schemeClr val="tx1"/>
            </a:solidFill>
          </a:ln>
        </p:spPr>
      </p:pic>
      <p:pic>
        <p:nvPicPr>
          <p:cNvPr id="23556" name="Picture 4" descr="https://encrypted-tbn3.gstatic.com/images?q=tbn:ANd9GcQtEN2tIlhZhV2uUNT358POfWQ5rNgvf_aWO0p3-yysxPPVESbp"/>
          <p:cNvPicPr>
            <a:picLocks noChangeAspect="1" noChangeArrowheads="1"/>
          </p:cNvPicPr>
          <p:nvPr/>
        </p:nvPicPr>
        <p:blipFill>
          <a:blip r:embed="rId4" cstate="print"/>
          <a:srcRect/>
          <a:stretch>
            <a:fillRect/>
          </a:stretch>
        </p:blipFill>
        <p:spPr bwMode="auto">
          <a:xfrm>
            <a:off x="6248400" y="5105400"/>
            <a:ext cx="2085975" cy="1562469"/>
          </a:xfrm>
          <a:prstGeom prst="rect">
            <a:avLst/>
          </a:prstGeom>
          <a:noFill/>
          <a:ln w="19050">
            <a:solidFill>
              <a:schemeClr val="tx1"/>
            </a:solidFill>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715962"/>
          </a:xfrm>
        </p:spPr>
        <p:txBody>
          <a:bodyPr>
            <a:noAutofit/>
          </a:bodyPr>
          <a:lstStyle/>
          <a:p>
            <a:r>
              <a:rPr lang="en-US" sz="4400" b="1" dirty="0" smtClean="0">
                <a:solidFill>
                  <a:srgbClr val="0070C0"/>
                </a:solidFill>
              </a:rPr>
              <a:t>Geology and soils</a:t>
            </a:r>
            <a:endParaRPr lang="en-US" sz="4400" b="1" dirty="0">
              <a:solidFill>
                <a:srgbClr val="0070C0"/>
              </a:solidFill>
            </a:endParaRPr>
          </a:p>
        </p:txBody>
      </p:sp>
      <p:sp>
        <p:nvSpPr>
          <p:cNvPr id="3" name="Content Placeholder 2"/>
          <p:cNvSpPr>
            <a:spLocks noGrp="1"/>
          </p:cNvSpPr>
          <p:nvPr>
            <p:ph idx="1"/>
          </p:nvPr>
        </p:nvSpPr>
        <p:spPr>
          <a:xfrm>
            <a:off x="457200" y="1143000"/>
            <a:ext cx="8229600" cy="4983163"/>
          </a:xfrm>
        </p:spPr>
        <p:txBody>
          <a:bodyPr>
            <a:normAutofit/>
          </a:bodyPr>
          <a:lstStyle/>
          <a:p>
            <a:pPr>
              <a:buNone/>
            </a:pPr>
            <a:r>
              <a:rPr lang="en-US" b="1" u="sng" dirty="0" smtClean="0"/>
              <a:t>Assessment</a:t>
            </a:r>
          </a:p>
          <a:p>
            <a:pPr lvl="1">
              <a:buFont typeface="Wingdings" pitchFamily="2" charset="2"/>
              <a:buChar char="§"/>
            </a:pPr>
            <a:endParaRPr lang="en-US" dirty="0" smtClean="0"/>
          </a:p>
          <a:p>
            <a:pPr lvl="1">
              <a:buFont typeface="Wingdings" pitchFamily="2" charset="2"/>
              <a:buChar char="§"/>
            </a:pPr>
            <a:r>
              <a:rPr lang="en-US" dirty="0" smtClean="0"/>
              <a:t>Assessment will be through:</a:t>
            </a:r>
          </a:p>
          <a:p>
            <a:pPr lvl="1">
              <a:buFont typeface="Wingdings" pitchFamily="2" charset="2"/>
              <a:buChar char="§"/>
            </a:pPr>
            <a:r>
              <a:rPr lang="en-US" dirty="0" smtClean="0"/>
              <a:t>  1 piece of coursework (Practical Lab work and report)</a:t>
            </a:r>
          </a:p>
          <a:p>
            <a:pPr lvl="1">
              <a:buFont typeface="Wingdings" pitchFamily="2" charset="2"/>
              <a:buChar char="§"/>
            </a:pPr>
            <a:r>
              <a:rPr lang="en-US" dirty="0" smtClean="0"/>
              <a:t>  Exam  ( answer 4 from 6) (Math’s set)</a:t>
            </a:r>
          </a:p>
          <a:p>
            <a:pPr lvl="1">
              <a:buFont typeface="Wingdings" pitchFamily="2" charset="2"/>
              <a:buChar char="§"/>
            </a:pPr>
            <a:endParaRPr lang="en-US" dirty="0" smtClean="0"/>
          </a:p>
          <a:p>
            <a:pPr lvl="1">
              <a:buFont typeface="Wingdings" pitchFamily="2" charset="2"/>
              <a:buChar char="§"/>
            </a:pPr>
            <a:r>
              <a:rPr lang="en-US" dirty="0"/>
              <a:t>E</a:t>
            </a:r>
            <a:r>
              <a:rPr lang="en-US" dirty="0" smtClean="0"/>
              <a:t>qually weighted 50% each.</a:t>
            </a:r>
          </a:p>
          <a:p>
            <a:pPr lvl="1">
              <a:buNone/>
            </a:pPr>
            <a:endParaRPr lang="en-US" dirty="0" smtClean="0"/>
          </a:p>
          <a:p>
            <a:pPr lvl="2">
              <a:buFont typeface="Wingdings" pitchFamily="2" charset="2"/>
              <a:buChar char="Ø"/>
            </a:pPr>
            <a:endParaRPr lang="en-US" sz="2400" dirty="0" smtClean="0"/>
          </a:p>
          <a:p>
            <a:pPr lvl="4">
              <a:buSzPct val="90000"/>
              <a:buNone/>
            </a:pPr>
            <a:endParaRPr lang="en-US" sz="2400" dirty="0" smtClean="0"/>
          </a:p>
          <a:p>
            <a:pPr lvl="2">
              <a:buFont typeface="Wingdings" pitchFamily="2" charset="2"/>
              <a:buChar char="Ø"/>
            </a:pPr>
            <a:endParaRPr lang="en-US" sz="2400" dirty="0" smtClean="0"/>
          </a:p>
          <a:p>
            <a:pPr lvl="3">
              <a:buNone/>
            </a:pPr>
            <a:endParaRPr lang="en-US" dirty="0" smtClean="0"/>
          </a:p>
        </p:txBody>
      </p:sp>
      <p:sp>
        <p:nvSpPr>
          <p:cNvPr id="4" name="TextBox 3"/>
          <p:cNvSpPr txBox="1"/>
          <p:nvPr/>
        </p:nvSpPr>
        <p:spPr>
          <a:xfrm>
            <a:off x="838200" y="5029200"/>
            <a:ext cx="5410200" cy="369332"/>
          </a:xfrm>
          <a:prstGeom prst="rect">
            <a:avLst/>
          </a:prstGeom>
          <a:noFill/>
        </p:spPr>
        <p:txBody>
          <a:bodyPr wrap="square" rtlCol="0">
            <a:spAutoFit/>
          </a:bodyPr>
          <a:lstStyle/>
          <a:p>
            <a:r>
              <a:rPr lang="en-GB" b="1" dirty="0" smtClean="0">
                <a:solidFill>
                  <a:srgbClr val="0070C0"/>
                </a:solidFill>
              </a:rPr>
              <a:t>                                  Please make a note of this !</a:t>
            </a:r>
            <a:endParaRPr lang="en-GB" b="1" dirty="0">
              <a:solidFill>
                <a:srgbClr val="0070C0"/>
              </a:solidFill>
            </a:endParaRPr>
          </a:p>
        </p:txBody>
      </p:sp>
      <p:pic>
        <p:nvPicPr>
          <p:cNvPr id="5" name="Picture 2" descr="http://internet.phillipmartin.info/school_research.gif">
            <a:hlinkClick r:id="rId2"/>
          </p:cNvPr>
          <p:cNvPicPr>
            <a:picLocks noChangeAspect="1" noChangeArrowheads="1"/>
          </p:cNvPicPr>
          <p:nvPr/>
        </p:nvPicPr>
        <p:blipFill>
          <a:blip r:embed="rId3" cstate="print"/>
          <a:srcRect/>
          <a:stretch>
            <a:fillRect/>
          </a:stretch>
        </p:blipFill>
        <p:spPr bwMode="auto">
          <a:xfrm>
            <a:off x="5943600" y="4572000"/>
            <a:ext cx="2528236" cy="1853259"/>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563562"/>
          </a:xfrm>
          <a:prstGeom prst="rect">
            <a:avLst/>
          </a:prstGeom>
        </p:spPr>
        <p:txBody>
          <a:bodyPr>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4400" b="1" dirty="0" smtClean="0">
                <a:solidFill>
                  <a:srgbClr val="0070C0"/>
                </a:solidFill>
                <a:latin typeface="+mj-lt"/>
                <a:ea typeface="+mj-ea"/>
                <a:cs typeface="+mj-cs"/>
              </a:rPr>
              <a:t>Geology and Soils</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sz="4400" b="1" i="0" u="none" strike="noStrike" kern="1200" cap="none" spc="0" normalizeH="0" baseline="0" noProof="0" dirty="0">
              <a:ln>
                <a:noFill/>
              </a:ln>
              <a:solidFill>
                <a:srgbClr val="0070C0"/>
              </a:solidFill>
              <a:effectLst/>
              <a:uLnTx/>
              <a:uFillTx/>
              <a:latin typeface="+mj-lt"/>
              <a:ea typeface="+mj-ea"/>
              <a:cs typeface="+mj-cs"/>
            </a:endParaRPr>
          </a:p>
        </p:txBody>
      </p:sp>
      <p:sp>
        <p:nvSpPr>
          <p:cNvPr id="1025" name="Rectangle 1"/>
          <p:cNvSpPr>
            <a:spLocks noChangeArrowheads="1"/>
          </p:cNvSpPr>
          <p:nvPr/>
        </p:nvSpPr>
        <p:spPr bwMode="auto">
          <a:xfrm>
            <a:off x="304800" y="1067545"/>
            <a:ext cx="8534400" cy="809452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400" b="1"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Assignment 1</a:t>
            </a:r>
            <a:r>
              <a:rPr kumimoji="0" lang="en-GB" sz="24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LABORATORY</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a:t>
            </a: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PRACTICAL WORK and WRITTEN</a:t>
            </a:r>
            <a:r>
              <a:rPr lang="en-GB" b="1" dirty="0" smtClean="0">
                <a:solidFill>
                  <a:srgbClr val="0070C0"/>
                </a:solidFill>
                <a:latin typeface="Arial" pitchFamily="34" charset="0"/>
                <a:ea typeface="Calibri" pitchFamily="34" charset="0"/>
                <a:cs typeface="Times New Roman" pitchFamily="18" charset="0"/>
              </a:rPr>
              <a:t>                                                                  </a:t>
            </a: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 REPORT</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Hand out during week ending      </a:t>
            </a:r>
            <a:r>
              <a:rPr lang="en-GB" sz="2000" dirty="0" smtClean="0">
                <a:latin typeface="Arial" pitchFamily="34" charset="0"/>
                <a:ea typeface="Calibri" pitchFamily="34" charset="0"/>
                <a:cs typeface="Times New Roman" pitchFamily="18" charset="0"/>
              </a:rPr>
              <a:t>21</a:t>
            </a:r>
            <a:r>
              <a:rPr lang="en-GB" sz="2000" baseline="30000" dirty="0" smtClean="0">
                <a:latin typeface="Arial" pitchFamily="34" charset="0"/>
                <a:ea typeface="Calibri" pitchFamily="34" charset="0"/>
                <a:cs typeface="Times New Roman" pitchFamily="18" charset="0"/>
              </a:rPr>
              <a:t>st</a:t>
            </a:r>
            <a:r>
              <a:rPr lang="en-GB" sz="2000" dirty="0" smtClean="0">
                <a:latin typeface="Arial" pitchFamily="34" charset="0"/>
                <a:ea typeface="Calibri" pitchFamily="34" charset="0"/>
                <a:cs typeface="Times New Roman" pitchFamily="18" charset="0"/>
              </a:rPr>
              <a:t> FEB</a:t>
            </a:r>
            <a:r>
              <a:rPr kumimoji="0" lang="en-GB" sz="2000" b="0" i="0" u="none" strike="noStrike" cap="none" normalizeH="0" dirty="0" smtClean="0">
                <a:ln>
                  <a:noFill/>
                </a:ln>
                <a:solidFill>
                  <a:schemeClr val="tx1"/>
                </a:solidFill>
                <a:effectLst/>
                <a:latin typeface="Arial" pitchFamily="34" charset="0"/>
                <a:ea typeface="Calibri" pitchFamily="34" charset="0"/>
                <a:cs typeface="Times New Roman" pitchFamily="18" charset="0"/>
              </a:rPr>
              <a:t>  2019</a:t>
            </a:r>
            <a:endParaRPr kumimoji="0" lang="en-GB" sz="20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sz="2000" dirty="0" smtClean="0">
                <a:latin typeface="Arial" pitchFamily="34" charset="0"/>
                <a:ea typeface="Calibri" pitchFamily="34" charset="0"/>
                <a:cs typeface="Times New Roman" pitchFamily="18" charset="0"/>
              </a:rPr>
              <a:t>H</a:t>
            </a:r>
            <a:r>
              <a:rPr kumimoji="0" lang="en-GB" sz="20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and in expected week ending   </a:t>
            </a:r>
            <a:r>
              <a:rPr lang="en-GB" sz="2000" dirty="0">
                <a:latin typeface="Arial" pitchFamily="34" charset="0"/>
                <a:ea typeface="Calibri" pitchFamily="34" charset="0"/>
                <a:cs typeface="Times New Roman" pitchFamily="18" charset="0"/>
              </a:rPr>
              <a:t> </a:t>
            </a:r>
            <a:r>
              <a:rPr lang="en-GB" sz="2000" dirty="0" smtClean="0">
                <a:latin typeface="Arial" pitchFamily="34" charset="0"/>
                <a:ea typeface="Calibri" pitchFamily="34" charset="0"/>
                <a:cs typeface="Times New Roman" pitchFamily="18" charset="0"/>
              </a:rPr>
              <a:t>4</a:t>
            </a:r>
            <a:r>
              <a:rPr lang="en-GB" sz="2000" baseline="30000" dirty="0" smtClean="0">
                <a:latin typeface="Arial" pitchFamily="34" charset="0"/>
                <a:ea typeface="Calibri" pitchFamily="34" charset="0"/>
                <a:cs typeface="Times New Roman" pitchFamily="18" charset="0"/>
              </a:rPr>
              <a:t>th</a:t>
            </a:r>
            <a:r>
              <a:rPr lang="en-GB" sz="2000" dirty="0" smtClean="0">
                <a:latin typeface="Arial" pitchFamily="34" charset="0"/>
                <a:ea typeface="Calibri" pitchFamily="34" charset="0"/>
                <a:cs typeface="Times New Roman" pitchFamily="18" charset="0"/>
              </a:rPr>
              <a:t> APRIL  2019</a:t>
            </a:r>
            <a:endParaRPr kumimoji="0" lang="en-GB" sz="20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a:t>
            </a:r>
            <a:endParaRPr kumimoji="0" lang="en-GB" sz="20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sz="2400" b="1" dirty="0" smtClean="0">
                <a:latin typeface="Arial" pitchFamily="34" charset="0"/>
                <a:cs typeface="Times New Roman" pitchFamily="18" charset="0"/>
              </a:rPr>
              <a:t>Exam</a:t>
            </a:r>
            <a:r>
              <a:rPr lang="en-GB" sz="2400" dirty="0" smtClean="0">
                <a:latin typeface="Arial" pitchFamily="34" charset="0"/>
                <a:cs typeface="Times New Roman" pitchFamily="18" charset="0"/>
              </a:rPr>
              <a:t> : </a:t>
            </a:r>
            <a:r>
              <a:rPr lang="en-GB" dirty="0" smtClean="0">
                <a:latin typeface="Arial" pitchFamily="34" charset="0"/>
                <a:cs typeface="Times New Roman" pitchFamily="18" charset="0"/>
              </a:rPr>
              <a:t>Will be in mid May 2019</a:t>
            </a:r>
          </a:p>
          <a:p>
            <a:pPr marL="0" marR="0" lvl="0" indent="0" algn="l" defTabSz="914400" rtl="0" eaLnBrk="0" fontAlgn="base" latinLnBrk="0" hangingPunct="0">
              <a:lnSpc>
                <a:spcPct val="100000"/>
              </a:lnSpc>
              <a:spcBef>
                <a:spcPct val="0"/>
              </a:spcBef>
              <a:spcAft>
                <a:spcPct val="0"/>
              </a:spcAft>
              <a:buClrTx/>
              <a:buSzTx/>
              <a:buFontTx/>
              <a:buNone/>
              <a:tabLst/>
            </a:pPr>
            <a:r>
              <a:rPr lang="en-GB" dirty="0" smtClean="0">
                <a:latin typeface="Arial" pitchFamily="34" charset="0"/>
                <a:cs typeface="Times New Roman" pitchFamily="18" charset="0"/>
              </a:rPr>
              <a:t>                 Both Geology and Soils elements will </a:t>
            </a:r>
          </a:p>
          <a:p>
            <a:pPr marL="0" marR="0" lvl="0" indent="0" algn="l" defTabSz="914400" rtl="0" eaLnBrk="0" fontAlgn="base" latinLnBrk="0" hangingPunct="0">
              <a:lnSpc>
                <a:spcPct val="100000"/>
              </a:lnSpc>
              <a:spcBef>
                <a:spcPct val="0"/>
              </a:spcBef>
              <a:spcAft>
                <a:spcPct val="0"/>
              </a:spcAft>
              <a:buClrTx/>
              <a:buSzTx/>
              <a:buFontTx/>
              <a:buNone/>
              <a:tabLst/>
            </a:pPr>
            <a:r>
              <a:rPr lang="en-GB" dirty="0" smtClean="0">
                <a:latin typeface="Arial" pitchFamily="34" charset="0"/>
                <a:cs typeface="Times New Roman" pitchFamily="18" charset="0"/>
              </a:rPr>
              <a:t>                 be included in the exam. </a:t>
            </a:r>
          </a:p>
          <a:p>
            <a:pPr marL="0" marR="0" lvl="0" indent="0" algn="l" defTabSz="914400" rtl="0" eaLnBrk="0" fontAlgn="base" latinLnBrk="0" hangingPunct="0">
              <a:lnSpc>
                <a:spcPct val="100000"/>
              </a:lnSpc>
              <a:spcBef>
                <a:spcPct val="0"/>
              </a:spcBef>
              <a:spcAft>
                <a:spcPct val="0"/>
              </a:spcAft>
              <a:buClrTx/>
              <a:buSzTx/>
              <a:buFontTx/>
              <a:buNone/>
              <a:tabLst/>
            </a:pPr>
            <a:endParaRPr lang="en-GB"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Dates are open to slight change if necessary but should follow this general format.</a:t>
            </a:r>
          </a:p>
          <a:p>
            <a:pPr marL="0" marR="0" lvl="0" indent="0" algn="l" defTabSz="914400" rtl="0" eaLnBrk="0" fontAlgn="base" latinLnBrk="0" hangingPunct="0">
              <a:lnSpc>
                <a:spcPct val="100000"/>
              </a:lnSpc>
              <a:spcBef>
                <a:spcPct val="0"/>
              </a:spcBef>
              <a:spcAft>
                <a:spcPct val="0"/>
              </a:spcAft>
              <a:buClrTx/>
              <a:buSzTx/>
              <a:buFontTx/>
              <a:buNone/>
              <a:tabLst/>
            </a:pPr>
            <a:endParaRPr lang="en-GB"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Arial" pitchFamily="34" charset="0"/>
            </a:endParaRPr>
          </a:p>
        </p:txBody>
      </p:sp>
      <p:sp>
        <p:nvSpPr>
          <p:cNvPr id="11268" name="AutoShape 4" descr="data:image/jpeg;base64,/9j/4AAQSkZJRgABAQAAAQABAAD/2wCEAAkGBxQTEhQUExQWFRUXGRgaFxgYGR0cGhcYFxgXHRkaGhgYHCggGBolHRQXITEhJSkrLi4uFx8zODMsNygtLisBCgoKDg0OGhAQGiwlHCQsLCwsLCwsLCwsLCwsLCwsLCwsLCwsLCwsLCwsLCwsLCwsLCwsLCwsLCwsLCwsLCwsLP/AABEIAMIBAwMBIgACEQEDEQH/xAAcAAACAgMBAQAAAAAAAAAAAAADBAIFAAEGBwj/xABEEAABAwIDBQUGAwUHAgcAAAABAAIRAyEEMUEFElFhcRMigZGxBjKhwdHwQlLhBxQjYvEVM1NygrLSRJIWF0NUc6LC/8QAGQEAAwEBAQAAAAAAAAAAAAAAAAECAwQF/8QAIxEBAQACAgICAgMBAAAAAAAAAAECEQMhEjFBUQQUEyIycf/aAAwDAQACEQMRAD8ASawAWicr/IIuQiYvynopsdyv5iNFqmw5RxvE5qG7dVoN7TE30W6XMgwMyDl6oj6cgZQM9PJbAE7vL4dD6oMGrcGIjK+tvu61Sphu67PX4Qm6NAxHxPVE7NoF872S2AOxP4jAMEC0LVR24QWiSR3WxAnLThmtYuvuhrQCajjLWmMhm4x7rR/REo4QN7z4dOZFvAcByQAsPTa1sRLsybd4nMzoboxoCAL73xjnZTe1gNp9fnzW+wJORIjMWnlBRswKpaMxeYDdBzCPUeN0C99eQ9Dki9iIHdMj7zN0ajREuOdhM+GiWwSpsiMg7jyUqjcy0iZsDf5ZJp9K8iLD7C014IEROZHD9NEAvTaGxYTyFullJziZEW5ZcfFMUMOXTMxxGgQ3MDQZO9fxvx4oIFp3XXi5++gRd0kiCHE52zj0hTpiT7sl1vonKrm0KZfUdYfcBY8vLMOvleOO1Zi3ObUALP4QYSau8Ia4ZN3deqiKjd0Gxi5EZzzHVV73vxbt50totu1urufRXdNuhiIGfyT4plJvIZWfBIXhxs38PCTlnqt7sdcyb/JMVwSR+Xl98lqtTnIwBM8CLeK1QC18CGwReQMo+azcF5boDJGQR+yFr92BlzUHMh0kdBHp+qAWFKSRmLWGn3ZaNPum3AfRdBgfZytVY17WjdIsd4A5wZHgVrFezlam0lzDui5IIiOaBtzrgYkam44fcIZtexPy+EqwA3SZM8uRHDRLtpjLdg/cIBZtM5xEfNQ3ZuTn8elk+4ugRr4ZJSrQdaBAHy/qjYCYyx+8vBD7KRcm2c5/0R8XhnQDGd/vggukXOeVuiCLlvJp53CxSNEfm+CxMLAsEAX0Bjl8VOi0g52J6otIx3gAeuSM1kkEEi3D65pGWbRIDiCba8B4qdFjpAN8yDby6pk05y8fpnwW2CDAkEkQEAN1I8SecRB1uPJRxRbTZ2jgQGCTxJNgL5kk6Sj7pkgC+sXic1Xdma1QkyadIkCT79Qfi6Ny6ygCYHDkTUf/AHlW5/kaPdpzyBM8SSmRrvZa+eoRS7eItBOd+Bzup0jbgNBEoAHZjMSJieQsmXUzYDKMxeP1RWtBBDraiPpqspgjoIt95pBGoZsTeMhr8LoLGyN0yDN+PSU9SZMzznWPFQNMTJBmc5zQAatITy8vTzUqlMAC5I1aPlP3ZHNMOBiwzM68gtMaAAOscUAtTuYuNZ0HEIYYQ6GtmTbgeEhP0sI5/cYC5xyj5lE27Rds+mK7y0iwjXfP4QDd36aKOS2Y7k2c1bqgY3E08NT36pGVhxPALmGUamLeKlbus/BT5DU8+SzDYSpiagr4iY/AzQDj1XSikAO7+nRZ8fFr+2XtWWXxCzaZbYNgT4i3oiGkCRe9vRMNdbj4ep42Qm3Jka+UlboDq4e9gPpf9FFrQ3S3z5ePon6WGc/uslxGe7mBx+KYpbCxBJ/hRwLiJ9UBW4TCkva1sEuyn566rpKHsiN5va1C6QbNECeplVezMKaeKa12lvFd2c2dT/tKJ2nK6I4XDmlhHspuhzRUDHGLGXQT4kIOxO0q4QUsS4OrbhFRwFjM3FgOCLtbCPq4WvTpu3XnfAPxVH+ynE1K2BFes4uqOc9pmLBjoAsBe0k81X9tzXpPWrVPtr2efS7xIcDk4GL5RBVPUaTAcIA587c4XovtPSmi60wV58aRDgT+qm+1y7gJcYjTiLcPPohVHtj55Jp7jEw24z1j5GyFXw0Q7xA4A+qDBrA8bayc5ySjgS4cukD9E+9oF5mfLy4IXZyLmCOH6ZoImGEW73g2R5rE8R/MBykLEwZpAHP09OCYpsAkAdeIUGYfhN/uyM2kReOoCRglszAAt8EWhTGsD6qbGQJJ8tPArQAnO/NAK4kS4U2ndc+SXD8LBYmBrcAczyTDaTWAMa0boEDwGp+80Kmz+PVJvDaTR/8AZx/3BFqMLnRMN05nhCYapgPdkBwTTROdz95cFmHo7s8eWnRMupGLgx0CQKuZPwjz1TD2d3TP4qTG2HCOCMGA5T9+qAXLCBMkSbjTqsNRu6O8J5/orLZFEEmYdAGeWZ4qxfhGfkb5BTaTmw4AZtnknNl7N7d0AWGbpkCfmryjs9jvwiNTuiytwxlFhMhjG3Nh5nmqxm03IGlhaWGpk2a1olzjnbifkvNMdWdj6/bVWltJstoU3fhH53NP43Z8rDRdpi6jsS7vd2kPdZ+b+Z3Plosbgqf5W+QRcvoSfbm2sa2PdkKYMSZt9+fgui/cqf5G+S0cBT/K3yS2rahpOA4DyQy0TYeI5LoTs+n+RvkonZ9LVoCWxtX+x9QHGVG6NojzLh+i7ZecbG2th8NiqtapUbSpuDmguNiQ5tutirSv+07Zzf8AqA7/ACsef/yqmUTZdk/aDHNoV31KhhrSOus/JV2N/a/hwAKdGo9zSIkgNPGSJItOi4P9pnthTxT/AOAXbmckRvHS2cdVwmDp1agJaCQM3EgNHVziAjHH5Ovpv2V9taeIwNbGOY5jKdRwc0HfNmsysJ97KNEX2L27gHl2GwTXM3Q6oW7jmi7hJl3NwsvGvZb2/rYHDOwzG0XAkneAgtMAZ2Dj3QZMq22T+1fEU37zmMqiCN0kMN4uHBvLLmq85Oh4O3/8wMPXmjS3v3jfLW0zAl7TAG/kCSPBLbUr44sPbYAlouS3EUpEcO7K5v2f2w3FPqGo7DYV0kgFvfIdq11ric11dLEVWUntdVFVm6e9M2hR5d1WvpzNTacAzhsQwxnvMe2eYDQVDBbSa4gPG4YtOR+iuG0gZk/cZFJYvZrXkOa51J7fdc2D4OaRDh1QBsQxsHLiCDPrkliJFjFunp93WqlXF/mwtQcXUGg+O6FA1cWP/Swh/wBLh6JhENcNAfBbUXYnE/4GF83fVYgLenWAIjwTDiJ3cpzQGuMDlYLbanesgDghvNb7FsEkg6qIkk6iPJY6uGBzj+EEzyA0QFbhnhzqxDhJeLcg0C8c2lWdOl5lcV7I41odWjvF72Sem8fVxXd0m3EG/DROhjacTNz93uijIXz0US29rfNSDsvI9OKQYHAEyeUdOCkX8vHwyUWU5J0EKQoReba/YQFx7L4cHtCRJ7o9VdVaDBct+qpfZ5rg1+7PvCfJF2ljMRTc0touqjeB7hbvcwQ5wEEZGbEKp/xF9rKjtOgGuLXs3WRMGfemLDUkEAapPGVmx2uJ7tMRuMN44Ege9UPDTzKpdlbBf278TUptpveZaxpEU87mLGoZMnSTHE57e440sHU32728WtbJFnE2d/pgnwSyysxp44zyH/8AFmBDg1xczmWWym8dEWh7WYJwkEjhNM38gV49tDEb27xLQT96FWGHbI7kA3I6wuD9rOT1HX+vi9qwdSlVbvU91zeI48DwKP2DfyjyXk3sDtSs7FtDGHdex3akO7oAmHR1gcbleod/7K7eLO5Y7scvJh43Uo3ZtygeSXx1NoY47ondKj35SeOc/cdnEK0PPdt4YBggTLn/AAK5DG7PYQSWN8guz2o8kQdHPjzKo6tLegcTHmpl0tyFbZVFre1e3uzDWAwajhmJ0YNT4BIV6j6kb0AD3WgQ1o4Nbp6q42ye0qndP8NncYB+VuZ8TJ8UocPAWfnvurmOlf2cKTaac7IFaFC6PKDRVrogOBc3hNx0Oiv9mUWtLXsJiQQd43vwlVjsNOSb2O4glhyzHXVGOQsekh0uknPLgfFEMi2XObdLoGHI3RORH2UwwTIBm0R/VaIY3Lh6R4LThYaX56+igKtx9FF1QzPKJ8UAUUHG/dPj9ViRNOc1iAsGusNfl1VbtPHHe3WmBA6kn0TVKte4MW1VRVpmrXLKfeLnANHgPgmYuHxFRzg1he5xsAJJPgn8Rgw1pGIrhtoLGkvdBzBgho809Wptw1M06V3kd+pq7kODVxuM3nud392LyfksM+Tra8cdrPD08Ez3BXEnNtMQTp+JWVGiKn9xiN85bryWO6XJafNcxXcTTLd+BkRME9ISNGt2T2lk3zHMLHj5ssq0z4pJ06yqXtJa7faRmCSPgodsdCfMq22ZXbi6QZUMOj+G85tPAnVp4aKmxVJ1NxY8FrhmD93HNdeOW2FmhadU8+u8R6Kw2Dt8Vi+k+O0YYnV7RkeuhVRTeuZ2diCMYSDF3eqrRPdPZys1tN0kCXfIK1dim8VwGzMcQBcG5T9TaLxnHJHmm+3Uv2rSB3TUYDwLhK5z9oLBVwjt3vbpDrXkZGOOa8zO13tdU7Q/iINgSTeTzz1yV5sLavaUntEluQngRfzK58eXLO3GzpteOYSZSuc2fs/94r9nJa25cQJIaAbAZSTA8Sh/vgaxwcIe0lpY4wZ+i7XZWz20mmBcm5+9FWbW9nRWqB+XHwR+vjcZB/PlLs5+y/AtAdiHN3HEkNaDYSO8fEyF6V+9iFwuzsP2TA1osPuVYiueK3l8Zpjbu7dJVxoSuMxrdwidFRVMQUniaxhHkFRtWsDI/nd6lUZrd62d/OCjY6rL3DmVUV6+64E6EFRl3KvH4NUtmjLKyIdiEizh5fJWdBt5TdOoMl5P8uTvuEclWwG48MMAnXrP0RhsYzdWG2cMSXPjJzB5h0f7VY7hIlXeWpmEUA2e1ohKHBkPDgdTn00V7Xb/AESdVmpy+/18lXHnblBnjPFe4Cp3WcN0fqnS+SSLjjw08VU4D3G8I9CU62qJzty0+5XqOE5TE3yQHggWuOUeigHAgi89b3+qiahidLW4/MIAxa3WPNYlnU/5T4FYgNVKxtE8/wCqf9icPJr1zcg7jTwJu49YgeJVHUqGNOYH1XUewBDsE7/5XT5NhLP0cDx1Mklcl7R4M0277Wlzps0DPjpyldl7QbSp0N3egudpMQOPmvPtvbWNUkg2HDIcYXJnnPTfDG+1OzFVKz90UniL3yHMujJPYfB1C8b/AEAStXHu7vZy7lckq02HjRUqMbJDt4S05i/O6mWyyyL1LO3abBwRbC6r2i2XSOEfUqkAsbLHHMHRs6gm0c0PZ2DsCuB/an7TE4huEa7+HRa0vAOdVwm/+Vpb5ldXH7c2ZQVVz2zmEVu0IJaS/LjvJnDYuRmtbONmdXn4rZDtsDJpsOWdvEpvvRdB2cP4VM529SU4x3JZpcntX2bNV+8LTnzV1sbZBogDorYBEaYIOaA2xsLe7xKmAFhCWzRUHLYcovKAiXJDFOTb3pDEaqQ5rECarvH0VJtRpEq+ZHb35+iV2pgplaSn8I+zG0hUb2Tj32i0/iaPmF1OHpQvKcZRfTdLZa4GQRmOYXRbJ9ugAG4hpaR+Ntwercwekrh/I/Fyt8sHVxc01rJ1+12jsqvWi7yL2n/eFuo/ea0AWAGXRc/iPaOhUJDazIIvvODRmDm6OCVp+1VBrSC8uImAwSDzlc04uS9abeeM+V++jMWVJisQHO3WmWg5jIniOQy8zqlKu26lYbrGljDmSZe8cCRYN5DxJTNCjAyXbwfj+H9svbm5eXy6i1wkFgPCbeKdpVbXsOCrMPS5jjfhGiZFWItY5WF11xiaZU1uZ+Cg6pmcuKg6SARnxlDvkTFuqYM9sOPotpDtP5vRYgB12w2TaxgW0HJW37MdqhtR+HeYFW7Cfzt08R6Kh2gYpuJEWXPNxJBBBIIMgixBGRB0KLNwb1XR+1D6lLE1RWZDiTumbFpyIn7zVe2i3cN2xrPNdTs/2swmMpto7TaA8WbXAz5uIu088ioY/wDZq94LsFiGVmOyBINv8zfouPLh1XRjyz5chRNBg7jXug/icYjw+ausFtJu80ABpAkRp4wj4D9nOOpkbzWADOXCPGVDbDcBhIOKxHaPblh8MZceT6uTR8VN4blfZ/yyO4Z7W08Ns9+JrC7CWNH+LU/C0Rnnc6AFeA1ca+tUfVqHefUcXOPEuMnw4ck17Re0VXHVGl4bTpsG7SpNsyk3xzcdXG5SFBq7uPDxx79uXPLd2ucA8q62ce7T6O85sqXCK5wDbU843TPjkrpO8wToYz/KE2yokKD+63L3QjsesAcDlfbB2SKzXOdLQLNIz3tT0HzVLs7COrODGCTqdAOJXoWBwwpU2sGTR5nU+avGbTa5LF7CrMJgAtAnekC3QmZVZMr0HGYcVGOYSQHAiRnded1aZYSx2bSQfBTlNHK25aJUS5RLtdFOzRqO0SOIvKae5JV3wkHHbc2n2FQOABdORyiL5JGp7XvdnTZ5lOe0eCD3F0XXMVcJGi1klLdO4nbYf71Nvmfoqus5h0jxUjRQ3UlU0VoJotTOGexubZQuyUm0VRbX2G2q0AQwD/UE7T20Mt2TlZ36KgwWC3nAQuiwezadJwIF4zN4NsuCm6VKtcE8kS5u6dBmevJMAHIi+Z5eSGxxbcGSfkiU6pM5+SS2NERFgdf0W2Osb552+4QWVDMgW46Z8FOruwJM8bxF9UAF9YgwBbx+ixNDCuN58zdaT2Sn2tX/AIBF8xmPRc8SrbbroptJNyfCIKo+0HEKsSqdRKOe5t2uc08Wkg/BMl44jzQakcQmCOLxNV4h9Wo4cHPcR5EpLcVk9o4hBLAiJApsT+GpodNg4hOUoGo80HDdHJNbKeSXAmwFp0J4JNtRvEeaZ2XMv6i/ySpvRGVd0QeAVvsLZL8Q6whgPedoOQ4lE9nfZ51ch7u7SGur+QtlzXoOGoNY0NYA1oyAWUhI7PwLKLAymPqeZKpPaf2sZhT2bB2tc/hmzRxeRlyGZVb7W+2XZk4fCEOq5PqZtp8h+Z/wHwXIYTD7sk957iS5xuSTmSTmZVW6LSyxW3MdX9+qKbT+GkN34yXfFZTECCZ569TOqCw5RqjtAWWV+ziZJGSqw1ryXU3QdS0lpnnHzTuJrAWF3HIDP+nNK1tmtcZydxFj5hZ3Jcn2G51VvB3+YehbHxBS9bGQO8wjoQfofgiUKNVr7vLm88/FNVqQIul5npzOLxDHZG/AqqxGHXUu2c14MZJCrshzfdd4G/wNlrjlEWOZfhghuwwXRPwDhdzB1Bj4XHohjBsORLT/ADC3m2fjCuZFpQtoItPDK6GySbi45EH0WxgYVeRFsJRATFcw5pHD6pmjhCFuvh7znCWzRbUG7GVvv4ovaOjnz9EBsWME3HVErMBLZ8b9E1JF5bflw16/FSp8BHn5yFKtcyL2A8uQ9UJoA1uM9EwK4km2SxKukH+v0WJGp9u4gbkAAhxgyOvxXOt2LvCRTcRyyV/j4fUoNid6q0HoSJHxXo1DZFBo3W0wBOQJ+qnk5PCCY7eNf2Jbe7N8cbx5of8AZY/IfMr0HHbZpU3PYMLTLWOIHfcMjwCXb7Q0v/aU8p996JyZ34LxxcIdmD8p8ytf2WOB816j7OVaGLqOa7CUhDZmSTYga9V1DPZfCm/7vS8lGf5OPH/vo5x79PCWbKH5Sek/JEGyR/hu4fizXutH2fwrTIoUx0EJTabMFQIFSkwb0n3SZiOGuSf7EVjw3K6keKnZrBmyOpd9Va7HbYu1mw6RxXX/ALS8HRZRoOpU2MLn5gQS3ckDouU2OyYHFw8pC0xz8puIuOrp7z7De1rMXS3H7rKzB32iwLR+Nv8ALHkfBUPtZ7aOql2HwZ7mVSsPxcW0zw/m8uK4YYIbxgkWIMGJacweIPBPYYBogACPvxU3JJrCYMMECx4pqmdeGaVoYoOnUgxIyRf3m8KN7OzRoQM5nkhYnGhoy7xsBx/RaFTe6palhzvFz5ceJ4cAAs7u9HNDYGkZLnXcczy4dE+Koy1hLB8BLFzacvJiT1k8gpsV7WJjWUti6e/AB7v4uajjMWQO6JJ0S2Ec+7nXnIAWHnqp1sejm4ALSq00Kj3d5w3QcmyJ6kp11YwdTpyQqFZx96AOU/NVoSid0WJE+XlxUHYNpGQnyRiAeH31Q6+IDQSYAFyeSctKxX4nZ3elroPP5aofbVW+8N4eDvW/xTVfvXDgdeXWyhSa6OIWsqaGzHs/E2Oh+Tv+SZAY4d14uDn3ZPjb4oFVgOnwQmYJvLoD8lRbbqUXDdBaQ4z0gcDkdLqDDvZkgiPH5IeFa48LcMiiPcJjwIVrRs2RawFv0Qw+bnPTh8OKx7d0S6Z0cRb4pctIc6xHHRMh+1bxK2ly9wt8itpbNV1XAYnClxAAeC4nQCLlegM27hta9L/uC802vgajg1zbxNtVUGq8Zg+X0U58Uz90TLT0PEbMwL3OcccO8SSBu6meKg3Y2zh/13+3VefDH/cLP38cQnOO/ZeU+nqmw3YHCuc5uLDi4R3iOIOg5K3/APFlAZVqBGkud/xXiv8AaHRa/tDmFnyfi48n++1TPT28e1OD1xFPzP0VftfF4LElpdVY4AGINQZm/ui4sF48cdz+C23aDtHO8CQq/XxPHluN3HfftF2pRq0qDKVRryxx3gJsA2NQqHYre9T/AMwnzVD2znaEnmV0Ow5D2Axnn0CuYzHHURbu7dG0zyQsRhnOyP30yRg6VsmBJMT95rOpiWGwvZxJJPX5J9kSJiTl96JAEOysOdz1W8PLSd0h3LVRaqQ8HkaXRGOPJL9s517A3+7pR7nAzOWpny5eSjs+lm+b+vNV9ei572knIWHzU6eKLwIta4OYUsM0gGTPA6x4aJ+x6NNiI1WOxAE8hORySFes4Tu5hFp15AJESp1djrRhmIBE/A5jw0UGYiTG6R6eYUAWwVlJzdI8L/0RQm8EgwVXtpSPeMTlMj430T8gWOqAWZ6jgqhdgUGgCxgA5fpop0cQSYjLnp0hYWw4kZ8hpwusLgRmJVE1U+KlTbETqlKuIhwvyI668kyy5ubaLSUrFcXwbEA+Q8OaM+W9603gz6hK1XhpfIm5APAzoj0BYkjpxP0V30qNOq7wEuE8N61vQKTCBMX6Xg80AAOJ15KdSJkC40uotNDtfv7Cxa8T8FiAqqr3QeHh4quxAtwVuaNo8vkSl34b45rYnO1sOlzQXVHZBPQoNTYZtfM9ZRstOaFFTFAq/dsYg3+/uVpuyDFpP3xRsaUbKEjojUsL8Ve0tjmM7WTWB2GXOAJ88j0S2NKjDYfjw9Fc7Lae1YdIOvLgmmbHMmPLjKPs/BgVWAe9DhEcs1NvR6NsdwFtP1RmsBFxI1vb1TT9mVAPcct/ujxH8Mxx18lmkqGtHujVBxNMky2xGXLpxT37m/8AK4dQpuwr4s0z0zSuh3ClJzo7w8UdlKQR73yWPwzyRLSI5ZrQwzwZAPkjQ2E5wYbg3CB+8u/C0+Nz9E47C1HRvNmOSn+6PGTCFHj9q2Vpk5xBUXVg3MWtZP8AZOAs0/fBLYnZzn/hPkrpEqjnPMCzeufX6I7DuNsZOgiPRNNwbwI3T5LDRfbumOnRKSC2lg38Vp4nOBohV8aN6+XEfMZhOVKDvynnZAr4QmxYZ5BHiNpU6jSRumR1+4zWn3tZSGBIE7rhpdCxGBqO7sOGsQPmqk6JDshvTmeesaIocJyhQw+zKg0dPT6Jr91feW/BAU2Jb33gCe8fsea0wExEgC8/VSruBe/dOtj0F7obHESDH3mL5q73FRpw73D+UWv1WxVgZ34n79FFzRebGxtndDMgHLTr/RLRpbjefn+qxQY+NB8ViZMaLEm/yC2w96wtqJQBWyk3vZGa3L5W84VmK9msiPjzR2GAbWt1j65KAcB3AAYvN/msrNOQjn9hIN9jvcxOucjT4lSIiQLk+XGy1RaQR4+noh7knSDdANOAtnOpUg7uZg/D7zQqGHBu7ztboESm/umRGmViMtEjEdWJYAYmdM4S+Kph5MWkwCDeONuCK4Q0gcM5y+wg0Dc2PHkOYSBZ+xH+8Kz4niZGfPkhs2O827Z8C87xyHLeVpRqNJJdIzAaPv4rVOk0uIAcRAAJ04+hQWla7ZTp/v6kDXed9VjNjVYBFeof9TozzmVYGBDWyBJIIm0ZolHFxYSIsBp93CY1FOdn1b/x3iP5ncdLojtlVYH8eoSf5nfXgrB9UkRI4AZdOp1W2mWguPG0a6eSBpWf2fVIj94qTw3nD5olLZdYj+/qRlm7PrKsf3oAOmG9dYtHJY6qCMiCRJHnl1sgaVFTZlYEA4h8kSIe7LrK2dn1QBOJf/3Oz4Zp9tR0dIsOHAqPaXymb70/WyBol/ZtbLt6gz/E7T/UgjBVT/1FQiY953/JW1Kudc9Oec300UGE7xnKbZmOGWSBoiNk1dcQ8jjvOPzzUauyagdHbvI4y7/krnDnRxJn4xw4oFauQTYnjPNA0rf7If3YrvvY3Pwvdadst4B/ivJH8xjTWevkrOlXY4e6QZ4aoeQJGU2/rxTLUVLdmv8A8Z9sxvH65IzdmOa7vVDa9yRMCTqnnYjiddNVDtAToQeP14o0NM3RFj6xyQ3Ogmb5xwlEqw2ADAAyF5Hl8FAnu5204gagoDHPkCLRM+KEHm/DL74KdOLyBAyJ4fNQ3gQTnBn74qTaNY6XCxRcRNp8liCDqHvnojPcYbfVYsV0G35H/KpM909VixSYlI+7zz81rEiCAMpKxYmG6H914/Nbwx7zeZM881ixI0ME4yf9XzVhhvcPj6rFimgu4XPQ+iHRcd5om2781ixUSb82dT8kTFCDbn6hYsSh0u78Xh6Lb/db1+ZWLEwJRE7037wz6hbq2BhYsQAK1myOP1U6/uf6VixAL0R/tHzUah+LDPxWLEyNYH3vA+ihjTcdPosWKfk4FQNj0Kg33B4+q2sVUhKjRGX5vVVtdx3c9VixOEMbuvwCi7MdVixAGf8AI+qBWHfZ98FixRDQJWLFiZP/2Q=="/>
          <p:cNvSpPr>
            <a:spLocks noChangeAspect="1" noChangeArrowheads="1"/>
          </p:cNvSpPr>
          <p:nvPr/>
        </p:nvSpPr>
        <p:spPr bwMode="auto">
          <a:xfrm>
            <a:off x="635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1270" name="AutoShape 6" descr="data:image/jpeg;base64,/9j/4AAQSkZJRgABAQAAAQABAAD/2wCEAAkGBxQTEhQUExQWFRUXGRgaFxgYGR0cGhcYFxgXHRkaGhgYHCggGBolHRQXITEhJSkrLi4uFx8zODMsNygtLisBCgoKDg0OGhAQGiwlHCQsLCwsLCwsLCwsLCwsLCwsLCwsLCwsLCwsLCwsLCwsLCwsLCwsLCwsLCwsLCwsLCwsLP/AABEIAMIBAwMBIgACEQEDEQH/xAAcAAACAgMBAQAAAAAAAAAAAAADBAIFAAEGBwj/xABEEAABAwIDBQUGAwUHAgcAAAABAAIRAyEEMUEFElFhcRMigZGxBjKhwdHwQlLhBxQjYvEVM1NygrLSRJIWF0NUc6LC/8QAGQEAAwEBAQAAAAAAAAAAAAAAAAECAwQF/8QAIxEBAQACAgICAgMBAAAAAAAAAAECEQMhEjFBUQQUEyIycf/aAAwDAQACEQMRAD8ASawAWicr/IIuQiYvynopsdyv5iNFqmw5RxvE5qG7dVoN7TE30W6XMgwMyDl6oj6cgZQM9PJbAE7vL4dD6oMGrcGIjK+tvu61Sphu67PX4Qm6NAxHxPVE7NoF872S2AOxP4jAMEC0LVR24QWiSR3WxAnLThmtYuvuhrQCajjLWmMhm4x7rR/REo4QN7z4dOZFvAcByQAsPTa1sRLsybd4nMzoboxoCAL73xjnZTe1gNp9fnzW+wJORIjMWnlBRswKpaMxeYDdBzCPUeN0C99eQ9Dki9iIHdMj7zN0ajREuOdhM+GiWwSpsiMg7jyUqjcy0iZsDf5ZJp9K8iLD7C014IEROZHD9NEAvTaGxYTyFullJziZEW5ZcfFMUMOXTMxxGgQ3MDQZO9fxvx4oIFp3XXi5++gRd0kiCHE52zj0hTpiT7sl1vonKrm0KZfUdYfcBY8vLMOvleOO1Zi3ObUALP4QYSau8Ia4ZN3deqiKjd0Gxi5EZzzHVV73vxbt50totu1urufRXdNuhiIGfyT4plJvIZWfBIXhxs38PCTlnqt7sdcyb/JMVwSR+Xl98lqtTnIwBM8CLeK1QC18CGwReQMo+azcF5boDJGQR+yFr92BlzUHMh0kdBHp+qAWFKSRmLWGn3ZaNPum3AfRdBgfZytVY17WjdIsd4A5wZHgVrFezlam0lzDui5IIiOaBtzrgYkam44fcIZtexPy+EqwA3SZM8uRHDRLtpjLdg/cIBZtM5xEfNQ3ZuTn8elk+4ugRr4ZJSrQdaBAHy/qjYCYyx+8vBD7KRcm2c5/0R8XhnQDGd/vggukXOeVuiCLlvJp53CxSNEfm+CxMLAsEAX0Bjl8VOi0g52J6otIx3gAeuSM1kkEEi3D65pGWbRIDiCba8B4qdFjpAN8yDby6pk05y8fpnwW2CDAkEkQEAN1I8SecRB1uPJRxRbTZ2jgQGCTxJNgL5kk6Sj7pkgC+sXic1Xdma1QkyadIkCT79Qfi6Ny6ygCYHDkTUf/AHlW5/kaPdpzyBM8SSmRrvZa+eoRS7eItBOd+Bzup0jbgNBEoAHZjMSJieQsmXUzYDKMxeP1RWtBBDraiPpqspgjoIt95pBGoZsTeMhr8LoLGyN0yDN+PSU9SZMzznWPFQNMTJBmc5zQAatITy8vTzUqlMAC5I1aPlP3ZHNMOBiwzM68gtMaAAOscUAtTuYuNZ0HEIYYQ6GtmTbgeEhP0sI5/cYC5xyj5lE27Rds+mK7y0iwjXfP4QDd36aKOS2Y7k2c1bqgY3E08NT36pGVhxPALmGUamLeKlbus/BT5DU8+SzDYSpiagr4iY/AzQDj1XSikAO7+nRZ8fFr+2XtWWXxCzaZbYNgT4i3oiGkCRe9vRMNdbj4ep42Qm3Jka+UlboDq4e9gPpf9FFrQ3S3z5ePon6WGc/uslxGe7mBx+KYpbCxBJ/hRwLiJ9UBW4TCkva1sEuyn566rpKHsiN5va1C6QbNECeplVezMKaeKa12lvFd2c2dT/tKJ2nK6I4XDmlhHspuhzRUDHGLGXQT4kIOxO0q4QUsS4OrbhFRwFjM3FgOCLtbCPq4WvTpu3XnfAPxVH+ynE1K2BFes4uqOc9pmLBjoAsBe0k81X9tzXpPWrVPtr2efS7xIcDk4GL5RBVPUaTAcIA587c4XovtPSmi60wV58aRDgT+qm+1y7gJcYjTiLcPPohVHtj55Jp7jEw24z1j5GyFXw0Q7xA4A+qDBrA8bayc5ySjgS4cukD9E+9oF5mfLy4IXZyLmCOH6ZoImGEW73g2R5rE8R/MBykLEwZpAHP09OCYpsAkAdeIUGYfhN/uyM2kReOoCRglszAAt8EWhTGsD6qbGQJJ8tPArQAnO/NAK4kS4U2ndc+SXD8LBYmBrcAczyTDaTWAMa0boEDwGp+80Kmz+PVJvDaTR/8AZx/3BFqMLnRMN05nhCYapgPdkBwTTROdz95cFmHo7s8eWnRMupGLgx0CQKuZPwjz1TD2d3TP4qTG2HCOCMGA5T9+qAXLCBMkSbjTqsNRu6O8J5/orLZFEEmYdAGeWZ4qxfhGfkb5BTaTmw4AZtnknNl7N7d0AWGbpkCfmryjs9jvwiNTuiytwxlFhMhjG3Nh5nmqxm03IGlhaWGpk2a1olzjnbifkvNMdWdj6/bVWltJstoU3fhH53NP43Z8rDRdpi6jsS7vd2kPdZ+b+Z3Plosbgqf5W+QRcvoSfbm2sa2PdkKYMSZt9+fgui/cqf5G+S0cBT/K3yS2rahpOA4DyQy0TYeI5LoTs+n+RvkonZ9LVoCWxtX+x9QHGVG6NojzLh+i7ZecbG2th8NiqtapUbSpuDmguNiQ5tutirSv+07Zzf8AqA7/ACsef/yqmUTZdk/aDHNoV31KhhrSOus/JV2N/a/hwAKdGo9zSIkgNPGSJItOi4P9pnthTxT/AOAXbmckRvHS2cdVwmDp1agJaCQM3EgNHVziAjHH5Ovpv2V9taeIwNbGOY5jKdRwc0HfNmsysJ97KNEX2L27gHl2GwTXM3Q6oW7jmi7hJl3NwsvGvZb2/rYHDOwzG0XAkneAgtMAZ2Dj3QZMq22T+1fEU37zmMqiCN0kMN4uHBvLLmq85Oh4O3/8wMPXmjS3v3jfLW0zAl7TAG/kCSPBLbUr44sPbYAlouS3EUpEcO7K5v2f2w3FPqGo7DYV0kgFvfIdq11ric11dLEVWUntdVFVm6e9M2hR5d1WvpzNTacAzhsQwxnvMe2eYDQVDBbSa4gPG4YtOR+iuG0gZk/cZFJYvZrXkOa51J7fdc2D4OaRDh1QBsQxsHLiCDPrkliJFjFunp93WqlXF/mwtQcXUGg+O6FA1cWP/Swh/wBLh6JhENcNAfBbUXYnE/4GF83fVYgLenWAIjwTDiJ3cpzQGuMDlYLbanesgDghvNb7FsEkg6qIkk6iPJY6uGBzj+EEzyA0QFbhnhzqxDhJeLcg0C8c2lWdOl5lcV7I41odWjvF72Sem8fVxXd0m3EG/DROhjacTNz93uijIXz0US29rfNSDsvI9OKQYHAEyeUdOCkX8vHwyUWU5J0EKQoReba/YQFx7L4cHtCRJ7o9VdVaDBct+qpfZ5rg1+7PvCfJF2ljMRTc0touqjeB7hbvcwQ5wEEZGbEKp/xF9rKjtOgGuLXs3WRMGfemLDUkEAapPGVmx2uJ7tMRuMN44Ege9UPDTzKpdlbBf278TUptpveZaxpEU87mLGoZMnSTHE57e440sHU32728WtbJFnE2d/pgnwSyysxp44zyH/8AFmBDg1xczmWWym8dEWh7WYJwkEjhNM38gV49tDEb27xLQT96FWGHbI7kA3I6wuD9rOT1HX+vi9qwdSlVbvU91zeI48DwKP2DfyjyXk3sDtSs7FtDGHdex3akO7oAmHR1gcbleod/7K7eLO5Y7scvJh43Uo3ZtygeSXx1NoY47ondKj35SeOc/cdnEK0PPdt4YBggTLn/AAK5DG7PYQSWN8guz2o8kQdHPjzKo6tLegcTHmpl0tyFbZVFre1e3uzDWAwajhmJ0YNT4BIV6j6kb0AD3WgQ1o4Nbp6q42ye0qndP8NncYB+VuZ8TJ8UocPAWfnvurmOlf2cKTaac7IFaFC6PKDRVrogOBc3hNx0Oiv9mUWtLXsJiQQd43vwlVjsNOSb2O4glhyzHXVGOQsekh0uknPLgfFEMi2XObdLoGHI3RORH2UwwTIBm0R/VaIY3Lh6R4LThYaX56+igKtx9FF1QzPKJ8UAUUHG/dPj9ViRNOc1iAsGusNfl1VbtPHHe3WmBA6kn0TVKte4MW1VRVpmrXLKfeLnANHgPgmYuHxFRzg1he5xsAJJPgn8Rgw1pGIrhtoLGkvdBzBgho809Wptw1M06V3kd+pq7kODVxuM3nud392LyfksM+Tra8cdrPD08Ez3BXEnNtMQTp+JWVGiKn9xiN85bryWO6XJafNcxXcTTLd+BkRME9ISNGt2T2lk3zHMLHj5ssq0z4pJ06yqXtJa7faRmCSPgodsdCfMq22ZXbi6QZUMOj+G85tPAnVp4aKmxVJ1NxY8FrhmD93HNdeOW2FmhadU8+u8R6Kw2Dt8Vi+k+O0YYnV7RkeuhVRTeuZ2diCMYSDF3eqrRPdPZys1tN0kCXfIK1dim8VwGzMcQBcG5T9TaLxnHJHmm+3Uv2rSB3TUYDwLhK5z9oLBVwjt3vbpDrXkZGOOa8zO13tdU7Q/iINgSTeTzz1yV5sLavaUntEluQngRfzK58eXLO3GzpteOYSZSuc2fs/94r9nJa25cQJIaAbAZSTA8Sh/vgaxwcIe0lpY4wZ+i7XZWz20mmBcm5+9FWbW9nRWqB+XHwR+vjcZB/PlLs5+y/AtAdiHN3HEkNaDYSO8fEyF6V+9iFwuzsP2TA1osPuVYiueK3l8Zpjbu7dJVxoSuMxrdwidFRVMQUniaxhHkFRtWsDI/nd6lUZrd62d/OCjY6rL3DmVUV6+64E6EFRl3KvH4NUtmjLKyIdiEizh5fJWdBt5TdOoMl5P8uTvuEclWwG48MMAnXrP0RhsYzdWG2cMSXPjJzB5h0f7VY7hIlXeWpmEUA2e1ohKHBkPDgdTn00V7Xb/AESdVmpy+/18lXHnblBnjPFe4Cp3WcN0fqnS+SSLjjw08VU4D3G8I9CU62qJzty0+5XqOE5TE3yQHggWuOUeigHAgi89b3+qiahidLW4/MIAxa3WPNYlnU/5T4FYgNVKxtE8/wCqf9icPJr1zcg7jTwJu49YgeJVHUqGNOYH1XUewBDsE7/5XT5NhLP0cDx1Mklcl7R4M0277Wlzps0DPjpyldl7QbSp0N3egudpMQOPmvPtvbWNUkg2HDIcYXJnnPTfDG+1OzFVKz90UniL3yHMujJPYfB1C8b/AEAStXHu7vZy7lckq02HjRUqMbJDt4S05i/O6mWyyyL1LO3abBwRbC6r2i2XSOEfUqkAsbLHHMHRs6gm0c0PZ2DsCuB/an7TE4huEa7+HRa0vAOdVwm/+Vpb5ldXH7c2ZQVVz2zmEVu0IJaS/LjvJnDYuRmtbONmdXn4rZDtsDJpsOWdvEpvvRdB2cP4VM529SU4x3JZpcntX2bNV+8LTnzV1sbZBogDorYBEaYIOaA2xsLe7xKmAFhCWzRUHLYcovKAiXJDFOTb3pDEaqQ5rECarvH0VJtRpEq+ZHb35+iV2pgplaSn8I+zG0hUb2Tj32i0/iaPmF1OHpQvKcZRfTdLZa4GQRmOYXRbJ9ugAG4hpaR+Ntwercwekrh/I/Fyt8sHVxc01rJ1+12jsqvWi7yL2n/eFuo/ea0AWAGXRc/iPaOhUJDazIIvvODRmDm6OCVp+1VBrSC8uImAwSDzlc04uS9abeeM+V++jMWVJisQHO3WmWg5jIniOQy8zqlKu26lYbrGljDmSZe8cCRYN5DxJTNCjAyXbwfj+H9svbm5eXy6i1wkFgPCbeKdpVbXsOCrMPS5jjfhGiZFWItY5WF11xiaZU1uZ+Cg6pmcuKg6SARnxlDvkTFuqYM9sOPotpDtP5vRYgB12w2TaxgW0HJW37MdqhtR+HeYFW7Cfzt08R6Kh2gYpuJEWXPNxJBBBIIMgixBGRB0KLNwb1XR+1D6lLE1RWZDiTumbFpyIn7zVe2i3cN2xrPNdTs/2swmMpto7TaA8WbXAz5uIu088ioY/wDZq94LsFiGVmOyBINv8zfouPLh1XRjyz5chRNBg7jXug/icYjw+ausFtJu80ABpAkRp4wj4D9nOOpkbzWADOXCPGVDbDcBhIOKxHaPblh8MZceT6uTR8VN4blfZ/yyO4Z7W08Ns9+JrC7CWNH+LU/C0Rnnc6AFeA1ca+tUfVqHefUcXOPEuMnw4ck17Re0VXHVGl4bTpsG7SpNsyk3xzcdXG5SFBq7uPDxx79uXPLd2ucA8q62ce7T6O85sqXCK5wDbU843TPjkrpO8wToYz/KE2yokKD+63L3QjsesAcDlfbB2SKzXOdLQLNIz3tT0HzVLs7COrODGCTqdAOJXoWBwwpU2sGTR5nU+avGbTa5LF7CrMJgAtAnekC3QmZVZMr0HGYcVGOYSQHAiRnded1aZYSx2bSQfBTlNHK25aJUS5RLtdFOzRqO0SOIvKae5JV3wkHHbc2n2FQOABdORyiL5JGp7XvdnTZ5lOe0eCD3F0XXMVcJGi1klLdO4nbYf71Nvmfoqus5h0jxUjRQ3UlU0VoJotTOGexubZQuyUm0VRbX2G2q0AQwD/UE7T20Mt2TlZ36KgwWC3nAQuiwezadJwIF4zN4NsuCm6VKtcE8kS5u6dBmevJMAHIi+Z5eSGxxbcGSfkiU6pM5+SS2NERFgdf0W2Osb552+4QWVDMgW46Z8FOruwJM8bxF9UAF9YgwBbx+ixNDCuN58zdaT2Sn2tX/AIBF8xmPRc8SrbbroptJNyfCIKo+0HEKsSqdRKOe5t2uc08Wkg/BMl44jzQakcQmCOLxNV4h9Wo4cHPcR5EpLcVk9o4hBLAiJApsT+GpodNg4hOUoGo80HDdHJNbKeSXAmwFp0J4JNtRvEeaZ2XMv6i/ySpvRGVd0QeAVvsLZL8Q6whgPedoOQ4lE9nfZ51ch7u7SGur+QtlzXoOGoNY0NYA1oyAWUhI7PwLKLAymPqeZKpPaf2sZhT2bB2tc/hmzRxeRlyGZVb7W+2XZk4fCEOq5PqZtp8h+Z/wHwXIYTD7sk957iS5xuSTmSTmZVW6LSyxW3MdX9+qKbT+GkN34yXfFZTECCZ569TOqCw5RqjtAWWV+ziZJGSqw1ryXU3QdS0lpnnHzTuJrAWF3HIDP+nNK1tmtcZydxFj5hZ3Jcn2G51VvB3+YehbHxBS9bGQO8wjoQfofgiUKNVr7vLm88/FNVqQIul5npzOLxDHZG/AqqxGHXUu2c14MZJCrshzfdd4G/wNlrjlEWOZfhghuwwXRPwDhdzB1Bj4XHohjBsORLT/ADC3m2fjCuZFpQtoItPDK6GySbi45EH0WxgYVeRFsJRATFcw5pHD6pmjhCFuvh7znCWzRbUG7GVvv4ovaOjnz9EBsWME3HVErMBLZ8b9E1JF5bflw16/FSp8BHn5yFKtcyL2A8uQ9UJoA1uM9EwK4km2SxKukH+v0WJGp9u4gbkAAhxgyOvxXOt2LvCRTcRyyV/j4fUoNid6q0HoSJHxXo1DZFBo3W0wBOQJ+qnk5PCCY7eNf2Jbe7N8cbx5of8AZY/IfMr0HHbZpU3PYMLTLWOIHfcMjwCXb7Q0v/aU8p996JyZ34LxxcIdmD8p8ytf2WOB816j7OVaGLqOa7CUhDZmSTYga9V1DPZfCm/7vS8lGf5OPH/vo5x79PCWbKH5Sek/JEGyR/hu4fizXutH2fwrTIoUx0EJTabMFQIFSkwb0n3SZiOGuSf7EVjw3K6keKnZrBmyOpd9Va7HbYu1mw6RxXX/ALS8HRZRoOpU2MLn5gQS3ckDouU2OyYHFw8pC0xz8puIuOrp7z7De1rMXS3H7rKzB32iwLR+Nv8ALHkfBUPtZ7aOql2HwZ7mVSsPxcW0zw/m8uK4YYIbxgkWIMGJacweIPBPYYBogACPvxU3JJrCYMMECx4pqmdeGaVoYoOnUgxIyRf3m8KN7OzRoQM5nkhYnGhoy7xsBx/RaFTe6palhzvFz5ceJ4cAAs7u9HNDYGkZLnXcczy4dE+Koy1hLB8BLFzacvJiT1k8gpsV7WJjWUti6e/AB7v4uajjMWQO6JJ0S2Ec+7nXnIAWHnqp1sejm4ALSq00Kj3d5w3QcmyJ6kp11YwdTpyQqFZx96AOU/NVoSid0WJE+XlxUHYNpGQnyRiAeH31Q6+IDQSYAFyeSctKxX4nZ3elroPP5aofbVW+8N4eDvW/xTVfvXDgdeXWyhSa6OIWsqaGzHs/E2Oh+Tv+SZAY4d14uDn3ZPjb4oFVgOnwQmYJvLoD8lRbbqUXDdBaQ4z0gcDkdLqDDvZkgiPH5IeFa48LcMiiPcJjwIVrRs2RawFv0Qw+bnPTh8OKx7d0S6Z0cRb4pctIc6xHHRMh+1bxK2ly9wt8itpbNV1XAYnClxAAeC4nQCLlegM27hta9L/uC802vgajg1zbxNtVUGq8Zg+X0U58Uz90TLT0PEbMwL3OcccO8SSBu6meKg3Y2zh/13+3VefDH/cLP38cQnOO/ZeU+nqmw3YHCuc5uLDi4R3iOIOg5K3/APFlAZVqBGkud/xXiv8AaHRa/tDmFnyfi48n++1TPT28e1OD1xFPzP0VftfF4LElpdVY4AGINQZm/ui4sF48cdz+C23aDtHO8CQq/XxPHluN3HfftF2pRq0qDKVRryxx3gJsA2NQqHYre9T/AMwnzVD2znaEnmV0Ow5D2Axnn0CuYzHHURbu7dG0zyQsRhnOyP30yRg6VsmBJMT95rOpiWGwvZxJJPX5J9kSJiTl96JAEOysOdz1W8PLSd0h3LVRaqQ8HkaXRGOPJL9s517A3+7pR7nAzOWpny5eSjs+lm+b+vNV9ei572knIWHzU6eKLwIta4OYUsM0gGTPA6x4aJ+x6NNiI1WOxAE8hORySFes4Tu5hFp15AJESp1djrRhmIBE/A5jw0UGYiTG6R6eYUAWwVlJzdI8L/0RQm8EgwVXtpSPeMTlMj430T8gWOqAWZ6jgqhdgUGgCxgA5fpop0cQSYjLnp0hYWw4kZ8hpwusLgRmJVE1U+KlTbETqlKuIhwvyI668kyy5ubaLSUrFcXwbEA+Q8OaM+W9603gz6hK1XhpfIm5APAzoj0BYkjpxP0V30qNOq7wEuE8N61vQKTCBMX6Xg80AAOJ15KdSJkC40uotNDtfv7Cxa8T8FiAqqr3QeHh4quxAtwVuaNo8vkSl34b45rYnO1sOlzQXVHZBPQoNTYZtfM9ZRstOaFFTFAq/dsYg3+/uVpuyDFpP3xRsaUbKEjojUsL8Ve0tjmM7WTWB2GXOAJ88j0S2NKjDYfjw9Fc7Lae1YdIOvLgmmbHMmPLjKPs/BgVWAe9DhEcs1NvR6NsdwFtP1RmsBFxI1vb1TT9mVAPcct/ujxH8Mxx18lmkqGtHujVBxNMky2xGXLpxT37m/8AK4dQpuwr4s0z0zSuh3ClJzo7w8UdlKQR73yWPwzyRLSI5ZrQwzwZAPkjQ2E5wYbg3CB+8u/C0+Nz9E47C1HRvNmOSn+6PGTCFHj9q2Vpk5xBUXVg3MWtZP8AZOAs0/fBLYnZzn/hPkrpEqjnPMCzeufX6I7DuNsZOgiPRNNwbwI3T5LDRfbumOnRKSC2lg38Vp4nOBohV8aN6+XEfMZhOVKDvynnZAr4QmxYZ5BHiNpU6jSRumR1+4zWn3tZSGBIE7rhpdCxGBqO7sOGsQPmqk6JDshvTmeesaIocJyhQw+zKg0dPT6Jr91feW/BAU2Jb33gCe8fsea0wExEgC8/VSruBe/dOtj0F7obHESDH3mL5q73FRpw73D+UWv1WxVgZ34n79FFzRebGxtndDMgHLTr/RLRpbjefn+qxQY+NB8ViZMaLEm/yC2w96wtqJQBWyk3vZGa3L5W84VmK9msiPjzR2GAbWt1j65KAcB3AAYvN/msrNOQjn9hIN9jvcxOucjT4lSIiQLk+XGy1RaQR4+noh7knSDdANOAtnOpUg7uZg/D7zQqGHBu7ztboESm/umRGmViMtEjEdWJYAYmdM4S+Kph5MWkwCDeONuCK4Q0gcM5y+wg0Dc2PHkOYSBZ+xH+8Kz4niZGfPkhs2O827Z8C87xyHLeVpRqNJJdIzAaPv4rVOk0uIAcRAAJ04+hQWla7ZTp/v6kDXed9VjNjVYBFeof9TozzmVYGBDWyBJIIm0ZolHFxYSIsBp93CY1FOdn1b/x3iP5ncdLojtlVYH8eoSf5nfXgrB9UkRI4AZdOp1W2mWguPG0a6eSBpWf2fVIj94qTw3nD5olLZdYj+/qRlm7PrKsf3oAOmG9dYtHJY6qCMiCRJHnl1sgaVFTZlYEA4h8kSIe7LrK2dn1QBOJf/3Oz4Zp9tR0dIsOHAqPaXymb70/WyBol/ZtbLt6gz/E7T/UgjBVT/1FQiY953/JW1Kudc9Oec300UGE7xnKbZmOGWSBoiNk1dcQ8jjvOPzzUauyagdHbvI4y7/krnDnRxJn4xw4oFauQTYnjPNA0rf7If3YrvvY3Pwvdadst4B/ivJH8xjTWevkrOlXY4e6QZ4aoeQJGU2/rxTLUVLdmv8A8Z9sxvH65IzdmOa7vVDa9yRMCTqnnYjiddNVDtAToQeP14o0NM3RFj6xyQ3Ogmb5xwlEqw2ADAAyF5Hl8FAnu5204gagoDHPkCLRM+KEHm/DL74KdOLyBAyJ4fNQ3gQTnBn74qTaNY6XCxRcRNp8liCDqHvnojPcYbfVYsV0G35H/KpM909VixSYlI+7zz81rEiCAMpKxYmG6H914/Nbwx7zeZM881ixI0ME4yf9XzVhhvcPj6rFimgu4XPQ+iHRcd5om2781ixUSb82dT8kTFCDbn6hYsSh0u78Xh6Lb/db1+ZWLEwJRE7037wz6hbq2BhYsQAK1myOP1U6/uf6VixAL0R/tHzUah+LDPxWLEyNYH3vA+ihjTcdPosWKfk4FQNj0Kg33B4+q2sVUhKjRGX5vVVtdx3c9VixOEMbuvwCi7MdVixAGf8AI+qBWHfZ98FixRDQJWLFiZP/2Q=="/>
          <p:cNvSpPr>
            <a:spLocks noChangeAspect="1" noChangeArrowheads="1"/>
          </p:cNvSpPr>
          <p:nvPr/>
        </p:nvSpPr>
        <p:spPr bwMode="auto">
          <a:xfrm>
            <a:off x="635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1272" name="Picture 8" descr="http://www.brepllc.com/wp-content/uploads/atterberg.jpg">
            <a:hlinkClick r:id="rId2"/>
          </p:cNvPr>
          <p:cNvPicPr>
            <a:picLocks noChangeAspect="1" noChangeArrowheads="1"/>
          </p:cNvPicPr>
          <p:nvPr/>
        </p:nvPicPr>
        <p:blipFill>
          <a:blip r:embed="rId3" cstate="print"/>
          <a:srcRect/>
          <a:stretch>
            <a:fillRect/>
          </a:stretch>
        </p:blipFill>
        <p:spPr bwMode="auto">
          <a:xfrm>
            <a:off x="6172200" y="1428750"/>
            <a:ext cx="2844800" cy="2133601"/>
          </a:xfrm>
          <a:prstGeom prst="rect">
            <a:avLst/>
          </a:prstGeom>
          <a:noFill/>
          <a:ln w="19050">
            <a:solidFill>
              <a:schemeClr val="tx1"/>
            </a:solidFill>
          </a:ln>
        </p:spPr>
      </p:pic>
      <p:pic>
        <p:nvPicPr>
          <p:cNvPr id="11274" name="Picture 10" descr="http://cbspeeradvising.files.wordpress.com/2011/08/exams-exams-22022569-866-352.gif">
            <a:hlinkClick r:id="rId4"/>
          </p:cNvPr>
          <p:cNvPicPr>
            <a:picLocks noChangeAspect="1" noChangeArrowheads="1"/>
          </p:cNvPicPr>
          <p:nvPr/>
        </p:nvPicPr>
        <p:blipFill>
          <a:blip r:embed="rId5" cstate="print"/>
          <a:srcRect/>
          <a:stretch>
            <a:fillRect/>
          </a:stretch>
        </p:blipFill>
        <p:spPr bwMode="auto">
          <a:xfrm>
            <a:off x="5410200" y="4495800"/>
            <a:ext cx="3219450" cy="1308599"/>
          </a:xfrm>
          <a:prstGeom prst="rect">
            <a:avLst/>
          </a:prstGeom>
          <a:noFill/>
        </p:spPr>
      </p:pic>
      <p:pic>
        <p:nvPicPr>
          <p:cNvPr id="27650" name="Picture 2" descr="http://news.uckfieldfm.co.uk/wp-content/uploads/2013/08/animated-clock.gif">
            <a:hlinkClick r:id="rId6"/>
          </p:cNvPr>
          <p:cNvPicPr>
            <a:picLocks noChangeAspect="1" noChangeArrowheads="1" noCrop="1"/>
          </p:cNvPicPr>
          <p:nvPr/>
        </p:nvPicPr>
        <p:blipFill>
          <a:blip r:embed="rId7" cstate="print"/>
          <a:srcRect/>
          <a:stretch>
            <a:fillRect/>
          </a:stretch>
        </p:blipFill>
        <p:spPr bwMode="auto">
          <a:xfrm>
            <a:off x="6324600" y="3886200"/>
            <a:ext cx="762000" cy="762000"/>
          </a:xfrm>
          <a:prstGeom prst="rect">
            <a:avLst/>
          </a:prstGeom>
          <a:noFill/>
        </p:spPr>
      </p:pic>
      <p:sp>
        <p:nvSpPr>
          <p:cNvPr id="9" name="TextBox 8"/>
          <p:cNvSpPr txBox="1"/>
          <p:nvPr/>
        </p:nvSpPr>
        <p:spPr>
          <a:xfrm>
            <a:off x="381000" y="5537182"/>
            <a:ext cx="3886200" cy="369332"/>
          </a:xfrm>
          <a:prstGeom prst="rect">
            <a:avLst/>
          </a:prstGeom>
          <a:noFill/>
        </p:spPr>
        <p:txBody>
          <a:bodyPr wrap="square" rtlCol="0">
            <a:spAutoFit/>
          </a:bodyPr>
          <a:lstStyle/>
          <a:p>
            <a:r>
              <a:rPr lang="en-GB" b="1" dirty="0" smtClean="0">
                <a:solidFill>
                  <a:srgbClr val="0070C0"/>
                </a:solidFill>
              </a:rPr>
              <a:t>COPY DOWN</a:t>
            </a:r>
            <a:endParaRPr lang="en-GB" b="1" dirty="0">
              <a:solidFill>
                <a:srgbClr val="0070C0"/>
              </a:solidFill>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rmAutofit fontScale="90000"/>
          </a:bodyPr>
          <a:lstStyle/>
          <a:p>
            <a:r>
              <a:rPr lang="en-US" dirty="0" smtClean="0"/>
              <a:t>Geology and Soils</a:t>
            </a:r>
            <a:endParaRPr lang="en-US" dirty="0"/>
          </a:p>
        </p:txBody>
      </p:sp>
      <p:sp>
        <p:nvSpPr>
          <p:cNvPr id="3" name="Content Placeholder 2"/>
          <p:cNvSpPr>
            <a:spLocks noGrp="1"/>
          </p:cNvSpPr>
          <p:nvPr>
            <p:ph idx="1"/>
          </p:nvPr>
        </p:nvSpPr>
        <p:spPr>
          <a:xfrm>
            <a:off x="457200" y="1066800"/>
            <a:ext cx="8229600" cy="5211763"/>
          </a:xfrm>
        </p:spPr>
        <p:txBody>
          <a:bodyPr>
            <a:normAutofit/>
          </a:bodyPr>
          <a:lstStyle/>
          <a:p>
            <a:pPr>
              <a:buNone/>
            </a:pPr>
            <a:r>
              <a:rPr lang="en-US" b="1" u="sng" dirty="0" smtClean="0"/>
              <a:t>Assessment</a:t>
            </a:r>
          </a:p>
          <a:p>
            <a:pPr>
              <a:buNone/>
            </a:pPr>
            <a:endParaRPr lang="en-US" b="1" u="sng" dirty="0" smtClean="0"/>
          </a:p>
          <a:p>
            <a:pPr>
              <a:buNone/>
            </a:pPr>
            <a:endParaRPr lang="en-US" b="1" u="sng" dirty="0" smtClean="0"/>
          </a:p>
          <a:p>
            <a:pPr lvl="1">
              <a:buFont typeface="Wingdings" pitchFamily="2" charset="2"/>
              <a:buChar char="§"/>
            </a:pPr>
            <a:endParaRPr lang="en-US" dirty="0" smtClean="0"/>
          </a:p>
          <a:p>
            <a:pPr lvl="2">
              <a:buNone/>
            </a:pPr>
            <a:endParaRPr lang="en-US" dirty="0" smtClean="0"/>
          </a:p>
        </p:txBody>
      </p:sp>
      <p:graphicFrame>
        <p:nvGraphicFramePr>
          <p:cNvPr id="4" name="Table 3"/>
          <p:cNvGraphicFramePr>
            <a:graphicFrameLocks noGrp="1"/>
          </p:cNvGraphicFramePr>
          <p:nvPr/>
        </p:nvGraphicFramePr>
        <p:xfrm>
          <a:off x="533400" y="1981200"/>
          <a:ext cx="8305800" cy="3581400"/>
        </p:xfrm>
        <a:graphic>
          <a:graphicData uri="http://schemas.openxmlformats.org/drawingml/2006/table">
            <a:tbl>
              <a:tblPr firstRow="1" bandRow="1">
                <a:tableStyleId>{5C22544A-7EE6-4342-B048-85BDC9FD1C3A}</a:tableStyleId>
              </a:tblPr>
              <a:tblGrid>
                <a:gridCol w="3505200"/>
                <a:gridCol w="4800600"/>
              </a:tblGrid>
              <a:tr h="1524000">
                <a:tc>
                  <a:txBody>
                    <a:bodyPr/>
                    <a:lstStyle/>
                    <a:p>
                      <a:r>
                        <a:rPr lang="en-US" dirty="0" smtClean="0"/>
                        <a:t>Outcomes</a:t>
                      </a:r>
                      <a:endParaRPr lang="en-US" dirty="0"/>
                    </a:p>
                  </a:txBody>
                  <a:tcPr/>
                </a:tc>
                <a:tc>
                  <a:txBody>
                    <a:bodyPr/>
                    <a:lstStyle/>
                    <a:p>
                      <a:r>
                        <a:rPr lang="en-US" dirty="0" smtClean="0"/>
                        <a:t>Assessment Criteria</a:t>
                      </a:r>
                    </a:p>
                    <a:p>
                      <a:endParaRPr lang="en-US" dirty="0" smtClean="0"/>
                    </a:p>
                    <a:p>
                      <a:r>
                        <a:rPr lang="en-US" dirty="0" smtClean="0"/>
                        <a:t>To achieve each outcome you must</a:t>
                      </a:r>
                      <a:r>
                        <a:rPr lang="en-US" baseline="0" dirty="0" smtClean="0"/>
                        <a:t> demonstrate the ability to</a:t>
                      </a:r>
                      <a:endParaRPr lang="en-US" dirty="0"/>
                    </a:p>
                  </a:txBody>
                  <a:tcPr/>
                </a:tc>
              </a:tr>
              <a:tr h="2057400">
                <a:tc>
                  <a:txBody>
                    <a:bodyPr/>
                    <a:lstStyle/>
                    <a:p>
                      <a:pPr marL="342900" indent="-342900" algn="just">
                        <a:buNone/>
                      </a:pPr>
                      <a:r>
                        <a:rPr lang="en-US" dirty="0" smtClean="0"/>
                        <a:t>1. Describe the common rock types, their mode of formation, geographical</a:t>
                      </a:r>
                      <a:r>
                        <a:rPr lang="en-US" baseline="0" dirty="0" smtClean="0"/>
                        <a:t>/geological distribution and uses within the industry.</a:t>
                      </a:r>
                      <a:endParaRPr lang="en-US" dirty="0"/>
                    </a:p>
                  </a:txBody>
                  <a:tcPr/>
                </a:tc>
                <a:tc>
                  <a:txBody>
                    <a:bodyPr/>
                    <a:lstStyle/>
                    <a:p>
                      <a:pPr marL="342900" indent="-342900">
                        <a:buAutoNum type="alphaLcParenR"/>
                      </a:pPr>
                      <a:r>
                        <a:rPr lang="en-US" dirty="0" smtClean="0"/>
                        <a:t>Describe the mode of formation</a:t>
                      </a:r>
                      <a:r>
                        <a:rPr lang="en-US" baseline="0" dirty="0" smtClean="0"/>
                        <a:t> and the classification of commonly occurring rock types and structures.</a:t>
                      </a:r>
                    </a:p>
                    <a:p>
                      <a:pPr marL="342900" indent="-342900">
                        <a:buAutoNum type="alphaLcParenR"/>
                      </a:pPr>
                      <a:r>
                        <a:rPr lang="en-US" baseline="0" dirty="0" smtClean="0"/>
                        <a:t>Identify discontinuities in rocks.</a:t>
                      </a:r>
                    </a:p>
                    <a:p>
                      <a:pPr marL="342900" indent="-342900">
                        <a:buAutoNum type="alphaLcParenR"/>
                      </a:pPr>
                      <a:r>
                        <a:rPr lang="en-US" baseline="0" dirty="0" smtClean="0"/>
                        <a:t>Carry out strata investigation through geological mapping and cross section take off.</a:t>
                      </a:r>
                      <a:endParaRPr lang="en-US" dirty="0"/>
                    </a:p>
                  </a:txBody>
                  <a:tcPr/>
                </a:tc>
              </a:tr>
            </a:tbl>
          </a:graphicData>
        </a:graphic>
      </p:graphicFrame>
      <p:sp>
        <p:nvSpPr>
          <p:cNvPr id="5" name="TextBox 4"/>
          <p:cNvSpPr txBox="1"/>
          <p:nvPr/>
        </p:nvSpPr>
        <p:spPr>
          <a:xfrm>
            <a:off x="3810000" y="2286000"/>
            <a:ext cx="3048000" cy="369332"/>
          </a:xfrm>
          <a:prstGeom prst="rect">
            <a:avLst/>
          </a:prstGeom>
          <a:noFill/>
        </p:spPr>
        <p:txBody>
          <a:bodyPr wrap="square" rtlCol="0">
            <a:spAutoFit/>
          </a:bodyPr>
          <a:lstStyle/>
          <a:p>
            <a:pPr algn="ctr"/>
            <a:r>
              <a:rPr lang="en-GB" b="1" dirty="0" smtClean="0"/>
              <a:t>GEOLOGY ELEMENT</a:t>
            </a:r>
            <a:endParaRPr lang="en-GB" b="1"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rmAutofit fontScale="90000"/>
          </a:bodyPr>
          <a:lstStyle/>
          <a:p>
            <a:r>
              <a:rPr lang="en-US" dirty="0" smtClean="0"/>
              <a:t>Geology and Soils</a:t>
            </a:r>
            <a:endParaRPr lang="en-US" dirty="0"/>
          </a:p>
        </p:txBody>
      </p:sp>
      <p:sp>
        <p:nvSpPr>
          <p:cNvPr id="3" name="Content Placeholder 2"/>
          <p:cNvSpPr>
            <a:spLocks noGrp="1"/>
          </p:cNvSpPr>
          <p:nvPr>
            <p:ph idx="1"/>
          </p:nvPr>
        </p:nvSpPr>
        <p:spPr>
          <a:xfrm>
            <a:off x="457200" y="1066800"/>
            <a:ext cx="8229600" cy="5211763"/>
          </a:xfrm>
        </p:spPr>
        <p:txBody>
          <a:bodyPr>
            <a:normAutofit/>
          </a:bodyPr>
          <a:lstStyle/>
          <a:p>
            <a:pPr>
              <a:buNone/>
            </a:pPr>
            <a:r>
              <a:rPr lang="en-US" b="1" u="sng" dirty="0" smtClean="0"/>
              <a:t>Assessment</a:t>
            </a:r>
          </a:p>
          <a:p>
            <a:pPr lvl="1">
              <a:buFont typeface="Wingdings" pitchFamily="2" charset="2"/>
              <a:buChar char="§"/>
            </a:pPr>
            <a:endParaRPr lang="en-US" dirty="0" smtClean="0"/>
          </a:p>
          <a:p>
            <a:pPr lvl="2">
              <a:buNone/>
            </a:pPr>
            <a:endParaRPr lang="en-US" dirty="0" smtClean="0"/>
          </a:p>
        </p:txBody>
      </p:sp>
      <p:graphicFrame>
        <p:nvGraphicFramePr>
          <p:cNvPr id="4" name="Table 3"/>
          <p:cNvGraphicFramePr>
            <a:graphicFrameLocks noGrp="1"/>
          </p:cNvGraphicFramePr>
          <p:nvPr>
            <p:extLst>
              <p:ext uri="{D42A27DB-BD31-4B8C-83A1-F6EECF244321}">
                <p14:modId xmlns:p14="http://schemas.microsoft.com/office/powerpoint/2010/main" val="3306044898"/>
              </p:ext>
            </p:extLst>
          </p:nvPr>
        </p:nvGraphicFramePr>
        <p:xfrm>
          <a:off x="533400" y="2057400"/>
          <a:ext cx="8305800" cy="3581400"/>
        </p:xfrm>
        <a:graphic>
          <a:graphicData uri="http://schemas.openxmlformats.org/drawingml/2006/table">
            <a:tbl>
              <a:tblPr firstRow="1" bandRow="1">
                <a:tableStyleId>{5C22544A-7EE6-4342-B048-85BDC9FD1C3A}</a:tableStyleId>
              </a:tblPr>
              <a:tblGrid>
                <a:gridCol w="3505200"/>
                <a:gridCol w="4800600"/>
              </a:tblGrid>
              <a:tr h="1524000">
                <a:tc>
                  <a:txBody>
                    <a:bodyPr/>
                    <a:lstStyle/>
                    <a:p>
                      <a:r>
                        <a:rPr lang="en-US" dirty="0" smtClean="0"/>
                        <a:t>Outcomes</a:t>
                      </a:r>
                      <a:endParaRPr lang="en-US" dirty="0"/>
                    </a:p>
                  </a:txBody>
                  <a:tcPr/>
                </a:tc>
                <a:tc>
                  <a:txBody>
                    <a:bodyPr/>
                    <a:lstStyle/>
                    <a:p>
                      <a:r>
                        <a:rPr lang="en-US" dirty="0" smtClean="0"/>
                        <a:t>Assessment Criteria</a:t>
                      </a:r>
                    </a:p>
                    <a:p>
                      <a:endParaRPr lang="en-US" dirty="0" smtClean="0"/>
                    </a:p>
                    <a:p>
                      <a:r>
                        <a:rPr lang="en-US" dirty="0" smtClean="0"/>
                        <a:t>To achieve each outcome you must</a:t>
                      </a:r>
                      <a:r>
                        <a:rPr lang="en-US" baseline="0" dirty="0" smtClean="0"/>
                        <a:t> demonstrate the ability to:</a:t>
                      </a:r>
                      <a:endParaRPr lang="en-US" dirty="0"/>
                    </a:p>
                  </a:txBody>
                  <a:tcPr/>
                </a:tc>
              </a:tr>
              <a:tr h="2057400">
                <a:tc>
                  <a:txBody>
                    <a:bodyPr/>
                    <a:lstStyle/>
                    <a:p>
                      <a:pPr marL="342900" indent="-342900">
                        <a:buNone/>
                      </a:pPr>
                      <a:r>
                        <a:rPr lang="en-US" dirty="0" smtClean="0"/>
                        <a:t>2.    Carry out the processes of soil description and classification and determine basic soil properties.</a:t>
                      </a:r>
                      <a:endParaRPr lang="en-US" dirty="0"/>
                    </a:p>
                  </a:txBody>
                  <a:tcPr/>
                </a:tc>
                <a:tc>
                  <a:txBody>
                    <a:bodyPr/>
                    <a:lstStyle/>
                    <a:p>
                      <a:pPr marL="342900" indent="-342900">
                        <a:buAutoNum type="alphaLcParenR"/>
                      </a:pPr>
                      <a:r>
                        <a:rPr lang="en-US" dirty="0" smtClean="0"/>
                        <a:t>Complete</a:t>
                      </a:r>
                      <a:r>
                        <a:rPr lang="en-US" baseline="0" dirty="0" smtClean="0"/>
                        <a:t> soil description from laboratory results and visual descriptions.</a:t>
                      </a:r>
                    </a:p>
                    <a:p>
                      <a:pPr marL="342900" indent="-342900">
                        <a:buAutoNum type="alphaLcParenR"/>
                      </a:pPr>
                      <a:r>
                        <a:rPr lang="en-US" baseline="0" dirty="0" smtClean="0"/>
                        <a:t>Perform tests</a:t>
                      </a:r>
                    </a:p>
                    <a:p>
                      <a:pPr marL="342900" indent="-342900">
                        <a:buAutoNum type="alphaLcParenR"/>
                      </a:pPr>
                      <a:r>
                        <a:rPr lang="en-US" baseline="0" dirty="0" smtClean="0"/>
                        <a:t>Explain the particulate nature of soil and determine its properties, and undertake calculations to determine the strength and permeability properties of soils.</a:t>
                      </a:r>
                      <a:endParaRPr lang="en-US" dirty="0"/>
                    </a:p>
                  </a:txBody>
                  <a:tcPr/>
                </a:tc>
              </a:tr>
            </a:tbl>
          </a:graphicData>
        </a:graphic>
      </p:graphicFrame>
      <p:sp>
        <p:nvSpPr>
          <p:cNvPr id="5" name="Rectangle 4"/>
          <p:cNvSpPr/>
          <p:nvPr/>
        </p:nvSpPr>
        <p:spPr>
          <a:xfrm>
            <a:off x="4038600" y="2362200"/>
            <a:ext cx="3505408" cy="369332"/>
          </a:xfrm>
          <a:prstGeom prst="rect">
            <a:avLst/>
          </a:prstGeom>
        </p:spPr>
        <p:txBody>
          <a:bodyPr wrap="square">
            <a:spAutoFit/>
          </a:bodyPr>
          <a:lstStyle/>
          <a:p>
            <a:pPr algn="ctr"/>
            <a:r>
              <a:rPr lang="en-GB" b="1" dirty="0" smtClean="0"/>
              <a:t>SOIL MECHANICS ELEMENT</a:t>
            </a:r>
            <a:endParaRPr lang="en-GB" b="1"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rmAutofit fontScale="90000"/>
          </a:bodyPr>
          <a:lstStyle/>
          <a:p>
            <a:r>
              <a:rPr lang="en-US" dirty="0" smtClean="0"/>
              <a:t>Geology and Soils</a:t>
            </a:r>
            <a:endParaRPr lang="en-US" dirty="0"/>
          </a:p>
        </p:txBody>
      </p:sp>
      <p:sp>
        <p:nvSpPr>
          <p:cNvPr id="3" name="Content Placeholder 2"/>
          <p:cNvSpPr>
            <a:spLocks noGrp="1"/>
          </p:cNvSpPr>
          <p:nvPr>
            <p:ph idx="1"/>
          </p:nvPr>
        </p:nvSpPr>
        <p:spPr>
          <a:xfrm>
            <a:off x="457200" y="1219200"/>
            <a:ext cx="8229600" cy="5211763"/>
          </a:xfrm>
        </p:spPr>
        <p:txBody>
          <a:bodyPr>
            <a:normAutofit/>
          </a:bodyPr>
          <a:lstStyle/>
          <a:p>
            <a:pPr>
              <a:buNone/>
            </a:pPr>
            <a:r>
              <a:rPr lang="en-US" b="1" u="sng" dirty="0" smtClean="0"/>
              <a:t>Assessment</a:t>
            </a:r>
          </a:p>
          <a:p>
            <a:pPr lvl="1">
              <a:buFont typeface="Wingdings" pitchFamily="2" charset="2"/>
              <a:buChar char="§"/>
            </a:pPr>
            <a:endParaRPr lang="en-US" dirty="0" smtClean="0"/>
          </a:p>
          <a:p>
            <a:pPr lvl="2">
              <a:buNone/>
            </a:pPr>
            <a:endParaRPr lang="en-US" dirty="0" smtClean="0"/>
          </a:p>
        </p:txBody>
      </p:sp>
      <p:graphicFrame>
        <p:nvGraphicFramePr>
          <p:cNvPr id="4" name="Table 3"/>
          <p:cNvGraphicFramePr>
            <a:graphicFrameLocks noGrp="1"/>
          </p:cNvGraphicFramePr>
          <p:nvPr/>
        </p:nvGraphicFramePr>
        <p:xfrm>
          <a:off x="609600" y="2057400"/>
          <a:ext cx="8305800" cy="3261360"/>
        </p:xfrm>
        <a:graphic>
          <a:graphicData uri="http://schemas.openxmlformats.org/drawingml/2006/table">
            <a:tbl>
              <a:tblPr firstRow="1" bandRow="1">
                <a:tableStyleId>{5C22544A-7EE6-4342-B048-85BDC9FD1C3A}</a:tableStyleId>
              </a:tblPr>
              <a:tblGrid>
                <a:gridCol w="3505200"/>
                <a:gridCol w="4800600"/>
              </a:tblGrid>
              <a:tr h="1524000">
                <a:tc>
                  <a:txBody>
                    <a:bodyPr/>
                    <a:lstStyle/>
                    <a:p>
                      <a:r>
                        <a:rPr lang="en-US" dirty="0" smtClean="0"/>
                        <a:t>Outcomes</a:t>
                      </a:r>
                      <a:endParaRPr lang="en-US" dirty="0"/>
                    </a:p>
                  </a:txBody>
                  <a:tcPr/>
                </a:tc>
                <a:tc>
                  <a:txBody>
                    <a:bodyPr/>
                    <a:lstStyle/>
                    <a:p>
                      <a:r>
                        <a:rPr lang="en-US" dirty="0" smtClean="0"/>
                        <a:t>Assessment Criteria</a:t>
                      </a:r>
                    </a:p>
                    <a:p>
                      <a:endParaRPr lang="en-US" dirty="0" smtClean="0"/>
                    </a:p>
                    <a:p>
                      <a:r>
                        <a:rPr lang="en-US" dirty="0" smtClean="0"/>
                        <a:t>To achieve each outcome you must</a:t>
                      </a:r>
                      <a:r>
                        <a:rPr lang="en-US" baseline="0" dirty="0" smtClean="0"/>
                        <a:t> demonstrate the ability to</a:t>
                      </a:r>
                      <a:endParaRPr lang="en-US" dirty="0"/>
                    </a:p>
                  </a:txBody>
                  <a:tcPr/>
                </a:tc>
              </a:tr>
              <a:tr h="1219200">
                <a:tc>
                  <a:txBody>
                    <a:bodyPr/>
                    <a:lstStyle/>
                    <a:p>
                      <a:pPr marL="342900" indent="-342900">
                        <a:buNone/>
                      </a:pPr>
                      <a:r>
                        <a:rPr lang="en-US" dirty="0" smtClean="0"/>
                        <a:t>3.</a:t>
                      </a:r>
                      <a:r>
                        <a:rPr lang="en-US" baseline="0" dirty="0" smtClean="0"/>
                        <a:t>   Design Parameters for soils including the role of ground investigation techniques.</a:t>
                      </a:r>
                      <a:endParaRPr lang="en-US" dirty="0"/>
                    </a:p>
                  </a:txBody>
                  <a:tcPr/>
                </a:tc>
                <a:tc>
                  <a:txBody>
                    <a:bodyPr/>
                    <a:lstStyle/>
                    <a:p>
                      <a:pPr marL="342900" indent="-342900">
                        <a:buAutoNum type="alphaLcParenR"/>
                      </a:pPr>
                      <a:r>
                        <a:rPr lang="en-US" dirty="0" smtClean="0"/>
                        <a:t>Explain the measurement of shear strength under drained and un-drained conditions.</a:t>
                      </a:r>
                    </a:p>
                    <a:p>
                      <a:pPr marL="342900" indent="-342900">
                        <a:buAutoNum type="alphaLcParenR"/>
                      </a:pPr>
                      <a:r>
                        <a:rPr lang="en-US" dirty="0" smtClean="0"/>
                        <a:t>Measure permeability in the Laboratory </a:t>
                      </a:r>
                    </a:p>
                    <a:p>
                      <a:pPr marL="342900" indent="-342900">
                        <a:buAutoNum type="alphaLcParenR"/>
                      </a:pPr>
                      <a:r>
                        <a:rPr lang="en-US" dirty="0" smtClean="0"/>
                        <a:t>Explain the methods of  quality in-situ sample acquisition</a:t>
                      </a:r>
                      <a:r>
                        <a:rPr lang="en-US" baseline="0" dirty="0" smtClean="0"/>
                        <a:t>.</a:t>
                      </a:r>
                    </a:p>
                    <a:p>
                      <a:pPr marL="342900" indent="-342900">
                        <a:buAutoNum type="alphaLcParenR"/>
                      </a:pPr>
                      <a:r>
                        <a:rPr lang="en-US" baseline="0" dirty="0" smtClean="0"/>
                        <a:t>Identify methods of in-situ testing</a:t>
                      </a:r>
                      <a:endParaRPr lang="en-US" dirty="0"/>
                    </a:p>
                  </a:txBody>
                  <a:tcPr/>
                </a:tc>
              </a:tr>
            </a:tbl>
          </a:graphicData>
        </a:graphic>
      </p:graphicFrame>
      <p:sp>
        <p:nvSpPr>
          <p:cNvPr id="5" name="Rectangle 4"/>
          <p:cNvSpPr/>
          <p:nvPr/>
        </p:nvSpPr>
        <p:spPr>
          <a:xfrm>
            <a:off x="4114800" y="2362200"/>
            <a:ext cx="3429208" cy="369332"/>
          </a:xfrm>
          <a:prstGeom prst="rect">
            <a:avLst/>
          </a:prstGeom>
        </p:spPr>
        <p:txBody>
          <a:bodyPr wrap="square">
            <a:spAutoFit/>
          </a:bodyPr>
          <a:lstStyle/>
          <a:p>
            <a:pPr algn="ctr"/>
            <a:r>
              <a:rPr lang="en-GB" b="1" dirty="0" smtClean="0"/>
              <a:t>SOIL MECHANICS ELEMENT</a:t>
            </a:r>
            <a:endParaRPr lang="en-GB" b="1"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Autofit/>
          </a:bodyPr>
          <a:lstStyle/>
          <a:p>
            <a:r>
              <a:rPr lang="en-US" sz="4400" b="1" dirty="0" smtClean="0">
                <a:solidFill>
                  <a:srgbClr val="0070C0"/>
                </a:solidFill>
              </a:rPr>
              <a:t>Geology and Soils</a:t>
            </a:r>
            <a:endParaRPr lang="en-US" sz="4400" b="1" dirty="0">
              <a:solidFill>
                <a:srgbClr val="0070C0"/>
              </a:solidFill>
            </a:endParaRPr>
          </a:p>
        </p:txBody>
      </p:sp>
      <p:sp>
        <p:nvSpPr>
          <p:cNvPr id="3" name="Content Placeholder 2"/>
          <p:cNvSpPr>
            <a:spLocks noGrp="1"/>
          </p:cNvSpPr>
          <p:nvPr>
            <p:ph idx="1"/>
          </p:nvPr>
        </p:nvSpPr>
        <p:spPr>
          <a:xfrm>
            <a:off x="457200" y="1143000"/>
            <a:ext cx="8077200" cy="5486400"/>
          </a:xfrm>
        </p:spPr>
        <p:txBody>
          <a:bodyPr>
            <a:normAutofit/>
          </a:bodyPr>
          <a:lstStyle/>
          <a:p>
            <a:pPr>
              <a:buNone/>
            </a:pPr>
            <a:r>
              <a:rPr lang="en-US" b="1" u="sng" dirty="0" smtClean="0"/>
              <a:t>Implementation</a:t>
            </a:r>
          </a:p>
          <a:p>
            <a:pPr>
              <a:buNone/>
            </a:pPr>
            <a:endParaRPr lang="en-US" b="1" u="sng" dirty="0" smtClean="0"/>
          </a:p>
          <a:p>
            <a:pPr lvl="1" algn="just">
              <a:buFont typeface="Wingdings" pitchFamily="2" charset="2"/>
              <a:buChar char="§"/>
            </a:pPr>
            <a:r>
              <a:rPr lang="en-US" sz="2000" dirty="0" smtClean="0"/>
              <a:t>Module will have a strong practical focus</a:t>
            </a:r>
          </a:p>
          <a:p>
            <a:pPr lvl="1" algn="just">
              <a:buNone/>
            </a:pPr>
            <a:r>
              <a:rPr lang="en-US" sz="2000" dirty="0" smtClean="0"/>
              <a:t>   This will be complimented by theoretical presentation of engineering soils concepts and </a:t>
            </a:r>
            <a:r>
              <a:rPr lang="en-US" sz="2000" b="1" dirty="0" smtClean="0">
                <a:solidFill>
                  <a:srgbClr val="0070C0"/>
                </a:solidFill>
              </a:rPr>
              <a:t>rock </a:t>
            </a:r>
            <a:r>
              <a:rPr lang="en-US" sz="2000" dirty="0" smtClean="0"/>
              <a:t>and </a:t>
            </a:r>
            <a:r>
              <a:rPr lang="en-US" sz="2000" b="1" dirty="0" smtClean="0">
                <a:solidFill>
                  <a:srgbClr val="0070C0"/>
                </a:solidFill>
              </a:rPr>
              <a:t>structure</a:t>
            </a:r>
            <a:r>
              <a:rPr lang="en-US" sz="2000" dirty="0" smtClean="0"/>
              <a:t> recognition exercises. </a:t>
            </a:r>
          </a:p>
          <a:p>
            <a:pPr lvl="1" algn="just">
              <a:buNone/>
            </a:pPr>
            <a:endParaRPr lang="en-US" sz="2000" dirty="0" smtClean="0"/>
          </a:p>
          <a:p>
            <a:pPr lvl="1" algn="just">
              <a:buFont typeface="Wingdings" pitchFamily="2" charset="2"/>
              <a:buChar char="§"/>
            </a:pPr>
            <a:r>
              <a:rPr lang="en-US" sz="2000" dirty="0" smtClean="0"/>
              <a:t>Geological Mapping exercises will be used to locate and detail the stratification of rock bedding, folds, faults and discontinuity.</a:t>
            </a:r>
          </a:p>
          <a:p>
            <a:pPr lvl="1" algn="just">
              <a:buNone/>
            </a:pPr>
            <a:endParaRPr lang="en-US" sz="2000" dirty="0" smtClean="0"/>
          </a:p>
          <a:p>
            <a:pPr lvl="1" algn="just">
              <a:buFont typeface="Wingdings" pitchFamily="2" charset="2"/>
              <a:buChar char="§"/>
            </a:pPr>
            <a:r>
              <a:rPr lang="en-US" sz="2000" dirty="0" smtClean="0"/>
              <a:t>Laboratory work will be centered on practical skills, scientific report writing, and the description and analysis of test results.</a:t>
            </a:r>
          </a:p>
          <a:p>
            <a:pPr lvl="1" algn="just">
              <a:buFont typeface="Wingdings" pitchFamily="2" charset="2"/>
              <a:buChar char="§"/>
            </a:pPr>
            <a:endParaRPr lang="en-US" sz="2000" dirty="0" smtClean="0"/>
          </a:p>
          <a:p>
            <a:pPr lvl="1" algn="just">
              <a:buFont typeface="Wingdings" pitchFamily="2" charset="2"/>
              <a:buChar char="§"/>
            </a:pPr>
            <a:r>
              <a:rPr lang="en-US" sz="2000" dirty="0" smtClean="0"/>
              <a:t>Consideration will be given to the role of </a:t>
            </a:r>
            <a:r>
              <a:rPr lang="en-US" b="1" dirty="0" smtClean="0">
                <a:solidFill>
                  <a:srgbClr val="0070C0"/>
                </a:solidFill>
              </a:rPr>
              <a:t>site investigation </a:t>
            </a:r>
            <a:r>
              <a:rPr lang="en-US" sz="2000" dirty="0" smtClean="0"/>
              <a:t>for the determination of geotechnical data.</a:t>
            </a:r>
          </a:p>
          <a:p>
            <a:pPr lvl="1" algn="just">
              <a:buFont typeface="Wingdings" pitchFamily="2" charset="2"/>
              <a:buChar char="§"/>
            </a:pPr>
            <a:endParaRPr lang="en-US" sz="2000" dirty="0" smtClean="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8200" y="609600"/>
            <a:ext cx="5588388" cy="461665"/>
          </a:xfrm>
          <a:prstGeom prst="rect">
            <a:avLst/>
          </a:prstGeom>
          <a:solidFill>
            <a:schemeClr val="accent2">
              <a:lumMod val="20000"/>
              <a:lumOff val="80000"/>
            </a:schemeClr>
          </a:solidFill>
        </p:spPr>
        <p:txBody>
          <a:bodyPr wrap="none" rtlCol="0">
            <a:spAutoFit/>
          </a:bodyPr>
          <a:lstStyle/>
          <a:p>
            <a:pPr algn="ctr"/>
            <a:r>
              <a:rPr lang="en-GB" sz="2400" b="1" dirty="0" smtClean="0">
                <a:solidFill>
                  <a:srgbClr val="0070C0"/>
                </a:solidFill>
              </a:rPr>
              <a:t>What do we mean by ‘site investigation’?</a:t>
            </a:r>
          </a:p>
        </p:txBody>
      </p:sp>
      <p:sp>
        <p:nvSpPr>
          <p:cNvPr id="3" name="TextBox 2"/>
          <p:cNvSpPr txBox="1"/>
          <p:nvPr/>
        </p:nvSpPr>
        <p:spPr>
          <a:xfrm>
            <a:off x="609600" y="2895600"/>
            <a:ext cx="5486400" cy="3539430"/>
          </a:xfrm>
          <a:prstGeom prst="rect">
            <a:avLst/>
          </a:prstGeom>
          <a:noFill/>
        </p:spPr>
        <p:txBody>
          <a:bodyPr wrap="square" rtlCol="0">
            <a:spAutoFit/>
          </a:bodyPr>
          <a:lstStyle/>
          <a:p>
            <a:pPr marL="342900" indent="-342900">
              <a:buFontTx/>
              <a:buAutoNum type="arabicPeriod"/>
            </a:pPr>
            <a:r>
              <a:rPr lang="en-GB" sz="2800" b="1" dirty="0" smtClean="0">
                <a:solidFill>
                  <a:srgbClr val="0070C0"/>
                </a:solidFill>
              </a:rPr>
              <a:t>Location and History</a:t>
            </a:r>
          </a:p>
          <a:p>
            <a:pPr marL="342900" indent="-342900">
              <a:buFontTx/>
              <a:buAutoNum type="arabicPeriod"/>
            </a:pPr>
            <a:r>
              <a:rPr lang="en-GB" sz="2800" b="1" dirty="0" smtClean="0">
                <a:solidFill>
                  <a:srgbClr val="0070C0"/>
                </a:solidFill>
              </a:rPr>
              <a:t>Possibility of contaminants</a:t>
            </a:r>
          </a:p>
          <a:p>
            <a:pPr marL="342900" indent="-342900">
              <a:buFontTx/>
              <a:buAutoNum type="arabicPeriod"/>
            </a:pPr>
            <a:r>
              <a:rPr lang="en-GB" sz="2800" b="1" dirty="0" smtClean="0">
                <a:solidFill>
                  <a:srgbClr val="0070C0"/>
                </a:solidFill>
              </a:rPr>
              <a:t>Previous Mine-workings</a:t>
            </a:r>
          </a:p>
          <a:p>
            <a:pPr marL="342900" indent="-342900">
              <a:buAutoNum type="arabicPeriod"/>
            </a:pPr>
            <a:r>
              <a:rPr lang="en-GB" sz="2800" b="1" dirty="0" smtClean="0">
                <a:solidFill>
                  <a:srgbClr val="0070C0"/>
                </a:solidFill>
              </a:rPr>
              <a:t>Hydrogeology</a:t>
            </a:r>
          </a:p>
          <a:p>
            <a:pPr marL="342900" indent="-342900">
              <a:buAutoNum type="arabicPeriod"/>
            </a:pPr>
            <a:r>
              <a:rPr lang="en-GB" sz="2800" b="1" dirty="0" smtClean="0">
                <a:solidFill>
                  <a:srgbClr val="0070C0"/>
                </a:solidFill>
              </a:rPr>
              <a:t>Groundwater </a:t>
            </a:r>
          </a:p>
          <a:p>
            <a:pPr marL="342900" indent="-342900">
              <a:buAutoNum type="arabicPeriod"/>
            </a:pPr>
            <a:r>
              <a:rPr lang="en-GB" sz="2800" b="1" dirty="0" smtClean="0">
                <a:solidFill>
                  <a:srgbClr val="0070C0"/>
                </a:solidFill>
              </a:rPr>
              <a:t>Water table level</a:t>
            </a:r>
          </a:p>
          <a:p>
            <a:pPr marL="342900" indent="-342900">
              <a:buAutoNum type="arabicPeriod"/>
            </a:pPr>
            <a:r>
              <a:rPr lang="en-GB" sz="2800" b="1" dirty="0" smtClean="0">
                <a:solidFill>
                  <a:srgbClr val="0070C0"/>
                </a:solidFill>
              </a:rPr>
              <a:t>Site  geological stratification</a:t>
            </a:r>
          </a:p>
          <a:p>
            <a:pPr marL="342900" indent="-342900">
              <a:buAutoNum type="arabicPeriod"/>
            </a:pPr>
            <a:r>
              <a:rPr lang="en-GB" sz="2800" b="1" dirty="0" smtClean="0">
                <a:solidFill>
                  <a:srgbClr val="0070C0"/>
                </a:solidFill>
              </a:rPr>
              <a:t>Soil Classification</a:t>
            </a:r>
          </a:p>
        </p:txBody>
      </p:sp>
      <p:sp>
        <p:nvSpPr>
          <p:cNvPr id="5" name="TextBox 4"/>
          <p:cNvSpPr txBox="1"/>
          <p:nvPr/>
        </p:nvSpPr>
        <p:spPr>
          <a:xfrm>
            <a:off x="381000" y="1524000"/>
            <a:ext cx="8610600" cy="923330"/>
          </a:xfrm>
          <a:prstGeom prst="rect">
            <a:avLst/>
          </a:prstGeom>
          <a:noFill/>
        </p:spPr>
        <p:txBody>
          <a:bodyPr wrap="square" rtlCol="0">
            <a:spAutoFit/>
          </a:bodyPr>
          <a:lstStyle/>
          <a:p>
            <a:r>
              <a:rPr lang="en-GB" dirty="0" smtClean="0"/>
              <a:t>A site investigation is carried out in order to enable an assessment of the ground conditions and an analysis of the engineering and environmental considerations related to the proposed</a:t>
            </a:r>
          </a:p>
          <a:p>
            <a:r>
              <a:rPr lang="en-GB" dirty="0" smtClean="0"/>
              <a:t>                                                                development.</a:t>
            </a:r>
            <a:endParaRPr lang="en-GB" dirty="0"/>
          </a:p>
        </p:txBody>
      </p:sp>
      <p:sp>
        <p:nvSpPr>
          <p:cNvPr id="1026" name="AutoShape 2" descr="data:image/jpeg;base64,/9j/4AAQSkZJRgABAQAAAQABAAD/2wCEAAkGBwgHBgkIBwgKCgkLDRYPDQwMDRsUFRAWIB0iIiAdHx8kKDQsJCYxJx8fLT0tMTU3Ojo6Iys/RD84QzQ5OjcBCgoKDQwNGg8PGjclHyU3Nzc3Nzc3Nzc3Nzc3Nzc3Nzc3Nzc3Nzc3Nzc3Nzc3Nzc3Nzc3Nzc3Nzc3Nzc3Nzc3N//AABEIAFwAegMBIgACEQEDEQH/xAAcAAACAgMBAQAAAAAAAAAAAAADBAIFAQYHAAj/xAA6EAACAQMCAggDBgUEAwAAAAABAgMABBESIQUxBhMiQVFhcZEUgaEyQrHB0eEVIyRi8FJygpIHNFP/xAAZAQADAQEBAAAAAAAAAAAAAAAAAQIDBAX/xAAjEQACAgICAgIDAQAAAAAAAAAAAQIRAyESMQRBFFETIoEF/9oADAMBAAIRAxEAPwDqtogjkwdgasuwNs1XxE53xUzIQd60ZKGZkUrz7J50i0IHnTAkB2qLsBsRSGCVCpyKatwGGDS6Ek+FHjBHfQA0qBBQpNzsNqzk99SCgjJNIDWelL44dIDjJYYyue/wrKXBaNCDnKg0fpXCzWSCJC7GQHsjOMfh60GxspWsoOsVg2gAhgMg+BxVIBXo5LrbiCsQSt7JnffurZoSMCta6MwMRflVOPjpcHOxGQNvatnhXC4IoYEWkwcLUWYjeisI87AZoEyNvgZ9KSAHJITuTgVDr18ag0cjbFcVH4OTxpiIqz8968ZiPtUUsHOHA9akI1P2u1QAIT94puP+YoaoCGLA0qB5VNdKDAGKTGTxREGKgu/LepZKjJG1IAoIrIweeaCrg0ZDny86AKzj4jNvpYTYZcdjkO0OdO2KRiADtfabd+f2jSfHnKwdjGCyAnOPvjyqHGeMLwLhEt68Bm0zqmjVgku4HP8A5U7EkQ6MKGj4nsQ38SnzqfPf4d3+GrrScEbCqfo7KnUcQKxqo/iNwMj72H5/54VYmVaAMEaWJI5VlJSc7DNR1gmvHAGSMUIGTMn9n1FY1j/T9RQS6nIGo+lQ65f9Rp0idnzSvG74A7cQU+VxL+tGTpFxFc/13FF8P57/AK0ykr9+TjfNMRzNtXnfnZ0IBb9M+L266Y+K8QG5OGkLbn1zTZ6d8YaLQ3GLwZ54wp+RG9eWeTGORHPb96KJm05ZSPlyo+QOkIDpNeltS8XvVJ55ncH6Gr3gfT694c8Uc3Epbi26wPIs3bYjbIDNkjYUnrRj2wh9UzUZWs1A6yG0GptIzGOdNeR9IKs6dwPp1w3i3xOFeJbdQxZmDBuecY54xU7j/wAh9H7adoWu3ZkJVgIm2I2/I1y2/soGtVaziijmV8PpTGRR/hbCXOqOGedFBds5Y+Z8/wBKfyzrl/m5FG/6b1xPp9wa7g/p5ZMlk7LR7kK4P5H3pDpZ0vseJ8Om4dbPrJu7eTrj2VYB0zgHfxNaebC0yP6VV8gTyql48IbRUa2gQKTvrJJztjvrWGdSdHE4Udy6P8VtFs7wyXEEY+PuTlpAoIMrEEZ5ggjerSK9trhC0NxFIoOCUcH8K4RwHiFzeW8sVy+IAqqiozAjyBzmrnhNpbNeKEa5jAOptEz5OPn6U5+TGHZPD2dfaXScasH1r3xOObg/Oub8Wt4ha5Xil6bqALrYXBAlBO7YOd9/pVMbi6KkLxO8zgjcg/lU4/Mx5FaFxb6OwfxDClQyBT3Zofxo8R71xl7jiAjKji85U89SjPvzqAveMgYHEm9h+lbLNAXCRW9UcbAjHhgfWp6da74J8zSwWTZGK5G42NESIFTolAY+GDmvNaNaGo4iB2VAHkRvRVTDciQNyNgaWW3mQiN7jGvYB5VH50Kc3dl8Q8U1nMYYOtIklBJGcYUcif2ohjblQjHEeJC0kVVTEow6HQNOPAnOfpS11eyS3FvPcMgwiyZVAdLcxgeOMe+9Vl9xC7vVV7mJEAO2FA+W1YtXka3WRi+heYB2FdqgkkCbs2aW7IlWCNQVjftjZtzuTketPQyp1zythWdcdns59arLCe3SFTItyjaAMop96JdXdk2n+dLscnWu5Phv8q5pY96PSj5KWOvZZ64yxXOT3FWxitd6TEO8UYYYBbc9nv2/Gmzew/BtIsyMVAyNWN+8b8/lVLxt+vuoF0MCylgDt6fhTxQcZbPPlstOjD6YJMqpxj86vIuIfw7rL3qVkEaEFFbGcjA3wa1zo9OyWzjqy2W335c6evHE9vKhUgspABA5+tRlSlNp9CtUXc/H4uKGWK2icQqFw7jDN38h3cudJGQHkV+e1VFspSWQgFV0p7gYxTRlbOxOPXlSUIw/WPRKaSGJJNAOBq8ds0LX/cfb96VaQgkaceeQaAZGzyj+taRRVgzKj7am54xqyBQ+qt2OVmfrO8KwGPlURDFzGosTkDOKkYUD5SA6v7RkgCkLkMa1SM6JC7E5Ot6pOL5lvImUHIUbjfBzVvpUxglWwTpzp2zUIbCMSRvKCBk4GMcquDUXbB7Ki9eTUse3tUV1xoozs2+nNW09kDlkzId8Fu6gvC7SIZIUZBuQTzrZTT6BpnrbiJijCyWkE2PvF3U/QgVm74oZIykVmYSfvCdn+hosawoh02y5PofbNCeLXgxwKp5EEb07Q7YC9iAaJI2eR3Gpiyjal78TsEaXB0jAw2cVaWNu6zxSsYyImGY3bmMg45cqsOP9VxBoltACFLF2klXU2TnG3cOQpKS9hxYlwK5zHIHXtk5LD7x8fWrMlWOGDKvP0qusYGs8kDDsNOeYxRQ0uVGEOrlju+tc+SNytDURslASUYeuNq8va2wrYGcrQlE8YLOpHicYqatjBc8+RyM/hWdUPiCuJDDJ2ojpPgMMvrQ/jIO5/dP3p6eQMeuRwrZyD4Gkm6lmLMqkk5JxW0ZRraIcN6FoY5JJlhjDSyMeyvd7/nVj1ptpPgbLSbiTAmmXYf7R4AVC2/kW6JF2euB1t348M+FLWkzRxzOuNX2ckd1VVEheINqdbeAkQQDGrxJ5ms3sHaSEMQIowCc82O5pSKRutQnfDasHvPOiyOZZGd+ZJbAqHZRBdcakRFue+3KnLeJpF7RQEd5OKQmJE222nBHvTLLoCEE5NJFJhWt445WWeeNgBjEbHOfXBo0HC5ZjqiEujVpJMfec4HzxScajXy5jerKS8nWJZesYuQu5OfIVVo05FrHwOztDMt/c9a4TCxwc9WORz59/L07yQdEIbzhMd1bXB69sBtWNAbODyGedUD3MrFA7ltYGdRz/AJzp614hc21lcQRSsEYa9yTg57vajlH6IbKu4szbzSxPkPGxVsHIBHOl5Y9KauwwPec/lTpleWQySMWdhkk99RcdjVncHFZ2JMUjI6sl15Y+yf1qMseEDdZkD7Kg0zCNXMnln6VKUDsDAwQe6ix2V5uDpyVyvmNhURNt/wCsfarJlRMYjWi6U/8Amn/WnYH/2Q=="/>
          <p:cNvSpPr>
            <a:spLocks noChangeAspect="1" noChangeArrowheads="1"/>
          </p:cNvSpPr>
          <p:nvPr/>
        </p:nvSpPr>
        <p:spPr bwMode="auto">
          <a:xfrm>
            <a:off x="63500" y="-136525"/>
            <a:ext cx="1162050" cy="876300"/>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028" name="Picture 4" descr="http://www.screwfast.com/Assets/Images/ScrewFastSiteInvestigationsField.jpg?1339413331">
            <a:hlinkClick r:id="rId2"/>
          </p:cNvPr>
          <p:cNvPicPr>
            <a:picLocks noChangeAspect="1" noChangeArrowheads="1"/>
          </p:cNvPicPr>
          <p:nvPr/>
        </p:nvPicPr>
        <p:blipFill>
          <a:blip r:embed="rId3" cstate="print"/>
          <a:srcRect/>
          <a:stretch>
            <a:fillRect/>
          </a:stretch>
        </p:blipFill>
        <p:spPr bwMode="auto">
          <a:xfrm>
            <a:off x="6172200" y="2514600"/>
            <a:ext cx="2330750" cy="1752195"/>
          </a:xfrm>
          <a:prstGeom prst="rect">
            <a:avLst/>
          </a:prstGeom>
          <a:noFill/>
        </p:spPr>
      </p:pic>
      <p:pic>
        <p:nvPicPr>
          <p:cNvPr id="1030" name="Picture 6" descr="http://www.geoman.co.uk/img/case-studies/img/14-site-investigation.jpg">
            <a:hlinkClick r:id="rId4"/>
          </p:cNvPr>
          <p:cNvPicPr>
            <a:picLocks noChangeAspect="1" noChangeArrowheads="1"/>
          </p:cNvPicPr>
          <p:nvPr/>
        </p:nvPicPr>
        <p:blipFill>
          <a:blip r:embed="rId5" cstate="print"/>
          <a:srcRect/>
          <a:stretch>
            <a:fillRect/>
          </a:stretch>
        </p:blipFill>
        <p:spPr bwMode="auto">
          <a:xfrm>
            <a:off x="6172200" y="4495800"/>
            <a:ext cx="2362200" cy="1773468"/>
          </a:xfrm>
          <a:prstGeom prst="rect">
            <a:avLst/>
          </a:prstGeom>
          <a:noFill/>
        </p:spPr>
      </p:pic>
      <p:sp>
        <p:nvSpPr>
          <p:cNvPr id="9" name="Rectangle 8"/>
          <p:cNvSpPr/>
          <p:nvPr/>
        </p:nvSpPr>
        <p:spPr>
          <a:xfrm>
            <a:off x="838200" y="2438400"/>
            <a:ext cx="4981685" cy="461665"/>
          </a:xfrm>
          <a:prstGeom prst="rect">
            <a:avLst/>
          </a:prstGeom>
        </p:spPr>
        <p:txBody>
          <a:bodyPr wrap="none">
            <a:spAutoFit/>
          </a:bodyPr>
          <a:lstStyle/>
          <a:p>
            <a:pPr algn="ctr"/>
            <a:r>
              <a:rPr lang="en-GB" sz="2400" b="1" dirty="0" smtClean="0">
                <a:solidFill>
                  <a:srgbClr val="0070C0"/>
                </a:solidFill>
              </a:rPr>
              <a:t>What elements are we investigating?</a:t>
            </a:r>
            <a:endParaRPr lang="en-GB" sz="2400"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additive="base">
                                        <p:cTn id="2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additive="base">
                                        <p:cTn id="2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 calcmode="lin" valueType="num">
                                      <p:cBhvr additive="base">
                                        <p:cTn id="3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 calcmode="lin" valueType="num">
                                      <p:cBhvr additive="base">
                                        <p:cTn id="4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additive="base">
                                        <p:cTn id="4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3">
                                            <p:txEl>
                                              <p:pRg st="6" end="6"/>
                                            </p:txEl>
                                          </p:spTgt>
                                        </p:tgtEl>
                                        <p:attrNameLst>
                                          <p:attrName>style.visibility</p:attrName>
                                        </p:attrNameLst>
                                      </p:cBhvr>
                                      <p:to>
                                        <p:strVal val="visible"/>
                                      </p:to>
                                    </p:set>
                                    <p:anim calcmode="lin" valueType="num">
                                      <p:cBhvr additive="base">
                                        <p:cTn id="5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3">
                                            <p:txEl>
                                              <p:pRg st="7" end="7"/>
                                            </p:txEl>
                                          </p:spTgt>
                                        </p:tgtEl>
                                        <p:attrNameLst>
                                          <p:attrName>style.visibility</p:attrName>
                                        </p:attrNameLst>
                                      </p:cBhvr>
                                      <p:to>
                                        <p:strVal val="visible"/>
                                      </p:to>
                                    </p:set>
                                    <p:anim calcmode="lin" valueType="num">
                                      <p:cBhvr additive="base">
                                        <p:cTn id="5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9804" y="3752910"/>
            <a:ext cx="8059395" cy="1015663"/>
          </a:xfrm>
          <a:prstGeom prst="rect">
            <a:avLst/>
          </a:prstGeom>
        </p:spPr>
        <p:txBody>
          <a:bodyPr wrap="square">
            <a:spAutoFit/>
          </a:bodyPr>
          <a:lstStyle/>
          <a:p>
            <a:endParaRPr lang="en-GB" sz="2000" dirty="0">
              <a:solidFill>
                <a:srgbClr val="0070C0"/>
              </a:solidFill>
            </a:endParaRPr>
          </a:p>
          <a:p>
            <a:r>
              <a:rPr lang="en-GB" sz="2000" b="1" dirty="0" smtClean="0">
                <a:solidFill>
                  <a:srgbClr val="0070C0"/>
                </a:solidFill>
              </a:rPr>
              <a:t> Phase 4 — Validation and monitoring of remediation during the </a:t>
            </a:r>
          </a:p>
          <a:p>
            <a:r>
              <a:rPr lang="en-GB" sz="2000" b="1" dirty="0" smtClean="0">
                <a:solidFill>
                  <a:srgbClr val="0070C0"/>
                </a:solidFill>
              </a:rPr>
              <a:t>                    construction works and beyond.</a:t>
            </a:r>
            <a:endParaRPr lang="en-GB" sz="2000" dirty="0">
              <a:solidFill>
                <a:srgbClr val="0070C0"/>
              </a:solidFill>
            </a:endParaRPr>
          </a:p>
        </p:txBody>
      </p:sp>
      <p:sp>
        <p:nvSpPr>
          <p:cNvPr id="3" name="TextBox 2"/>
          <p:cNvSpPr txBox="1"/>
          <p:nvPr/>
        </p:nvSpPr>
        <p:spPr>
          <a:xfrm>
            <a:off x="609600" y="609600"/>
            <a:ext cx="8305800" cy="584775"/>
          </a:xfrm>
          <a:prstGeom prst="rect">
            <a:avLst/>
          </a:prstGeom>
          <a:noFill/>
        </p:spPr>
        <p:txBody>
          <a:bodyPr wrap="square" rtlCol="0">
            <a:spAutoFit/>
          </a:bodyPr>
          <a:lstStyle/>
          <a:p>
            <a:r>
              <a:rPr lang="en-GB" sz="3200" b="1" dirty="0" smtClean="0">
                <a:solidFill>
                  <a:srgbClr val="0070C0"/>
                </a:solidFill>
              </a:rPr>
              <a:t>Successful Site Investigation is achieved by :</a:t>
            </a:r>
            <a:endParaRPr lang="en-GB" sz="3200" b="1" dirty="0">
              <a:solidFill>
                <a:srgbClr val="0070C0"/>
              </a:solidFill>
            </a:endParaRPr>
          </a:p>
        </p:txBody>
      </p:sp>
      <p:pic>
        <p:nvPicPr>
          <p:cNvPr id="64514" name="Picture 2" descr="http://www.surecoredrilling.com/company/wp-content/uploads/2012/10/soil_sample.jpg">
            <a:hlinkClick r:id="rId2"/>
          </p:cNvPr>
          <p:cNvPicPr>
            <a:picLocks noChangeAspect="1" noChangeArrowheads="1"/>
          </p:cNvPicPr>
          <p:nvPr/>
        </p:nvPicPr>
        <p:blipFill>
          <a:blip r:embed="rId3" cstate="print"/>
          <a:srcRect/>
          <a:stretch>
            <a:fillRect/>
          </a:stretch>
        </p:blipFill>
        <p:spPr bwMode="auto">
          <a:xfrm>
            <a:off x="7467600" y="4648200"/>
            <a:ext cx="1524000" cy="2030649"/>
          </a:xfrm>
          <a:prstGeom prst="rect">
            <a:avLst/>
          </a:prstGeom>
          <a:noFill/>
          <a:ln w="28575">
            <a:solidFill>
              <a:schemeClr val="tx1"/>
            </a:solidFill>
          </a:ln>
        </p:spPr>
      </p:pic>
      <p:pic>
        <p:nvPicPr>
          <p:cNvPr id="64516" name="Picture 4" descr="http://www.ontrackdrilling.com/images/hollow_stem_01_l.jpg">
            <a:hlinkClick r:id="rId4"/>
          </p:cNvPr>
          <p:cNvPicPr>
            <a:picLocks noChangeAspect="1" noChangeArrowheads="1"/>
          </p:cNvPicPr>
          <p:nvPr/>
        </p:nvPicPr>
        <p:blipFill>
          <a:blip r:embed="rId5" cstate="print"/>
          <a:srcRect/>
          <a:stretch>
            <a:fillRect/>
          </a:stretch>
        </p:blipFill>
        <p:spPr bwMode="auto">
          <a:xfrm>
            <a:off x="381000" y="4953000"/>
            <a:ext cx="2228850" cy="1673216"/>
          </a:xfrm>
          <a:prstGeom prst="rect">
            <a:avLst/>
          </a:prstGeom>
          <a:noFill/>
          <a:ln w="28575">
            <a:solidFill>
              <a:schemeClr val="tx1"/>
            </a:solidFill>
          </a:ln>
        </p:spPr>
      </p:pic>
      <p:sp>
        <p:nvSpPr>
          <p:cNvPr id="6" name="TextBox 5"/>
          <p:cNvSpPr txBox="1"/>
          <p:nvPr/>
        </p:nvSpPr>
        <p:spPr>
          <a:xfrm>
            <a:off x="2895600" y="5257800"/>
            <a:ext cx="4114800" cy="954107"/>
          </a:xfrm>
          <a:prstGeom prst="rect">
            <a:avLst/>
          </a:prstGeom>
          <a:noFill/>
        </p:spPr>
        <p:txBody>
          <a:bodyPr wrap="square" rtlCol="0">
            <a:spAutoFit/>
          </a:bodyPr>
          <a:lstStyle/>
          <a:p>
            <a:pPr algn="ctr"/>
            <a:r>
              <a:rPr lang="en-GB" sz="2800" b="1" dirty="0" smtClean="0">
                <a:solidFill>
                  <a:srgbClr val="0070C0"/>
                </a:solidFill>
              </a:rPr>
              <a:t>This Module concentrates on Phase 2</a:t>
            </a:r>
            <a:endParaRPr lang="en-GB" sz="2800" b="1" dirty="0">
              <a:solidFill>
                <a:srgbClr val="0070C0"/>
              </a:solidFill>
            </a:endParaRPr>
          </a:p>
        </p:txBody>
      </p:sp>
      <p:sp>
        <p:nvSpPr>
          <p:cNvPr id="4" name="Rectangle 3"/>
          <p:cNvSpPr/>
          <p:nvPr/>
        </p:nvSpPr>
        <p:spPr>
          <a:xfrm>
            <a:off x="779804" y="1371600"/>
            <a:ext cx="7602196" cy="707886"/>
          </a:xfrm>
          <a:prstGeom prst="rect">
            <a:avLst/>
          </a:prstGeom>
        </p:spPr>
        <p:txBody>
          <a:bodyPr wrap="square">
            <a:spAutoFit/>
          </a:bodyPr>
          <a:lstStyle/>
          <a:p>
            <a:r>
              <a:rPr lang="en-GB" sz="2000" b="1" dirty="0">
                <a:solidFill>
                  <a:srgbClr val="0070C0"/>
                </a:solidFill>
              </a:rPr>
              <a:t>Phase 1 -   Desk study and reconnaissance survey of history and </a:t>
            </a:r>
          </a:p>
          <a:p>
            <a:r>
              <a:rPr lang="en-GB" sz="2000" b="1" dirty="0">
                <a:solidFill>
                  <a:srgbClr val="0070C0"/>
                </a:solidFill>
              </a:rPr>
              <a:t>                   conditions.</a:t>
            </a:r>
          </a:p>
        </p:txBody>
      </p:sp>
      <p:sp>
        <p:nvSpPr>
          <p:cNvPr id="5" name="Rectangle 4"/>
          <p:cNvSpPr/>
          <p:nvPr/>
        </p:nvSpPr>
        <p:spPr>
          <a:xfrm>
            <a:off x="838200" y="2178683"/>
            <a:ext cx="7543800" cy="1015663"/>
          </a:xfrm>
          <a:prstGeom prst="rect">
            <a:avLst/>
          </a:prstGeom>
        </p:spPr>
        <p:txBody>
          <a:bodyPr wrap="square">
            <a:spAutoFit/>
          </a:bodyPr>
          <a:lstStyle/>
          <a:p>
            <a:pPr algn="just"/>
            <a:r>
              <a:rPr lang="en-GB" sz="2000" b="1" dirty="0">
                <a:solidFill>
                  <a:srgbClr val="0070C0"/>
                </a:solidFill>
              </a:rPr>
              <a:t>Phase 2 — Intrusive investigation, soil and rock sampling </a:t>
            </a:r>
            <a:endParaRPr lang="en-GB" sz="2000" b="1" dirty="0" smtClean="0">
              <a:solidFill>
                <a:srgbClr val="0070C0"/>
              </a:solidFill>
            </a:endParaRPr>
          </a:p>
          <a:p>
            <a:pPr algn="just"/>
            <a:r>
              <a:rPr lang="en-GB" sz="2000" b="1" dirty="0">
                <a:solidFill>
                  <a:srgbClr val="0070C0"/>
                </a:solidFill>
              </a:rPr>
              <a:t> </a:t>
            </a:r>
            <a:r>
              <a:rPr lang="en-GB" sz="2000" b="1" dirty="0" smtClean="0">
                <a:solidFill>
                  <a:srgbClr val="0070C0"/>
                </a:solidFill>
              </a:rPr>
              <a:t>                  (</a:t>
            </a:r>
            <a:r>
              <a:rPr lang="en-GB" sz="2000" b="1" dirty="0">
                <a:solidFill>
                  <a:srgbClr val="0070C0"/>
                </a:solidFill>
              </a:rPr>
              <a:t>cores, pits</a:t>
            </a:r>
            <a:r>
              <a:rPr lang="en-GB" sz="2000" b="1" dirty="0" smtClean="0">
                <a:solidFill>
                  <a:srgbClr val="0070C0"/>
                </a:solidFill>
              </a:rPr>
              <a:t>, bore </a:t>
            </a:r>
            <a:r>
              <a:rPr lang="en-GB" sz="2000" b="1" dirty="0">
                <a:solidFill>
                  <a:srgbClr val="0070C0"/>
                </a:solidFill>
              </a:rPr>
              <a:t>holes),....followed by</a:t>
            </a:r>
            <a:r>
              <a:rPr lang="en-GB" sz="2000" b="1" dirty="0" smtClean="0">
                <a:solidFill>
                  <a:srgbClr val="0070C0"/>
                </a:solidFill>
              </a:rPr>
              <a:t>..........</a:t>
            </a:r>
          </a:p>
          <a:p>
            <a:pPr algn="just"/>
            <a:r>
              <a:rPr lang="en-GB" sz="2000" b="1" dirty="0">
                <a:solidFill>
                  <a:srgbClr val="0070C0"/>
                </a:solidFill>
              </a:rPr>
              <a:t> </a:t>
            </a:r>
            <a:r>
              <a:rPr lang="en-GB" sz="2000" b="1" dirty="0" smtClean="0">
                <a:solidFill>
                  <a:srgbClr val="0070C0"/>
                </a:solidFill>
              </a:rPr>
              <a:t>                  analysis </a:t>
            </a:r>
            <a:r>
              <a:rPr lang="en-GB" sz="2000" b="1" dirty="0">
                <a:solidFill>
                  <a:srgbClr val="0070C0"/>
                </a:solidFill>
              </a:rPr>
              <a:t>of geotechnical conditions  and formal report.</a:t>
            </a:r>
          </a:p>
        </p:txBody>
      </p:sp>
      <p:sp>
        <p:nvSpPr>
          <p:cNvPr id="7" name="Rectangle 6"/>
          <p:cNvSpPr/>
          <p:nvPr/>
        </p:nvSpPr>
        <p:spPr>
          <a:xfrm>
            <a:off x="813630" y="3352800"/>
            <a:ext cx="8077200" cy="400110"/>
          </a:xfrm>
          <a:prstGeom prst="rect">
            <a:avLst/>
          </a:prstGeom>
        </p:spPr>
        <p:txBody>
          <a:bodyPr wrap="square">
            <a:spAutoFit/>
          </a:bodyPr>
          <a:lstStyle/>
          <a:p>
            <a:r>
              <a:rPr lang="en-GB" sz="2000" b="1" dirty="0">
                <a:solidFill>
                  <a:srgbClr val="0070C0"/>
                </a:solidFill>
              </a:rPr>
              <a:t>Phase 3 — Design of remediation strategy (if required).</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3400" y="1066800"/>
            <a:ext cx="8458200" cy="7355860"/>
          </a:xfrm>
          <a:prstGeom prst="rect">
            <a:avLst/>
          </a:prstGeom>
        </p:spPr>
        <p:txBody>
          <a:bodyPr wrap="square">
            <a:spAutoFit/>
          </a:bodyPr>
          <a:lstStyle/>
          <a:p>
            <a:pPr>
              <a:buNone/>
            </a:pPr>
            <a:r>
              <a:rPr lang="en-US" sz="2400" b="1" u="sng" dirty="0" smtClean="0"/>
              <a:t>Planning:</a:t>
            </a:r>
          </a:p>
          <a:p>
            <a:pPr>
              <a:buNone/>
            </a:pPr>
            <a:endParaRPr lang="en-US" b="1" u="sng" dirty="0" smtClean="0"/>
          </a:p>
          <a:p>
            <a:pPr>
              <a:buNone/>
            </a:pPr>
            <a:r>
              <a:rPr lang="en-US" sz="2000" dirty="0" smtClean="0">
                <a:solidFill>
                  <a:srgbClr val="FF0000"/>
                </a:solidFill>
              </a:rPr>
              <a:t>October 1st  to December 14</a:t>
            </a:r>
            <a:r>
              <a:rPr lang="en-US" sz="2000" baseline="30000" dirty="0" smtClean="0">
                <a:solidFill>
                  <a:srgbClr val="FF0000"/>
                </a:solidFill>
              </a:rPr>
              <a:t>th</a:t>
            </a:r>
          </a:p>
          <a:p>
            <a:pPr>
              <a:buNone/>
            </a:pPr>
            <a:endParaRPr lang="en-US" sz="2000" dirty="0" smtClean="0">
              <a:solidFill>
                <a:srgbClr val="FF0000"/>
              </a:solidFill>
            </a:endParaRPr>
          </a:p>
          <a:p>
            <a:pPr>
              <a:buNone/>
            </a:pPr>
            <a:r>
              <a:rPr lang="en-US" sz="3600" dirty="0" smtClean="0">
                <a:solidFill>
                  <a:srgbClr val="FF0000"/>
                </a:solidFill>
              </a:rPr>
              <a:t>Geology Theory, Rock identification, Basic Structures, Mapping, </a:t>
            </a:r>
            <a:r>
              <a:rPr lang="en-US" sz="3600" dirty="0">
                <a:solidFill>
                  <a:srgbClr val="0070C0"/>
                </a:solidFill>
              </a:rPr>
              <a:t>The Fossil Record</a:t>
            </a:r>
            <a:r>
              <a:rPr lang="en-US" sz="3600" dirty="0">
                <a:solidFill>
                  <a:srgbClr val="FF0000"/>
                </a:solidFill>
              </a:rPr>
              <a:t>, </a:t>
            </a:r>
            <a:endParaRPr lang="en-US" sz="3600" dirty="0" smtClean="0">
              <a:solidFill>
                <a:srgbClr val="FF0000"/>
              </a:solidFill>
            </a:endParaRPr>
          </a:p>
          <a:p>
            <a:pPr>
              <a:buNone/>
            </a:pPr>
            <a:endParaRPr lang="en-US" sz="2000" dirty="0" smtClean="0"/>
          </a:p>
          <a:p>
            <a:pPr>
              <a:buNone/>
            </a:pPr>
            <a:endParaRPr lang="en-US" sz="2000" dirty="0" smtClean="0">
              <a:solidFill>
                <a:srgbClr val="FF0000"/>
              </a:solidFill>
            </a:endParaRPr>
          </a:p>
          <a:p>
            <a:pPr>
              <a:buNone/>
            </a:pPr>
            <a:r>
              <a:rPr lang="en-US" sz="2000" dirty="0" smtClean="0">
                <a:solidFill>
                  <a:srgbClr val="FF0000"/>
                </a:solidFill>
              </a:rPr>
              <a:t>January to  early May:</a:t>
            </a:r>
          </a:p>
          <a:p>
            <a:pPr>
              <a:buNone/>
            </a:pPr>
            <a:r>
              <a:rPr lang="en-US" sz="3600" dirty="0" smtClean="0">
                <a:solidFill>
                  <a:srgbClr val="FF0000"/>
                </a:solidFill>
              </a:rPr>
              <a:t>Soil Mechanics </a:t>
            </a:r>
          </a:p>
          <a:p>
            <a:pPr>
              <a:buNone/>
            </a:pPr>
            <a:r>
              <a:rPr lang="en-US" sz="3600" dirty="0" smtClean="0">
                <a:solidFill>
                  <a:srgbClr val="FF0000"/>
                </a:solidFill>
              </a:rPr>
              <a:t>and Ground Investigation</a:t>
            </a:r>
          </a:p>
          <a:p>
            <a:pPr>
              <a:buNone/>
            </a:pPr>
            <a:r>
              <a:rPr lang="en-US" sz="2000" dirty="0" smtClean="0">
                <a:solidFill>
                  <a:srgbClr val="FF0000"/>
                </a:solidFill>
              </a:rPr>
              <a:t>Including test methods and analysis</a:t>
            </a:r>
          </a:p>
          <a:p>
            <a:pPr>
              <a:buNone/>
            </a:pPr>
            <a:endParaRPr lang="en-US" sz="2000" b="1" dirty="0" smtClean="0"/>
          </a:p>
          <a:p>
            <a:pPr>
              <a:buNone/>
            </a:pPr>
            <a:endParaRPr lang="en-US" sz="2000" dirty="0" smtClean="0"/>
          </a:p>
          <a:p>
            <a:pPr>
              <a:buNone/>
            </a:pPr>
            <a:endParaRPr lang="en-US" dirty="0" smtClean="0">
              <a:solidFill>
                <a:srgbClr val="FF0000"/>
              </a:solidFill>
            </a:endParaRPr>
          </a:p>
          <a:p>
            <a:pPr>
              <a:buNone/>
            </a:pPr>
            <a:endParaRPr lang="en-US" dirty="0" smtClean="0">
              <a:solidFill>
                <a:srgbClr val="FF0000"/>
              </a:solidFill>
            </a:endParaRPr>
          </a:p>
          <a:p>
            <a:pPr>
              <a:buNone/>
            </a:pPr>
            <a:endParaRPr lang="en-US" dirty="0" smtClean="0"/>
          </a:p>
          <a:p>
            <a:pPr>
              <a:buNone/>
            </a:pPr>
            <a:endParaRPr lang="en-US" dirty="0" smtClean="0"/>
          </a:p>
          <a:p>
            <a:pPr>
              <a:buNone/>
            </a:pPr>
            <a:endParaRPr lang="en-US" dirty="0" smtClean="0"/>
          </a:p>
          <a:p>
            <a:pPr>
              <a:buNone/>
            </a:pPr>
            <a:endParaRPr lang="en-US" dirty="0" smtClean="0"/>
          </a:p>
          <a:p>
            <a:pPr>
              <a:buNone/>
            </a:pPr>
            <a:endParaRPr lang="en-US" dirty="0" smtClean="0"/>
          </a:p>
        </p:txBody>
      </p:sp>
      <p:pic>
        <p:nvPicPr>
          <p:cNvPr id="2050" name="Picture 2" descr="http://t2.gstatic.com/images?q=tbn:ANd9GcScA5FNMNrNzlIKrxwfv-uLk67wD7oi92qU9grTRc2iLCvvrZTL7w"/>
          <p:cNvPicPr>
            <a:picLocks noChangeAspect="1" noChangeArrowheads="1"/>
          </p:cNvPicPr>
          <p:nvPr/>
        </p:nvPicPr>
        <p:blipFill>
          <a:blip r:embed="rId2" cstate="print"/>
          <a:srcRect/>
          <a:stretch>
            <a:fillRect/>
          </a:stretch>
        </p:blipFill>
        <p:spPr bwMode="auto">
          <a:xfrm>
            <a:off x="6553200" y="4038600"/>
            <a:ext cx="1990725" cy="2295526"/>
          </a:xfrm>
          <a:prstGeom prst="rect">
            <a:avLst/>
          </a:prstGeom>
          <a:noFill/>
        </p:spPr>
      </p:pic>
      <p:sp>
        <p:nvSpPr>
          <p:cNvPr id="5" name="Title 1"/>
          <p:cNvSpPr txBox="1">
            <a:spLocks/>
          </p:cNvSpPr>
          <p:nvPr/>
        </p:nvSpPr>
        <p:spPr>
          <a:xfrm>
            <a:off x="457200" y="274638"/>
            <a:ext cx="8229600" cy="563562"/>
          </a:xfrm>
          <a:prstGeom prst="rect">
            <a:avLst/>
          </a:prstGeom>
        </p:spPr>
        <p:txBody>
          <a:bodyPr>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4400" b="1" dirty="0" smtClean="0">
                <a:solidFill>
                  <a:srgbClr val="0070C0"/>
                </a:solidFill>
                <a:latin typeface="+mj-lt"/>
                <a:ea typeface="+mj-ea"/>
                <a:cs typeface="+mj-cs"/>
              </a:rPr>
              <a:t>Geology and Soils</a:t>
            </a:r>
            <a:endParaRPr kumimoji="0" lang="en-US" sz="4400" b="1" i="0" u="none" strike="noStrike" kern="1200" cap="none" spc="0" normalizeH="0" baseline="0" noProof="0" dirty="0">
              <a:ln>
                <a:noFill/>
              </a:ln>
              <a:solidFill>
                <a:srgbClr val="0070C0"/>
              </a:solidFill>
              <a:effectLst/>
              <a:uLnTx/>
              <a:uFillTx/>
              <a:latin typeface="+mj-lt"/>
              <a:ea typeface="+mj-ea"/>
              <a:cs typeface="+mj-cs"/>
            </a:endParaRPr>
          </a:p>
        </p:txBody>
      </p:sp>
      <p:sp>
        <p:nvSpPr>
          <p:cNvPr id="6" name="TextBox 5"/>
          <p:cNvSpPr txBox="1"/>
          <p:nvPr/>
        </p:nvSpPr>
        <p:spPr>
          <a:xfrm>
            <a:off x="4572000" y="3554968"/>
            <a:ext cx="3276600" cy="369332"/>
          </a:xfrm>
          <a:prstGeom prst="rect">
            <a:avLst/>
          </a:prstGeom>
          <a:solidFill>
            <a:schemeClr val="tx2">
              <a:lumMod val="20000"/>
              <a:lumOff val="80000"/>
            </a:schemeClr>
          </a:solidFill>
        </p:spPr>
        <p:txBody>
          <a:bodyPr wrap="square" rtlCol="0">
            <a:spAutoFit/>
          </a:bodyPr>
          <a:lstStyle/>
          <a:p>
            <a:pPr algn="ctr"/>
            <a:r>
              <a:rPr lang="en-GB" dirty="0" smtClean="0"/>
              <a:t>Why is this useful to us?</a:t>
            </a:r>
            <a:endParaRPr lang="en-GB" dirty="0"/>
          </a:p>
        </p:txBody>
      </p:sp>
      <p:cxnSp>
        <p:nvCxnSpPr>
          <p:cNvPr id="8" name="Straight Arrow Connector 7"/>
          <p:cNvCxnSpPr/>
          <p:nvPr/>
        </p:nvCxnSpPr>
        <p:spPr>
          <a:xfrm flipV="1">
            <a:off x="7576865" y="3434834"/>
            <a:ext cx="0" cy="30480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witter">
            <a:hlinkClick r:id="rId2"/>
          </p:cNvPr>
          <p:cNvPicPr/>
          <p:nvPr/>
        </p:nvPicPr>
        <p:blipFill>
          <a:blip r:embed="rId3" cstate="print"/>
          <a:srcRect/>
          <a:stretch>
            <a:fillRect/>
          </a:stretch>
        </p:blipFill>
        <p:spPr bwMode="auto">
          <a:xfrm>
            <a:off x="1371600" y="1676400"/>
            <a:ext cx="3352800" cy="3200400"/>
          </a:xfrm>
          <a:prstGeom prst="rect">
            <a:avLst/>
          </a:prstGeom>
          <a:noFill/>
          <a:ln w="9525">
            <a:noFill/>
            <a:miter lim="800000"/>
            <a:headEnd/>
            <a:tailEnd/>
          </a:ln>
        </p:spPr>
      </p:pic>
      <p:sp>
        <p:nvSpPr>
          <p:cNvPr id="3" name="TextBox 2"/>
          <p:cNvSpPr txBox="1"/>
          <p:nvPr/>
        </p:nvSpPr>
        <p:spPr>
          <a:xfrm rot="198324">
            <a:off x="2682586" y="2101029"/>
            <a:ext cx="1530251" cy="584775"/>
          </a:xfrm>
          <a:prstGeom prst="rect">
            <a:avLst/>
          </a:prstGeom>
          <a:noFill/>
        </p:spPr>
        <p:txBody>
          <a:bodyPr wrap="square" rtlCol="0">
            <a:spAutoFit/>
          </a:bodyPr>
          <a:lstStyle/>
          <a:p>
            <a:r>
              <a:rPr lang="en-GB" sz="1600" dirty="0" smtClean="0"/>
              <a:t>         NOT</a:t>
            </a:r>
          </a:p>
          <a:p>
            <a:r>
              <a:rPr lang="en-GB" sz="1600" dirty="0" smtClean="0"/>
              <a:t>ACCEPTABLE</a:t>
            </a:r>
            <a:endParaRPr lang="en-GB" sz="1600" dirty="0"/>
          </a:p>
        </p:txBody>
      </p:sp>
      <p:sp>
        <p:nvSpPr>
          <p:cNvPr id="4" name="TextBox 3"/>
          <p:cNvSpPr txBox="1"/>
          <p:nvPr/>
        </p:nvSpPr>
        <p:spPr>
          <a:xfrm>
            <a:off x="4876800" y="3733800"/>
            <a:ext cx="3733800" cy="954107"/>
          </a:xfrm>
          <a:prstGeom prst="rect">
            <a:avLst/>
          </a:prstGeom>
          <a:noFill/>
        </p:spPr>
        <p:txBody>
          <a:bodyPr wrap="square" rtlCol="0">
            <a:spAutoFit/>
          </a:bodyPr>
          <a:lstStyle/>
          <a:p>
            <a:r>
              <a:rPr lang="en-GB" sz="2800" dirty="0" smtClean="0"/>
              <a:t>WHAT CONSTITUTES ‘UNFAIR PRACTICE’?</a:t>
            </a:r>
            <a:endParaRPr lang="en-GB" sz="2800" dirty="0"/>
          </a:p>
        </p:txBody>
      </p:sp>
      <p:sp>
        <p:nvSpPr>
          <p:cNvPr id="5" name="TextBox 4"/>
          <p:cNvSpPr txBox="1"/>
          <p:nvPr/>
        </p:nvSpPr>
        <p:spPr>
          <a:xfrm>
            <a:off x="4419600" y="1981200"/>
            <a:ext cx="4495800" cy="830997"/>
          </a:xfrm>
          <a:prstGeom prst="rect">
            <a:avLst/>
          </a:prstGeom>
          <a:noFill/>
        </p:spPr>
        <p:txBody>
          <a:bodyPr wrap="square" rtlCol="0">
            <a:spAutoFit/>
          </a:bodyPr>
          <a:lstStyle/>
          <a:p>
            <a:pPr algn="ctr"/>
            <a:r>
              <a:rPr lang="en-GB" sz="2400" dirty="0" smtClean="0"/>
              <a:t>Assessments,</a:t>
            </a:r>
          </a:p>
          <a:p>
            <a:pPr algn="ctr"/>
            <a:r>
              <a:rPr lang="en-GB" sz="2400" dirty="0" smtClean="0"/>
              <a:t>Assignments and Examination</a:t>
            </a:r>
            <a:endParaRPr lang="en-GB" sz="24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228600"/>
            <a:ext cx="5110694" cy="769441"/>
          </a:xfrm>
          <a:prstGeom prst="rect">
            <a:avLst/>
          </a:prstGeom>
        </p:spPr>
        <p:txBody>
          <a:bodyPr wrap="none">
            <a:spAutoFit/>
          </a:bodyPr>
          <a:lstStyle/>
          <a:p>
            <a:pPr lvl="0">
              <a:spcBef>
                <a:spcPct val="0"/>
              </a:spcBef>
              <a:defRPr/>
            </a:pPr>
            <a:r>
              <a:rPr lang="en-US" sz="4400" b="1" dirty="0" smtClean="0">
                <a:solidFill>
                  <a:srgbClr val="0070C0"/>
                </a:solidFill>
                <a:latin typeface="+mj-lt"/>
              </a:rPr>
              <a:t>Geology and Soils</a:t>
            </a:r>
            <a:endParaRPr lang="en-US" sz="4400" b="1" dirty="0">
              <a:solidFill>
                <a:srgbClr val="0070C0"/>
              </a:solidFill>
              <a:latin typeface="+mj-lt"/>
            </a:endParaRPr>
          </a:p>
        </p:txBody>
      </p:sp>
      <p:sp>
        <p:nvSpPr>
          <p:cNvPr id="3" name="Rectangle 2"/>
          <p:cNvSpPr/>
          <p:nvPr/>
        </p:nvSpPr>
        <p:spPr>
          <a:xfrm>
            <a:off x="457200" y="990600"/>
            <a:ext cx="1704313" cy="461665"/>
          </a:xfrm>
          <a:prstGeom prst="rect">
            <a:avLst/>
          </a:prstGeom>
        </p:spPr>
        <p:txBody>
          <a:bodyPr wrap="none">
            <a:spAutoFit/>
          </a:bodyPr>
          <a:lstStyle/>
          <a:p>
            <a:r>
              <a:rPr lang="en-GB" sz="2400" b="1" u="sng" dirty="0" smtClean="0"/>
              <a:t>Plagiarism:</a:t>
            </a:r>
          </a:p>
        </p:txBody>
      </p:sp>
      <p:sp>
        <p:nvSpPr>
          <p:cNvPr id="4" name="TextBox 3"/>
          <p:cNvSpPr txBox="1"/>
          <p:nvPr/>
        </p:nvSpPr>
        <p:spPr>
          <a:xfrm>
            <a:off x="381000" y="1752600"/>
            <a:ext cx="8382000" cy="5632311"/>
          </a:xfrm>
          <a:prstGeom prst="rect">
            <a:avLst/>
          </a:prstGeom>
          <a:noFill/>
        </p:spPr>
        <p:txBody>
          <a:bodyPr wrap="square" rtlCol="0">
            <a:spAutoFit/>
          </a:bodyPr>
          <a:lstStyle/>
          <a:p>
            <a:r>
              <a:rPr lang="en-GB" dirty="0" smtClean="0"/>
              <a:t>This is when you intentionally submit work that is not your own and attempt to pass it off as your own. Here are some examples:</a:t>
            </a:r>
          </a:p>
          <a:p>
            <a:endParaRPr lang="en-GB" dirty="0" smtClean="0"/>
          </a:p>
          <a:p>
            <a:pPr marL="342900" indent="-342900">
              <a:buAutoNum type="arabicPeriod"/>
            </a:pPr>
            <a:r>
              <a:rPr lang="en-GB" dirty="0" smtClean="0"/>
              <a:t>Fully quoting someone else’s work, word for word, without using quotation marks or ‘referencing’ it.</a:t>
            </a:r>
          </a:p>
          <a:p>
            <a:pPr marL="342900" indent="-342900">
              <a:buAutoNum type="arabicPeriod"/>
            </a:pPr>
            <a:r>
              <a:rPr lang="en-GB" dirty="0" smtClean="0"/>
              <a:t>Using diagrams, charts, tables, photo’s etc from literature or internet sources without referencing them.</a:t>
            </a:r>
          </a:p>
          <a:p>
            <a:pPr marL="342900" indent="-342900">
              <a:buAutoNum type="arabicPeriod"/>
            </a:pPr>
            <a:r>
              <a:rPr lang="en-GB" dirty="0" smtClean="0"/>
              <a:t>Copying work from another student and submitting it as your own, with or without that student’s permission.</a:t>
            </a:r>
          </a:p>
          <a:p>
            <a:pPr marL="342900" indent="-342900">
              <a:buAutoNum type="arabicPeriod"/>
            </a:pPr>
            <a:r>
              <a:rPr lang="en-GB" dirty="0" smtClean="0"/>
              <a:t>If you BUY or commission work by someone else and then submit it as your own.</a:t>
            </a:r>
          </a:p>
          <a:p>
            <a:pPr marL="342900" indent="-342900">
              <a:buAutoNum type="arabicPeriod"/>
            </a:pPr>
            <a:endParaRPr lang="en-GB" dirty="0" smtClean="0"/>
          </a:p>
          <a:p>
            <a:pPr marL="342900" indent="-342900"/>
            <a:endParaRPr lang="en-GB" dirty="0" smtClean="0"/>
          </a:p>
          <a:p>
            <a:pPr marL="342900" indent="-342900"/>
            <a:r>
              <a:rPr lang="en-GB" dirty="0" smtClean="0"/>
              <a:t>It is your responsibility to make yourself familiar with the different types of unacceptable</a:t>
            </a:r>
          </a:p>
          <a:p>
            <a:pPr marL="342900" indent="-342900"/>
            <a:r>
              <a:rPr lang="en-GB" dirty="0" smtClean="0"/>
              <a:t>plagiarism practices and how NOT to commit such offenses.</a:t>
            </a:r>
          </a:p>
          <a:p>
            <a:pPr marL="342900" indent="-342900"/>
            <a:endParaRPr lang="en-GB" dirty="0" smtClean="0"/>
          </a:p>
          <a:p>
            <a:pPr marL="342900" indent="-342900"/>
            <a:r>
              <a:rPr lang="en-GB" dirty="0" smtClean="0"/>
              <a:t>The University’s  ‘TURNITIN’ software measures plagiarism for written assignments.</a:t>
            </a:r>
          </a:p>
          <a:p>
            <a:pPr marL="342900" indent="-342900"/>
            <a:endParaRPr lang="en-GB" dirty="0" smtClean="0"/>
          </a:p>
          <a:p>
            <a:pPr marL="342900" indent="-342900"/>
            <a:endParaRPr lang="en-GB" dirty="0" smtClean="0"/>
          </a:p>
          <a:p>
            <a:pPr marL="342900" indent="-342900"/>
            <a:endParaRPr lang="en-GB" dirty="0" smtClean="0"/>
          </a:p>
          <a:p>
            <a:pPr marL="342900" indent="-342900"/>
            <a:endParaRPr lang="en-GB" dirty="0" smtClean="0"/>
          </a:p>
        </p:txBody>
      </p:sp>
      <p:pic>
        <p:nvPicPr>
          <p:cNvPr id="5" name="Picture 4" descr="linkedin">
            <a:hlinkClick r:id="rId2"/>
          </p:cNvPr>
          <p:cNvPicPr/>
          <p:nvPr/>
        </p:nvPicPr>
        <p:blipFill>
          <a:blip r:embed="rId3" cstate="print"/>
          <a:srcRect/>
          <a:stretch>
            <a:fillRect/>
          </a:stretch>
        </p:blipFill>
        <p:spPr bwMode="auto">
          <a:xfrm rot="1311060">
            <a:off x="7751862" y="742835"/>
            <a:ext cx="885720" cy="879539"/>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1000" y="990600"/>
            <a:ext cx="8382000" cy="6309420"/>
          </a:xfrm>
          <a:prstGeom prst="rect">
            <a:avLst/>
          </a:prstGeom>
          <a:noFill/>
        </p:spPr>
        <p:txBody>
          <a:bodyPr wrap="square" rtlCol="0">
            <a:spAutoFit/>
          </a:bodyPr>
          <a:lstStyle/>
          <a:p>
            <a:r>
              <a:rPr lang="en-US" sz="3600" dirty="0" smtClean="0"/>
              <a:t>ATTENDANCE</a:t>
            </a:r>
          </a:p>
          <a:p>
            <a:endParaRPr lang="en-US" sz="4000" dirty="0" smtClean="0"/>
          </a:p>
          <a:p>
            <a:pPr>
              <a:buFont typeface="Wingdings" pitchFamily="2" charset="2"/>
              <a:buChar char="Ø"/>
            </a:pPr>
            <a:r>
              <a:rPr lang="en-US" sz="2000" dirty="0" smtClean="0"/>
              <a:t> </a:t>
            </a:r>
            <a:r>
              <a:rPr lang="en-US" sz="2800" b="1" dirty="0" smtClean="0">
                <a:solidFill>
                  <a:srgbClr val="0070C0"/>
                </a:solidFill>
              </a:rPr>
              <a:t>Is mandatory</a:t>
            </a:r>
          </a:p>
          <a:p>
            <a:pPr>
              <a:buFont typeface="Wingdings" pitchFamily="2" charset="2"/>
              <a:buChar char="Ø"/>
            </a:pPr>
            <a:endParaRPr lang="en-US" sz="2000" dirty="0" smtClean="0"/>
          </a:p>
          <a:p>
            <a:pPr>
              <a:buFont typeface="Wingdings" pitchFamily="2" charset="2"/>
              <a:buChar char="Ø"/>
            </a:pPr>
            <a:r>
              <a:rPr lang="en-US" sz="2000" dirty="0" smtClean="0"/>
              <a:t> 3 strikes rule</a:t>
            </a:r>
          </a:p>
          <a:p>
            <a:pPr>
              <a:buFont typeface="Wingdings" pitchFamily="2" charset="2"/>
              <a:buChar char="Ø"/>
            </a:pPr>
            <a:endParaRPr lang="en-US" sz="2000" dirty="0" smtClean="0"/>
          </a:p>
          <a:p>
            <a:pPr>
              <a:buFont typeface="Wingdings" pitchFamily="2" charset="2"/>
              <a:buChar char="Ø"/>
            </a:pPr>
            <a:r>
              <a:rPr lang="en-US" sz="2000" dirty="0" smtClean="0"/>
              <a:t> Keep me informed of ‘issues’- Vitally important at assignment times</a:t>
            </a:r>
          </a:p>
          <a:p>
            <a:pPr>
              <a:buFont typeface="Wingdings" pitchFamily="2" charset="2"/>
              <a:buChar char="Ø"/>
            </a:pPr>
            <a:endParaRPr lang="en-US" sz="2000" dirty="0" smtClean="0"/>
          </a:p>
          <a:p>
            <a:pPr>
              <a:buFont typeface="Wingdings" pitchFamily="2" charset="2"/>
              <a:buChar char="Ø"/>
            </a:pPr>
            <a:r>
              <a:rPr lang="en-US" sz="2000" dirty="0" smtClean="0"/>
              <a:t> Sickness needs to be covered by a medical certificate – </a:t>
            </a:r>
          </a:p>
          <a:p>
            <a:pPr>
              <a:buFont typeface="Wingdings" pitchFamily="2" charset="2"/>
              <a:buChar char="Ø"/>
            </a:pPr>
            <a:endParaRPr lang="en-US" sz="2000" dirty="0" smtClean="0"/>
          </a:p>
          <a:p>
            <a:pPr>
              <a:buFont typeface="Wingdings" pitchFamily="2" charset="2"/>
              <a:buChar char="Ø"/>
            </a:pPr>
            <a:r>
              <a:rPr lang="en-US" sz="2000" dirty="0" smtClean="0"/>
              <a:t>If sickness affects your ability to complete an assignment on time, you must</a:t>
            </a:r>
          </a:p>
          <a:p>
            <a:r>
              <a:rPr lang="en-US" sz="2000" dirty="0" smtClean="0"/>
              <a:t>   submit an ‘extenuating circumstances’ form to the course director. </a:t>
            </a:r>
          </a:p>
          <a:p>
            <a:r>
              <a:rPr lang="en-US" sz="2000" dirty="0" smtClean="0"/>
              <a:t>	</a:t>
            </a:r>
            <a:r>
              <a:rPr lang="en-US" sz="2000" b="1" dirty="0" smtClean="0">
                <a:solidFill>
                  <a:srgbClr val="0070C0"/>
                </a:solidFill>
              </a:rPr>
              <a:t>                Tutors cannot authorise extensions</a:t>
            </a:r>
          </a:p>
          <a:p>
            <a:endParaRPr lang="en-US" sz="2000" dirty="0" smtClean="0"/>
          </a:p>
          <a:p>
            <a:r>
              <a:rPr lang="en-US" sz="2000" dirty="0" smtClean="0"/>
              <a:t>   This will be discussed by a University committee and a response given to you.</a:t>
            </a:r>
          </a:p>
          <a:p>
            <a:pPr>
              <a:buFont typeface="Wingdings" pitchFamily="2" charset="2"/>
              <a:buChar char="Ø"/>
            </a:pPr>
            <a:endParaRPr lang="en-US" sz="2000" dirty="0" smtClean="0"/>
          </a:p>
          <a:p>
            <a:endParaRPr lang="en-US" sz="2000" dirty="0" smtClean="0"/>
          </a:p>
          <a:p>
            <a:r>
              <a:rPr lang="en-US" sz="2000" dirty="0" smtClean="0"/>
              <a:t> </a:t>
            </a:r>
            <a:endParaRPr lang="en-US" sz="2000" dirty="0"/>
          </a:p>
        </p:txBody>
      </p:sp>
      <p:sp>
        <p:nvSpPr>
          <p:cNvPr id="3" name="Rectangle 2"/>
          <p:cNvSpPr/>
          <p:nvPr/>
        </p:nvSpPr>
        <p:spPr>
          <a:xfrm>
            <a:off x="304800" y="304800"/>
            <a:ext cx="4434227" cy="677108"/>
          </a:xfrm>
          <a:prstGeom prst="rect">
            <a:avLst/>
          </a:prstGeom>
        </p:spPr>
        <p:txBody>
          <a:bodyPr wrap="none">
            <a:spAutoFit/>
          </a:bodyPr>
          <a:lstStyle/>
          <a:p>
            <a:pPr lvl="0">
              <a:spcBef>
                <a:spcPct val="0"/>
              </a:spcBef>
              <a:defRPr/>
            </a:pPr>
            <a:r>
              <a:rPr lang="en-US" sz="3800" b="1" dirty="0" smtClean="0">
                <a:solidFill>
                  <a:srgbClr val="0070C0"/>
                </a:solidFill>
                <a:latin typeface="+mj-lt"/>
              </a:rPr>
              <a:t>Geology and Soils</a:t>
            </a:r>
            <a:endParaRPr lang="en-US" sz="3800" b="1" dirty="0">
              <a:solidFill>
                <a:srgbClr val="0070C0"/>
              </a:solidFill>
              <a:latin typeface="+mj-lt"/>
            </a:endParaRPr>
          </a:p>
        </p:txBody>
      </p:sp>
      <p:pic>
        <p:nvPicPr>
          <p:cNvPr id="8194" name="Picture 2" descr="show-up"/>
          <p:cNvPicPr>
            <a:picLocks noChangeAspect="1" noChangeArrowheads="1"/>
          </p:cNvPicPr>
          <p:nvPr/>
        </p:nvPicPr>
        <p:blipFill>
          <a:blip r:embed="rId2" cstate="print"/>
          <a:srcRect/>
          <a:stretch>
            <a:fillRect/>
          </a:stretch>
        </p:blipFill>
        <p:spPr bwMode="auto">
          <a:xfrm>
            <a:off x="5181600" y="914400"/>
            <a:ext cx="3678813" cy="2105025"/>
          </a:xfrm>
          <a:prstGeom prst="rect">
            <a:avLst/>
          </a:prstGeom>
          <a:noFill/>
          <a:ln w="19050">
            <a:solidFill>
              <a:schemeClr val="tx1"/>
            </a:solidFill>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1371600"/>
            <a:ext cx="8610600" cy="5232202"/>
          </a:xfrm>
          <a:prstGeom prst="rect">
            <a:avLst/>
          </a:prstGeom>
          <a:noFill/>
        </p:spPr>
        <p:txBody>
          <a:bodyPr wrap="square" rtlCol="0">
            <a:spAutoFit/>
          </a:bodyPr>
          <a:lstStyle/>
          <a:p>
            <a:r>
              <a:rPr lang="en-GB" sz="2400" b="1" u="sng" dirty="0" smtClean="0"/>
              <a:t>Literature recommended for this module:</a:t>
            </a:r>
          </a:p>
          <a:p>
            <a:endParaRPr lang="en-GB" sz="2400" u="sng" dirty="0" smtClean="0"/>
          </a:p>
          <a:p>
            <a:pPr>
              <a:buFont typeface="Arial" pitchFamily="34" charset="0"/>
              <a:buChar char="•"/>
            </a:pPr>
            <a:r>
              <a:rPr lang="en-GB" sz="2000" dirty="0" smtClean="0"/>
              <a:t> </a:t>
            </a:r>
            <a:r>
              <a:rPr lang="en-GB" sz="2000" b="1" dirty="0" smtClean="0"/>
              <a:t>Bell, F.G. (2006) –</a:t>
            </a:r>
            <a:r>
              <a:rPr lang="en-GB" sz="2000" dirty="0" smtClean="0"/>
              <a:t>   </a:t>
            </a:r>
            <a:r>
              <a:rPr lang="en-GB" sz="2000" i="1" dirty="0" smtClean="0"/>
              <a:t>Engineering Geology       </a:t>
            </a:r>
            <a:r>
              <a:rPr lang="en-GB" sz="1600" dirty="0" smtClean="0"/>
              <a:t>Butterworth-</a:t>
            </a:r>
            <a:r>
              <a:rPr lang="en-GB" sz="1600" dirty="0" err="1" smtClean="0"/>
              <a:t>Heineman</a:t>
            </a:r>
            <a:endParaRPr lang="en-GB" sz="1600" dirty="0" smtClean="0"/>
          </a:p>
          <a:p>
            <a:endParaRPr lang="en-GB" sz="1400" i="1" dirty="0" smtClean="0"/>
          </a:p>
          <a:p>
            <a:pPr>
              <a:buFont typeface="Arial" pitchFamily="34" charset="0"/>
              <a:buChar char="•"/>
            </a:pPr>
            <a:r>
              <a:rPr lang="en-GB" sz="2000" i="1" dirty="0" smtClean="0"/>
              <a:t> </a:t>
            </a:r>
            <a:r>
              <a:rPr lang="en-GB" sz="2000" b="1" dirty="0" smtClean="0"/>
              <a:t>Cosgrove J.W. &amp; Hudson J.A.</a:t>
            </a:r>
            <a:r>
              <a:rPr lang="en-GB" sz="1400" dirty="0"/>
              <a:t> </a:t>
            </a:r>
            <a:r>
              <a:rPr lang="en-GB" sz="2000" b="1" dirty="0" smtClean="0"/>
              <a:t>(2016) –</a:t>
            </a:r>
            <a:r>
              <a:rPr lang="en-GB" sz="1400" b="1" dirty="0" smtClean="0"/>
              <a:t> </a:t>
            </a:r>
          </a:p>
          <a:p>
            <a:pPr>
              <a:buFont typeface="Arial" pitchFamily="34" charset="0"/>
              <a:buChar char="•"/>
            </a:pPr>
            <a:endParaRPr lang="en-GB" sz="1400" dirty="0" smtClean="0"/>
          </a:p>
          <a:p>
            <a:r>
              <a:rPr lang="en-GB" sz="1400" i="1" dirty="0"/>
              <a:t> </a:t>
            </a:r>
            <a:r>
              <a:rPr lang="en-GB" sz="1400" i="1" dirty="0" smtClean="0"/>
              <a:t>   </a:t>
            </a:r>
            <a:r>
              <a:rPr lang="en-GB" sz="2000" i="1" dirty="0" smtClean="0"/>
              <a:t>Structural Geology and Rock Engineering       </a:t>
            </a:r>
            <a:r>
              <a:rPr lang="en-GB" sz="1600" dirty="0" smtClean="0"/>
              <a:t>Imperial College Press</a:t>
            </a:r>
          </a:p>
          <a:p>
            <a:endParaRPr lang="en-GB" sz="2000" i="1" dirty="0" smtClean="0"/>
          </a:p>
          <a:p>
            <a:pPr>
              <a:buFont typeface="Arial" pitchFamily="34" charset="0"/>
              <a:buChar char="•"/>
            </a:pPr>
            <a:r>
              <a:rPr lang="en-GB" sz="2400" b="1" dirty="0" smtClean="0"/>
              <a:t> </a:t>
            </a:r>
            <a:r>
              <a:rPr lang="en-GB" sz="2000" b="1" dirty="0" smtClean="0"/>
              <a:t>Whitlow, R. (2000)</a:t>
            </a:r>
            <a:r>
              <a:rPr lang="en-GB" sz="2000" dirty="0" smtClean="0"/>
              <a:t> - </a:t>
            </a:r>
            <a:r>
              <a:rPr lang="en-GB" sz="2000" i="1" dirty="0" smtClean="0"/>
              <a:t>Basic Soil Mechanics     </a:t>
            </a:r>
            <a:r>
              <a:rPr lang="en-GB" sz="1600" dirty="0" smtClean="0"/>
              <a:t>Prentice Hall</a:t>
            </a:r>
            <a:endParaRPr lang="en-GB" sz="1600" b="1" dirty="0" smtClean="0"/>
          </a:p>
          <a:p>
            <a:pPr>
              <a:buFont typeface="Arial" pitchFamily="34" charset="0"/>
              <a:buChar char="•"/>
            </a:pPr>
            <a:endParaRPr lang="en-GB" sz="1600" b="1" dirty="0" smtClean="0"/>
          </a:p>
          <a:p>
            <a:pPr>
              <a:buFont typeface="Arial" pitchFamily="34" charset="0"/>
              <a:buChar char="•"/>
            </a:pPr>
            <a:endParaRPr lang="en-GB" sz="1600" b="1" dirty="0" smtClean="0"/>
          </a:p>
          <a:p>
            <a:pPr>
              <a:buFont typeface="Arial" pitchFamily="34" charset="0"/>
              <a:buChar char="•"/>
            </a:pPr>
            <a:r>
              <a:rPr lang="en-GB" sz="2400" b="1" dirty="0" smtClean="0"/>
              <a:t> </a:t>
            </a:r>
            <a:r>
              <a:rPr lang="en-GB" sz="1600" b="1" dirty="0" smtClean="0"/>
              <a:t> </a:t>
            </a:r>
            <a:r>
              <a:rPr lang="en-GB" sz="2000" b="1" dirty="0" smtClean="0"/>
              <a:t>Atkinson, J. (2007)</a:t>
            </a:r>
            <a:r>
              <a:rPr lang="en-GB" sz="2000" dirty="0" smtClean="0"/>
              <a:t> - </a:t>
            </a:r>
            <a:r>
              <a:rPr lang="en-GB" sz="2000" i="1" dirty="0" smtClean="0"/>
              <a:t>The Mechanics of Soils and Foundations</a:t>
            </a:r>
          </a:p>
          <a:p>
            <a:r>
              <a:rPr lang="en-GB" sz="2800" i="1" dirty="0" smtClean="0"/>
              <a:t>              </a:t>
            </a:r>
            <a:r>
              <a:rPr lang="en-GB" sz="1600" i="1" dirty="0" smtClean="0"/>
              <a:t>                         </a:t>
            </a:r>
            <a:r>
              <a:rPr lang="en-GB" sz="1600" dirty="0" err="1" smtClean="0"/>
              <a:t>Routledge</a:t>
            </a:r>
            <a:r>
              <a:rPr lang="en-GB" sz="1600" dirty="0" smtClean="0"/>
              <a:t> Press</a:t>
            </a:r>
          </a:p>
          <a:p>
            <a:endParaRPr lang="en-GB" sz="1400" dirty="0" smtClean="0"/>
          </a:p>
          <a:p>
            <a:pPr>
              <a:buFont typeface="Arial" pitchFamily="34" charset="0"/>
              <a:buChar char="•"/>
            </a:pPr>
            <a:endParaRPr lang="en-GB" sz="1400" dirty="0" smtClean="0"/>
          </a:p>
          <a:p>
            <a:pPr>
              <a:buFont typeface="Arial" pitchFamily="34" charset="0"/>
              <a:buChar char="•"/>
            </a:pPr>
            <a:endParaRPr lang="en-GB" sz="1400" dirty="0" smtClean="0"/>
          </a:p>
          <a:p>
            <a:endParaRPr lang="en-GB" sz="2400" u="sng" dirty="0" smtClean="0"/>
          </a:p>
        </p:txBody>
      </p:sp>
      <p:sp>
        <p:nvSpPr>
          <p:cNvPr id="3" name="Title 1"/>
          <p:cNvSpPr txBox="1">
            <a:spLocks/>
          </p:cNvSpPr>
          <p:nvPr/>
        </p:nvSpPr>
        <p:spPr>
          <a:xfrm>
            <a:off x="381000" y="685800"/>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5000" b="1" dirty="0" smtClean="0">
                <a:solidFill>
                  <a:srgbClr val="0070C0"/>
                </a:solidFill>
                <a:latin typeface="+mj-lt"/>
                <a:ea typeface="+mj-ea"/>
                <a:cs typeface="+mj-cs"/>
              </a:rPr>
              <a:t>Geology and soils</a:t>
            </a:r>
            <a:endParaRPr kumimoji="0" lang="en-US" sz="5000" b="1" i="0" u="none" strike="noStrike" kern="1200" cap="none" spc="0" normalizeH="0" baseline="0" noProof="0" dirty="0">
              <a:ln>
                <a:noFill/>
              </a:ln>
              <a:solidFill>
                <a:srgbClr val="0070C0"/>
              </a:solidFill>
              <a:effectLst/>
              <a:uLnTx/>
              <a:uFillTx/>
              <a:latin typeface="+mj-lt"/>
              <a:ea typeface="+mj-ea"/>
              <a:cs typeface="+mj-cs"/>
            </a:endParaRPr>
          </a:p>
        </p:txBody>
      </p:sp>
      <p:sp>
        <p:nvSpPr>
          <p:cNvPr id="4" name="TextBox 3"/>
          <p:cNvSpPr txBox="1"/>
          <p:nvPr/>
        </p:nvSpPr>
        <p:spPr>
          <a:xfrm>
            <a:off x="6172200" y="5715000"/>
            <a:ext cx="2667000" cy="461665"/>
          </a:xfrm>
          <a:prstGeom prst="rect">
            <a:avLst/>
          </a:prstGeom>
          <a:noFill/>
        </p:spPr>
        <p:txBody>
          <a:bodyPr wrap="square" rtlCol="0">
            <a:spAutoFit/>
          </a:bodyPr>
          <a:lstStyle/>
          <a:p>
            <a:pPr algn="ctr"/>
            <a:r>
              <a:rPr lang="en-GB" sz="2400" b="1" dirty="0" smtClean="0">
                <a:solidFill>
                  <a:srgbClr val="0070C0"/>
                </a:solidFill>
              </a:rPr>
              <a:t>COPY DOWN</a:t>
            </a:r>
            <a:endParaRPr lang="en-GB" sz="2400" b="1" dirty="0">
              <a:solidFill>
                <a:srgbClr val="0070C0"/>
              </a:solidFill>
            </a:endParaRPr>
          </a:p>
        </p:txBody>
      </p:sp>
      <p:pic>
        <p:nvPicPr>
          <p:cNvPr id="7172" name="Picture 4" descr="https://encrypted-tbn2.gstatic.com/images?q=tbn:ANd9GcRZmvHiBaFqgyx-IuRkUV8EQdqffNaGTa7tpHkG43vC-bvof3a4"/>
          <p:cNvPicPr>
            <a:picLocks noChangeAspect="1" noChangeArrowheads="1"/>
          </p:cNvPicPr>
          <p:nvPr/>
        </p:nvPicPr>
        <p:blipFill>
          <a:blip r:embed="rId2" cstate="print"/>
          <a:srcRect/>
          <a:stretch>
            <a:fillRect/>
          </a:stretch>
        </p:blipFill>
        <p:spPr bwMode="auto">
          <a:xfrm>
            <a:off x="7315200" y="685800"/>
            <a:ext cx="1491250" cy="1637588"/>
          </a:xfrm>
          <a:prstGeom prst="rect">
            <a:avLst/>
          </a:prstGeom>
          <a:noFill/>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1000" y="838200"/>
            <a:ext cx="8352928" cy="5601533"/>
          </a:xfrm>
          <a:prstGeom prst="rect">
            <a:avLst/>
          </a:prstGeom>
          <a:noFill/>
        </p:spPr>
        <p:txBody>
          <a:bodyPr wrap="square" rtlCol="0">
            <a:spAutoFit/>
          </a:bodyPr>
          <a:lstStyle/>
          <a:p>
            <a:r>
              <a:rPr lang="en-GB" sz="3200" b="1" dirty="0" smtClean="0">
                <a:solidFill>
                  <a:srgbClr val="0070C0"/>
                </a:solidFill>
              </a:rPr>
              <a:t>GEOLOGY</a:t>
            </a:r>
          </a:p>
          <a:p>
            <a:endParaRPr lang="en-GB" sz="3200" b="1" dirty="0" smtClean="0">
              <a:solidFill>
                <a:srgbClr val="0070C0"/>
              </a:solidFill>
            </a:endParaRPr>
          </a:p>
          <a:p>
            <a:r>
              <a:rPr lang="en-GB" dirty="0" smtClean="0"/>
              <a:t>Is the study of the solid earth.</a:t>
            </a:r>
          </a:p>
          <a:p>
            <a:endParaRPr lang="en-GB" dirty="0" smtClean="0"/>
          </a:p>
          <a:p>
            <a:endParaRPr lang="en-GB" b="1" dirty="0" smtClean="0">
              <a:solidFill>
                <a:srgbClr val="0070C0"/>
              </a:solidFill>
            </a:endParaRPr>
          </a:p>
          <a:p>
            <a:endParaRPr lang="en-GB" b="1" dirty="0" smtClean="0">
              <a:solidFill>
                <a:srgbClr val="0070C0"/>
              </a:solidFill>
            </a:endParaRPr>
          </a:p>
          <a:p>
            <a:r>
              <a:rPr lang="en-GB" b="1" dirty="0" smtClean="0">
                <a:solidFill>
                  <a:srgbClr val="0070C0"/>
                </a:solidFill>
              </a:rPr>
              <a:t>WHAT DOES IT INCLUDE?</a:t>
            </a:r>
          </a:p>
          <a:p>
            <a:endParaRPr lang="en-GB" b="1" dirty="0" smtClean="0">
              <a:solidFill>
                <a:srgbClr val="0070C0"/>
              </a:solidFill>
            </a:endParaRPr>
          </a:p>
          <a:p>
            <a:pPr marL="285750" indent="-285750">
              <a:buFont typeface="Wingdings" pitchFamily="2" charset="2"/>
              <a:buChar char="§"/>
            </a:pPr>
            <a:r>
              <a:rPr lang="en-GB" dirty="0" smtClean="0"/>
              <a:t>The investigation of rocks forming the Earth </a:t>
            </a:r>
            <a:r>
              <a:rPr lang="en-GB" b="1" dirty="0" smtClean="0">
                <a:solidFill>
                  <a:srgbClr val="0070C0"/>
                </a:solidFill>
              </a:rPr>
              <a:t>(PETROLOGY)</a:t>
            </a:r>
          </a:p>
          <a:p>
            <a:pPr marL="285750" indent="-285750">
              <a:buFont typeface="Wingdings" pitchFamily="2" charset="2"/>
              <a:buChar char="§"/>
            </a:pPr>
            <a:r>
              <a:rPr lang="en-GB" dirty="0" smtClean="0"/>
              <a:t>Their distribution over the earth </a:t>
            </a:r>
            <a:r>
              <a:rPr lang="en-GB" b="1" dirty="0" smtClean="0">
                <a:solidFill>
                  <a:srgbClr val="0070C0"/>
                </a:solidFill>
              </a:rPr>
              <a:t>(STRATIGRAPHY)</a:t>
            </a:r>
            <a:endParaRPr lang="en-GB" dirty="0" smtClean="0"/>
          </a:p>
          <a:p>
            <a:pPr marL="285750" indent="-285750">
              <a:buFont typeface="Wingdings" pitchFamily="2" charset="2"/>
              <a:buChar char="§"/>
            </a:pPr>
            <a:r>
              <a:rPr lang="en-GB" dirty="0" smtClean="0"/>
              <a:t>Structures within the strata </a:t>
            </a:r>
            <a:r>
              <a:rPr lang="en-GB" b="1" dirty="0" smtClean="0">
                <a:solidFill>
                  <a:srgbClr val="0070C0"/>
                </a:solidFill>
              </a:rPr>
              <a:t>(LANDFORM)</a:t>
            </a:r>
          </a:p>
          <a:p>
            <a:pPr marL="285750" indent="-285750">
              <a:buFont typeface="Wingdings" pitchFamily="2" charset="2"/>
              <a:buChar char="§"/>
            </a:pPr>
            <a:r>
              <a:rPr lang="en-GB" dirty="0" smtClean="0"/>
              <a:t>Creation and movement of that strata </a:t>
            </a:r>
            <a:r>
              <a:rPr lang="en-GB" b="1" dirty="0" smtClean="0">
                <a:solidFill>
                  <a:srgbClr val="0070C0"/>
                </a:solidFill>
              </a:rPr>
              <a:t>(ZONES AND PLATE TECTONICS)</a:t>
            </a:r>
            <a:r>
              <a:rPr lang="en-GB" dirty="0"/>
              <a:t>	</a:t>
            </a:r>
            <a:endParaRPr lang="en-GB" dirty="0" smtClean="0"/>
          </a:p>
          <a:p>
            <a:pPr marL="285750" indent="-285750">
              <a:buFont typeface="Wingdings" pitchFamily="2" charset="2"/>
              <a:buChar char="§"/>
            </a:pPr>
            <a:endParaRPr lang="en-GB" dirty="0" smtClean="0"/>
          </a:p>
          <a:p>
            <a:pPr marL="285750" indent="-285750">
              <a:buFont typeface="Wingdings" pitchFamily="2" charset="2"/>
              <a:buChar char="§"/>
            </a:pPr>
            <a:endParaRPr lang="en-GB" dirty="0" smtClean="0"/>
          </a:p>
          <a:p>
            <a:r>
              <a:rPr lang="en-GB" dirty="0" smtClean="0"/>
              <a:t>    </a:t>
            </a:r>
            <a:r>
              <a:rPr lang="en-GB" sz="2400" b="1" dirty="0" smtClean="0">
                <a:solidFill>
                  <a:srgbClr val="0070C0"/>
                </a:solidFill>
              </a:rPr>
              <a:t>Why is this field of study so important to Civil Engineering?</a:t>
            </a:r>
          </a:p>
          <a:p>
            <a:pPr marL="285750" indent="-285750">
              <a:buFont typeface="Wingdings" pitchFamily="2" charset="2"/>
              <a:buChar char="§"/>
            </a:pPr>
            <a:endParaRPr lang="en-GB" dirty="0"/>
          </a:p>
          <a:p>
            <a:endParaRPr lang="en-GB" dirty="0"/>
          </a:p>
        </p:txBody>
      </p:sp>
      <p:pic>
        <p:nvPicPr>
          <p:cNvPr id="14338" name="Picture 2" descr="http://www.cartage.org.lb/en/themes/sciences/earthscience/geology/oilandgas/hydrocarbonexploration/RockCores/whole_cores.jpg">
            <a:hlinkClick r:id="rId2"/>
          </p:cNvPr>
          <p:cNvPicPr>
            <a:picLocks noChangeAspect="1" noChangeArrowheads="1"/>
          </p:cNvPicPr>
          <p:nvPr/>
        </p:nvPicPr>
        <p:blipFill>
          <a:blip r:embed="rId3" cstate="print"/>
          <a:srcRect/>
          <a:stretch>
            <a:fillRect/>
          </a:stretch>
        </p:blipFill>
        <p:spPr bwMode="auto">
          <a:xfrm>
            <a:off x="4558499" y="152400"/>
            <a:ext cx="4452151" cy="2590800"/>
          </a:xfrm>
          <a:prstGeom prst="rect">
            <a:avLst/>
          </a:prstGeom>
          <a:noFill/>
          <a:ln w="19050">
            <a:solidFill>
              <a:schemeClr val="tx1"/>
            </a:solidFill>
          </a:ln>
        </p:spPr>
      </p:pic>
      <p:sp>
        <p:nvSpPr>
          <p:cNvPr id="4" name="TextBox 3"/>
          <p:cNvSpPr txBox="1"/>
          <p:nvPr/>
        </p:nvSpPr>
        <p:spPr>
          <a:xfrm>
            <a:off x="6400800" y="6096000"/>
            <a:ext cx="2514600" cy="461665"/>
          </a:xfrm>
          <a:prstGeom prst="rect">
            <a:avLst/>
          </a:prstGeom>
          <a:noFill/>
        </p:spPr>
        <p:txBody>
          <a:bodyPr wrap="square" rtlCol="0">
            <a:spAutoFit/>
          </a:bodyPr>
          <a:lstStyle/>
          <a:p>
            <a:pPr algn="ctr"/>
            <a:r>
              <a:rPr lang="en-GB" sz="2400" b="1" dirty="0" smtClean="0">
                <a:solidFill>
                  <a:srgbClr val="0070C0"/>
                </a:solidFill>
              </a:rPr>
              <a:t>5 minutes</a:t>
            </a:r>
            <a:endParaRPr lang="en-GB" sz="2400" b="1" dirty="0">
              <a:solidFill>
                <a:srgbClr val="0070C0"/>
              </a:solidFill>
            </a:endParaRPr>
          </a:p>
        </p:txBody>
      </p:sp>
      <p:sp>
        <p:nvSpPr>
          <p:cNvPr id="5" name="TextBox 4"/>
          <p:cNvSpPr txBox="1"/>
          <p:nvPr/>
        </p:nvSpPr>
        <p:spPr>
          <a:xfrm>
            <a:off x="381000" y="4953000"/>
            <a:ext cx="1292456" cy="646331"/>
          </a:xfrm>
          <a:prstGeom prst="rect">
            <a:avLst/>
          </a:prstGeom>
          <a:noFill/>
        </p:spPr>
        <p:txBody>
          <a:bodyPr wrap="square" rtlCol="0">
            <a:spAutoFit/>
          </a:bodyPr>
          <a:lstStyle/>
          <a:p>
            <a:r>
              <a:rPr lang="en-GB" b="1" dirty="0" smtClean="0">
                <a:solidFill>
                  <a:srgbClr val="0070C0"/>
                </a:solidFill>
              </a:rPr>
              <a:t>Question :</a:t>
            </a:r>
          </a:p>
          <a:p>
            <a:r>
              <a:rPr lang="en-GB" dirty="0" smtClean="0"/>
              <a:t> </a:t>
            </a:r>
            <a:endParaRPr lang="en-GB" dirty="0"/>
          </a:p>
        </p:txBody>
      </p:sp>
      <p:sp>
        <p:nvSpPr>
          <p:cNvPr id="3" name="TextBox 2"/>
          <p:cNvSpPr txBox="1"/>
          <p:nvPr/>
        </p:nvSpPr>
        <p:spPr>
          <a:xfrm>
            <a:off x="1828800" y="4724400"/>
            <a:ext cx="5715000" cy="369332"/>
          </a:xfrm>
          <a:prstGeom prst="rect">
            <a:avLst/>
          </a:prstGeom>
          <a:noFill/>
        </p:spPr>
        <p:txBody>
          <a:bodyPr wrap="square" rtlCol="0">
            <a:spAutoFit/>
          </a:bodyPr>
          <a:lstStyle/>
          <a:p>
            <a:r>
              <a:rPr lang="en-GB" dirty="0"/>
              <a:t>a</a:t>
            </a:r>
            <a:r>
              <a:rPr lang="en-GB" dirty="0" smtClean="0"/>
              <a:t>lso </a:t>
            </a:r>
            <a:r>
              <a:rPr lang="en-GB" b="1" dirty="0" smtClean="0">
                <a:solidFill>
                  <a:srgbClr val="0070C0"/>
                </a:solidFill>
              </a:rPr>
              <a:t>MINERALOGY</a:t>
            </a:r>
            <a:r>
              <a:rPr lang="en-GB" dirty="0" smtClean="0"/>
              <a:t> and </a:t>
            </a:r>
            <a:r>
              <a:rPr lang="en-GB" b="1" dirty="0" smtClean="0">
                <a:solidFill>
                  <a:srgbClr val="0070C0"/>
                </a:solidFill>
              </a:rPr>
              <a:t>PALAEONTOLOGY</a:t>
            </a:r>
            <a:endParaRPr lang="en-GB" b="1" dirty="0">
              <a:solidFill>
                <a:srgbClr val="0070C0"/>
              </a:solidFill>
            </a:endParaRPr>
          </a:p>
        </p:txBody>
      </p:sp>
    </p:spTree>
    <p:extLst>
      <p:ext uri="{BB962C8B-B14F-4D97-AF65-F5344CB8AC3E}">
        <p14:creationId xmlns:p14="http://schemas.microsoft.com/office/powerpoint/2010/main" val="426693784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90600" y="1752600"/>
            <a:ext cx="7086600" cy="954107"/>
          </a:xfrm>
          <a:prstGeom prst="rect">
            <a:avLst/>
          </a:prstGeom>
        </p:spPr>
        <p:txBody>
          <a:bodyPr wrap="square">
            <a:spAutoFit/>
          </a:bodyPr>
          <a:lstStyle/>
          <a:p>
            <a:pPr algn="ctr"/>
            <a:r>
              <a:rPr lang="en-GB" sz="2800" b="1" dirty="0">
                <a:solidFill>
                  <a:srgbClr val="0070C0"/>
                </a:solidFill>
              </a:rPr>
              <a:t>Why is the field of GEOTECHNICS so important to </a:t>
            </a:r>
            <a:r>
              <a:rPr lang="en-GB" sz="2800" b="1" dirty="0" smtClean="0">
                <a:solidFill>
                  <a:srgbClr val="0070C0"/>
                </a:solidFill>
              </a:rPr>
              <a:t>Civil  </a:t>
            </a:r>
            <a:r>
              <a:rPr lang="en-GB" sz="2800" b="1" dirty="0">
                <a:solidFill>
                  <a:srgbClr val="0070C0"/>
                </a:solidFill>
              </a:rPr>
              <a:t>Engineering?</a:t>
            </a:r>
            <a:endParaRPr lang="en-GB" sz="2800" dirty="0"/>
          </a:p>
        </p:txBody>
      </p:sp>
    </p:spTree>
    <p:extLst>
      <p:ext uri="{BB962C8B-B14F-4D97-AF65-F5344CB8AC3E}">
        <p14:creationId xmlns:p14="http://schemas.microsoft.com/office/powerpoint/2010/main" val="1017874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2286000"/>
            <a:ext cx="8382000" cy="3416320"/>
          </a:xfrm>
          <a:prstGeom prst="rect">
            <a:avLst/>
          </a:prstGeom>
        </p:spPr>
        <p:txBody>
          <a:bodyPr wrap="square">
            <a:spAutoFit/>
          </a:bodyPr>
          <a:lstStyle/>
          <a:p>
            <a:pPr marL="285750" indent="-285750">
              <a:buFont typeface="Wingdings" pitchFamily="2" charset="2"/>
              <a:buChar char="§"/>
            </a:pPr>
            <a:r>
              <a:rPr lang="en-GB" b="1" dirty="0" smtClean="0">
                <a:solidFill>
                  <a:srgbClr val="0070C0"/>
                </a:solidFill>
              </a:rPr>
              <a:t>Projects involve excavation of soil and rock. </a:t>
            </a:r>
          </a:p>
          <a:p>
            <a:pPr marL="285750" indent="-285750">
              <a:buFont typeface="Wingdings" pitchFamily="2" charset="2"/>
              <a:buChar char="§"/>
            </a:pPr>
            <a:endParaRPr lang="en-GB" b="1" dirty="0" smtClean="0">
              <a:solidFill>
                <a:srgbClr val="0070C0"/>
              </a:solidFill>
            </a:endParaRPr>
          </a:p>
          <a:p>
            <a:pPr marL="285750" indent="-285750">
              <a:buFont typeface="Wingdings" pitchFamily="2" charset="2"/>
              <a:buChar char="§"/>
            </a:pPr>
            <a:r>
              <a:rPr lang="en-GB" b="1" dirty="0" smtClean="0">
                <a:solidFill>
                  <a:srgbClr val="0070C0"/>
                </a:solidFill>
              </a:rPr>
              <a:t>Projects involve the loading of substrata in the consequent build. </a:t>
            </a:r>
          </a:p>
          <a:p>
            <a:r>
              <a:rPr lang="en-GB" b="1" dirty="0">
                <a:solidFill>
                  <a:srgbClr val="0070C0"/>
                </a:solidFill>
              </a:rPr>
              <a:t> </a:t>
            </a:r>
            <a:r>
              <a:rPr lang="en-GB" b="1" dirty="0" smtClean="0">
                <a:solidFill>
                  <a:srgbClr val="0070C0"/>
                </a:solidFill>
              </a:rPr>
              <a:t>    (Kingdom Tower)</a:t>
            </a:r>
          </a:p>
          <a:p>
            <a:pPr marL="285750" indent="-285750">
              <a:buFont typeface="Wingdings" pitchFamily="2" charset="2"/>
              <a:buChar char="§"/>
            </a:pPr>
            <a:endParaRPr lang="en-GB" b="1" dirty="0" smtClean="0">
              <a:solidFill>
                <a:srgbClr val="0070C0"/>
              </a:solidFill>
            </a:endParaRPr>
          </a:p>
          <a:p>
            <a:pPr marL="285750" indent="-285750">
              <a:buFont typeface="Wingdings" pitchFamily="2" charset="2"/>
              <a:buChar char="§"/>
            </a:pPr>
            <a:r>
              <a:rPr lang="en-GB" b="1" dirty="0" smtClean="0">
                <a:solidFill>
                  <a:srgbClr val="0070C0"/>
                </a:solidFill>
              </a:rPr>
              <a:t>The feasibility of the project, </a:t>
            </a:r>
          </a:p>
          <a:p>
            <a:pPr marL="285750" indent="-285750">
              <a:buFont typeface="Wingdings" pitchFamily="2" charset="2"/>
              <a:buChar char="§"/>
            </a:pPr>
            <a:r>
              <a:rPr lang="en-GB" b="1" dirty="0" smtClean="0">
                <a:solidFill>
                  <a:srgbClr val="0070C0"/>
                </a:solidFill>
              </a:rPr>
              <a:t>Its planning and design, </a:t>
            </a:r>
          </a:p>
          <a:p>
            <a:pPr marL="285750" indent="-285750">
              <a:buFont typeface="Wingdings" pitchFamily="2" charset="2"/>
              <a:buChar char="§"/>
            </a:pPr>
            <a:r>
              <a:rPr lang="en-GB" b="1" dirty="0" smtClean="0">
                <a:solidFill>
                  <a:srgbClr val="0070C0"/>
                </a:solidFill>
              </a:rPr>
              <a:t>Its construction and </a:t>
            </a:r>
          </a:p>
          <a:p>
            <a:pPr marL="285750" indent="-285750">
              <a:buFont typeface="Wingdings" pitchFamily="2" charset="2"/>
              <a:buChar char="§"/>
            </a:pPr>
            <a:r>
              <a:rPr lang="en-GB" b="1" dirty="0" smtClean="0">
                <a:solidFill>
                  <a:srgbClr val="0070C0"/>
                </a:solidFill>
              </a:rPr>
              <a:t>Its costing </a:t>
            </a:r>
          </a:p>
          <a:p>
            <a:pPr marL="285750" indent="-285750"/>
            <a:r>
              <a:rPr lang="en-GB" b="1" dirty="0" smtClean="0">
                <a:solidFill>
                  <a:srgbClr val="0070C0"/>
                </a:solidFill>
              </a:rPr>
              <a:t>     may depend critically on the geological conditions present at the proposed site. </a:t>
            </a:r>
          </a:p>
          <a:p>
            <a:pPr marL="285750" indent="-285750">
              <a:buFont typeface="Wingdings" pitchFamily="2" charset="2"/>
              <a:buChar char="§"/>
            </a:pPr>
            <a:endParaRPr lang="en-GB" b="1" dirty="0" smtClean="0">
              <a:solidFill>
                <a:srgbClr val="0070C0"/>
              </a:solidFill>
            </a:endParaRPr>
          </a:p>
          <a:p>
            <a:pPr marL="285750" indent="-285750">
              <a:buFont typeface="Wingdings" pitchFamily="2" charset="2"/>
              <a:buChar char="§"/>
            </a:pPr>
            <a:r>
              <a:rPr lang="en-GB" b="1" dirty="0" smtClean="0">
                <a:solidFill>
                  <a:srgbClr val="0070C0"/>
                </a:solidFill>
              </a:rPr>
              <a:t>‘Site investigation’ is where we encounter geology.</a:t>
            </a:r>
          </a:p>
        </p:txBody>
      </p:sp>
      <p:sp>
        <p:nvSpPr>
          <p:cNvPr id="3" name="Rectangle 2"/>
          <p:cNvSpPr/>
          <p:nvPr/>
        </p:nvSpPr>
        <p:spPr>
          <a:xfrm>
            <a:off x="1066800" y="990600"/>
            <a:ext cx="7315200" cy="830997"/>
          </a:xfrm>
          <a:prstGeom prst="rect">
            <a:avLst/>
          </a:prstGeom>
        </p:spPr>
        <p:txBody>
          <a:bodyPr wrap="square">
            <a:spAutoFit/>
          </a:bodyPr>
          <a:lstStyle/>
          <a:p>
            <a:r>
              <a:rPr lang="en-GB" sz="2400" b="1" dirty="0" smtClean="0">
                <a:solidFill>
                  <a:srgbClr val="0070C0"/>
                </a:solidFill>
              </a:rPr>
              <a:t>Why is the field of GEOTECHNICS so important to </a:t>
            </a:r>
          </a:p>
          <a:p>
            <a:r>
              <a:rPr lang="en-GB" sz="2400" b="1" dirty="0" smtClean="0">
                <a:solidFill>
                  <a:srgbClr val="0070C0"/>
                </a:solidFill>
              </a:rPr>
              <a:t>                                Civil  Engineering?</a:t>
            </a:r>
            <a:endParaRPr lang="en-GB" sz="2400"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1905000"/>
            <a:ext cx="7772400" cy="1384995"/>
          </a:xfrm>
          <a:prstGeom prst="rect">
            <a:avLst/>
          </a:prstGeom>
        </p:spPr>
        <p:txBody>
          <a:bodyPr wrap="square">
            <a:spAutoFit/>
          </a:bodyPr>
          <a:lstStyle/>
          <a:p>
            <a:pPr algn="ctr"/>
            <a:r>
              <a:rPr lang="en-GB" sz="2800" b="1" dirty="0">
                <a:solidFill>
                  <a:srgbClr val="0070C0"/>
                </a:solidFill>
              </a:rPr>
              <a:t>What do we see by way of naturally occurring geological </a:t>
            </a:r>
            <a:r>
              <a:rPr lang="en-GB" sz="2800" b="1" dirty="0" smtClean="0">
                <a:solidFill>
                  <a:srgbClr val="0070C0"/>
                </a:solidFill>
              </a:rPr>
              <a:t>material </a:t>
            </a:r>
            <a:r>
              <a:rPr lang="en-GB" sz="2800" b="1" dirty="0">
                <a:solidFill>
                  <a:srgbClr val="0070C0"/>
                </a:solidFill>
              </a:rPr>
              <a:t>being used in the </a:t>
            </a:r>
            <a:endParaRPr lang="en-GB" sz="2800" b="1" dirty="0" smtClean="0">
              <a:solidFill>
                <a:srgbClr val="0070C0"/>
              </a:solidFill>
            </a:endParaRPr>
          </a:p>
          <a:p>
            <a:pPr algn="ctr"/>
            <a:r>
              <a:rPr lang="en-GB" sz="2800" b="1" dirty="0" smtClean="0">
                <a:solidFill>
                  <a:srgbClr val="0070C0"/>
                </a:solidFill>
              </a:rPr>
              <a:t>Design </a:t>
            </a:r>
            <a:r>
              <a:rPr lang="en-GB" sz="2800" b="1" dirty="0">
                <a:solidFill>
                  <a:srgbClr val="0070C0"/>
                </a:solidFill>
              </a:rPr>
              <a:t>/ Construction process?</a:t>
            </a:r>
          </a:p>
        </p:txBody>
      </p:sp>
      <p:sp>
        <p:nvSpPr>
          <p:cNvPr id="3" name="TextBox 2"/>
          <p:cNvSpPr txBox="1"/>
          <p:nvPr/>
        </p:nvSpPr>
        <p:spPr>
          <a:xfrm>
            <a:off x="1143000" y="5486400"/>
            <a:ext cx="2438400" cy="461665"/>
          </a:xfrm>
          <a:prstGeom prst="rect">
            <a:avLst/>
          </a:prstGeom>
          <a:noFill/>
        </p:spPr>
        <p:txBody>
          <a:bodyPr wrap="square" rtlCol="0">
            <a:spAutoFit/>
          </a:bodyPr>
          <a:lstStyle/>
          <a:p>
            <a:r>
              <a:rPr lang="en-GB" sz="2400" b="1" dirty="0" smtClean="0">
                <a:solidFill>
                  <a:srgbClr val="0070C0"/>
                </a:solidFill>
              </a:rPr>
              <a:t>5 Minutes</a:t>
            </a:r>
            <a:endParaRPr lang="en-GB" sz="2400" b="1" dirty="0">
              <a:solidFill>
                <a:srgbClr val="0070C0"/>
              </a:solidFill>
            </a:endParaRPr>
          </a:p>
        </p:txBody>
      </p:sp>
    </p:spTree>
    <p:extLst>
      <p:ext uri="{BB962C8B-B14F-4D97-AF65-F5344CB8AC3E}">
        <p14:creationId xmlns:p14="http://schemas.microsoft.com/office/powerpoint/2010/main" val="117943604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762000"/>
            <a:ext cx="8458200" cy="830997"/>
          </a:xfrm>
          <a:prstGeom prst="rect">
            <a:avLst/>
          </a:prstGeom>
          <a:noFill/>
        </p:spPr>
        <p:txBody>
          <a:bodyPr wrap="square" rtlCol="0">
            <a:spAutoFit/>
          </a:bodyPr>
          <a:lstStyle/>
          <a:p>
            <a:pPr algn="ctr"/>
            <a:r>
              <a:rPr lang="en-GB" sz="2400" b="1" dirty="0" smtClean="0">
                <a:solidFill>
                  <a:srgbClr val="0070C0"/>
                </a:solidFill>
              </a:rPr>
              <a:t>What do we see by way of naturally occurring geological       material being used in the Design / Construction process?</a:t>
            </a:r>
            <a:endParaRPr lang="en-GB" sz="2400" b="1" dirty="0">
              <a:solidFill>
                <a:srgbClr val="0070C0"/>
              </a:solidFill>
            </a:endParaRPr>
          </a:p>
        </p:txBody>
      </p:sp>
      <p:sp>
        <p:nvSpPr>
          <p:cNvPr id="3" name="TextBox 2"/>
          <p:cNvSpPr txBox="1"/>
          <p:nvPr/>
        </p:nvSpPr>
        <p:spPr>
          <a:xfrm>
            <a:off x="1447800" y="1905000"/>
            <a:ext cx="4038600" cy="3785652"/>
          </a:xfrm>
          <a:prstGeom prst="rect">
            <a:avLst/>
          </a:prstGeom>
          <a:noFill/>
        </p:spPr>
        <p:txBody>
          <a:bodyPr wrap="square" rtlCol="0">
            <a:spAutoFit/>
          </a:bodyPr>
          <a:lstStyle/>
          <a:p>
            <a:pPr marL="342900" indent="-342900">
              <a:buAutoNum type="arabicPeriod"/>
            </a:pPr>
            <a:r>
              <a:rPr lang="en-GB" sz="2400" b="1" dirty="0" smtClean="0">
                <a:solidFill>
                  <a:srgbClr val="FF0000"/>
                </a:solidFill>
              </a:rPr>
              <a:t>LIMESTONE</a:t>
            </a:r>
          </a:p>
          <a:p>
            <a:pPr marL="342900" indent="-342900">
              <a:buAutoNum type="arabicPeriod"/>
            </a:pPr>
            <a:r>
              <a:rPr lang="en-GB" sz="2400" b="1" dirty="0" smtClean="0">
                <a:solidFill>
                  <a:srgbClr val="FF0000"/>
                </a:solidFill>
              </a:rPr>
              <a:t>MARBLE</a:t>
            </a:r>
          </a:p>
          <a:p>
            <a:pPr marL="342900" indent="-342900">
              <a:buAutoNum type="arabicPeriod"/>
            </a:pPr>
            <a:r>
              <a:rPr lang="en-GB" sz="2400" b="1" dirty="0" smtClean="0">
                <a:solidFill>
                  <a:srgbClr val="FF0000"/>
                </a:solidFill>
              </a:rPr>
              <a:t>SANDSTONE</a:t>
            </a:r>
          </a:p>
          <a:p>
            <a:pPr marL="342900" indent="-342900">
              <a:buAutoNum type="arabicPeriod"/>
            </a:pPr>
            <a:r>
              <a:rPr lang="en-GB" sz="2400" b="1" dirty="0" smtClean="0">
                <a:solidFill>
                  <a:srgbClr val="FF0000"/>
                </a:solidFill>
              </a:rPr>
              <a:t>SILICA</a:t>
            </a:r>
          </a:p>
          <a:p>
            <a:pPr marL="342900" indent="-342900">
              <a:buAutoNum type="arabicPeriod"/>
            </a:pPr>
            <a:r>
              <a:rPr lang="en-GB" sz="2400" b="1" dirty="0" smtClean="0">
                <a:solidFill>
                  <a:srgbClr val="FF0000"/>
                </a:solidFill>
              </a:rPr>
              <a:t>GRANITE</a:t>
            </a:r>
          </a:p>
          <a:p>
            <a:pPr marL="342900" indent="-342900">
              <a:buAutoNum type="arabicPeriod"/>
            </a:pPr>
            <a:r>
              <a:rPr lang="en-GB" sz="2400" b="1" dirty="0" smtClean="0">
                <a:solidFill>
                  <a:srgbClr val="FF0000"/>
                </a:solidFill>
              </a:rPr>
              <a:t>BASALT</a:t>
            </a:r>
          </a:p>
          <a:p>
            <a:pPr marL="342900" indent="-342900">
              <a:buAutoNum type="arabicPeriod"/>
            </a:pPr>
            <a:r>
              <a:rPr lang="en-GB" sz="2400" b="1" dirty="0" smtClean="0">
                <a:solidFill>
                  <a:srgbClr val="FF0000"/>
                </a:solidFill>
              </a:rPr>
              <a:t>SHALES</a:t>
            </a:r>
          </a:p>
          <a:p>
            <a:pPr marL="342900" indent="-342900">
              <a:buAutoNum type="arabicPeriod"/>
            </a:pPr>
            <a:r>
              <a:rPr lang="en-GB" sz="2400" b="1" dirty="0" smtClean="0">
                <a:solidFill>
                  <a:srgbClr val="FF0000"/>
                </a:solidFill>
              </a:rPr>
              <a:t>SLATE</a:t>
            </a:r>
          </a:p>
          <a:p>
            <a:pPr marL="342900" indent="-342900">
              <a:buAutoNum type="arabicPeriod"/>
            </a:pPr>
            <a:r>
              <a:rPr lang="en-GB" sz="2400" b="1" dirty="0" smtClean="0">
                <a:solidFill>
                  <a:srgbClr val="FF0000"/>
                </a:solidFill>
              </a:rPr>
              <a:t>CLAY</a:t>
            </a:r>
          </a:p>
          <a:p>
            <a:pPr marL="342900" indent="-342900">
              <a:buAutoNum type="arabicPeriod"/>
            </a:pPr>
            <a:r>
              <a:rPr lang="en-GB" sz="2400" b="1" dirty="0" smtClean="0">
                <a:solidFill>
                  <a:srgbClr val="FF0000"/>
                </a:solidFill>
              </a:rPr>
              <a:t>FLINT</a:t>
            </a:r>
            <a:endParaRPr lang="en-GB" sz="2400" b="1" dirty="0">
              <a:solidFill>
                <a:srgbClr val="FF0000"/>
              </a:solidFill>
            </a:endParaRPr>
          </a:p>
        </p:txBody>
      </p:sp>
      <p:sp>
        <p:nvSpPr>
          <p:cNvPr id="1026" name="AutoShape 2" descr="data:image/jpeg;base64,/9j/4AAQSkZJRgABAQAAAQABAAD/2wCEAAkGBhQSERQUExQWFRUVGBQYFxgXGBgXGBgYFxQVFxcYHBkXHCYeGBojGhcXIC8gIycpLCwsFR4xNTAqNSYrLCkBCQoKDgwOFw8PGikcHBwpLCksKSksLCksLCwsKSksKSwsLCksLCkpLCwsKSwpKSksKSwpLCwpKSksKSwpLCwsLP/AABEIAMIBAwMBIgACEQEDEQH/xAAcAAABBQEBAQAAAAAAAAAAAAAEAAECAwUGBwj/xABIEAABAwICBgcEBQsCBQUAAAABAgMRACEEMQUSQVFhcQYTIoGRobEywdHwI0JSYnIUFTNDgpKissLh8VPSBxYkc+JEg5Ozw//EABkBAQEBAQEBAAAAAAAAAAAAAAABAgMEBf/EACERAQEAAgEFAQEBAQAAAAAAAAABAhESAxMhMUFRYTIi/9oADAMBAAIRAxEAPwDoBUhVzrIBsZFQ1a+xyfF0jFKKMYbbjtEydo2d22q1tjYZ7oqc14h6eau6m9r8hVrejlH7M7ioTS5yeyYW+g7aCTAEnhRrWiXFRkJ3mnbcWzmInIzbuNTwmMWVSZVAvrERHMiueWeXx1xwx+hn8EtGafC/pV2BwOsqFBQ3CCJ79g8aMVjnETIBSdoMx88RTYXSqpI7Sp2WtxsBWbnnpqYYbXJ0YlUpUgJI9kpMGOM5nnQukNE6idZKu4kevupFpxapCdXbKosNkWmnx2BVq63ZMZxmT4XrONss3WspLP8ALKRJMTHE5UbgtHFyYULZ2J5UOzhtbaBzMVDD45rWKU4lgkHVIDqbKuCmM5Fdssv7pxxx/jUVoYJUAtwX2JEn+1WYzRaQJslOQKdZXeZuKFXi3J1dbW3RcGjcPIT2nkpG4EE9+01xuWU82usmN8SIJ0FKQdYCZiQb8eFVOaDIICSVTeQDA7638GUFMBYVbPKsvEYopVqIUSD9kg3701zw62eVsejq9HDHGbgX8zJT+kdSmLkC5jhxqLzeHKJQpU7LzJjba1WvBwzrKEffKfOhlYVcdmFDPseuQrrMrb5yee4yTxiHwWHK1RMAbfSjE6BUc3EjfmeXE0DBF48afrrzA8/ca6XlfVcpxnuNEqYZEKQVqG2D6G3d60OekWsu6Vam1JCSDutq2qf58UB7KZ3395oVzSaztjlXLhlfbtzxk8LccplSJSgpOyDY85FZJq9Syc6TbOsQLd9hXfH/AJjhleVVNNFRASJJ2UUdDugElJtug+honD4JaZKFJGyZvx2SKKabDZClOKVymO8iaxl1dem8en+sEMqMwkmM4BtUkYNZKRqntZWia6B7SpJ1UJKrTl7omqHNJuJB1kqE7bct1qndyvxe3j+sz80riZSd0KEnlvqTeiCBLhCBuzV4bKkMUgEFKII2yR5bKqcfCjJTv2m9amWd9s2YQUvRLc2WY46nxpUBbcPOlV1l+s8sfxf1ZmM+V6l+Sr+yfCq8D0nZdPYcBO4Z2zsb7RRr2kAnYfCfOa4XqZfjv28f0MMIv7J8KsGEXHsE8YJ9KxOlPSlTKUdWm6yoHW2WBBA8au0Z0hUpgOKAEAlSsgAmQTwECadzKnbxk22WcGvPUJ4G3lnTLbXfsqF7mD8KD0bp7rRKFa4mCUnWTOcEid/nWq3jxeQsHiDFZueUbnTxsA9eoAiTfMf5qCEGd1WY7S6U3EIzuYBI5Z+FA4npYns6iSSMyTAPvNXu6+M9rf0e2+RncbiSB5UPjdNlJspKQL6qZnvAHfeuZ0rpNx0mXnEA/Ua1QkZ7CCfOswYbe46rIiVxH7gFc8upv4649Kz69V0OHMQwF6yCDI26wULEG2fKqXNEujiPxD3mud6AY5Da1tKWsBfaTLqwNYZi6ouP5a7V7D610vOJ5Fs/zINYnUuLpeljl7efdO9Ou4FoKQypRUdXrFXbQTMTq+0SchYbzkD4u5iC44VLgqUSSSAAVG8kJgXOcRX0ppvRSnWHG9brQpJGo4G9VVtpSkRzrw1zoNiuu/Jw2nrY1glSkgqETZRVqq32vY7jS5XL2Y4TH0ytHOPLXqNIWXTkG1LBHEyTAFryBXrHQnR7rAWnFrLriglSUk6yUJuDBIkqmx2DsxvriMD0P0phnUutNFDgmFBbYJBFwQowQRsI7q39G6a0qtbalsJXqLKVKltB3KCkggwBBy+qKTLRlhb68PR1PQnso1ORi3KhUukZGoKxE/VHcQfUCKDdxahklXPsR/NXTHqSOOXTyv0at0nM06X1REmN01lq0pB7QP7qj6TVren0JgFIHHInj2hat9zFjtZCzUYqkabZOQUeSkHytVrekmSM1efpFWdWM9qkpNVOIJyMHkDRJxzREBSO/P1qFjlHca1OptLhoGttzYpJ5gj0mgcY/iQoBKEkfa1gkTugmTW71HH1+FMWqc5+nG/jldH47HLURGHCbntKWpXtKAsIBFth3VsYZ7EADXDZUMynWSO4EqI8aJaaJW5w1B/DP9VSxC0oErUlIylRAHK9TlJ9W42+oYaTfGzPcv4ioqxi1WUDG7WEUIvS7WxaD+2n41BOmmiYJjlCh/DJpM8S4ZC9bgfL3GpU7D7aslpPCb+BvRHU8K13Iz26GpUT1XAUqd2Harw1h5WukpeKRdKlI1gQL3i2drTXR4HS7reF1zillUwEEdYE7gTrayZ3xqxXDa5QSMiM6OwbbjmREHapQA87+FeKWvdY6LS+nlOpbSVBcXnVKFBRFwqSQYmxGcUnNOPuMoYAGokkwnNVyYMH2e0bVXhNBN/rHQd4SoDzmfStT83sQBqpjnJPnPjTdNQPolL6F66QGwQsHtKN1p1Z1ZNxmOVdU1px0ISjW9kAawB1jA2kzfjXOnRbJsG0VYxoNgfq0k95HgTV2aWHR7ZM6zpP/ccv/FSRodE3LnLrXY/mvSOAaNkttgbTqiOXGl+a2B+qbPEpSfUVFO7oxrbrE/8AcXw261VjR7AF0JP4iD/NUTonDqzZavt1E38rc6sRgWhk22APupHuoL9G49jDuodR1KSgg5oE7xyIkd9eoN6dwTyQtC21JVkQmRxBMRIyNeTHRrS/1aAk7kgFXeLgevrotgAAAQBYboi3zwqLt3zuIwMyQyDvKEjzih143CHJbPcoD31xaFlWVk+Z/t60Q2vZEZcttDbpXMS1/qBQ4Oqv4KqsJb+q4vkXVqB8VVgHEbBmMzu/vU0Lyic/kmfm9BsLSDkpQP4pHiaGdn/UUP3D/TQxxQSPQDaai0ozrEyo+Q3DhQTUs/bnuT7gKp1DsWD3f3rQYcJjPvz9ajjNFJX2oGva4zIGQO+NgNXaaZKyoZx3g/GoKX91PMG/pcVacKNqUq46qQr0g+VULSjYg2+76RnVQ0ncf3viYp+sI+0O4H41WNU2CV/xfGxpwQMteeOue6+VEXjSChktQ7le6rW9OOD688x8aAKgT9cb7H4VEkbCr93/AMaGmmjpAuTdIKje4SbADduAqlvpBK1B1K0IyS4HEKRzUSBqDibZzFqAVzX+7/41IPG4VrG32dnem9KsbmIBsIXfKC3umhsQ0SACHI2Xa2CuaTiuqfbaaQC3qqUUFIm+vITMGMiEzG6K2mcUhxEpDcZH6FUg7QRsVwNT0u1LmDUMkqj9j+k0+H0k417KjyIJHhfxmoKbRkQ0IiPoFe81UtCJzQP2Cn32rUrNjdR0otdszwIjzpVzcfeHir40q1tjiyMI0wiCpOsoZFTMejYFGfnfDn21tj7pgHvmPCiE4pKvZUk7zIgfE8KlqoFzB4mPkCsOqlWkMPlrs8LoilhW8MDrJ6kHeNSrUJ14tqp5do8vsjjn60lYdtOSEz+EfJNQWjqlf6fPsnwqAwmHE9hridVNQODQr2kJPDVHnanVhWx+rTw7Ik0DHDMn6jYB4JvVv5IyL6jfclPwoZOjmZnqmxnklO31PGou6OZAP0SBO5Ik+Hzagdej2lGeqR+6KX5sZzLaLbdUfCoo0O2blAG4DZzg3Pzxq5Wh2T7SQI3EiPA0EkaLQb9WkDlB7/hVg0Q0b9WPOPhQ40K2TICwNkuOX5jW8qtXoVuPr9zjgH81FTRo1smyQBvvJ5bhxzq/81NH6p7lLHoaFa0KnYt0D/ur8LmjkaPSMluf/Io+pohvzWgwAFdzjgA4mFf3NWo6ON/bfng+7/usKg5gCASl95G+ChU/voNJjBOjPEu8iGbc4bufnjUUax0bbFw49O9Tq1H+IkCicJ0YBJP5TiY2D6I9/wCj8J50MnCuEWfVPFLah4BI9atP5ULIfQScpZ8zquC1FaTXRC9sbih3Yc//AI1enoY4fZ0g+Dxawx//ADoRtGNFw/hz+JhwemIotnEaQCSf+kXHF5r3r99QQx/Q91tsrGILqpJVrNoBjeA3qi3ic65wtObXE8+rt461q61nT2kAY/JcOeWJcA82KwtI4PFqUtw4NDKbEhOIS4CTMkAIBSMvGrEsZvULEyoHd2Y/qvVSnFbY5wSPGfWplTw/VpHNwx3QgxQxW9J1ktpG8KUvx7KY860yn1i96f3TP81Prk5qHh/eg3MM6TJUjV+6hR/rv4VcltO1KeYEz7/Wqialx9f+X3iodZuWf4fhUA+NiSf2dX+aKRxChknuUY9JqDNeP/VJuT2Nkz9ai3WyTrNKU24BGtYhQGQWPrDjmJMEVnqeP5WJhMoMZlJjMAkC960VgDNRHgKtJdURg9KBR1Fa6XRcp7BBE5pMDWHdI2irFOKm6nB+yjZ+zWc+2hYAhUgyCJBB3hRII7qi3jy3CXiojIOhRA5LBMJPEWPCsqNU+vYpcfgT/tpVJKbey5+8n/fT1QM9o1CwNZCTzSPkUO/opkQeqRP4BPdTtaHZF9RI5CB5Z86qVo9ueyFfvrB8ZoLW9Goz1AOAt6VYcC2M0ydgBPx86Gb0VuU73uL95qX5DBs4vWP3p8ZmgJTotGZ1v31gfzVU/o9FoU5tycX7zTHALAnr1nmEf7ah1K0360yd6EGfIRRViNGEX610ftfEedL81nMPOg75Se4Sn0pJZfIkuIji2fcoVFa8Ui/0KgBt1knyJqC0aJcH/qHJtmGz/TnSVhHQYD07RKEnxiKoRj8Uc2W+9wj3GrBi3zOs0OSXJnvKRRU2WcUSfpm439Uf9/nRBYfj9K3O8NEf10KNLOiB+TL5JUgx51eNJr/0HE8y37l0EAMUPrskfgUCf4o76OZU/t6r+Osr8/6p+kZeT+yFfykxRLGn0K9lt8zuZWf5QagKfdxAIKUsq4FS0wd47Jk1PDYjEqVCmmkiM+sUb7o1KZSnin6JhxRN5XDaRz14V4A1mY/Qmk3EK7aEjY2yqFKk/bMc/aveitTG6f8Ayf8ASqYSd3Wr1v3Q2THHKtfCYh5NyylUxdLqSOEawFq4lnoAptOs8pKZ2IUFqniRbdkTW50R0goRhXDCkglB+4ICkjepJPgRnFBv/nlyT/0b6tUxKCwq/AdaCc6uPSQCNdjFD/2Fn/69atBqwATkBlRuHUIuB61Bg/8AP2GQYWXW+K2Hxw/08qLb6fYFX/qmY/HHkqK1cdpYNp2kqICU7VK2DlYknYATsrmlaCYWoqfZadcVBUtSASTtzkhOwCbACgGxmkcKpX0OIZVrfUS4hRB4AGSPSgcVpBlHtOtpOwFaQT3E3rVb6JYLW1jhWSBkAkd87DQ2M0OlqyEgNnKAB3WyNajNjKd0khMRrX+yhah3wIHOhn8Suey0viZTq94nWPcJrQWzFUJPdVZZrjrx2NpG8FTh8IT76s1lQLg8Y900U4m+5Xr3bedBYjFIBInt29iVTzAHrFUO5h9Ye0dYXSdx5AXHA1YxjGyDrDVWmygkTB4BIm9CqWpQ9gD8Rn+Eek06MOoQoEEjZGqCn7O3umqgopJyy3nPw/vTFIE6xnfOXeKRdOQEc/gM6XUg3Jk7J2cvmagzFaIE9h15KdiUlQSOAG6mrRLid/gD7hSqNbDqS5H6QHdKB/SRVCXHwbFpW+UrT/UaYaTQraUjeUqHqKKw+JbVktH7wqio6QxOXVt8ws+8VEYx0H9ASczCwTzMgUWFydVMcTu+Jq7VgQNvzJqDOVpde1h2eGqR5GnTpVOZQ6Cd7aj4RNaaWozz8zS1xtufGKiqGtLI+/3oWPLVqz8vbN1LSncFWPMzWx0WwaH8RqODs6iiACQZEbRwmu7a6N4dMQ0gxlrDX/nmorzNrFIVOqpKuRBjwyonDaNeX7LazOR1TEendNekuYZASUhKRaIAA8qCTiVI2Faf4k8vtDz55UHKsdGniICAnitQE8ezJ8qMa6NhN3lW3o9kcyoT3xXSl8KEpuDtqhTkkiLCL2vIv8LxUVnDo+wn6knbrEme4Wqt/RiZCm/o1C3Z9kjcpFgoccxeCJNO/pBto6qVic+rHaP7KUyRyy5Z1RiMatRGoyskTBWrqkSdhzV/ARVQ4fMwoBKvJXI+439aTi85A1YznPOREctu2giXlEh1TaAR7KE63g4uyuWoDVP5qbklQLk/6ii54BZIHhQSXhEEJUL6swQZG4kDIHMTzrmekeiSTKRtBFyk6w4i4BFrbzXXYdpKU6gASnYAAAL7AMqExKUqBSvZEH53TXO7ld8dWAdH6AaxDTa2X8UyVe0EPr7MSFBWsTkRqgCPCa2V9Glps3jcUngpaXAD/wC4gqjvrm9BaU/JMWUKMNPmDMQl4CEKmbJUm3PV412zzwN7Gty7crNXTnH8HjWypf5Wh5QBCetZgBO4dWoQSczG6h28fpAXOFYcgH2HVI8lmBW7Gsb5cPWoPwo9UPZzc3at4RM5kgznYHKRVZc8OmmKSJVgFwbgpWSI3iEZUx/4lpgh7CvJSeXvIrrUqClRcb6u6pJEHLjHvoOFZ6RIdBLSHViYEpA/iJ1fOmcLqtiEeK1R5Aedd5iMA2pGqIA4ACDvEba5THYQtK1VZ5g7CN4rUrNjLGAEytSnM/aPZv8AdEJ8qvbw6AIQAmNgEDwFSV4VWo7/ABqsk6oHOx3/ADnQ6lFPx2UysRrTqQuNswmdxPwmoIYkDXMndkmeA295NVDDGFdkAcVHLuH1vKrUN2uoq3zt5xHhlSKKYn/IqoIDnz8mlQisXBglPjHlSqaVJpnW/D68qJOGREFII5Cs1GlXAYUzPFCgR5xRCsdOQI51ltXiNHIUqAhM74iBvJHp/mgMQcO0rULjutthbmr4i3hRxcGXz/mqHsIheYHMWNBLB45r6riTzc1j/EZozWJiFRBB7Jg2vmL51gv6FQowmbe1kQOA41EdH0j2VEeXoaDuejGL1MW0bi8HkoFPvr0LFY6AYHImw/xXiWitHOh1uMQpI10SQZI7QuNaRbjXq6OhOH1vp+sxB2l5xS0c+rs3s+zUrUCr6SNKMKXK2jJSwpbpMgpuhoFRF5gi0Tsq385OrUUpYWLAy6pLQIPDtOW29itxOECEgISEpGQSNUDkAIjhQzzSVEAza4gwQd4qDIdwGJmUvIZJzCWy5PepQBPHVBof/lsE6zz7753KXqI/caCUnvmtdx0p7Kri0K2HgR9U+XjFMpzyoA8MwhhOqlCUo+4kCOYTnzjnvq0rBEi44XqLipoFyUmUnmnYd54H540BDpBF7ignARvUP4h/u9edT/LEmbwRmDYjnw4i1Zb/AEjZBKUkuKBAIbBXBJgAkWT3kUBnWbRlTYs6wBGfz891AjrlnW1QyDnrdpR5pSdUHvJopli0ElRzEwN1hGy1ZyjeF86c70kwAULiQoQTx2H53UFoXoq081rJddaWk6q0pV2Qobd8EQe+NldNjmNZJT8yPnzrmEYw4V9KzZCoS5+Amyh+E35E1nGumc3Njx0axCT9HjXRu1pV6qo5nCY1oAIdw7pMFRcQtKirbdBvsExYAVsgW53phaujgy8RprGska+FbcBIH0TpuTwUmf8AGdP/AM/Kb/S4PEp4hIUPGwo5lYWsrmw7KZ2/aV7u476K63dBoMjDf8TMGo9orQfvNkx/8ZVV+J6T4HEIj8obSdhVKCDyWAYozEtIWO22lQ+8AqfGsnEdGMIv9SlP4ZR/KaDHd0uJ1Wx1yh9ggo56/sx58KgcGty7q7f6abJ7zmr04VtNaDaab1GgRBJEmZnYSaAUd9bjnUAnhHKkV7/H5yqUzUFHf886qJT3+tDuPyYQb7ZBhP8A5cKrLsqhBgbTs5JmxNXNNwIFwPHv3mqK0sACIB4nM8aerLUqIHp4rBVg3EGEOKO++XcamjGYhOYCuaTPkfdWW2zFqpdM2FhtPu51nL0yqIUgpG0gz3CYjnViNLNbynZcGorQZTAgWA2VZNCoxiFeyoH530SgEigklZF9or2dOJKgki6VJB8RIivGa9S0DjCcKwcx1aRxGr2TBOYkbazWo1es40O+ibg0JpTSrTKSpxxLY3qtE7xn61y7n/EBC5ThmnMSq47CTqfvkRFB0qnth20G86lsEyAncTlyn08N1ck+9pTEWKW8Kicx23AN+ZnyNHYLogwkhxZViXBfXdUV3JnspPZGVtvGgue6VNGzQW8Tl1SSoH9v2R3kVAYh9ca6UsJMRJDipM2JHZQd3tD0rWJqlz53GgzXtAsuEF0F5Sci5fnCRCR4UQhkIGqlISkWAAAAHACorBTlJTu2jlvHA9x2UwfBEzI3/OR4VRErKcrj7O7lu5ZcqdDwNx/cHjuNRXQzibzkd49OI4VAYu824jwv88q5/TGDCkm2UjuP+a1Gcf2wg+1nbIjfw5GqsWAd0HP3iuWtV3l3Nuc0Exi1pUlnE6vVEDq1iYT9WJB7OzZEVprTpMSlYZWDmRaBwNotbIxNZbr6sM8l0AkCQr7zZie8WPdxrt28SlQBBkKAg8DcGukrllNVhI06+2PpMC6Egfq1BcDIQOVRHTRj9Yl5r8bZ9010rbkCgtKOB0hn6pGs7+DYjf2jItsSrhVZZ7HSXDKNn0cjKT50enEAjsqB5KB9DWa90OwivqRO5ah6ms1//h2zmlbg/dMeAFVHSKcMb6BxrU3Fjt4/3rBX0SfRPV4pfIlafGCQfCm1NIt/WS4OOofUJNCjwRQ6nC5ZJhG1Q+vwH3eNDNs4l0nrkpbRI1gkQVcMzY7YrSCYsLgbNoHvHzetud8GKREWHDZUST85+O2iFJSoSmqcrZjzHxoiBcG2O8XpqeRvFKqM1ECwpxVal02vUaWOJBsb+dCuYJByTc+XHlVwO7P5vVrYjI1AGrQaCLTO/OqxodxPsLI4BRHllWoJpa42+hqLtmAYlG0nmAfSu+6MYXGPYVucV1Lf0g1G20691nNa5jfYba5kOV13RLE/QqB+qs+BSn3zUrUonD9EcKk6y0F5f2nSXFeK7DuitHUCRCQEjcKrW+dlUrBOdQTccG+aFUsgykcwTY92w8akqBVZXVFqHwqdhGYOY+d9RUuh1IJvtGR3fEcKr/KYsoRx2Hv9xqC9RoTENk3SYO3aFcx78x5UDiOkCZKWkqeWMwgWB3KUbJ7zQiA46YfUW5ybQYBH4xdR3gRy30XP9IEIOqQouf6aRrE7iCLap3mOMG1CLcxDhlQDTf2Uqlw/tRqjkPGtJvDpQISkJA3CKiagbCMoQPowADmdpPEm5POriqRBi8nvyoVSLyDB8jzG2pNPXvY+vI7fWs5RvC+dANJtayY2i/z3UuiulUpBYcUBF2yTHZJ9m+0E24EbqMxLE3z+b1ymmcFCpIBGYG/eOFI3ZuPQcRi0oSVkykCbXnlvJoXCJITKp1lHWV35JvsAt4nbXN4Ho20oIdZdWlBghNiAb2vaQobQcqtxa8az+j1HUD7sK49mfSeVacXT9ZxqC3Nwrj09NlAw4zBGeqYI7jFGM9MGDnro5pJ9JoOgLvz/AJqPXcqzmNNNL9l1BO6QD4TRXWzuPI1UWKcG6gnEwbZVcXOY+eFVKWDtqxKrIB4HePfvqCpBvzzz5cakbVhdK1/RoG9fok/Grb4Zk3dNJ3HIk9nW4wDs30q4vrTvPiaescnTjG0jSKDmYPGwohCpiIvl8aoUwk5pFCv4GPYkcjB8q2y1ktWpzWInFup+sT+IT550Szpz7SO8H402aayVmnLm+hGdLNHNUHiIoxtSd44XoIBwGul6HOXdBOYQfAqB9RWD1YmRWj0aOq9falQ9D7qlI65Tu6qVKmpEjnQGkNMtNWWuFHJCe0s8kpuajQqKoxWIS2kqUoJSNqjAoBT2JdshAYT9tyFrPFKBYftHup2NANpVrr1nnPtunWj8I9lPcKgFPSFTpKcM2XIzWrsNjbO9Vr2F6kjRal3xDnW/cA1Wv3frftE0biGJIIspORG7cftJ4ehvUG3jMKsryVxB92frVFiGgkAJAAGQAAA5AVW8gKEESPm/A8ampdVqVQCrWUe1Kk79o/FGY4+O+nKqtUqgXmFJkt7TJRkDvKfsnyPAkmiLiadK4NBO6SSm1yrIIA7ZO6O8XyvNCP4B1721BKdrafrDcpfuy9aDZS8CLReCPncay8dhdcRlGVGYaICQICYAGUbrcKWNa1T8xXK+K9Eu4x+j+LLTpYXkskp4Ki47xfu410hcvXM6ZwhUNYWUmDI2QZSe41pYPSmuzriNb2SPv5RyJI7jW5duWc0KcYS6uVJSpKNhAMqIvmNg/mO6qnNBsKH6JA5DV9KIYb1UgZ7zvJuT41Na4rTDDxHRhg2AI759Zqn/AJV1PYeWn54EVtTearedtQYLhxbeTnWAbwD5WNQT0ldjttA8bjLP5mtHFPQLCTYDmTA86KQ2EpCQZgVU2ykdKGz7SFp8CPI1e0hLx6xaQpJsgKGSd99pop3DJPtJB5gH1qKGwkAJAAGwZVYlDq0Bh/sEclKj1pUVrUquonKso0hUQaRVs+f80Ux7Vsxt+d9IsJIyqYyypyugGc0ak5fGhfzepPsmPwkitSaQTU0u2cMa8i0z+IT51qaH6QrDqIa1lSAAFDtTaL5Z1HVNJhIQtK4EpKVW4GfdU0u3YfkWKe/TLDCPsM3WRuU4cv2R30dgtEtM3bQATmo3WealXPjRi3Zyqgrm3+KgdTlVKVTrqlb27x2UCVQz1xF48PDaOdTK9tUrNBWXyn2rjYrd+Ldzy3xtkVVA1nYjG6itRqFK+wCLDfewHA926g0lK7qyVaWU6Sli8WLh9gctqj5camnAFd3oP3Ek6o5/aPlwopTYtsIyj04jhQUMYQIv7SyLrMSfgOAq5K6YLvCrE5bjy+FRUKqLYBMxf3GrHB2dU33f3oPX8aKwzmt2duysZT66YX4pVqxlzndurncdh1sOy0eye0AcjYjxAJFdI8mDf5NWNAR6ViXTrZuOca6UOD22weKVe4/GiU9Jm1Z66PxJ94mt1WDQvNAUTwBrF6S6AbQlCEQHnCTqTZKEiVFVzBJgARtN7VuVzuMENaTbULLTHMVW66DcGRvFcy7oBwfUnkRTpweITlrjz+Nac/DdQNZwDYntHmZA957qIJrAGMeZHab9oyTMExbZIq1rpCn6yVDjY+l6qabE93pTF2gkaVbV9cd9vI1frj5+NVlYXeVKqdalRAauGfkKQUKzUY1QzAV5Gim8cg5mDxq7a0LSqkDUU5SMqU0RYUU4NQF6mUxQ2brKRNIDfSKPnKi7d9o97XZbVvSn0vTqd3VmaBelhImdUqEd8++jFLrKpLJOZ+FUKN6RVUCaBEVTiMQEJKlGAMydlBYvTYCuraHWO5ao2cVHICqEaDK1BeIVrkZI+oP93OgFXpZb6tRnsIJI6xQzjYjea0cFg0tCEjPMm6id5O2inGkkasW3fCglEt+0ZT9o7BuVGzj476GxhNQIqKXJpGiIrEiDcVUV6uckb9o57xx8d9WGoa0UDkeOyhcdpZDICjnsAzPdVGkdJpZTNiTknfx4VyOLxSnFFSs/IcKlbkdt/wAyYdy3WBJIntApgjiRFUu6WKMm1rnLVHZ7zs8K5HBoBWkHKRNdk24COzB5VmYtXOsx/SeMXITLadyLGOKz2vAioaD0cpKi4oe0LSb3OZ4nxvWk/wBqER7Wf4Rn8O+iV91vKtaYuVpA0ppiaaqzsyzJql3BoVMpSe4VMHOk4q1E2yH9ENqUEpsTJO2AOBO+B31SdAuIPYX5lP8AatXCmVKMHYL+JPfI8KJK6aXdc7+S4nefFNKugJ4+dKhyYOKQIyGVZyqalSrD4J0hcAkCDabVur+FKlVx9GaaU5U22lSqsko1I5U1Kqjo+jf6JX4vcK0yKelWWlSqzekLpThnCkkEJzBg+IpqVQnsJ0VbAZkASSZMXPM7a2qVKiKnKreypUqDN0dYLGwLUANgG4bhRlKlVWoUlC1PSojhNKH6ZfP3ChaalWHVc2Kky+pK0hKiO0MiRtG6lSoOp0cola5MxqxOy6qKczHM+lKlWnOnXTL+NNSoyTdV4jOnpVQHgT9EOa//ALFUUNndSpUKrUb01KlVR//Z"/>
          <p:cNvSpPr>
            <a:spLocks noChangeAspect="1" noChangeArrowheads="1"/>
          </p:cNvSpPr>
          <p:nvPr/>
        </p:nvSpPr>
        <p:spPr bwMode="auto">
          <a:xfrm>
            <a:off x="635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028" name="Picture 4" descr="http://leadwebdesignsites.co.uk/FletcherSon/images/roofingSlate-1.jpg">
            <a:hlinkClick r:id="rId3"/>
          </p:cNvPr>
          <p:cNvPicPr>
            <a:picLocks noChangeAspect="1" noChangeArrowheads="1"/>
          </p:cNvPicPr>
          <p:nvPr/>
        </p:nvPicPr>
        <p:blipFill>
          <a:blip r:embed="rId4" cstate="print"/>
          <a:srcRect/>
          <a:stretch>
            <a:fillRect/>
          </a:stretch>
        </p:blipFill>
        <p:spPr bwMode="auto">
          <a:xfrm>
            <a:off x="5638800" y="4953000"/>
            <a:ext cx="2146300" cy="1552576"/>
          </a:xfrm>
          <a:prstGeom prst="rect">
            <a:avLst/>
          </a:prstGeom>
          <a:noFill/>
        </p:spPr>
      </p:pic>
      <p:pic>
        <p:nvPicPr>
          <p:cNvPr id="1030" name="Picture 6" descr="http://tessant.wpengine.netdna-cdn.com/wp-content/uploads/2013/05/green-glass-building1.jpg"/>
          <p:cNvPicPr>
            <a:picLocks noChangeAspect="1" noChangeArrowheads="1"/>
          </p:cNvPicPr>
          <p:nvPr/>
        </p:nvPicPr>
        <p:blipFill>
          <a:blip r:embed="rId5" cstate="print"/>
          <a:srcRect/>
          <a:stretch>
            <a:fillRect/>
          </a:stretch>
        </p:blipFill>
        <p:spPr bwMode="auto">
          <a:xfrm>
            <a:off x="5638800" y="1600200"/>
            <a:ext cx="2082800" cy="1562100"/>
          </a:xfrm>
          <a:prstGeom prst="rect">
            <a:avLst/>
          </a:prstGeom>
          <a:noFill/>
        </p:spPr>
      </p:pic>
      <p:pic>
        <p:nvPicPr>
          <p:cNvPr id="1032" name="Picture 8" descr="File:HK CWB Fashion Walk 1st floor lobby Marble floor.jpg">
            <a:hlinkClick r:id="rId6"/>
          </p:cNvPr>
          <p:cNvPicPr>
            <a:picLocks noChangeAspect="1" noChangeArrowheads="1"/>
          </p:cNvPicPr>
          <p:nvPr/>
        </p:nvPicPr>
        <p:blipFill>
          <a:blip r:embed="rId7" cstate="print"/>
          <a:srcRect/>
          <a:stretch>
            <a:fillRect/>
          </a:stretch>
        </p:blipFill>
        <p:spPr bwMode="auto">
          <a:xfrm>
            <a:off x="5638800" y="3276600"/>
            <a:ext cx="2133600" cy="1524000"/>
          </a:xfrm>
          <a:prstGeom prst="rect">
            <a:avLst/>
          </a:prstGeom>
          <a:noFill/>
        </p:spPr>
      </p:pic>
      <p:sp>
        <p:nvSpPr>
          <p:cNvPr id="8" name="TextBox 7"/>
          <p:cNvSpPr txBox="1"/>
          <p:nvPr/>
        </p:nvSpPr>
        <p:spPr>
          <a:xfrm>
            <a:off x="914400" y="304800"/>
            <a:ext cx="3352800" cy="461665"/>
          </a:xfrm>
          <a:prstGeom prst="rect">
            <a:avLst/>
          </a:prstGeom>
          <a:noFill/>
        </p:spPr>
        <p:txBody>
          <a:bodyPr wrap="square" rtlCol="0">
            <a:spAutoFit/>
          </a:bodyPr>
          <a:lstStyle/>
          <a:p>
            <a:r>
              <a:rPr lang="en-GB" sz="2400" b="1" dirty="0" smtClean="0">
                <a:solidFill>
                  <a:srgbClr val="0070C0"/>
                </a:solidFill>
              </a:rPr>
              <a:t>Question:</a:t>
            </a:r>
            <a:endParaRPr lang="en-GB" sz="2400" b="1" dirty="0">
              <a:solidFill>
                <a:srgbClr val="0070C0"/>
              </a:solidFill>
            </a:endParaRPr>
          </a:p>
        </p:txBody>
      </p:sp>
      <p:sp>
        <p:nvSpPr>
          <p:cNvPr id="10" name="Curved Down Arrow 9"/>
          <p:cNvSpPr/>
          <p:nvPr/>
        </p:nvSpPr>
        <p:spPr>
          <a:xfrm rot="5400000">
            <a:off x="3803929" y="2139671"/>
            <a:ext cx="457201" cy="292661"/>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Curved Down Arrow 10"/>
          <p:cNvSpPr/>
          <p:nvPr/>
        </p:nvSpPr>
        <p:spPr>
          <a:xfrm rot="5400000">
            <a:off x="3880130" y="2901670"/>
            <a:ext cx="457201" cy="292661"/>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2" name="Curved Down Arrow 11"/>
          <p:cNvSpPr/>
          <p:nvPr/>
        </p:nvSpPr>
        <p:spPr>
          <a:xfrm rot="5400000">
            <a:off x="3270530" y="4349470"/>
            <a:ext cx="457201" cy="292661"/>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cxnSp>
        <p:nvCxnSpPr>
          <p:cNvPr id="14" name="Straight Arrow Connector 13"/>
          <p:cNvCxnSpPr/>
          <p:nvPr/>
        </p:nvCxnSpPr>
        <p:spPr>
          <a:xfrm flipV="1">
            <a:off x="4419600" y="2514600"/>
            <a:ext cx="1066800" cy="45720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cxnSp>
        <p:nvCxnSpPr>
          <p:cNvPr id="15" name="Straight Arrow Connector 14"/>
          <p:cNvCxnSpPr/>
          <p:nvPr/>
        </p:nvCxnSpPr>
        <p:spPr>
          <a:xfrm>
            <a:off x="3810000" y="4572000"/>
            <a:ext cx="1676400" cy="114300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62000" y="990600"/>
            <a:ext cx="1905000" cy="2554545"/>
          </a:xfrm>
          <a:prstGeom prst="rect">
            <a:avLst/>
          </a:prstGeom>
          <a:noFill/>
        </p:spPr>
        <p:txBody>
          <a:bodyPr wrap="square" rtlCol="0">
            <a:spAutoFit/>
          </a:bodyPr>
          <a:lstStyle/>
          <a:p>
            <a:r>
              <a:rPr lang="en-GB" sz="2400" b="1" dirty="0" smtClean="0">
                <a:solidFill>
                  <a:srgbClr val="0070C0"/>
                </a:solidFill>
              </a:rPr>
              <a:t>Copper</a:t>
            </a:r>
          </a:p>
          <a:p>
            <a:r>
              <a:rPr lang="en-GB" sz="2400" b="1" dirty="0" smtClean="0">
                <a:solidFill>
                  <a:srgbClr val="0070C0"/>
                </a:solidFill>
              </a:rPr>
              <a:t>Lead</a:t>
            </a:r>
          </a:p>
          <a:p>
            <a:r>
              <a:rPr lang="en-GB" sz="2400" b="1" dirty="0" smtClean="0">
                <a:solidFill>
                  <a:srgbClr val="0070C0"/>
                </a:solidFill>
              </a:rPr>
              <a:t>Iron</a:t>
            </a:r>
          </a:p>
          <a:p>
            <a:r>
              <a:rPr lang="en-GB" sz="2400" b="1" dirty="0" smtClean="0">
                <a:solidFill>
                  <a:srgbClr val="0070C0"/>
                </a:solidFill>
              </a:rPr>
              <a:t>Tin</a:t>
            </a:r>
          </a:p>
          <a:p>
            <a:endParaRPr lang="en-GB" sz="2400" b="1" dirty="0" smtClean="0">
              <a:solidFill>
                <a:srgbClr val="0070C0"/>
              </a:solidFill>
            </a:endParaRPr>
          </a:p>
          <a:p>
            <a:r>
              <a:rPr lang="en-GB" sz="2400" b="1" dirty="0" smtClean="0">
                <a:solidFill>
                  <a:srgbClr val="0070C0"/>
                </a:solidFill>
              </a:rPr>
              <a:t>Bauxite</a:t>
            </a:r>
          </a:p>
          <a:p>
            <a:r>
              <a:rPr lang="en-GB" sz="1600" b="1" dirty="0" smtClean="0">
                <a:solidFill>
                  <a:srgbClr val="0070C0"/>
                </a:solidFill>
              </a:rPr>
              <a:t>What for?</a:t>
            </a:r>
            <a:endParaRPr lang="en-GB" sz="1600" b="1" dirty="0">
              <a:solidFill>
                <a:srgbClr val="0070C0"/>
              </a:solidFill>
            </a:endParaRPr>
          </a:p>
        </p:txBody>
      </p:sp>
      <p:pic>
        <p:nvPicPr>
          <p:cNvPr id="48130" name="Picture 2" descr="http://www.savingiceland.org/wp-content/uploads/2010/08/awfulmining.jpg">
            <a:hlinkClick r:id="rId2"/>
          </p:cNvPr>
          <p:cNvPicPr>
            <a:picLocks noChangeAspect="1" noChangeArrowheads="1"/>
          </p:cNvPicPr>
          <p:nvPr/>
        </p:nvPicPr>
        <p:blipFill>
          <a:blip r:embed="rId3" cstate="print"/>
          <a:srcRect/>
          <a:stretch>
            <a:fillRect/>
          </a:stretch>
        </p:blipFill>
        <p:spPr bwMode="auto">
          <a:xfrm>
            <a:off x="2971800" y="1041196"/>
            <a:ext cx="5945316" cy="3959582"/>
          </a:xfrm>
          <a:prstGeom prst="rect">
            <a:avLst/>
          </a:prstGeom>
          <a:noFill/>
          <a:ln w="19050">
            <a:solidFill>
              <a:schemeClr val="tx1"/>
            </a:solidFill>
          </a:ln>
        </p:spPr>
      </p:pic>
      <p:pic>
        <p:nvPicPr>
          <p:cNvPr id="4" name="Picture 3" descr="bauxite-map.jpg"/>
          <p:cNvPicPr>
            <a:picLocks noChangeAspect="1"/>
          </p:cNvPicPr>
          <p:nvPr/>
        </p:nvPicPr>
        <p:blipFill>
          <a:blip r:embed="rId4" cstate="print"/>
          <a:stretch>
            <a:fillRect/>
          </a:stretch>
        </p:blipFill>
        <p:spPr>
          <a:xfrm>
            <a:off x="6019800" y="4343400"/>
            <a:ext cx="3009900" cy="2287524"/>
          </a:xfrm>
          <a:prstGeom prst="rect">
            <a:avLst/>
          </a:prstGeom>
          <a:ln w="28575">
            <a:solidFill>
              <a:schemeClr val="tx1"/>
            </a:solidFill>
          </a:ln>
        </p:spPr>
      </p:pic>
      <p:sp>
        <p:nvSpPr>
          <p:cNvPr id="5" name="Rectangle 4"/>
          <p:cNvSpPr/>
          <p:nvPr/>
        </p:nvSpPr>
        <p:spPr>
          <a:xfrm>
            <a:off x="381000" y="3505200"/>
            <a:ext cx="1981200" cy="2031325"/>
          </a:xfrm>
          <a:prstGeom prst="rect">
            <a:avLst/>
          </a:prstGeom>
        </p:spPr>
        <p:txBody>
          <a:bodyPr wrap="square">
            <a:spAutoFit/>
          </a:bodyPr>
          <a:lstStyle/>
          <a:p>
            <a:pPr algn="just"/>
            <a:r>
              <a:rPr lang="en-GB" b="1" dirty="0" smtClean="0">
                <a:solidFill>
                  <a:srgbClr val="0070C0"/>
                </a:solidFill>
              </a:rPr>
              <a:t>Australia</a:t>
            </a:r>
            <a:r>
              <a:rPr lang="en-GB" dirty="0" smtClean="0"/>
              <a:t> is the largest producer of bauxite in the world, with 80 million tonnes produced in 2014.</a:t>
            </a:r>
            <a:br>
              <a:rPr lang="en-GB" dirty="0" smtClean="0"/>
            </a:br>
            <a:endParaRPr lang="en-GB" dirty="0"/>
          </a:p>
        </p:txBody>
      </p:sp>
      <p:sp>
        <p:nvSpPr>
          <p:cNvPr id="6" name="Rectangle 5"/>
          <p:cNvSpPr/>
          <p:nvPr/>
        </p:nvSpPr>
        <p:spPr>
          <a:xfrm>
            <a:off x="381000" y="5181600"/>
            <a:ext cx="5486400" cy="1477328"/>
          </a:xfrm>
          <a:prstGeom prst="rect">
            <a:avLst/>
          </a:prstGeom>
        </p:spPr>
        <p:txBody>
          <a:bodyPr wrap="square">
            <a:spAutoFit/>
          </a:bodyPr>
          <a:lstStyle/>
          <a:p>
            <a:pPr algn="just"/>
            <a:r>
              <a:rPr lang="en-GB" dirty="0" smtClean="0"/>
              <a:t>Bauxite is an aluminium ore which contains minerals with important elements used in the production of aluminium. This form of rock or ore consists of such elements as gibbsite, boehmite, diaspore, the clay mineral kaolinite and a mixture of iron oxide. </a:t>
            </a:r>
            <a:endParaRPr lang="en-GB" dirty="0"/>
          </a:p>
        </p:txBody>
      </p:sp>
      <p:sp>
        <p:nvSpPr>
          <p:cNvPr id="7" name="TextBox 6"/>
          <p:cNvSpPr txBox="1"/>
          <p:nvPr/>
        </p:nvSpPr>
        <p:spPr>
          <a:xfrm>
            <a:off x="609600" y="152400"/>
            <a:ext cx="8534400" cy="830997"/>
          </a:xfrm>
          <a:prstGeom prst="rect">
            <a:avLst/>
          </a:prstGeom>
          <a:noFill/>
        </p:spPr>
        <p:txBody>
          <a:bodyPr wrap="square" rtlCol="0">
            <a:spAutoFit/>
          </a:bodyPr>
          <a:lstStyle/>
          <a:p>
            <a:pPr algn="ctr"/>
            <a:r>
              <a:rPr lang="en-GB" sz="2400" dirty="0" smtClean="0"/>
              <a:t>We also extract Ore minerals for use in the elements of the  construction process.</a:t>
            </a:r>
            <a:endParaRPr lang="en-GB" dirty="0"/>
          </a:p>
        </p:txBody>
      </p:sp>
      <p:sp>
        <p:nvSpPr>
          <p:cNvPr id="8" name="TextBox 7"/>
          <p:cNvSpPr txBox="1"/>
          <p:nvPr/>
        </p:nvSpPr>
        <p:spPr>
          <a:xfrm>
            <a:off x="304800" y="609600"/>
            <a:ext cx="2209800" cy="400110"/>
          </a:xfrm>
          <a:prstGeom prst="rect">
            <a:avLst/>
          </a:prstGeom>
          <a:noFill/>
        </p:spPr>
        <p:txBody>
          <a:bodyPr wrap="square" rtlCol="0">
            <a:spAutoFit/>
          </a:bodyPr>
          <a:lstStyle/>
          <a:p>
            <a:pPr algn="ctr"/>
            <a:r>
              <a:rPr lang="en-GB" sz="2000" b="1" dirty="0" smtClean="0">
                <a:solidFill>
                  <a:srgbClr val="0070C0"/>
                </a:solidFill>
              </a:rPr>
              <a:t>Such  as what ?</a:t>
            </a:r>
            <a:endParaRPr lang="en-GB" sz="2000" b="1" dirty="0">
              <a:solidFill>
                <a:srgbClr val="0070C0"/>
              </a:solidFill>
            </a:endParaRPr>
          </a:p>
        </p:txBody>
      </p:sp>
      <p:cxnSp>
        <p:nvCxnSpPr>
          <p:cNvPr id="10" name="Straight Connector 9"/>
          <p:cNvCxnSpPr/>
          <p:nvPr/>
        </p:nvCxnSpPr>
        <p:spPr>
          <a:xfrm>
            <a:off x="838200" y="2667000"/>
            <a:ext cx="762000"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66800" y="2286000"/>
            <a:ext cx="7391400" cy="1077218"/>
          </a:xfrm>
          <a:prstGeom prst="rect">
            <a:avLst/>
          </a:prstGeom>
          <a:noFill/>
        </p:spPr>
        <p:txBody>
          <a:bodyPr wrap="square" rtlCol="0">
            <a:spAutoFit/>
          </a:bodyPr>
          <a:lstStyle/>
          <a:p>
            <a:pPr algn="ctr"/>
            <a:r>
              <a:rPr lang="en-GB" sz="3200" b="1" dirty="0" smtClean="0">
                <a:solidFill>
                  <a:srgbClr val="0070C0"/>
                </a:solidFill>
              </a:rPr>
              <a:t>WHAT IS THE WORLDS LARGEST OPEN CAST MINE?</a:t>
            </a:r>
            <a:endParaRPr lang="en-GB" sz="3200" b="1" dirty="0">
              <a:solidFill>
                <a:srgbClr val="0070C0"/>
              </a:solidFill>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descr="http://media.boingboing.net/wp-content/uploads/2013/04/heffernan1.jpg">
            <a:hlinkClick r:id="rId2"/>
          </p:cNvPr>
          <p:cNvPicPr>
            <a:picLocks noChangeAspect="1" noChangeArrowheads="1"/>
          </p:cNvPicPr>
          <p:nvPr/>
        </p:nvPicPr>
        <p:blipFill>
          <a:blip r:embed="rId3" cstate="print"/>
          <a:srcRect/>
          <a:stretch>
            <a:fillRect/>
          </a:stretch>
        </p:blipFill>
        <p:spPr bwMode="auto">
          <a:xfrm>
            <a:off x="0" y="0"/>
            <a:ext cx="9144000" cy="6858000"/>
          </a:xfrm>
          <a:prstGeom prst="rect">
            <a:avLst/>
          </a:prstGeom>
          <a:noFill/>
        </p:spPr>
      </p:pic>
      <p:sp>
        <p:nvSpPr>
          <p:cNvPr id="3" name="TextBox 2"/>
          <p:cNvSpPr txBox="1"/>
          <p:nvPr/>
        </p:nvSpPr>
        <p:spPr>
          <a:xfrm>
            <a:off x="228600" y="0"/>
            <a:ext cx="7772400" cy="461665"/>
          </a:xfrm>
          <a:prstGeom prst="rect">
            <a:avLst/>
          </a:prstGeom>
          <a:noFill/>
        </p:spPr>
        <p:txBody>
          <a:bodyPr wrap="square" rtlCol="0">
            <a:spAutoFit/>
          </a:bodyPr>
          <a:lstStyle/>
          <a:p>
            <a:r>
              <a:rPr lang="en-GB" sz="2400" b="1" dirty="0" smtClean="0">
                <a:solidFill>
                  <a:schemeClr val="tx2">
                    <a:lumMod val="50000"/>
                  </a:schemeClr>
                </a:solidFill>
              </a:rPr>
              <a:t>The BINGHAM CANYON Copper Mine - UTAH</a:t>
            </a:r>
            <a:endParaRPr lang="en-GB" sz="2400" b="1" dirty="0">
              <a:solidFill>
                <a:schemeClr val="tx2">
                  <a:lumMod val="50000"/>
                </a:schemeClr>
              </a:solidFill>
            </a:endParaRPr>
          </a:p>
        </p:txBody>
      </p:sp>
      <p:sp>
        <p:nvSpPr>
          <p:cNvPr id="4" name="TextBox 3"/>
          <p:cNvSpPr txBox="1"/>
          <p:nvPr/>
        </p:nvSpPr>
        <p:spPr>
          <a:xfrm>
            <a:off x="6553200" y="2209800"/>
            <a:ext cx="2819400" cy="461665"/>
          </a:xfrm>
          <a:prstGeom prst="rect">
            <a:avLst/>
          </a:prstGeom>
          <a:noFill/>
        </p:spPr>
        <p:txBody>
          <a:bodyPr wrap="square" rtlCol="0">
            <a:spAutoFit/>
          </a:bodyPr>
          <a:lstStyle/>
          <a:p>
            <a:r>
              <a:rPr lang="en-GB" sz="2400" dirty="0" smtClean="0">
                <a:solidFill>
                  <a:schemeClr val="bg1"/>
                </a:solidFill>
              </a:rPr>
              <a:t>Notice anything ?</a:t>
            </a:r>
            <a:endParaRPr lang="en-GB" sz="2400" dirty="0">
              <a:solidFill>
                <a:schemeClr val="bg1"/>
              </a:solidFill>
            </a:endParaRPr>
          </a:p>
        </p:txBody>
      </p:sp>
      <p:cxnSp>
        <p:nvCxnSpPr>
          <p:cNvPr id="6" name="Straight Arrow Connector 5"/>
          <p:cNvCxnSpPr/>
          <p:nvPr/>
        </p:nvCxnSpPr>
        <p:spPr>
          <a:xfrm flipH="1">
            <a:off x="3048000" y="2438400"/>
            <a:ext cx="3276600" cy="0"/>
          </a:xfrm>
          <a:prstGeom prst="straightConnector1">
            <a:avLst/>
          </a:prstGeom>
          <a:ln>
            <a:solidFill>
              <a:schemeClr val="bg1"/>
            </a:solidFill>
            <a:tailEnd type="arrow"/>
          </a:ln>
        </p:spPr>
        <p:style>
          <a:lnRef idx="2">
            <a:schemeClr val="dk1"/>
          </a:lnRef>
          <a:fillRef idx="0">
            <a:schemeClr val="dk1"/>
          </a:fillRef>
          <a:effectRef idx="1">
            <a:schemeClr val="dk1"/>
          </a:effectRef>
          <a:fontRef idx="minor">
            <a:schemeClr val="tx1"/>
          </a:fontRef>
        </p:style>
      </p:cxn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Rectangle 3"/>
          <p:cNvSpPr/>
          <p:nvPr/>
        </p:nvSpPr>
        <p:spPr>
          <a:xfrm>
            <a:off x="381000" y="1219200"/>
            <a:ext cx="7162800" cy="369332"/>
          </a:xfrm>
          <a:prstGeom prst="rect">
            <a:avLst/>
          </a:prstGeom>
        </p:spPr>
        <p:txBody>
          <a:bodyPr wrap="square">
            <a:spAutoFit/>
          </a:bodyPr>
          <a:lstStyle/>
          <a:p>
            <a:pPr>
              <a:buFont typeface="Wingdings" pitchFamily="2" charset="2"/>
              <a:buChar char="q"/>
            </a:pPr>
            <a:r>
              <a:rPr lang="en-GB" dirty="0" smtClean="0"/>
              <a:t>   Southwest of Salt Lake City, Utah, USA, in the Oquirrh Mountains,</a:t>
            </a:r>
            <a:endParaRPr lang="en-GB" dirty="0"/>
          </a:p>
        </p:txBody>
      </p:sp>
      <p:pic>
        <p:nvPicPr>
          <p:cNvPr id="51202" name="Picture 2" descr="File:Bingham mine 5-10-03.jpg">
            <a:hlinkClick r:id="rId2"/>
          </p:cNvPr>
          <p:cNvPicPr>
            <a:picLocks noChangeAspect="1" noChangeArrowheads="1"/>
          </p:cNvPicPr>
          <p:nvPr/>
        </p:nvPicPr>
        <p:blipFill>
          <a:blip r:embed="rId3" cstate="print"/>
          <a:srcRect/>
          <a:stretch>
            <a:fillRect/>
          </a:stretch>
        </p:blipFill>
        <p:spPr bwMode="auto">
          <a:xfrm>
            <a:off x="0" y="0"/>
            <a:ext cx="9144000" cy="6858000"/>
          </a:xfrm>
          <a:prstGeom prst="rect">
            <a:avLst/>
          </a:prstGeom>
          <a:noFill/>
        </p:spPr>
      </p:pic>
      <p:sp>
        <p:nvSpPr>
          <p:cNvPr id="2" name="Rectangle 1"/>
          <p:cNvSpPr/>
          <p:nvPr/>
        </p:nvSpPr>
        <p:spPr>
          <a:xfrm>
            <a:off x="381000" y="762000"/>
            <a:ext cx="7696200" cy="923330"/>
          </a:xfrm>
          <a:prstGeom prst="rect">
            <a:avLst/>
          </a:prstGeom>
          <a:solidFill>
            <a:schemeClr val="bg1">
              <a:lumMod val="85000"/>
            </a:schemeClr>
          </a:solidFill>
        </p:spPr>
        <p:txBody>
          <a:bodyPr wrap="square">
            <a:spAutoFit/>
          </a:bodyPr>
          <a:lstStyle/>
          <a:p>
            <a:pPr algn="just">
              <a:buFont typeface="Wingdings" pitchFamily="2" charset="2"/>
              <a:buChar char="q"/>
            </a:pPr>
            <a:r>
              <a:rPr lang="en-GB" dirty="0" smtClean="0"/>
              <a:t>   </a:t>
            </a:r>
            <a:r>
              <a:rPr lang="en-GB" b="1" dirty="0" smtClean="0"/>
              <a:t>The Bingham Canyon Mine, also known as the Kennecott</a:t>
            </a:r>
          </a:p>
          <a:p>
            <a:pPr algn="just"/>
            <a:r>
              <a:rPr lang="en-GB" b="1" dirty="0" smtClean="0"/>
              <a:t>     Copper Mine, has been in production since 1906...and is owned by the </a:t>
            </a:r>
          </a:p>
          <a:p>
            <a:pPr algn="just"/>
            <a:r>
              <a:rPr lang="en-GB" b="1" dirty="0" smtClean="0"/>
              <a:t>     Rio Tinto group.</a:t>
            </a:r>
            <a:endParaRPr lang="en-GB" b="1" dirty="0"/>
          </a:p>
        </p:txBody>
      </p:sp>
      <p:sp>
        <p:nvSpPr>
          <p:cNvPr id="3" name="Rectangle 2"/>
          <p:cNvSpPr/>
          <p:nvPr/>
        </p:nvSpPr>
        <p:spPr>
          <a:xfrm>
            <a:off x="381000" y="1828800"/>
            <a:ext cx="8458200" cy="923330"/>
          </a:xfrm>
          <a:prstGeom prst="rect">
            <a:avLst/>
          </a:prstGeom>
          <a:solidFill>
            <a:schemeClr val="bg1">
              <a:lumMod val="85000"/>
            </a:schemeClr>
          </a:solidFill>
        </p:spPr>
        <p:txBody>
          <a:bodyPr wrap="square">
            <a:spAutoFit/>
          </a:bodyPr>
          <a:lstStyle/>
          <a:p>
            <a:pPr>
              <a:buFont typeface="Wingdings" pitchFamily="2" charset="2"/>
              <a:buChar char="q"/>
            </a:pPr>
            <a:r>
              <a:rPr lang="en-GB" dirty="0" smtClean="0"/>
              <a:t>   </a:t>
            </a:r>
            <a:r>
              <a:rPr lang="en-GB" b="1" dirty="0" smtClean="0"/>
              <a:t>An open-pit mining operation extracting a large porphyry copper deposit, which</a:t>
            </a:r>
          </a:p>
          <a:p>
            <a:r>
              <a:rPr lang="en-GB" b="1" dirty="0" smtClean="0"/>
              <a:t>     was intruded into sedimentary rocks originally deposited as sediment in shallow </a:t>
            </a:r>
          </a:p>
          <a:p>
            <a:r>
              <a:rPr lang="en-GB" b="1" dirty="0" smtClean="0"/>
              <a:t>     seas. </a:t>
            </a:r>
            <a:endParaRPr lang="en-GB" b="1" dirty="0"/>
          </a:p>
        </p:txBody>
      </p:sp>
      <p:sp>
        <p:nvSpPr>
          <p:cNvPr id="5" name="Rectangle 4"/>
          <p:cNvSpPr/>
          <p:nvPr/>
        </p:nvSpPr>
        <p:spPr>
          <a:xfrm>
            <a:off x="381000" y="2895600"/>
            <a:ext cx="8610600" cy="1200329"/>
          </a:xfrm>
          <a:prstGeom prst="rect">
            <a:avLst/>
          </a:prstGeom>
          <a:solidFill>
            <a:schemeClr val="bg1">
              <a:lumMod val="85000"/>
            </a:schemeClr>
          </a:solidFill>
        </p:spPr>
        <p:txBody>
          <a:bodyPr wrap="square">
            <a:spAutoFit/>
          </a:bodyPr>
          <a:lstStyle/>
          <a:p>
            <a:pPr algn="just">
              <a:buFont typeface="Wingdings" pitchFamily="2" charset="2"/>
              <a:buChar char="q"/>
            </a:pPr>
            <a:r>
              <a:rPr lang="en-GB" dirty="0" smtClean="0"/>
              <a:t>   </a:t>
            </a:r>
            <a:r>
              <a:rPr lang="en-GB" b="1" dirty="0" smtClean="0"/>
              <a:t>Operates the mine, a concentrator plant, a smelter,  and a refinery, resulted in the</a:t>
            </a:r>
          </a:p>
          <a:p>
            <a:pPr algn="just"/>
            <a:r>
              <a:rPr lang="en-GB" b="1" dirty="0" smtClean="0"/>
              <a:t>      creation of a pit over  0.6 miles (0.97 km) deep, 2.5 miles (4 km) wide, and </a:t>
            </a:r>
          </a:p>
          <a:p>
            <a:pPr algn="just"/>
            <a:r>
              <a:rPr lang="en-GB" b="1" dirty="0" smtClean="0"/>
              <a:t>      covering 1,900 acres (770 ha).</a:t>
            </a:r>
          </a:p>
          <a:p>
            <a:pPr algn="just"/>
            <a:endParaRPr lang="en-GB" b="1" dirty="0"/>
          </a:p>
        </p:txBody>
      </p:sp>
      <p:sp>
        <p:nvSpPr>
          <p:cNvPr id="8" name="Rectangle 7"/>
          <p:cNvSpPr/>
          <p:nvPr/>
        </p:nvSpPr>
        <p:spPr>
          <a:xfrm>
            <a:off x="381000" y="4343400"/>
            <a:ext cx="6172200" cy="646331"/>
          </a:xfrm>
          <a:prstGeom prst="rect">
            <a:avLst/>
          </a:prstGeom>
          <a:solidFill>
            <a:schemeClr val="bg1">
              <a:lumMod val="85000"/>
            </a:schemeClr>
          </a:solidFill>
        </p:spPr>
        <p:txBody>
          <a:bodyPr wrap="square">
            <a:spAutoFit/>
          </a:bodyPr>
          <a:lstStyle/>
          <a:p>
            <a:pPr>
              <a:buFont typeface="Wingdings" pitchFamily="2" charset="2"/>
              <a:buChar char="q"/>
            </a:pPr>
            <a:r>
              <a:rPr lang="en-GB" dirty="0" smtClean="0"/>
              <a:t>   </a:t>
            </a:r>
            <a:r>
              <a:rPr lang="en-GB" b="1" dirty="0" smtClean="0"/>
              <a:t>The mine experienced a massive landslide in </a:t>
            </a:r>
          </a:p>
          <a:p>
            <a:r>
              <a:rPr lang="en-GB" b="1" dirty="0" smtClean="0"/>
              <a:t>       April of 2013 and a smaller slide in September of 2013.</a:t>
            </a:r>
            <a:r>
              <a:rPr lang="en-GB" b="1" baseline="30000" dirty="0" smtClean="0">
                <a:hlinkClick r:id="rId4"/>
              </a:rPr>
              <a:t>[</a:t>
            </a:r>
            <a:endParaRPr lang="en-GB" b="1" dirty="0"/>
          </a:p>
        </p:txBody>
      </p:sp>
      <p:sp>
        <p:nvSpPr>
          <p:cNvPr id="10" name="Rectangle 9"/>
          <p:cNvSpPr/>
          <p:nvPr/>
        </p:nvSpPr>
        <p:spPr>
          <a:xfrm>
            <a:off x="381000" y="5257800"/>
            <a:ext cx="8153400" cy="646331"/>
          </a:xfrm>
          <a:prstGeom prst="rect">
            <a:avLst/>
          </a:prstGeom>
          <a:solidFill>
            <a:schemeClr val="bg1">
              <a:lumMod val="85000"/>
            </a:schemeClr>
          </a:solidFill>
        </p:spPr>
        <p:txBody>
          <a:bodyPr wrap="square">
            <a:spAutoFit/>
          </a:bodyPr>
          <a:lstStyle/>
          <a:p>
            <a:pPr>
              <a:buFont typeface="Wingdings" pitchFamily="2" charset="2"/>
              <a:buChar char="q"/>
            </a:pPr>
            <a:r>
              <a:rPr lang="en-GB" b="1" dirty="0" smtClean="0"/>
              <a:t>   Employing 1,800 employees and hundreds of contractors,  450,000  tons of</a:t>
            </a:r>
          </a:p>
          <a:p>
            <a:r>
              <a:rPr lang="en-GB" b="1" dirty="0" smtClean="0"/>
              <a:t>     material  are removed from the mine daily.</a:t>
            </a:r>
            <a:endParaRPr lang="en-GB" b="1"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5" grpId="0" animBg="1"/>
      <p:bldP spid="8" grpId="0" animBg="1"/>
      <p:bldP spid="10"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http://upload.wikimedia.org/wikipedia/commons/0/0c/The_Santorini_Caldera.jpg"/>
          <p:cNvPicPr>
            <a:picLocks noChangeAspect="1" noChangeArrowheads="1"/>
          </p:cNvPicPr>
          <p:nvPr/>
        </p:nvPicPr>
        <p:blipFill>
          <a:blip r:embed="rId2" cstate="print"/>
          <a:srcRect/>
          <a:stretch>
            <a:fillRect/>
          </a:stretch>
        </p:blipFill>
        <p:spPr bwMode="auto">
          <a:xfrm>
            <a:off x="1" y="0"/>
            <a:ext cx="9143999" cy="6858000"/>
          </a:xfrm>
          <a:prstGeom prst="rect">
            <a:avLst/>
          </a:prstGeom>
          <a:noFill/>
        </p:spPr>
      </p:pic>
      <p:sp>
        <p:nvSpPr>
          <p:cNvPr id="3" name="TextBox 2"/>
          <p:cNvSpPr txBox="1"/>
          <p:nvPr/>
        </p:nvSpPr>
        <p:spPr>
          <a:xfrm>
            <a:off x="609600" y="6019800"/>
            <a:ext cx="5486400" cy="584775"/>
          </a:xfrm>
          <a:prstGeom prst="rect">
            <a:avLst/>
          </a:prstGeom>
          <a:noFill/>
        </p:spPr>
        <p:txBody>
          <a:bodyPr wrap="square" rtlCol="0">
            <a:spAutoFit/>
          </a:bodyPr>
          <a:lstStyle/>
          <a:p>
            <a:r>
              <a:rPr lang="en-GB" sz="3200" dirty="0" smtClean="0">
                <a:solidFill>
                  <a:schemeClr val="bg1"/>
                </a:solidFill>
              </a:rPr>
              <a:t>SANTORINI, Greece (</a:t>
            </a:r>
            <a:r>
              <a:rPr lang="en-GB" sz="3200" dirty="0" err="1" smtClean="0">
                <a:solidFill>
                  <a:schemeClr val="bg1"/>
                </a:solidFill>
              </a:rPr>
              <a:t>Thera</a:t>
            </a:r>
            <a:r>
              <a:rPr lang="en-GB" sz="3200" dirty="0" smtClean="0">
                <a:solidFill>
                  <a:schemeClr val="bg1"/>
                </a:solidFill>
              </a:rPr>
              <a:t>)</a:t>
            </a:r>
            <a:endParaRPr lang="en-GB" sz="3200" dirty="0">
              <a:solidFill>
                <a:schemeClr val="bg1"/>
              </a:solidFill>
            </a:endParaRPr>
          </a:p>
        </p:txBody>
      </p:sp>
      <p:sp>
        <p:nvSpPr>
          <p:cNvPr id="4" name="TextBox 3"/>
          <p:cNvSpPr txBox="1"/>
          <p:nvPr/>
        </p:nvSpPr>
        <p:spPr>
          <a:xfrm>
            <a:off x="609600" y="304800"/>
            <a:ext cx="8301440" cy="461665"/>
          </a:xfrm>
          <a:prstGeom prst="rect">
            <a:avLst/>
          </a:prstGeom>
          <a:noFill/>
        </p:spPr>
        <p:txBody>
          <a:bodyPr wrap="none" rtlCol="0">
            <a:spAutoFit/>
          </a:bodyPr>
          <a:lstStyle/>
          <a:p>
            <a:r>
              <a:rPr lang="en-GB" sz="2400" b="1" dirty="0" smtClean="0">
                <a:solidFill>
                  <a:schemeClr val="bg1"/>
                </a:solidFill>
              </a:rPr>
              <a:t>WHAT GEOLOGICAL  EVENT CREATED THIS ISLAND ?</a:t>
            </a:r>
            <a:endParaRPr lang="en-GB" sz="2400" b="1" dirty="0">
              <a:solidFill>
                <a:schemeClr val="bg1"/>
              </a:solidFill>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teps in the formation of a collapse caldera.">
            <a:hlinkClick r:id="rId2" tooltip="Steps in the formation of a collapse caldera."/>
          </p:cNvPr>
          <p:cNvPicPr>
            <a:picLocks noChangeAspect="1" noChangeArrowheads="1"/>
          </p:cNvPicPr>
          <p:nvPr/>
        </p:nvPicPr>
        <p:blipFill>
          <a:blip r:embed="rId3" cstate="print"/>
          <a:srcRect/>
          <a:stretch>
            <a:fillRect/>
          </a:stretch>
        </p:blipFill>
        <p:spPr bwMode="auto">
          <a:xfrm>
            <a:off x="2895600" y="1524000"/>
            <a:ext cx="5829300" cy="4709462"/>
          </a:xfrm>
          <a:prstGeom prst="rect">
            <a:avLst/>
          </a:prstGeom>
          <a:noFill/>
        </p:spPr>
      </p:pic>
      <p:sp>
        <p:nvSpPr>
          <p:cNvPr id="3" name="Rectangle 2"/>
          <p:cNvSpPr/>
          <p:nvPr/>
        </p:nvSpPr>
        <p:spPr>
          <a:xfrm>
            <a:off x="533400" y="2286000"/>
            <a:ext cx="1981200" cy="3693319"/>
          </a:xfrm>
          <a:prstGeom prst="rect">
            <a:avLst/>
          </a:prstGeom>
        </p:spPr>
        <p:txBody>
          <a:bodyPr wrap="square">
            <a:spAutoFit/>
          </a:bodyPr>
          <a:lstStyle/>
          <a:p>
            <a:pPr algn="just"/>
            <a:r>
              <a:rPr lang="en-US" dirty="0" smtClean="0"/>
              <a:t>Collapse calderas form when a large magma chamber is emptied by a volcanic eruption or by subsurface magma movement. The unsupported rock that forms the roof of the magma chamber then collapses to form a large crater. </a:t>
            </a:r>
            <a:endParaRPr lang="en-US" dirty="0"/>
          </a:p>
        </p:txBody>
      </p:sp>
      <p:sp>
        <p:nvSpPr>
          <p:cNvPr id="4" name="Rectangle 3"/>
          <p:cNvSpPr/>
          <p:nvPr/>
        </p:nvSpPr>
        <p:spPr>
          <a:xfrm>
            <a:off x="533400" y="533400"/>
            <a:ext cx="5280485" cy="646331"/>
          </a:xfrm>
          <a:prstGeom prst="rect">
            <a:avLst/>
          </a:prstGeom>
        </p:spPr>
        <p:txBody>
          <a:bodyPr wrap="none">
            <a:spAutoFit/>
          </a:bodyPr>
          <a:lstStyle/>
          <a:p>
            <a:r>
              <a:rPr lang="en-GB" sz="3600" b="1" dirty="0" smtClean="0">
                <a:solidFill>
                  <a:srgbClr val="0070C0"/>
                </a:solidFill>
              </a:rPr>
              <a:t>SANTORINI CALDERA </a:t>
            </a:r>
            <a:endParaRPr lang="en-GB" sz="3600" b="1" dirty="0">
              <a:solidFill>
                <a:srgbClr val="0070C0"/>
              </a:solidFill>
            </a:endParaRPr>
          </a:p>
        </p:txBody>
      </p:sp>
      <p:sp>
        <p:nvSpPr>
          <p:cNvPr id="5" name="TextBox 4"/>
          <p:cNvSpPr txBox="1"/>
          <p:nvPr/>
        </p:nvSpPr>
        <p:spPr>
          <a:xfrm>
            <a:off x="609600" y="1524000"/>
            <a:ext cx="1905000" cy="646331"/>
          </a:xfrm>
          <a:prstGeom prst="rect">
            <a:avLst/>
          </a:prstGeom>
          <a:noFill/>
        </p:spPr>
        <p:txBody>
          <a:bodyPr wrap="square" rtlCol="0">
            <a:spAutoFit/>
          </a:bodyPr>
          <a:lstStyle/>
          <a:p>
            <a:pPr algn="ctr"/>
            <a:r>
              <a:rPr lang="en-GB" b="1" dirty="0" smtClean="0">
                <a:solidFill>
                  <a:srgbClr val="0070C0"/>
                </a:solidFill>
              </a:rPr>
              <a:t>Mode of Formation</a:t>
            </a:r>
            <a:endParaRPr lang="en-GB" b="1" dirty="0">
              <a:solidFill>
                <a:srgbClr val="0070C0"/>
              </a:solidFill>
            </a:endParaRPr>
          </a:p>
        </p:txBody>
      </p:sp>
      <p:sp>
        <p:nvSpPr>
          <p:cNvPr id="6" name="TextBox 5"/>
          <p:cNvSpPr txBox="1"/>
          <p:nvPr/>
        </p:nvSpPr>
        <p:spPr>
          <a:xfrm>
            <a:off x="5867400" y="1600200"/>
            <a:ext cx="1676400" cy="307777"/>
          </a:xfrm>
          <a:prstGeom prst="rect">
            <a:avLst/>
          </a:prstGeom>
          <a:solidFill>
            <a:schemeClr val="tx2">
              <a:lumMod val="40000"/>
              <a:lumOff val="60000"/>
            </a:schemeClr>
          </a:solidFill>
        </p:spPr>
        <p:txBody>
          <a:bodyPr wrap="square" rtlCol="0">
            <a:spAutoFit/>
          </a:bodyPr>
          <a:lstStyle/>
          <a:p>
            <a:pPr algn="ctr"/>
            <a:r>
              <a:rPr lang="en-GB" sz="1400" dirty="0" smtClean="0"/>
              <a:t>Cone Collapses</a:t>
            </a:r>
            <a:endParaRPr lang="en-GB" sz="1400" dirty="0"/>
          </a:p>
        </p:txBody>
      </p:sp>
      <p:sp>
        <p:nvSpPr>
          <p:cNvPr id="7" name="TextBox 6"/>
          <p:cNvSpPr txBox="1"/>
          <p:nvPr/>
        </p:nvSpPr>
        <p:spPr>
          <a:xfrm>
            <a:off x="2971800" y="3886200"/>
            <a:ext cx="1752600" cy="584775"/>
          </a:xfrm>
          <a:prstGeom prst="rect">
            <a:avLst/>
          </a:prstGeom>
          <a:solidFill>
            <a:schemeClr val="tx2">
              <a:lumMod val="40000"/>
              <a:lumOff val="60000"/>
            </a:schemeClr>
          </a:solidFill>
        </p:spPr>
        <p:txBody>
          <a:bodyPr wrap="square" rtlCol="0">
            <a:spAutoFit/>
          </a:bodyPr>
          <a:lstStyle/>
          <a:p>
            <a:pPr algn="ctr"/>
            <a:r>
              <a:rPr lang="en-GB" dirty="0" smtClean="0"/>
              <a:t>    </a:t>
            </a:r>
            <a:r>
              <a:rPr lang="en-GB" sz="1400" dirty="0" smtClean="0"/>
              <a:t>Sea rushes in – </a:t>
            </a:r>
          </a:p>
          <a:p>
            <a:pPr algn="ctr"/>
            <a:r>
              <a:rPr lang="en-GB" sz="1400" dirty="0" smtClean="0"/>
              <a:t>Super heated steam</a:t>
            </a:r>
            <a:endParaRPr lang="en-GB" sz="1400" dirty="0"/>
          </a:p>
        </p:txBody>
      </p:sp>
      <p:sp>
        <p:nvSpPr>
          <p:cNvPr id="8" name="TextBox 7"/>
          <p:cNvSpPr txBox="1"/>
          <p:nvPr/>
        </p:nvSpPr>
        <p:spPr>
          <a:xfrm>
            <a:off x="5867400" y="3886200"/>
            <a:ext cx="2743200" cy="523220"/>
          </a:xfrm>
          <a:prstGeom prst="rect">
            <a:avLst/>
          </a:prstGeom>
          <a:solidFill>
            <a:schemeClr val="tx2">
              <a:lumMod val="40000"/>
              <a:lumOff val="60000"/>
            </a:schemeClr>
          </a:solidFill>
        </p:spPr>
        <p:txBody>
          <a:bodyPr wrap="square" rtlCol="0">
            <a:spAutoFit/>
          </a:bodyPr>
          <a:lstStyle/>
          <a:p>
            <a:pPr algn="ctr"/>
            <a:r>
              <a:rPr lang="en-GB" sz="1400" dirty="0" smtClean="0"/>
              <a:t>Today – Volcanic rim and new central cone</a:t>
            </a:r>
            <a:endParaRPr lang="en-GB" sz="1400"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http://2.bp.blogspot.com/_fR69kRaEnLE/TEs_95X0UsI/AAAAAAAAAGE/vF_XMc58ZDE/s1600/IMG_0792.jpg">
            <a:hlinkClick r:id="rId2"/>
          </p:cNvPr>
          <p:cNvPicPr>
            <a:picLocks noChangeAspect="1" noChangeArrowheads="1"/>
          </p:cNvPicPr>
          <p:nvPr/>
        </p:nvPicPr>
        <p:blipFill>
          <a:blip r:embed="rId3" cstate="print"/>
          <a:srcRect/>
          <a:stretch>
            <a:fillRect/>
          </a:stretch>
        </p:blipFill>
        <p:spPr bwMode="auto">
          <a:xfrm>
            <a:off x="4724256" y="3505200"/>
            <a:ext cx="4269213" cy="3200400"/>
          </a:xfrm>
          <a:prstGeom prst="rect">
            <a:avLst/>
          </a:prstGeom>
          <a:noFill/>
        </p:spPr>
      </p:pic>
      <p:pic>
        <p:nvPicPr>
          <p:cNvPr id="14342" name="Picture 6" descr="Santorini caldera view, Greece"/>
          <p:cNvPicPr>
            <a:picLocks noChangeAspect="1" noChangeArrowheads="1"/>
          </p:cNvPicPr>
          <p:nvPr/>
        </p:nvPicPr>
        <p:blipFill>
          <a:blip r:embed="rId4" cstate="print"/>
          <a:srcRect/>
          <a:stretch>
            <a:fillRect/>
          </a:stretch>
        </p:blipFill>
        <p:spPr bwMode="auto">
          <a:xfrm>
            <a:off x="4191000" y="152400"/>
            <a:ext cx="4693002" cy="3124199"/>
          </a:xfrm>
          <a:prstGeom prst="rect">
            <a:avLst/>
          </a:prstGeom>
          <a:noFill/>
        </p:spPr>
      </p:pic>
      <p:cxnSp>
        <p:nvCxnSpPr>
          <p:cNvPr id="9" name="Straight Arrow Connector 8"/>
          <p:cNvCxnSpPr/>
          <p:nvPr/>
        </p:nvCxnSpPr>
        <p:spPr>
          <a:xfrm flipH="1" flipV="1">
            <a:off x="4648200" y="1600200"/>
            <a:ext cx="1371600" cy="2514600"/>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304800" y="152400"/>
            <a:ext cx="3276600" cy="1077218"/>
          </a:xfrm>
          <a:prstGeom prst="rect">
            <a:avLst/>
          </a:prstGeom>
          <a:noFill/>
        </p:spPr>
        <p:txBody>
          <a:bodyPr wrap="square" rtlCol="0">
            <a:spAutoFit/>
          </a:bodyPr>
          <a:lstStyle/>
          <a:p>
            <a:r>
              <a:rPr lang="en-GB" sz="3200" b="1" dirty="0" smtClean="0">
                <a:solidFill>
                  <a:srgbClr val="0070C0"/>
                </a:solidFill>
              </a:rPr>
              <a:t>SANTORINI CALDERA</a:t>
            </a:r>
            <a:endParaRPr lang="en-GB" sz="3200" b="1" dirty="0">
              <a:solidFill>
                <a:srgbClr val="0070C0"/>
              </a:solidFill>
            </a:endParaRPr>
          </a:p>
        </p:txBody>
      </p:sp>
      <p:sp>
        <p:nvSpPr>
          <p:cNvPr id="6" name="Rectangle 5"/>
          <p:cNvSpPr/>
          <p:nvPr/>
        </p:nvSpPr>
        <p:spPr>
          <a:xfrm>
            <a:off x="304800" y="1143000"/>
            <a:ext cx="3581400" cy="2031325"/>
          </a:xfrm>
          <a:prstGeom prst="rect">
            <a:avLst/>
          </a:prstGeom>
        </p:spPr>
        <p:txBody>
          <a:bodyPr wrap="square">
            <a:spAutoFit/>
          </a:bodyPr>
          <a:lstStyle/>
          <a:p>
            <a:pPr algn="just"/>
            <a:r>
              <a:rPr lang="en-GB" dirty="0" smtClean="0"/>
              <a:t>Formed as a result of subduction of the African under the Eurasian tectonic plate. </a:t>
            </a:r>
          </a:p>
          <a:p>
            <a:pPr algn="just"/>
            <a:r>
              <a:rPr lang="en-GB" dirty="0" smtClean="0"/>
              <a:t>Santorini is volcanic in origin and consists of several islands arranged in a ring around a flooded collapse </a:t>
            </a:r>
            <a:r>
              <a:rPr lang="en-GB" b="1" dirty="0" smtClean="0">
                <a:solidFill>
                  <a:srgbClr val="0070C0"/>
                </a:solidFill>
              </a:rPr>
              <a:t>caldera</a:t>
            </a:r>
            <a:r>
              <a:rPr lang="en-GB" dirty="0" smtClean="0"/>
              <a:t>.</a:t>
            </a:r>
            <a:endParaRPr lang="en-GB" dirty="0"/>
          </a:p>
        </p:txBody>
      </p:sp>
      <p:sp>
        <p:nvSpPr>
          <p:cNvPr id="7" name="Rectangle 6"/>
          <p:cNvSpPr/>
          <p:nvPr/>
        </p:nvSpPr>
        <p:spPr>
          <a:xfrm>
            <a:off x="304800" y="3200400"/>
            <a:ext cx="3352800" cy="923330"/>
          </a:xfrm>
          <a:prstGeom prst="rect">
            <a:avLst/>
          </a:prstGeom>
        </p:spPr>
        <p:txBody>
          <a:bodyPr wrap="square">
            <a:spAutoFit/>
          </a:bodyPr>
          <a:lstStyle/>
          <a:p>
            <a:pPr algn="just"/>
            <a:r>
              <a:rPr lang="en-GB" dirty="0" smtClean="0"/>
              <a:t>This shape is the result of a series of at least four massive caldera-forming eruptions. </a:t>
            </a:r>
            <a:endParaRPr lang="en-GB" dirty="0"/>
          </a:p>
        </p:txBody>
      </p:sp>
      <p:sp>
        <p:nvSpPr>
          <p:cNvPr id="8" name="Rectangle 7"/>
          <p:cNvSpPr/>
          <p:nvPr/>
        </p:nvSpPr>
        <p:spPr>
          <a:xfrm>
            <a:off x="304800" y="4114800"/>
            <a:ext cx="4572000" cy="1477328"/>
          </a:xfrm>
          <a:prstGeom prst="rect">
            <a:avLst/>
          </a:prstGeom>
        </p:spPr>
        <p:txBody>
          <a:bodyPr>
            <a:spAutoFit/>
          </a:bodyPr>
          <a:lstStyle/>
          <a:p>
            <a:r>
              <a:rPr lang="en-GB" dirty="0" smtClean="0"/>
              <a:t>The last and most famous of these was the </a:t>
            </a:r>
          </a:p>
          <a:p>
            <a:r>
              <a:rPr lang="en-GB" dirty="0" smtClean="0"/>
              <a:t>VEI 7 Minoan Eruption, said to have the impact of at least 40 times that of the Hiroshima bomb, that occurred between </a:t>
            </a:r>
          </a:p>
          <a:p>
            <a:r>
              <a:rPr lang="en-GB" dirty="0" smtClean="0"/>
              <a:t>1627 and 1600 BC</a:t>
            </a:r>
            <a:endParaRPr lang="en-GB" dirty="0"/>
          </a:p>
        </p:txBody>
      </p:sp>
      <p:sp>
        <p:nvSpPr>
          <p:cNvPr id="11" name="Rectangle 10"/>
          <p:cNvSpPr/>
          <p:nvPr/>
        </p:nvSpPr>
        <p:spPr>
          <a:xfrm>
            <a:off x="152400" y="5638800"/>
            <a:ext cx="4495800" cy="923330"/>
          </a:xfrm>
          <a:prstGeom prst="rect">
            <a:avLst/>
          </a:prstGeom>
        </p:spPr>
        <p:txBody>
          <a:bodyPr wrap="square">
            <a:spAutoFit/>
          </a:bodyPr>
          <a:lstStyle/>
          <a:p>
            <a:r>
              <a:rPr lang="en-GB" dirty="0" smtClean="0"/>
              <a:t>The impact of  the tsunamis generated led to the death of the Minoan civilisation on Crete lying 120 km south of Santorini,</a:t>
            </a:r>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295400" y="2133600"/>
            <a:ext cx="6400800" cy="954107"/>
          </a:xfrm>
          <a:prstGeom prst="rect">
            <a:avLst/>
          </a:prstGeom>
          <a:noFill/>
        </p:spPr>
        <p:txBody>
          <a:bodyPr wrap="square" rtlCol="0">
            <a:spAutoFit/>
          </a:bodyPr>
          <a:lstStyle/>
          <a:p>
            <a:pPr algn="ctr"/>
            <a:r>
              <a:rPr lang="en-GB" sz="2800" b="1" dirty="0" smtClean="0">
                <a:solidFill>
                  <a:srgbClr val="0070C0"/>
                </a:solidFill>
              </a:rPr>
              <a:t>VIDEO : Simulation of Santorini eruption</a:t>
            </a:r>
            <a:endParaRPr lang="en-GB" sz="2800" b="1" dirty="0">
              <a:solidFill>
                <a:srgbClr val="0070C0"/>
              </a:solidFill>
            </a:endParaRPr>
          </a:p>
        </p:txBody>
      </p:sp>
      <p:sp>
        <p:nvSpPr>
          <p:cNvPr id="3" name="Rectangle 2"/>
          <p:cNvSpPr/>
          <p:nvPr/>
        </p:nvSpPr>
        <p:spPr>
          <a:xfrm>
            <a:off x="609600" y="3581400"/>
            <a:ext cx="8001000" cy="707886"/>
          </a:xfrm>
          <a:prstGeom prst="rect">
            <a:avLst/>
          </a:prstGeom>
        </p:spPr>
        <p:txBody>
          <a:bodyPr wrap="square">
            <a:spAutoFit/>
          </a:bodyPr>
          <a:lstStyle/>
          <a:p>
            <a:pPr algn="ctr"/>
            <a:r>
              <a:rPr lang="en-US" sz="2000" u="sng" dirty="0" smtClean="0">
                <a:solidFill>
                  <a:srgbClr val="0070C0"/>
                </a:solidFill>
                <a:hlinkClick r:id="rId2"/>
              </a:rPr>
              <a:t>http://www.youtube.com/watch?v=KUleWWyPK10&amp;list=PLdlaB-eSMDd8gdDumJAlTweUt8aajM4cP</a:t>
            </a:r>
            <a:endParaRPr lang="en-US" sz="2000"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14400" y="2057400"/>
            <a:ext cx="7696200" cy="1077218"/>
          </a:xfrm>
          <a:prstGeom prst="rect">
            <a:avLst/>
          </a:prstGeom>
          <a:noFill/>
        </p:spPr>
        <p:txBody>
          <a:bodyPr wrap="square" rtlCol="0">
            <a:spAutoFit/>
          </a:bodyPr>
          <a:lstStyle/>
          <a:p>
            <a:pPr algn="ctr"/>
            <a:r>
              <a:rPr lang="en-GB" sz="3200" b="1" dirty="0" smtClean="0">
                <a:solidFill>
                  <a:srgbClr val="0070C0"/>
                </a:solidFill>
              </a:rPr>
              <a:t>The Importance of Ground investigation pre-build</a:t>
            </a:r>
            <a:endParaRPr lang="en-GB" sz="3200" b="1" dirty="0">
              <a:solidFill>
                <a:srgbClr val="0070C0"/>
              </a:solidFill>
            </a:endParaRPr>
          </a:p>
        </p:txBody>
      </p:sp>
      <p:sp>
        <p:nvSpPr>
          <p:cNvPr id="3" name="TextBox 2"/>
          <p:cNvSpPr txBox="1"/>
          <p:nvPr/>
        </p:nvSpPr>
        <p:spPr>
          <a:xfrm>
            <a:off x="3124200" y="3590658"/>
            <a:ext cx="3886200" cy="584775"/>
          </a:xfrm>
          <a:prstGeom prst="rect">
            <a:avLst/>
          </a:prstGeom>
          <a:noFill/>
        </p:spPr>
        <p:txBody>
          <a:bodyPr wrap="square" rtlCol="0">
            <a:spAutoFit/>
          </a:bodyPr>
          <a:lstStyle/>
          <a:p>
            <a:r>
              <a:rPr lang="en-GB" sz="3200" b="1" dirty="0" smtClean="0">
                <a:solidFill>
                  <a:srgbClr val="0070C0"/>
                </a:solidFill>
              </a:rPr>
              <a:t>Modes of Collapse</a:t>
            </a:r>
            <a:endParaRPr lang="en-GB" sz="3200" b="1" dirty="0">
              <a:solidFill>
                <a:srgbClr val="0070C0"/>
              </a:solidFill>
            </a:endParaRP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http://wp.streetwise.co/wp-content/uploads/2013/03/sinkhole-types3.png">
            <a:hlinkClick r:id="rId2"/>
          </p:cNvPr>
          <p:cNvPicPr>
            <a:picLocks noChangeAspect="1" noChangeArrowheads="1"/>
          </p:cNvPicPr>
          <p:nvPr/>
        </p:nvPicPr>
        <p:blipFill>
          <a:blip r:embed="rId3" cstate="print"/>
          <a:srcRect/>
          <a:stretch>
            <a:fillRect/>
          </a:stretch>
        </p:blipFill>
        <p:spPr bwMode="auto">
          <a:xfrm>
            <a:off x="228600" y="2362200"/>
            <a:ext cx="4333875" cy="3467100"/>
          </a:xfrm>
          <a:prstGeom prst="rect">
            <a:avLst/>
          </a:prstGeom>
          <a:noFill/>
        </p:spPr>
      </p:pic>
      <p:sp>
        <p:nvSpPr>
          <p:cNvPr id="3" name="Rectangle 2"/>
          <p:cNvSpPr/>
          <p:nvPr/>
        </p:nvSpPr>
        <p:spPr>
          <a:xfrm>
            <a:off x="228600" y="838200"/>
            <a:ext cx="4343400" cy="1292662"/>
          </a:xfrm>
          <a:prstGeom prst="rect">
            <a:avLst/>
          </a:prstGeom>
        </p:spPr>
        <p:txBody>
          <a:bodyPr wrap="square">
            <a:spAutoFit/>
          </a:bodyPr>
          <a:lstStyle/>
          <a:p>
            <a:pPr algn="just"/>
            <a:r>
              <a:rPr lang="en-GB" sz="2400" b="1" dirty="0" smtClean="0">
                <a:solidFill>
                  <a:srgbClr val="0070C0"/>
                </a:solidFill>
              </a:rPr>
              <a:t>Sinkholes</a:t>
            </a:r>
            <a:r>
              <a:rPr lang="en-GB" dirty="0" smtClean="0"/>
              <a:t> are formed when the land surface above collapses or sinks into the cavities or when surface material is carried downward into the voids.</a:t>
            </a:r>
            <a:endParaRPr lang="en-GB" dirty="0"/>
          </a:p>
        </p:txBody>
      </p:sp>
      <p:pic>
        <p:nvPicPr>
          <p:cNvPr id="44036" name="Picture 4" descr="https://encrypted-tbn2.gstatic.com/images?q=tbn:ANd9GcQaEpmDO2XnPzNig8UfGV8ZUXawqtdnoF421DWlX2ozYAGhBiELyg"/>
          <p:cNvPicPr>
            <a:picLocks noChangeAspect="1" noChangeArrowheads="1"/>
          </p:cNvPicPr>
          <p:nvPr/>
        </p:nvPicPr>
        <p:blipFill>
          <a:blip r:embed="rId4" cstate="print"/>
          <a:srcRect/>
          <a:stretch>
            <a:fillRect/>
          </a:stretch>
        </p:blipFill>
        <p:spPr bwMode="auto">
          <a:xfrm>
            <a:off x="4648200" y="4114800"/>
            <a:ext cx="4295775" cy="2605106"/>
          </a:xfrm>
          <a:prstGeom prst="rect">
            <a:avLst/>
          </a:prstGeom>
          <a:noFill/>
        </p:spPr>
      </p:pic>
      <p:pic>
        <p:nvPicPr>
          <p:cNvPr id="44038" name="Picture 6" descr="http://darkroom.baltimoresun.com/wp-content/uploads/2013/03/AFP_Getty-TOPSHOTS-CHINA-AC.jpg">
            <a:hlinkClick r:id="rId5"/>
          </p:cNvPr>
          <p:cNvPicPr>
            <a:picLocks noChangeAspect="1" noChangeArrowheads="1"/>
          </p:cNvPicPr>
          <p:nvPr/>
        </p:nvPicPr>
        <p:blipFill>
          <a:blip r:embed="rId6" cstate="print"/>
          <a:srcRect/>
          <a:stretch>
            <a:fillRect/>
          </a:stretch>
        </p:blipFill>
        <p:spPr bwMode="auto">
          <a:xfrm>
            <a:off x="4648200" y="1066800"/>
            <a:ext cx="4305300" cy="2866594"/>
          </a:xfrm>
          <a:prstGeom prst="rect">
            <a:avLst/>
          </a:prstGeom>
          <a:noFill/>
        </p:spPr>
      </p:pic>
      <p:sp>
        <p:nvSpPr>
          <p:cNvPr id="6" name="TextBox 5"/>
          <p:cNvSpPr txBox="1"/>
          <p:nvPr/>
        </p:nvSpPr>
        <p:spPr>
          <a:xfrm>
            <a:off x="228600" y="6019800"/>
            <a:ext cx="4267200" cy="677108"/>
          </a:xfrm>
          <a:prstGeom prst="rect">
            <a:avLst/>
          </a:prstGeom>
          <a:noFill/>
        </p:spPr>
        <p:txBody>
          <a:bodyPr wrap="square" rtlCol="0">
            <a:spAutoFit/>
          </a:bodyPr>
          <a:lstStyle/>
          <a:p>
            <a:r>
              <a:rPr lang="en-GB" dirty="0" smtClean="0"/>
              <a:t>This is small scale !....</a:t>
            </a:r>
          </a:p>
          <a:p>
            <a:r>
              <a:rPr lang="en-GB" sz="2000" b="1" dirty="0" smtClean="0">
                <a:solidFill>
                  <a:srgbClr val="0070C0"/>
                </a:solidFill>
              </a:rPr>
              <a:t>SINKHOLES CAN BE MEGA !!</a:t>
            </a:r>
            <a:endParaRPr lang="en-GB" sz="2000" b="1" dirty="0">
              <a:solidFill>
                <a:srgbClr val="0070C0"/>
              </a:solidFill>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descr="http://www.thesuburbanjungle.com/wp-content/uploads/2013/03/guatamala-sinkhole.jpg">
            <a:hlinkClick r:id="rId2"/>
          </p:cNvPr>
          <p:cNvPicPr>
            <a:picLocks noChangeAspect="1" noChangeArrowheads="1"/>
          </p:cNvPicPr>
          <p:nvPr/>
        </p:nvPicPr>
        <p:blipFill>
          <a:blip r:embed="rId3" cstate="print"/>
          <a:srcRect/>
          <a:stretch>
            <a:fillRect/>
          </a:stretch>
        </p:blipFill>
        <p:spPr bwMode="auto">
          <a:xfrm>
            <a:off x="5141" y="0"/>
            <a:ext cx="9138860" cy="6858001"/>
          </a:xfrm>
          <a:prstGeom prst="rect">
            <a:avLst/>
          </a:prstGeom>
          <a:noFill/>
        </p:spPr>
      </p:pic>
      <p:sp>
        <p:nvSpPr>
          <p:cNvPr id="3" name="TextBox 2"/>
          <p:cNvSpPr txBox="1"/>
          <p:nvPr/>
        </p:nvSpPr>
        <p:spPr>
          <a:xfrm>
            <a:off x="3276600" y="6334780"/>
            <a:ext cx="5867400" cy="523220"/>
          </a:xfrm>
          <a:prstGeom prst="rect">
            <a:avLst/>
          </a:prstGeom>
          <a:noFill/>
        </p:spPr>
        <p:txBody>
          <a:bodyPr wrap="square" rtlCol="0">
            <a:spAutoFit/>
          </a:bodyPr>
          <a:lstStyle/>
          <a:p>
            <a:r>
              <a:rPr lang="en-GB" sz="2800" dirty="0" smtClean="0">
                <a:solidFill>
                  <a:schemeClr val="bg1"/>
                </a:solidFill>
              </a:rPr>
              <a:t>  </a:t>
            </a:r>
            <a:r>
              <a:rPr lang="en-GB" sz="2800" b="1" dirty="0" smtClean="0">
                <a:solidFill>
                  <a:schemeClr val="bg1"/>
                </a:solidFill>
              </a:rPr>
              <a:t>Giant Sink Hole -  Guatemala 2010</a:t>
            </a:r>
            <a:endParaRPr lang="en-GB" sz="2800" b="1" dirty="0">
              <a:solidFill>
                <a:schemeClr val="bg1"/>
              </a:solidFill>
            </a:endParaRP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62" y="0"/>
            <a:ext cx="9134475" cy="6858000"/>
          </a:xfrm>
          <a:prstGeom prst="rect">
            <a:avLst/>
          </a:prstGeom>
        </p:spPr>
      </p:pic>
    </p:spTree>
    <p:extLst>
      <p:ext uri="{BB962C8B-B14F-4D97-AF65-F5344CB8AC3E}">
        <p14:creationId xmlns:p14="http://schemas.microsoft.com/office/powerpoint/2010/main" val="356463538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descr="http://www.omegaletter.com/images/articles/2013/sinkholes-holes-ground-2010-guatemala-city_21283_600x450.jpg">
            <a:hlinkClick r:id="rId2"/>
          </p:cNvPr>
          <p:cNvPicPr>
            <a:picLocks noChangeAspect="1" noChangeArrowheads="1"/>
          </p:cNvPicPr>
          <p:nvPr/>
        </p:nvPicPr>
        <p:blipFill>
          <a:blip r:embed="rId3" cstate="print"/>
          <a:srcRect/>
          <a:stretch>
            <a:fillRect/>
          </a:stretch>
        </p:blipFill>
        <p:spPr bwMode="auto">
          <a:xfrm>
            <a:off x="-57693" y="0"/>
            <a:ext cx="9201694" cy="6858000"/>
          </a:xfrm>
          <a:prstGeom prst="rect">
            <a:avLst/>
          </a:prstGeom>
          <a:noFill/>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9139518" cy="6871448"/>
          </a:xfrm>
          <a:prstGeom prst="rect">
            <a:avLst/>
          </a:prstGeom>
        </p:spPr>
      </p:pic>
    </p:spTree>
    <p:extLst>
      <p:ext uri="{BB962C8B-B14F-4D97-AF65-F5344CB8AC3E}">
        <p14:creationId xmlns:p14="http://schemas.microsoft.com/office/powerpoint/2010/main" val="354317338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47800" y="2133600"/>
            <a:ext cx="6400800" cy="954107"/>
          </a:xfrm>
          <a:prstGeom prst="rect">
            <a:avLst/>
          </a:prstGeom>
        </p:spPr>
        <p:txBody>
          <a:bodyPr wrap="square">
            <a:spAutoFit/>
          </a:bodyPr>
          <a:lstStyle/>
          <a:p>
            <a:pPr algn="ctr"/>
            <a:r>
              <a:rPr lang="en-GB" sz="2800" b="1" dirty="0">
                <a:solidFill>
                  <a:srgbClr val="0070C0"/>
                </a:solidFill>
              </a:rPr>
              <a:t>What is the </a:t>
            </a:r>
            <a:r>
              <a:rPr lang="en-GB" sz="2800" b="1" dirty="0" smtClean="0">
                <a:solidFill>
                  <a:srgbClr val="0070C0"/>
                </a:solidFill>
              </a:rPr>
              <a:t>commonest cause </a:t>
            </a:r>
            <a:r>
              <a:rPr lang="en-GB" sz="2800" b="1" dirty="0">
                <a:solidFill>
                  <a:srgbClr val="0070C0"/>
                </a:solidFill>
              </a:rPr>
              <a:t>of SUBSIDENCE ?</a:t>
            </a:r>
          </a:p>
        </p:txBody>
      </p:sp>
    </p:spTree>
    <p:extLst>
      <p:ext uri="{BB962C8B-B14F-4D97-AF65-F5344CB8AC3E}">
        <p14:creationId xmlns:p14="http://schemas.microsoft.com/office/powerpoint/2010/main" val="416699424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encrypted-tbn0.gstatic.com/images?q=tbn:ANd9GcS4FiC_i0iVf0YbJJSql2WBdzTgWF1klYTPago3A1KAArPvyEwn"/>
          <p:cNvPicPr>
            <a:picLocks noChangeAspect="1" noChangeArrowheads="1"/>
          </p:cNvPicPr>
          <p:nvPr/>
        </p:nvPicPr>
        <p:blipFill>
          <a:blip r:embed="rId2" cstate="print"/>
          <a:srcRect/>
          <a:stretch>
            <a:fillRect/>
          </a:stretch>
        </p:blipFill>
        <p:spPr bwMode="auto">
          <a:xfrm>
            <a:off x="4876800" y="3582870"/>
            <a:ext cx="3990975" cy="2989381"/>
          </a:xfrm>
          <a:prstGeom prst="rect">
            <a:avLst/>
          </a:prstGeom>
          <a:noFill/>
        </p:spPr>
      </p:pic>
      <p:sp>
        <p:nvSpPr>
          <p:cNvPr id="1028" name="AutoShape 4" descr="data:image/jpeg;base64,/9j/4AAQSkZJRgABAQAAAQABAAD/2wCEAAkGBxMTEhUUExQWFhUXGB8ZFxgYFx8eHBwcHBocGBscIB0iISggIBolHBwYITEhJSksLi4uFx8zODMsNygtLisBCgoKDg0OGxAQGywkICQsLCwsLCwsLCwsLCwsLCwsLCwsLCwsLCwsLCwsLCwsLCwsLCwsLCwsLCwsLCwsLCwsLP/AABEIAMIBAwMBIgACEQEDEQH/xAAbAAABBQEBAAAAAAAAAAAAAAAEAQIDBQYAB//EAE8QAAECAwUDCAYFCgUCBQUAAAECEQADIQQSMUFRBSJhBhMycYGRobEjQlLB0fAHFJKi0hZDU2JygpPC4fEVM6Oy03ODJFTD4uM0RGOUs//EABgBAAMBAQAAAAAAAAAAAAAAAAABAgME/8QAKhEAAgIBAgUDBAMBAAAAAAAAAAECEQMSIQQTMUFRFDJhInGBkQVSoTP/2gAMAwEAAhEDEQA/APVdm2pxgoh3BA3a1xNSz9VMoIlWi9MDYZ8S3jSILPOo6lXQcA+II1h89KCUTA7kgUxOYHXRtaxqzMKmgXAm9dFA/cAPdFZYZovYNdckA5u1eOdcbw0gyU9wpoKkFgWNXJ4VPXFZs1yozW3STeISSxd6MOoEn2eLxIwm3W4SgFGjLX5L8zdEYflLyl54czLI5sdIj1yOsNcDU74J5YbQBUuSgFQUoFa2J6IDBJTxd2z7YzJs4wZT6usDugNIx7sh4UfVhT7sKMav2E+5DQTzKcN3tCvAQ5SQCGSKZlh3OsQGhBISrFiR1K97eUPXMUDQFs3Kj/MkQ4ygTVAJOgHvVCokAOwbrSgfHwgAgcEkMCOz3rLxHzPBIGRPNgDv+EGXBilXglPZ0XMNQ4PX+u/kloAGKtHqi4w0KT5JMNKFKzNP17vkgQYpBOBU36pV7gIaqVTeCi2qy3nAMGkzGZio8GmP3keJhy72STrvBZ/nEOeoBujShbxW0IqSnO4ez+pgsQ2ZLxCg/EJp23lvECjxwzaXTvgkWUYOOpgP5TCmSRUBQ4bvldgGRSgcQpPbzfuBhFqVmpP20j+WJlSFGrqfqT+EDyjilWd99W/CWhWwoGUlqlVOMyg7GhBNAqlzr6RTd12C1LehJ7q+ZiNaktV+3+8AANunlSSoJWqoDB1DXAhsAaxXgpPSLqIw5tJxydouJRQVVCyGySr3OB/SHqlyH6P3VfCMpxtlJOigksKC7owl16nAd4nlBMspF6qi3pAekcqXeGJasXap0oCoA60/ERW7UlomXQEBQBvaB8BiOMEY07BrYSXJQqploJOJ5tX44KEoAME0wYS281REiUFUKOpq/CFFhAxR4JjczFVJBFEqRxCEe8mIpko5BdP1ZfwgibYkqrcf9xPwjkWNIBupKf3E+4QWFA5Qpnaum4/lEaZVHJI4EpEE/Vk+snvQPMUiNUkdmhTTuAwhAA9h/iD4R0GXer7C/hHQ7FR7chIxuJBy3a+LcM4rtopvKCQoi680l3e691JwIJNepKsGg5NnBa8Cos1RQZ6AeGcUm0VIVLWPq5mS1KKSUhTMhRBTRCjdcE3sN4sXh2YDtqcp0S03JSVLGZSGGjO4P7wBphUuMvO2vMULl5UtGSUOAzM1A93hQQPMVs9LpKQGdwZxJGdXQDTjEV7ZpD3ZfA3gr3iIckWmiOZzQLlYHA18sIaZiBUTEE6OkOO2sTi07OH5uT/DUfKZCnauzh+blfwl/jha0VqBl7ZQPzsnS6ZqfDe84i/xaSfziexQ+JEGDlBYAXEtH8NXkS0SDlNZckDslJ96TC1x8hrZVzdp2dgBMUOFxRHcEkR0vaksVSo/wpjd133xajlVZx6g+wj3y4jPK2Q7iWHwcS5Dt13HaDmR8hqYCrayDi56pczyKR5w07SSMELPUhT/AHoPPLROSFd0sf7Wjkct2wCx8/tiFzI+Q1MrvrqT+bn9iR8R5xJZ7UVh0onqBzTLScON6D1cuVar+2R5TYhVy4Vqv/8AYmD+Ywc2PkepiIVOGEieeuUH/wB7R3N2hWFkndqEt4LhiuXBzfttEw+6I1ctRw/ik+aYXNiGpkxsVpcA2OaScHTSnaQO+JE7Mtf/AJKaP2VXfjFerlek5S+1QP8AJEf5WJ9mT3J/BBzYhbLb/CrblY5nbMH4TDVbFtzubKrq51v5Iq/yuH/4Psj8Md+Vw1kfZH4YObELYeqy2vnBK+rsspKgDM9VJAJvGWxYqFOMOOx7bnJR+9aE/ARWHleNZH2R8IjHKw3nC5LNhd8YOahWy0mbFth6XNds6X7miNewLScfq/8AGl/GAhywX7cr7J/FCK5XzMly/sn8ULmRHqkEp2BaQq6ESCGe9z8m71UWFP2NxidGwrUkbosj/wDXQP538Yrfytm/pJf2T+OEPKyZ+lR3H8cHMiGqRZL2JaziLH/GQf54j/wS2jA2If8AdT/yxXnlXM/So7j+KGHlZM/Sp7j+OHzUK5FodiWk1V9TfhOT/wAhhv8AhNrGCrEB/wBYf8oir/K2Z+lT978UIeVkz9Kn734ofMQrkHjZtrKlBQsobBXPoY9XpiqnECFOzLV7VjA4Tm/9WK48qpn6RP3vxRGeVMz9Kn734oOYhWyxOyrV7Vk/jD/ljorDynmfpE/e/FCQcxBbPe59oCZe7QqUEpLuLx9augdX7piSdaESJbpY3UsEvVhxjyKz7SnXkG+oMp8XY3SBwww64jt+3psyclHOTAfbcUJIJUfKtKmKc1YKDov/AKQkomS7qlIM2ZLSUrTLS6VEuxKiCEmjs5Ll2AAPmZ2EsJUDPdbi6pHN3Wq4KTnxCqaGN3ysnrlTZcubMReTLB3l3LzlQwzqBnAEu0iayQd6tEzZj0z3AS3GMZy3o0jBVZk0cm1KUR9aus1VS0lyXdmVkAM84Js3IwrIa2GnSZA7G3o0ktJDC4ZhHSJmWglzvClwigI84IRKBClrlzABmJloFMTikFvhE2VpRm1cjUy2UqdOmB2ZJZ36nMNXyflpUVXJ5lhPtqBvPneUmjaRe2rm91SFMpJJ3lrW7gioJBcO7v4PA5sNsv32ssxnACksz4G8LxJp4wXYafgARspGAlgH9aY58Lxhq9lKdhLamISVV7bsWXJ6euYmYJypcoy5yktfAvGiiQLtQbxY0ypBpnyOcCEzkKWT0AV3jQk1KwDQYNEuI9ihsvJ90C6i8zgEoAcgkHFeoMMXsdTkCXgWLSxj/EjSyZ600DgB6OjUn2TrEki8QVBeJOMwB8/YhhRk07GN7okGjuhIo9T3PE/+Fo4/6fVrGitCVAFV5NKkmYknDCsuGylnJSSeE0F26pcS6GkZ9GxA7ss0p/lYQg2YlV4KcA0A3HIZj4uOwRoZMxSWTuOwzHEYUJNDV/hC3wMSi8X/ADxzL4YQWh0UP+HpBoC3/bfxMQy9mSk4JmYkt6LMufW1jRKKBilCQxqFXtGJFKYxwn2fArSeBBBPU7OIQ6KZOwlFyZS8XS3N4UbE4xKNkhP5qYVKzVzWQ64tJa5dCgJAfG64wNMQ+I7jEkyVeD7jf9Anr9f5aK27E0VJ2UfYI/h/GK2fYpamqafsRoE2cA9GtS/NDWnGo1fCJkINEhJw9hOA+RCbHRl7PsZK1FqgAY3cT2HSCDyZfI94H8kX0+xuN5ChdL0QimORpAytn0oH60SsM8oEwopEbFAUrcCmYVI0fTjEp2WlLPKSHNHIA8RFz9USMRQayke4RybIhO8GBFXEkDLyhiKOfstJY3ZYY+2nSB7Ts9IHQS7HBSMu3GNYbQRSh/cPxgWdMnEg3BQFqFnLP14cMYewMzY2IkesHw6afwYQ2Xs2Wkm9cU7Ab6S2JJO6A2EX8znj0mTk4BDd7jzjkSJgNGqAH58glnqdxs8oLFSKVVgk6S/tiIU7NlVZKPtDvjQGzznx/wBdX/HDSmYlJKmLZ86ddLkAqKH6jL9hP20/GFjRGxzD6o/iH8EdDphREQo1FFDXB9IFssw3i6SSUlNcQohgfEeMFAml0Ggw6obaApExy90h+0fIi2SaT6SpP/jEFyNwYAuWvZpqOlFNYsGVziqvjOLdyvl4uPpLmATbOo3N6V6ymOKXah1rFDsy0pCj/kl8Hm9GmHe8Rk9xeP2l9ZJwQDuLO87lK9ABVTl6RJOtBUlQuqqCGuq01IpAonAs4QahhzxL1yEKJKhilTtXeX3YxFlNES5kyoIUAaUrq/5kNDk2pbhLkaksAA2pltCh2Ypq/wCkWBjoHP8AaJ5SruaP4ygeqvWYKYFDa+TdlWpS1JJKqqecpidWCWdvKBLRyJkKAKZi5beytSn7VCnZrGr50kEC6Ti3OqV4N4dUFfXOFNS4itTQtKZ5rYOTpTbpElc5UxCpqQ1bpvN2E7xyFQY9OmckJSfzaWcgF9DxIjL7SnvtOw1A9MmmOQLvGs+lRD2FIAQfTJoubLlA9M9OYQl6YYx0QScbZhPZ0QjkzJ/Ro8PxQp5NSP0aO4fijzixraXO9DZ92WDTaFnU/ppQqyt0VxNKAYkQ/YluCpihzMkehn4W2Sr/AO3m0YHPB8A7mgg/BO56Ink1JwEtHYkfjhu1dg/V0jmwAVYhACcMOk4zjGcm0KVabP8A+Gb00s3hPlKAZaS7BTluEenctEuZYug0OSTpkoHwhT9jLx+4xqpE3MzB2Sj4tE0iyFy3SIF4kpHVhLIxBggJWGZBbglDduERzgSN4U/YSw7wQY5UzpoctExAD3SeJA/9OkCywcLyTxC0muJpdpXJzEiEEFwgDjcFfstjp1QpXeJFC2LypjP1GBsVEM0FNb1Sw3SgnHINXGGFRNXX1kAfh+codMBxHNNluKSumAChgcnAzhvMyyf8yoFQLStxwYwARGyTFg3d4Ud5gGPYR4xDNsxl9KWQ2ZnKbuD+IgvdYhMwORnPcnRyQS1TR4imWOXuuoqKc+dD4Vph2Qn8AvkGdB6Ru6+kJfJjQNDjaUP0gBqFqL9yS3VBkqVWhVwZSSS3h4w8g5X34qltxzxhpgwFBvhwymP66h//AD4wy2SfRraWgG6Q91QxHGWPOLGXLUcL/ejHs+aQ2dIXgb7EgYJIqWyMUnuLoh55HygKoUoNkU0+0RCDkpI9hY/el/jjc2o3LPNWMUyyR2JKo83kbet7Fp6qfqo/DHa4JdjlVssDyQk5JX3p+MQW3krLlJTMZW6obpatRRnasWXIvaVpnWm7OmX0iWpTFKBUFIFQkHONFytSnmTee7eS7PqNKwnBU2CbujE83L/RfdRHROZ1n9lfev4x0cxuZxEyjvljTLx/tDLQtwxxAIzww8oWebpNKKDjrGmr+4mIZkwljgfH+8ORNG05cTDcsCioJeQHJIGKUEiucVFlnkOUqUrUX5fnFrypmJFh2dMUVsmWkAoId7gbHKkVdhmc4Qb80pxJuILUpgkv3fGIy+4vG9qDJUhZAICk4EFiW7lt4QRKkziWC1HE9A8MiRSvhDZOzEUUxWCKPJSeLnc90ONik5019GjyMtu010iCxEKVVN83tbqgeNQoCOmzl4MogjC/OSCNKPTviNJlJIUhi1OiEUP7oiU2tZolKCa4LfvoNeMLcdESCRU3wcAm8qYMs5ihnwEFhJLn0h/h+4sYYq0zLpSUpD/rD4wKqSkkFUtB4sj3rFOyFaCgGegq2nYnCt2Y9QA1E4sTGn+lmxpnWSXJ5+zyVGYFg2iZcSQkLBYsXLqTSM5YZLbTsrAJdajRKRQIHsnAwZ9NyQZdnBUE1VVTtjwBOWkduP2HNk9xidn8kCJc8fXtnEzJYQkC1ZidJmOd2gZBHW0O2dyImoWT9bsDGXNRS1pxXJmSxiBR1CM/ZrMlpnpZZ3BlMp6SX+p2dsEWXZJckzJNErLX2NEGu8BgWgJNLyP5HzZO0LMtc2xqSickkotUtRLYMl7xL0Znj0r6QNqyELTLmTEJNwKIWHookBq0O4rXCPIeQtjV/iNlqggTQaTEHCtAFOe6PZuW0kGZLNxKiEmrBwH45dXGFP2l4/cYg8prHmuQT+z/AO0wPbeVFmUdybZ00ahIbTBNW0wi1VKTUBKi2iZah4g0hE2VFbwUH0lJ8WQa4xzXGjoorfyk2ePzyx+yofhD9sOmcprFLA9KRnvIDKGoo+mBzi1s1nUkbl9DgE3ebrTT+kV9is6+cmspYLB7tyrKWavR6nDXqha4+BqOxUTOVlmrdtLaDm3A8QYns3LaypCnnXlHPmyBpgFGL6VNnJCUc5NSAAOglWHUglmGNe+EXfJHpV3gDUyjmz+oBkO6K1R8EUym/Lay/pR2Aj3wZsjbaJzqkhS2opmADmlSrgYIMxQUAuYkgGgMtQGDVL8Xy90MmhClVMhQbAns1LdTZwnJeB0w/wCtqVS5LOoUs062QR4xGJx/RSG05z/44ETZLxNwSxR2dxowIA0iQ2UgVQKkAaY0z4wkAz6oHvhEu9xUWrkBdbDNolshJmI3Egc4kG6t/WHARNM2WRUXe0L/ABRJYbE06VRB3sQpVKE4GmUVFfUiZPZmm5R7QRIsi1TEqUhR5shJALLF0sT1mMNZ9sWCvo7SP3pZ+Ean6Q7JMm2NCJaComaCQNAlVe9o82GxZ4d5Z8PjHe7OaPQ3fIm32ZVpKZKZ98yy5mBF0BwfVUS7tlF3ywW0sZOtvAn3Rk/otsK02uapaSPRgBxi6q+6NDy6IKUJKVKdT7pY0B4ilYmb+hjivrMuu0AFrye1VfKOgYyEn1Zvz2x0cNnTRTTlXgaVFQTwy7cO2A1zqgAMwyej5N3d0cZRzDVbg+vviFCxWrkGjNpjSmOcVuybN/tR1bKsJDFlFNRezWDTGnuijMkA3t1QALJ5lQPeUkf3i1nb2xJBoCicp6OATMUGZtFaUiq2ZITfF9JKSDRJuVoXdk0xz7IeTqgh0ZZUrdUlxk6geygrBku0oFCsn/uKPiqYPJogEuWlihC7pdxfWKvqkl+uJ7LMAvbykPg5mEYe0ps3xjNFbDpcwqDhagH1fOmKVCoyfviO0KSMVBVcTdGpGCOHjxjlzyWN8JVnvFLUwwODwxNrIciYlRcCi0ks7YXATiYNQUNEsMfRpILqLISp2A1u6RPL2cnESUDqlp9yzDlWlZICWL6p+MxJ8ImRqpKBoLtW1peAq9ILGVVls5G1bIAgdJZoBRpWJr2PGn+kTkhNt4lJQbtxyTdva0Zxri8YPlLtOfZ7TLtMoJTccPcoLyUpYhTOSHO6zeb7P9KNupWzvxkqbwmP4x1Y3UaOeat7E0r6IbUAsc4neS1U6LSrC9+r4wTN+ja0i+xSbyJiauKrZtaBogV9K20bxSlNiLB73NzwOr/Nd+zyMWEv6VbYE70mzLV+quagHsU/nFXEVMC5KfR/arNbrPOmc2UIW6rqlHIjNIGJGcbnlrZSuYmoDJPSDipywbDHqjHo+mi0J6dhQeq0ED/YqCpHKdW0Uc+qSuSUkouomIUCAyrxKglqqIZuNXERla0lY09Q20WRQYqWjFuiTl/TWGIsfFB0Ice8xOhBJcpXrvc2RpgFcYgnWYKO8lLOHAlXTiCRevNhlHJR0jCglwAS1HEya3UAKNAtmlm+tr9COishscaF+2DZtolgkXF3QMgusBWRbLWQ4wZl3TnR7w8XhdSl7WHS1oI9ItWJYLCTwxusczXWBbVakS3ul0mgKQh+OF18oMl2mYwIExsqknyU8dNt0zFSlpA4M+uMl4ukZ2yqlbUTVioZgJvJx6lhosZNrUU3t9QOBSpQ4VqXrxghFqAdRliY5DXk1wAY0AZxkM4jO0JIrMkSgWYAhLnvrhkHgS+Qb+BBMCC55+uYSDjUu6TnrpHTZybu8ZrPQlA6wwCb3hlAUqcA5SgAVa6hGGOPOA4cIlExL7odRDnfWBWuFYAEK0ChtCh+qsMO5wYL2btCXKmIUtYmJD9EVBNBS8cnxgaWV545HnV0+6acOED2lKpiSgq/1Ek/eDw4unaJa2N5K5U2NYDpWWpvSsPGJfyjsLdIDhcV7g0eXL2S4YqtKgAKCYkp7r4pTSGSdjzCVBK51AGClkF66zCG4+EbrLIzcInrEjbVjBvJmAdi/hFJyqtkqZzakKKgL1Uks9NGL/OkYpeyiGJ+sds1J/mMEIkEJAJmGr7yq8eieAwglkbVMIwSdoI+so0mdy/jHQKZo/X75kdGFI1sq13XALVJDHPidW98VlqupmFNWofMDrw8YMVLSQQS1M/DHsivnIBmEA1LN3Y9r4xXcg21iBVsKYDim0ZOcZktWAr6zQPY7SQP8qWlg+LKHGqKmkG8nSFbItYO8EzL+XsI1p6r11iOyFkpLKD53gMP2VimMGTtfgcG9wkWlN2jkkfpMTwr5Q0JUzb1OKvcsv1RPMsygAo3zhgoGppgznHDzhFyw7EE0L3ubSQ+hZ+8RFFNjC6hUKCTxLM2hl0/rDCutVgn1UhaCfs3QdTnE6ZwqEKUwpi9dBvJDDhC84aXudBFQzKcscMcnx1hdBkThJdQSDh0Mc8g3jlCX05EoP7UwAioqwYZHGJCpyBzkwE5Llhtc0jzhyE5OkjiCmp0L4d8IY3mETE3Vy0zNN58f2w5wGbUjz/bNg+rTBLUtioEpfAsWavhqGMb2TamT0kjMgKUAkmrUrnw1jLfSLZhPkJmpUgmUQDVyQpV2hzqUUxpG2OXZmc1W6MnbJyUAXmDmrChpQ0HHGEE6+ihA4gN5eUASZFACaA4acO+LBNmDN7v6xtZCTZGtBQS4JGSg5BGIIODN5wHaElWBLcDFzLSALrv1j4Vb+usRfV0u+6eFfgIVj0Mp7Oual7kxaaOWWR769UWNn2lbUy7yZsy7VjjUY1xfr4cIfOswrQdhHvMORLISww0ofKDYWlnqstKQkPeompZejneFSO2BLPLAWuh7SRmrF8+useW2q1TgXE2anNr6vJ42e0NvfVkWYrQhaZiEhRWHbC8oNV2L8WjF4zVZNmaeXNAFCQwYAmU4GXSrhrEM+00YqIJIoTL1B9WK+zcpbIHa0ykviGNMhnBMvblmUQE2iQdHWHjNprsO/kLlLKqqMxupJH3UYROhW9eJono7hFXY9RDYxay1IXISEmzOoAdIPQly913NIH+rgTUSxJQSkMo3gBexNbySSMGjTl0TqsCtE28+/LPBVfC97oAs9iAWVDm7xDbpUC3EBXy2EahdmRvblxR6AC1rAocbqiASz1oIzipd8usg6goVj2nyMKcdPUE7FnS1nAJLZAl/wDa/jA94gMkpBruqUknjUh4mBQKOjqa7h1kxAmQkhmlq/fI8hEWhiKkM16Sgj9hBJPePfDUXU0RRyzDdObDdNdInEhJwSh+Cn8xBFksAXndbMqTXP5oIqLbdITSAFpVi6u2ZMWO4sKdsMmWohnUC+dPAHF9Xi8Oxl0ImIBcYTMK/tEeEWVokKKAnnb5Y/nEKyZgFJBD+EbLE5IhzSZkyDq/Fk/COi2mWUAkC4Bk6QT2kFn6o6J5I9ZiluWoCNG1gUS2mXgGoRTqo0aaTyYnr3UzJRLe0oUILYowYKh55CWzIyftEU+zHD6zDF7yQw3kUL1ht6XoUpw1urB8gYFsK1XHZeHsqV/MR2tFnySsXMC0S5s2V6ZCUpCVE1F7VI1xhLJsO4SlK5SVpBK0hVWHSO6B5Rrk4rE0vqQR2bA505wypgSPZUWzBA3grTth4vt6MIZmozUpiFpLdQg6Zs2gJmIZbhJE1ZvEOGD49THOJ59gZgVoF4ON44YuHll6Vrgx0LR6jH/Yq0VKpi0istRpUm+fIKGkJKmsxTeSp6kIAajNUA+7OL2wbDWpAKeZGDKCicga7qSHBB7YeeTk1CVKMxFAVKJWvrNGVgKYPSJ9ViutaC0VC516ii7FxeCCHYjAKricobNtQSQKFzW6hSaDiCx8cYOTYCo3eflAuA15WZAH5oUrj4xKnZagsp52zEpBvAldAKn1GcAP/eK58PIWislz0k0uuaBPOKepqS4yDZYCB9rbClWgATUTGSXG8G49Eg5A9kXarGLl8rkXXKb16YzgO1Zenwir23yVVNlBUq0okk1C0GaDSrUQDdIrWjV4xSzwvqJtHmdrmShPWmQVXQSDeJqXqQCH79YcEnRP3I1WzPotWVEG2SSon2ZjvvE4ivRUX4Rcp+ilf/mUdx+EaS4zBHZyRMTz+4fYJ6gfdDSwFQ2mI842ts+jvm1BCrXLCiHA5mYdcxR6GnCHWbkKlSVqFuTdlglREmYwADlnIcgYgVDw/V4qu9irMHeRxfgofhjjd1P2QfeI335DIUlRG0XCSkKH1dRIKiwpzmEDzeRUkIlrNsBTMBKT9TrRQQcZjipEHqsV1f8Aj+4jzy2ywzvhwb3mLnlil5Fm4IH+1MbOf9G8m4Cu0qAVeG7IYi6WJbncmJ0YdUTW3klY7UJEs2qYgpQm56JIK3upwKsapJ/a64Xq8XWxdmjxm5HKRwHd/WPa0fQ5Zc7XPPUhA8wY63/RdYpcpudtKheHREq9Xjcw4cYhfyfDN0pEaGeOSJkxAaXMUgYslak11YGPTORlguyQZ01K5kxQa+q9Q1arKDZljVULZeQmzlLuCba/VqVScFKb2cqGmLhs2skcltn2a0CWF2pagQKzZZAK7oBulGV4V4Rb4zFekEmjQSLJLAKULUWG+00hKsAcgDieyArayGu9EvUtkWPrM3bEtksVnM9Uhppu3gFGYgOU4bqZQAwL6C7jeouy5dmmqSOZmZEqM0kVGIFwBQelQM4xnx2PS9um/wCGarZlRNtATS8oHgyux2IiA204elHXLb3JDdZi9XKlb7WdZYqBAnLchKimrDMBxjFhseyWeYFAyFi6E1VMmFyb2BKnZgk/vdsZT43HCOp3/g7+DIptRNLwfjLd/v8AlBaJALOAcwyQK4Zkg50jZq2dZRjKT2rUfNUVW00SwtIlWeUsM/RKi94A1vAClexRyAVnj/k8MpUkwfToUaJCxvISHBzQAxyq58oGnWKcxu4mp9Ks+BDGNLYbSStImyJKU1DmWzi64LlRarBq9jQPI2itU8BUqQJOZKUAgM71L40Zs42f8hBXSeysimZlVimPXnP9P4x0aVO0pnsWfE43Hx64SJfHx/qx0zLyeUs1JCgiVeTQG6XFG1jp/L61pSFei47h/FFZbZQCi3RVVJ4YxXTEhVMfkRtk4LBq3ihRbaN3yI2obXaFiaiXSWpYKQoF90YvgyjDJG21FalqQjnCSCQhRfI+uw4xXfRgq7bbuXNrTTqevdE89S0zJiWBAmKrjS+WoA/jFy4XFp9o17i0TtBKkpBlIIQXSATQu7ioasPVtBdPRoYJugMrCqQN0kOxIdnrFPZ0KJJVeIHqkhL04kP3wQLOClwlY0peZsqe+MvTY/Bexc2TaqkAhKEoepTg6iGJF9qsB4RIra88pIKQQQxoMxUUVGXn2gpYX1MGoUH3nKJ5M4kpYoNQTdABIdyNMoT4TA3bgh0GC3EEqCEAku9xZOrnerrCy9prE12k3jeJUUqo4q4Kmq5owjpigBWXMusxIUfILFGfKAzaluSmbNS5oLoIZ6DBhRs4t8Pj8ElkbSVS+buWdaHJKbymLpKcwWd6iveXh9qt01QAMkMK7qkkdG5qCd0ANAAtC33gmYQAQShjXgBw4Q9c9CUlRQimSVGX4EgnsDw/T4vAMarac5CipEoCYzXjJU4oQ+6SDo2dNIrdq8s7dKZpspdAVNJYpd8QcMCeodTn88lTqvKSHwAKwzDNifKILasEEiYlyLrKIS76ggEnFsRU0hPhsEn9UE/wFPsVEzlpal1UuUVAFmlozILValHo9UjrHSuVVruKbmQlrpSZIDp0wZuEZGz7MtAm4C5eYE1FKPxFHiwXZV3bhKTxAI98brhcNUoqiNfkufyunspPogCwIEuWxulwOiaAk8BEJ5S2ghKb4CUdFPNSilNQaC4Gqx7IqzZ5hAT/ADFzgwbBhlTM8IbPlzCScSdQKcAC9MgNGh+nxddKDUifanLG2gJaeCHJYyZWOodBrFjyp29aZaLMtEwiYpCVEhCHJCUn2XDGobCMvbUEkbqRQl2Zu7LKLTlbP9FZwa7l3sCZZ884fJxLbSv0iW2QDlttAM9rnd48aQszlrbjjaZp+eqKBUjACpOQiRSHLkdzgQ1w+H+i/SJtlivlRa1Yz59NJhTpo2g7hCL29bFVFptI1PPzPcR4wLLULpahyd66wxUpRGv73uiuXBdl+gtkts2zaX/+ptFMjPWrv3o9S2Upc1AV6Yf93UAihOYMeQKl40rHonJrayZsoPKSm6ySecuk3UjCofveJnjj4KgzRLss4nGaUtRynF+vDDuiEy5qWYqLYvKWRgc0s5+MMTaj6gWGxPOBWWCXKhmIkG0ljOZ9gHyTWIUYrsabkEy0KrvAMBjfSM/aU4f3RCEXkhrjZDnBUYZpMSqtK1KK+dSKANcIwfVfEw0TiqhVLVTG9j2MR45wUMjLhXQrgC6W8xEnNrvAEEA53X6mYxGqzAB1JLapJb7pDQ9E5iqqmozOevEHhDD7CmTM/S/6f9Y6Gm1S81q+78IWDYW5T83uXcblUnVBqPniICmMKgDg/GCtnWp0OfUor9hXwPuge02YklAxBoeEazVqzJPSw/6PZik7QlspkqBSoOzgjDjUCnCLPb1pe0zZakqAlqISrd9ZlMXF5qwNyX2bzdrkTDUianxN3yMFcpg9vtDJL3kklJY1QBWr5eEZ67x7eSo05BNglIbp3nxe8GFW4MYfarOijlStLpQe52rhSpiGUDS+4GT0dnAqWPyIIxcIvOQKgg603hh8YiyweRLun/MUmlUqSoAHW8DhEakXiQCDmQFAmtPWrrjrBs6Yyt1QoMLvE5tESpwUN5AU3EU4t/aEUhljkhJYpKRrV3oABcV15Q6ZMAWQFECnSds3a8XwaJPqZLKShmDOyTpoXhFTiA5BrmXHc6SOxof3D7ECUJWcQTRiVJ4/qnwMEfVWLhJIyZZxfLeODDDXhAkwXzVOLVFQW6m8odcCSHTd1LqD07uOOUT0AJtKHO8jqUTeY/vIOehhxsiWdM4AuC7lnBfC8Ri2UQSZwfdUs0wIB95MLzgq5Bq5vJIrpkPCGmFDNoyFGWt7h3DUbuVSGfDriksSpZSAoyb/AOuZqcMMAQ/bFptBQEslkElg6Tm40FcqHhFLZzZyreUtKnwuuCXwcaxrifUyydizkyQGJTIUrE3Z5Cn/AGbsCLVJruLvZMQQ4iWXJklV4TkuC7EEVd2iZUijiXKVTFFpS4pWhx6o2MjL7R2QZ5TzNUgbwVQ406xF6bEkpQFJUVJSAlkg1uhJcvR2GuESWGzoVeHpZBDVmboV1EHzg+z2FSjuqSbrO5xqquPCMZt2awSopbfyVlMkhIOrLri2uYD9TRXTOSJPRvgd8ataJpwCKEiinwLZpJ8Y5RWMQW4FLeQieYy9CMj+SZuXkzzfPqFDfedsKvEczkxOBa8g8SNY1wtiUgXmQCWBUmhI1IOPEtBPPrzSkaEgimRarxfMJ0GAm7BngCiT2n3iA5fJ6Ytd1SbgbeWWITSj9ZpHof1xZcXUq3mPWccGpVycokmrDCqE5NTu4wPILllDsaxzJKObezWhN5wZr3g4AYFlboZ2pidYuEEAgiWlIbfCHCXy6+yBp1hQJhWwvM1Ugi7TKjVzfOJFpNwmWlMwgUSl0lRAoHD+OEZuVlpUHFUsgvdGrKunzBfjEaqgJExkjAUUKl83MDhF0A3uaLYc5V+IVSkPTZpi8CtQz3ZSn8HhbhsO5kguEpNH3ZVe4EeAhi1gl26irnEDuagiFJWHDpvDH0ah2UbzhE2tYxUPtn4v2Q7AkM0e0j+L8UvHROu1h/znck++Ohitk1m2L7HN1pSYjqOJB8Moz9sSUEaoLdmXzwi1M5dWJPZ7oEtiQopc1IL9kGCaf0mFk82eOaKwTQXsTQivgQ8UOz7eqbMXMUVqUVdNy5b3YxcbFt1xMyW4ZaSCeDEAg5ULvEtn2XISk3SVE4qKiT3mIlULibRkkiOVaV3h6ReGBANO7hFnZphwvY1JBAJ6ySxgFKKEXX4En39kCbRs5EspQSh6VUS2tAdIhSiPWqLO32pKGBUG/dJfDKmsBp2nLKL3OSykKukuoEdYduLNlhFDJ5PXiFTJiltW4zJOgObdsXUxaykIFEpDBCaJGQFwMC0aaoeRarFm8opSCWtD63Qo+Jlt96DecLAtVQdyVpJB1Y+6BNi7OkSiObQHditIF7U7xw6gQ/GDNlzbyVXhdIUpJDVpdrnSpGtO2K2a2HHcLTJl0ZQUkS3WQxAo+JBoa14cYr7NOSoOi+9AUg3ReIdnLv2ACE/xFKfRmULq1KSSSWVdBxCcBQDtES2K2qWVXZUpN03byipuoeGghOiiVppBZYceqoAns8sYW6tR1UNLyeDMPfFTPtTTrvMy5cxZosBlKxe6q8CTXFJpWJrKhr5CgHLkBmDUoMu/WFQdSfa1nmGStwpKx0QWJLFw26FMWIxesZ2zTJhQiYJD3iLpSSXfDdxEWq9qTRMu3RcqL5BGFerj3QRIaYQZSyLqgUljdDVYgEE4NUtFxbQpRTKVCplVCVUe0pKS/UpQLMYdKTPVuy5AWQHUWwBo28QnNqY1xaNJabMZrmYhBIcYApILmjgkNpDPqCUl0shLAG7RyHrpnpmrWHzN6YLHtaRnrXtC0pbcErdDhIJ7SwUKnSgeLqyhazdXUABSgpDk0Vk4JxMIyrx9IyQGudJHAscKaND5qRfHpLhugCvW5bqPjC6i6MW0WlCaEMgA1CWJqwATjhwMRyp82ah5CGDu6ySW1xoeAyGUPsFlVNXzS1IWFG6VLABdnZgliDXLKCeVXJ6ZLCUGcUoUWSUkowxS44P11gSS3G2yum7UEsp5y5MWlmvq6RHAEC9oTm2MWEraKbSWdSVgOQQy0vnXFNIzEuw82rc9U9K6kihzJUHUWIcPnE1vm86bwS7YX0PiKsCK+GELbyK6JrRtBImXZpQR6qwKEZkCtc2xg+WlFFJSzZtStGxbPAHyqzZNrnSpZUJXOOd1SyAxZiOCRwiY7VmqvCahF0hrqF/H3aQ3QJnTbQoFO9RT4IIZg+pfvhkxSVPeINMCPeXgW0SUrwQwxF0nGmZPV3wPNC8wCCzE1IbGuecRriDdB65EpSSi+wIIKUzC+FTo9e9ojn29JIAF6rEvQBsXrndH70BKSCelXhTGkNmpAatMOP8AWI5hGtFh9fA+W40wMdNtqCMCDndIZusmsVqg7Mfn48YGUovTwxh6w1oPVbymiUIIyKkB9dI6KtU46CFg1snWjSoQ+fx8YdMkhmb9l8jDHZoatZNMR114xhGWl2jHoVcw3ZmmnV/TCLe+m6DvF82wfhwiv2pKwV2Ftc/nhEmzJ5Yo08vnzjq4haoqSKe6DFskOS4bBsT5w6WoEUSx+fntjpZ1eJDjT590cKFG0QIpQpPBz/WFmgVq3Els+2JmqWoeox0+UDp19nz3xabLTdA09K0ShcBBJqRk5N19XOr0EJapSpCnvmYVAOGAKQmgYJq28dBXKHlC7zqmFsg1BWoGLRDZ9nAVKis5l/DKjO0dSyRjHY0s7Yu1bmIUHJGGpccCC4pjUUi5RLRMBVKKUKIqWJQex908RFf9UrQji2GgDRPZwpCnQpi2Qq2Z8NIzeVWUsnZi2W1KSTKmS1JUXuqDqlrGoUMCRkWMNt9nUl1plqvH1lAkDtpThSsErtU/21txPwYwPa5cxYZSqPTEvwcvTsh81UDnFdGQyLVKutzZLl2mKz6gwbwgKZJDlVQD6iWuVOLYkvlgGBghVmu5p4PrhnQ14RJKk0rdwpoNaaNEcx9jN5GyPaO0JsyUJKk7jMSRi2YrTWjRCnZCEIRMBQTiUhy4oekCG7IMm2VSgQlTB6EBmDE0ORjrNYRLQA5VrfLnXQ04ZxcctIrVfUrbFLB6Q3HLkKIJ4BIqzknIQTtOzlShddwkZFs9G84swEZKZqk3WDa4fOkMWgDeUtJvAMHbDSp6sM4rU2h3ZV2KxEG+QCoFwpKm1LMSa4sQe7Mi3KmzmvOwIVUh8xlSsWJwAD8WbJs831hk2x3jRRrgXpjVgPfEOTfUHJFQuTQB/nOFTLLFzXCmvbw84tZtmloDFNVYF3bAv/X9UQMWcMBxf5xjMzt9Qez2giVzZAoXSRji7dWXdApSwHH4dfGLFcoMWI4k+PzSGzJqWqQMOPE0huTexNtgS6AZdcIuWSMcvA/PhBRdxuuDm7D5wMJNS9AKDGtB/fjBQaZAapLZGmPz1QiZYIzPy3fBgRWqa6CsRzFM4JYPiRwbz84RLTsBNmZyznAfHr+MNNnDYUxJ1PHuh8xWV8g5lvhTSFvtR390VuFS8gUyTU49/wDSOgsTB7Xz3R0O2OpFos1MTSce+OjoyYCWsbh6xFRY+mI6OjsX/H8MF0L849nxhtoy6/5hCR0cAIVXRPzpEyUClB8vHR0NFxGzOj3whLGmnuMLHQmJdSK0KNz50T8T3xLKNRHR0SgZJMUXxOHvhLOourqjo6KQdxlsNR1nzieZLACWAzy4GFjopgR2Abo/Z+EWDO71ZYZ+uEjotFw9pFL6KezyEECWBfYAU04x0dFIbApxqO3wFIGzSMq07Y6OhMyHJGHFQf7bQHNyhY6EN9RVJF5fUPKIk0KG0+MJHQn2EidsOo+Rius6zfNT0BHR0Ic+xIlRc1080w5qH59mOjopBDuCMxSBg0QA1PZHR0OIR6iFIOUJHR0aGh//2Q=="/>
          <p:cNvSpPr>
            <a:spLocks noChangeAspect="1" noChangeArrowheads="1"/>
          </p:cNvSpPr>
          <p:nvPr/>
        </p:nvSpPr>
        <p:spPr bwMode="auto">
          <a:xfrm>
            <a:off x="6350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030" name="Picture 6" descr="http://www.hulaproject.org/wp-content/uploads/2012/04/subsidence1.jpg">
            <a:hlinkClick r:id="rId3"/>
          </p:cNvPr>
          <p:cNvPicPr>
            <a:picLocks noChangeAspect="1" noChangeArrowheads="1"/>
          </p:cNvPicPr>
          <p:nvPr/>
        </p:nvPicPr>
        <p:blipFill>
          <a:blip r:embed="rId4" cstate="print"/>
          <a:srcRect/>
          <a:stretch>
            <a:fillRect/>
          </a:stretch>
        </p:blipFill>
        <p:spPr bwMode="auto">
          <a:xfrm>
            <a:off x="4953000" y="685800"/>
            <a:ext cx="3886200" cy="2914650"/>
          </a:xfrm>
          <a:prstGeom prst="rect">
            <a:avLst/>
          </a:prstGeom>
          <a:noFill/>
        </p:spPr>
      </p:pic>
      <p:sp>
        <p:nvSpPr>
          <p:cNvPr id="5" name="TextBox 4"/>
          <p:cNvSpPr txBox="1"/>
          <p:nvPr/>
        </p:nvSpPr>
        <p:spPr>
          <a:xfrm>
            <a:off x="381000" y="762000"/>
            <a:ext cx="4419600" cy="1200329"/>
          </a:xfrm>
          <a:prstGeom prst="rect">
            <a:avLst/>
          </a:prstGeom>
          <a:noFill/>
        </p:spPr>
        <p:txBody>
          <a:bodyPr wrap="square" rtlCol="0">
            <a:spAutoFit/>
          </a:bodyPr>
          <a:lstStyle/>
          <a:p>
            <a:r>
              <a:rPr lang="en-GB" sz="2400" b="1" dirty="0" smtClean="0">
                <a:solidFill>
                  <a:srgbClr val="0070C0"/>
                </a:solidFill>
              </a:rPr>
              <a:t>What is the commonest cause of SUBSIDENCE ?</a:t>
            </a:r>
          </a:p>
          <a:p>
            <a:endParaRPr lang="en-GB" sz="2400" b="1" dirty="0">
              <a:solidFill>
                <a:srgbClr val="0070C0"/>
              </a:solidFill>
            </a:endParaRPr>
          </a:p>
        </p:txBody>
      </p:sp>
      <p:sp>
        <p:nvSpPr>
          <p:cNvPr id="6" name="Rectangle 5"/>
          <p:cNvSpPr/>
          <p:nvPr/>
        </p:nvSpPr>
        <p:spPr>
          <a:xfrm>
            <a:off x="381000" y="1828800"/>
            <a:ext cx="4419600" cy="3970318"/>
          </a:xfrm>
          <a:prstGeom prst="rect">
            <a:avLst/>
          </a:prstGeom>
        </p:spPr>
        <p:txBody>
          <a:bodyPr wrap="square">
            <a:spAutoFit/>
          </a:bodyPr>
          <a:lstStyle/>
          <a:p>
            <a:pPr algn="just">
              <a:buFont typeface="Wingdings" pitchFamily="2" charset="2"/>
              <a:buChar char="§"/>
            </a:pPr>
            <a:r>
              <a:rPr lang="en-GB" dirty="0" smtClean="0"/>
              <a:t>Previous mining activity has taken place.</a:t>
            </a:r>
          </a:p>
          <a:p>
            <a:pPr algn="just">
              <a:buFont typeface="Wingdings" pitchFamily="2" charset="2"/>
              <a:buChar char="§"/>
            </a:pPr>
            <a:endParaRPr lang="en-GB" dirty="0" smtClean="0"/>
          </a:p>
          <a:p>
            <a:pPr algn="just">
              <a:buFont typeface="Wingdings" pitchFamily="2" charset="2"/>
              <a:buChar char="§"/>
            </a:pPr>
            <a:r>
              <a:rPr lang="en-GB" dirty="0" smtClean="0"/>
              <a:t> Some houses are built on clay soils, and</a:t>
            </a:r>
          </a:p>
          <a:p>
            <a:pPr algn="just"/>
            <a:r>
              <a:rPr lang="en-GB" dirty="0" smtClean="0"/>
              <a:t>  either the water table drops due to a long,</a:t>
            </a:r>
          </a:p>
          <a:p>
            <a:pPr algn="just"/>
            <a:r>
              <a:rPr lang="en-GB" dirty="0" smtClean="0"/>
              <a:t>  dry spell or water is sucked out of the soil by</a:t>
            </a:r>
          </a:p>
          <a:p>
            <a:pPr algn="just"/>
            <a:r>
              <a:rPr lang="en-GB" dirty="0" smtClean="0"/>
              <a:t>  nearby trees.</a:t>
            </a:r>
          </a:p>
          <a:p>
            <a:pPr algn="just">
              <a:buFont typeface="Wingdings" pitchFamily="2" charset="2"/>
              <a:buChar char="§"/>
            </a:pPr>
            <a:endParaRPr lang="en-GB" dirty="0" smtClean="0"/>
          </a:p>
          <a:p>
            <a:pPr algn="just">
              <a:buFont typeface="Wingdings" pitchFamily="2" charset="2"/>
              <a:buChar char="§"/>
            </a:pPr>
            <a:r>
              <a:rPr lang="en-GB" dirty="0" smtClean="0"/>
              <a:t>As the clay contracts it stops supporting the </a:t>
            </a:r>
          </a:p>
          <a:p>
            <a:pPr algn="just"/>
            <a:r>
              <a:rPr lang="en-GB" dirty="0" smtClean="0"/>
              <a:t>  foundations, triggering deflection which</a:t>
            </a:r>
          </a:p>
          <a:p>
            <a:pPr algn="just"/>
            <a:r>
              <a:rPr lang="en-GB" dirty="0" smtClean="0"/>
              <a:t>  may cause structural damage to buildings.</a:t>
            </a:r>
          </a:p>
          <a:p>
            <a:pPr algn="just"/>
            <a:endParaRPr lang="en-GB" dirty="0" smtClean="0"/>
          </a:p>
          <a:p>
            <a:pPr algn="just">
              <a:buFont typeface="Wingdings" pitchFamily="2" charset="2"/>
              <a:buChar char="§"/>
            </a:pPr>
            <a:r>
              <a:rPr lang="en-GB" dirty="0" smtClean="0"/>
              <a:t>Different types of clay shrink and swell </a:t>
            </a:r>
          </a:p>
          <a:p>
            <a:pPr algn="just"/>
            <a:r>
              <a:rPr lang="en-GB" dirty="0" smtClean="0"/>
              <a:t>  at different rates</a:t>
            </a:r>
          </a:p>
          <a:p>
            <a:pPr algn="just"/>
            <a:r>
              <a:rPr lang="en-GB" dirty="0" smtClean="0"/>
              <a:t> </a:t>
            </a:r>
            <a:endParaRPr lang="en-GB"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8" name="Picture 4" descr="http://www.propertysolutions.me.uk/mine_shaft.jpg">
            <a:hlinkClick r:id="rId2"/>
          </p:cNvPr>
          <p:cNvPicPr>
            <a:picLocks noChangeAspect="1" noChangeArrowheads="1"/>
          </p:cNvPicPr>
          <p:nvPr/>
        </p:nvPicPr>
        <p:blipFill>
          <a:blip r:embed="rId3" cstate="print"/>
          <a:srcRect/>
          <a:stretch>
            <a:fillRect/>
          </a:stretch>
        </p:blipFill>
        <p:spPr bwMode="auto">
          <a:xfrm>
            <a:off x="4800600" y="3562350"/>
            <a:ext cx="4038600" cy="3028950"/>
          </a:xfrm>
          <a:prstGeom prst="rect">
            <a:avLst/>
          </a:prstGeom>
          <a:noFill/>
        </p:spPr>
      </p:pic>
      <p:pic>
        <p:nvPicPr>
          <p:cNvPr id="41990" name="Picture 6" descr="http://bloximages.newyork1.vip.townnews.com/stltoday.com/content/tncms/assets/v3/editorial/5/12/512acbcd-5867-5281-86f9-ac6bcb814da7/4f10a83b07f8b.preview-620.jpg">
            <a:hlinkClick r:id="rId4"/>
          </p:cNvPr>
          <p:cNvPicPr>
            <a:picLocks noChangeAspect="1" noChangeArrowheads="1"/>
          </p:cNvPicPr>
          <p:nvPr/>
        </p:nvPicPr>
        <p:blipFill>
          <a:blip r:embed="rId5" cstate="print"/>
          <a:srcRect/>
          <a:stretch>
            <a:fillRect/>
          </a:stretch>
        </p:blipFill>
        <p:spPr bwMode="auto">
          <a:xfrm>
            <a:off x="4800600" y="762000"/>
            <a:ext cx="4000500" cy="2663006"/>
          </a:xfrm>
          <a:prstGeom prst="rect">
            <a:avLst/>
          </a:prstGeom>
          <a:noFill/>
        </p:spPr>
      </p:pic>
      <p:sp>
        <p:nvSpPr>
          <p:cNvPr id="5" name="Rectangle 4"/>
          <p:cNvSpPr/>
          <p:nvPr/>
        </p:nvSpPr>
        <p:spPr>
          <a:xfrm>
            <a:off x="609600" y="762000"/>
            <a:ext cx="2154757" cy="461665"/>
          </a:xfrm>
          <a:prstGeom prst="rect">
            <a:avLst/>
          </a:prstGeom>
        </p:spPr>
        <p:txBody>
          <a:bodyPr wrap="none">
            <a:spAutoFit/>
          </a:bodyPr>
          <a:lstStyle/>
          <a:p>
            <a:r>
              <a:rPr lang="en-GB" sz="2400" b="1" dirty="0" smtClean="0">
                <a:solidFill>
                  <a:srgbClr val="0070C0"/>
                </a:solidFill>
              </a:rPr>
              <a:t>SUBSIDENCE</a:t>
            </a:r>
            <a:endParaRPr lang="en-GB" sz="2400" b="1" dirty="0">
              <a:solidFill>
                <a:srgbClr val="0070C0"/>
              </a:solidFill>
            </a:endParaRPr>
          </a:p>
        </p:txBody>
      </p:sp>
      <p:sp>
        <p:nvSpPr>
          <p:cNvPr id="6" name="Rectangle 5"/>
          <p:cNvSpPr/>
          <p:nvPr/>
        </p:nvSpPr>
        <p:spPr>
          <a:xfrm>
            <a:off x="609600" y="1219200"/>
            <a:ext cx="3352800" cy="2308324"/>
          </a:xfrm>
          <a:prstGeom prst="rect">
            <a:avLst/>
          </a:prstGeom>
        </p:spPr>
        <p:txBody>
          <a:bodyPr wrap="square">
            <a:spAutoFit/>
          </a:bodyPr>
          <a:lstStyle/>
          <a:p>
            <a:pPr algn="just"/>
            <a:r>
              <a:rPr lang="en-GB" dirty="0" smtClean="0"/>
              <a:t>Water leaks into the soil from,</a:t>
            </a:r>
          </a:p>
          <a:p>
            <a:pPr algn="just"/>
            <a:r>
              <a:rPr lang="en-GB" dirty="0" smtClean="0"/>
              <a:t>for example, a broken drainpipe</a:t>
            </a:r>
          </a:p>
          <a:p>
            <a:pPr algn="just"/>
            <a:r>
              <a:rPr lang="en-GB" dirty="0" smtClean="0"/>
              <a:t>and washes soil away from the</a:t>
            </a:r>
          </a:p>
          <a:p>
            <a:pPr algn="just"/>
            <a:r>
              <a:rPr lang="en-GB" dirty="0" smtClean="0"/>
              <a:t>foundations. </a:t>
            </a:r>
          </a:p>
          <a:p>
            <a:pPr algn="just"/>
            <a:endParaRPr lang="en-GB" dirty="0" smtClean="0"/>
          </a:p>
          <a:p>
            <a:pPr algn="just"/>
            <a:r>
              <a:rPr lang="en-GB" dirty="0" smtClean="0"/>
              <a:t>This happens to soils with a high sand or gravel content usually, or sometimes in chalk.</a:t>
            </a:r>
            <a:endParaRPr lang="en-GB" dirty="0"/>
          </a:p>
        </p:txBody>
      </p:sp>
      <p:sp>
        <p:nvSpPr>
          <p:cNvPr id="7" name="Rectangle 6"/>
          <p:cNvSpPr/>
          <p:nvPr/>
        </p:nvSpPr>
        <p:spPr>
          <a:xfrm>
            <a:off x="533400" y="4038600"/>
            <a:ext cx="3733800" cy="2308324"/>
          </a:xfrm>
          <a:prstGeom prst="rect">
            <a:avLst/>
          </a:prstGeom>
        </p:spPr>
        <p:txBody>
          <a:bodyPr wrap="square">
            <a:spAutoFit/>
          </a:bodyPr>
          <a:lstStyle/>
          <a:p>
            <a:r>
              <a:rPr lang="en-GB" dirty="0" smtClean="0"/>
              <a:t> </a:t>
            </a:r>
            <a:r>
              <a:rPr lang="en-GB" b="1" dirty="0" smtClean="0">
                <a:solidFill>
                  <a:srgbClr val="0070C0"/>
                </a:solidFill>
              </a:rPr>
              <a:t>New or expanding cracks in</a:t>
            </a:r>
          </a:p>
          <a:p>
            <a:r>
              <a:rPr lang="en-GB" b="1" dirty="0" smtClean="0">
                <a:solidFill>
                  <a:srgbClr val="0070C0"/>
                </a:solidFill>
              </a:rPr>
              <a:t> plasterwork</a:t>
            </a:r>
          </a:p>
          <a:p>
            <a:r>
              <a:rPr lang="en-GB" b="1" dirty="0" smtClean="0">
                <a:solidFill>
                  <a:srgbClr val="0070C0"/>
                </a:solidFill>
              </a:rPr>
              <a:t> New or expanding cracks in</a:t>
            </a:r>
          </a:p>
          <a:p>
            <a:r>
              <a:rPr lang="en-GB" b="1" dirty="0" smtClean="0">
                <a:solidFill>
                  <a:srgbClr val="0070C0"/>
                </a:solidFill>
              </a:rPr>
              <a:t> outside brickwork</a:t>
            </a:r>
          </a:p>
          <a:p>
            <a:r>
              <a:rPr lang="en-GB" b="1" dirty="0" smtClean="0">
                <a:solidFill>
                  <a:srgbClr val="0070C0"/>
                </a:solidFill>
              </a:rPr>
              <a:t> Doors or windows sticking for no</a:t>
            </a:r>
          </a:p>
          <a:p>
            <a:r>
              <a:rPr lang="en-GB" b="1" dirty="0" smtClean="0">
                <a:solidFill>
                  <a:srgbClr val="0070C0"/>
                </a:solidFill>
              </a:rPr>
              <a:t> particular reason</a:t>
            </a:r>
          </a:p>
          <a:p>
            <a:r>
              <a:rPr lang="en-GB" b="1" dirty="0" smtClean="0">
                <a:solidFill>
                  <a:srgbClr val="0070C0"/>
                </a:solidFill>
              </a:rPr>
              <a:t> Rippling wallpaper that isn’t </a:t>
            </a:r>
          </a:p>
          <a:p>
            <a:r>
              <a:rPr lang="en-GB" b="1" dirty="0" smtClean="0">
                <a:solidFill>
                  <a:srgbClr val="0070C0"/>
                </a:solidFill>
              </a:rPr>
              <a:t> caused  by damp.</a:t>
            </a:r>
            <a:endParaRPr lang="en-GB" b="1" dirty="0">
              <a:solidFill>
                <a:srgbClr val="0070C0"/>
              </a:solidFill>
            </a:endParaRPr>
          </a:p>
        </p:txBody>
      </p:sp>
      <p:sp>
        <p:nvSpPr>
          <p:cNvPr id="8" name="TextBox 7"/>
          <p:cNvSpPr txBox="1"/>
          <p:nvPr/>
        </p:nvSpPr>
        <p:spPr>
          <a:xfrm>
            <a:off x="533400" y="3733800"/>
            <a:ext cx="3124200" cy="369332"/>
          </a:xfrm>
          <a:prstGeom prst="rect">
            <a:avLst/>
          </a:prstGeom>
          <a:noFill/>
        </p:spPr>
        <p:txBody>
          <a:bodyPr wrap="square" rtlCol="0">
            <a:spAutoFit/>
          </a:bodyPr>
          <a:lstStyle/>
          <a:p>
            <a:r>
              <a:rPr lang="en-GB" dirty="0" smtClean="0"/>
              <a:t>Tell-Tale signs:</a:t>
            </a:r>
            <a:endParaRPr lang="en-GB" dirty="0"/>
          </a:p>
        </p:txBody>
      </p:sp>
      <p:sp>
        <p:nvSpPr>
          <p:cNvPr id="9" name="TextBox 8"/>
          <p:cNvSpPr txBox="1"/>
          <p:nvPr/>
        </p:nvSpPr>
        <p:spPr>
          <a:xfrm>
            <a:off x="609600" y="6406634"/>
            <a:ext cx="3886200" cy="369332"/>
          </a:xfrm>
          <a:prstGeom prst="rect">
            <a:avLst/>
          </a:prstGeom>
          <a:noFill/>
        </p:spPr>
        <p:txBody>
          <a:bodyPr wrap="square" rtlCol="0">
            <a:spAutoFit/>
          </a:bodyPr>
          <a:lstStyle/>
          <a:p>
            <a:r>
              <a:rPr lang="en-GB" b="1" dirty="0" smtClean="0">
                <a:solidFill>
                  <a:srgbClr val="0070C0"/>
                </a:solidFill>
              </a:rPr>
              <a:t>Streams through the Lounge !</a:t>
            </a:r>
            <a:endParaRPr lang="en-GB"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anim calcmode="lin" valueType="num">
                                      <p:cBhvr additive="base">
                                        <p:cTn id="11"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 calcmode="lin" valueType="num">
                                      <p:cBhvr additive="base">
                                        <p:cTn id="17"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7">
                                            <p:txEl>
                                              <p:pRg st="3" end="3"/>
                                            </p:txEl>
                                          </p:spTgt>
                                        </p:tgtEl>
                                        <p:attrNameLst>
                                          <p:attrName>style.visibility</p:attrName>
                                        </p:attrNameLst>
                                      </p:cBhvr>
                                      <p:to>
                                        <p:strVal val="visible"/>
                                      </p:to>
                                    </p:set>
                                    <p:anim calcmode="lin" valueType="num">
                                      <p:cBhvr additive="base">
                                        <p:cTn id="21"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 calcmode="lin" valueType="num">
                                      <p:cBhvr additive="base">
                                        <p:cTn id="27"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7">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7">
                                            <p:txEl>
                                              <p:pRg st="5" end="5"/>
                                            </p:txEl>
                                          </p:spTgt>
                                        </p:tgtEl>
                                        <p:attrNameLst>
                                          <p:attrName>style.visibility</p:attrName>
                                        </p:attrNameLst>
                                      </p:cBhvr>
                                      <p:to>
                                        <p:strVal val="visible"/>
                                      </p:to>
                                    </p:set>
                                    <p:anim calcmode="lin" valueType="num">
                                      <p:cBhvr additive="base">
                                        <p:cTn id="31"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7">
                                            <p:txEl>
                                              <p:pRg st="6" end="6"/>
                                            </p:txEl>
                                          </p:spTgt>
                                        </p:tgtEl>
                                        <p:attrNameLst>
                                          <p:attrName>style.visibility</p:attrName>
                                        </p:attrNameLst>
                                      </p:cBhvr>
                                      <p:to>
                                        <p:strVal val="visible"/>
                                      </p:to>
                                    </p:set>
                                    <p:anim calcmode="lin" valueType="num">
                                      <p:cBhvr additive="base">
                                        <p:cTn id="37"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7">
                                            <p:txEl>
                                              <p:pRg st="7" end="7"/>
                                            </p:txEl>
                                          </p:spTgt>
                                        </p:tgtEl>
                                        <p:attrNameLst>
                                          <p:attrName>style.visibility</p:attrName>
                                        </p:attrNameLst>
                                      </p:cBhvr>
                                      <p:to>
                                        <p:strVal val="visible"/>
                                      </p:to>
                                    </p:set>
                                    <p:anim calcmode="lin" valueType="num">
                                      <p:cBhvr additive="base">
                                        <p:cTn id="41" dur="500" fill="hold"/>
                                        <p:tgtEl>
                                          <p:spTgt spid="7">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7">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9"/>
                                        </p:tgtEl>
                                        <p:attrNameLst>
                                          <p:attrName>style.visibility</p:attrName>
                                        </p:attrNameLst>
                                      </p:cBhvr>
                                      <p:to>
                                        <p:strVal val="visible"/>
                                      </p:to>
                                    </p:set>
                                    <p:anim calcmode="lin" valueType="num">
                                      <p:cBhvr additive="base">
                                        <p:cTn id="47" dur="500" fill="hold"/>
                                        <p:tgtEl>
                                          <p:spTgt spid="9"/>
                                        </p:tgtEl>
                                        <p:attrNameLst>
                                          <p:attrName>ppt_x</p:attrName>
                                        </p:attrNameLst>
                                      </p:cBhvr>
                                      <p:tavLst>
                                        <p:tav tm="0">
                                          <p:val>
                                            <p:strVal val="#ppt_x"/>
                                          </p:val>
                                        </p:tav>
                                        <p:tav tm="100000">
                                          <p:val>
                                            <p:strVal val="#ppt_x"/>
                                          </p:val>
                                        </p:tav>
                                      </p:tavLst>
                                    </p:anim>
                                    <p:anim calcmode="lin" valueType="num">
                                      <p:cBhvr additive="base">
                                        <p:cTn id="4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2" descr="http://www.bgs.ac.uk/discoveringGeology/hazards/landslides/images/singleRotationalSlide.jpg">
            <a:hlinkClick r:id="" tooltip="Click to close"/>
          </p:cNvPr>
          <p:cNvPicPr>
            <a:picLocks noChangeAspect="1" noChangeArrowheads="1"/>
          </p:cNvPicPr>
          <p:nvPr/>
        </p:nvPicPr>
        <p:blipFill>
          <a:blip r:embed="rId2" cstate="print"/>
          <a:srcRect/>
          <a:stretch>
            <a:fillRect/>
          </a:stretch>
        </p:blipFill>
        <p:spPr bwMode="auto">
          <a:xfrm>
            <a:off x="228600" y="2667000"/>
            <a:ext cx="4762500" cy="4095750"/>
          </a:xfrm>
          <a:prstGeom prst="rect">
            <a:avLst/>
          </a:prstGeom>
          <a:noFill/>
        </p:spPr>
      </p:pic>
      <p:pic>
        <p:nvPicPr>
          <p:cNvPr id="3" name="Picture 2" descr="Stock Photo #1890-95858, Coastal erosion with active landslips in glacial till, Aldbrough, Holderness coast, Humberside, England, United Kingdom, Europe"/>
          <p:cNvPicPr>
            <a:picLocks noChangeAspect="1" noChangeArrowheads="1"/>
          </p:cNvPicPr>
          <p:nvPr/>
        </p:nvPicPr>
        <p:blipFill>
          <a:blip r:embed="rId3" cstate="print"/>
          <a:srcRect/>
          <a:stretch>
            <a:fillRect/>
          </a:stretch>
        </p:blipFill>
        <p:spPr bwMode="auto">
          <a:xfrm>
            <a:off x="3980379" y="0"/>
            <a:ext cx="5163621" cy="3352800"/>
          </a:xfrm>
          <a:prstGeom prst="rect">
            <a:avLst/>
          </a:prstGeom>
          <a:noFill/>
        </p:spPr>
      </p:pic>
      <p:sp>
        <p:nvSpPr>
          <p:cNvPr id="4" name="Rectangle 3"/>
          <p:cNvSpPr/>
          <p:nvPr/>
        </p:nvSpPr>
        <p:spPr>
          <a:xfrm>
            <a:off x="685800" y="762000"/>
            <a:ext cx="1905000" cy="1569660"/>
          </a:xfrm>
          <a:prstGeom prst="rect">
            <a:avLst/>
          </a:prstGeom>
        </p:spPr>
        <p:txBody>
          <a:bodyPr wrap="square">
            <a:spAutoFit/>
          </a:bodyPr>
          <a:lstStyle/>
          <a:p>
            <a:r>
              <a:rPr lang="en-GB" sz="2400" b="1" dirty="0" smtClean="0">
                <a:solidFill>
                  <a:srgbClr val="0070C0"/>
                </a:solidFill>
              </a:rPr>
              <a:t>Humberside  Single</a:t>
            </a:r>
          </a:p>
          <a:p>
            <a:r>
              <a:rPr lang="en-GB" sz="2400" b="1" dirty="0" smtClean="0">
                <a:solidFill>
                  <a:srgbClr val="0070C0"/>
                </a:solidFill>
              </a:rPr>
              <a:t>Rotational Slip</a:t>
            </a:r>
            <a:endParaRPr lang="en-GB" sz="2400" b="1" dirty="0">
              <a:solidFill>
                <a:srgbClr val="0070C0"/>
              </a:solidFill>
            </a:endParaRPr>
          </a:p>
        </p:txBody>
      </p:sp>
      <p:sp>
        <p:nvSpPr>
          <p:cNvPr id="5" name="TextBox 4"/>
          <p:cNvSpPr txBox="1"/>
          <p:nvPr/>
        </p:nvSpPr>
        <p:spPr>
          <a:xfrm>
            <a:off x="5486400" y="4114800"/>
            <a:ext cx="3352800" cy="830997"/>
          </a:xfrm>
          <a:prstGeom prst="rect">
            <a:avLst/>
          </a:prstGeom>
          <a:noFill/>
        </p:spPr>
        <p:txBody>
          <a:bodyPr wrap="square" rtlCol="0">
            <a:spAutoFit/>
          </a:bodyPr>
          <a:lstStyle/>
          <a:p>
            <a:pPr algn="ctr"/>
            <a:r>
              <a:rPr lang="en-GB" sz="2400" b="1" dirty="0" smtClean="0">
                <a:solidFill>
                  <a:srgbClr val="0070C0"/>
                </a:solidFill>
              </a:rPr>
              <a:t>Shear in a cohesionless spoil</a:t>
            </a:r>
            <a:endParaRPr lang="en-GB" sz="2400" b="1" dirty="0">
              <a:solidFill>
                <a:srgbClr val="0070C0"/>
              </a:solidFill>
            </a:endParaRP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457200"/>
            <a:ext cx="4191000" cy="461665"/>
          </a:xfrm>
          <a:prstGeom prst="rect">
            <a:avLst/>
          </a:prstGeom>
          <a:solidFill>
            <a:schemeClr val="bg1"/>
          </a:solidFill>
        </p:spPr>
        <p:txBody>
          <a:bodyPr wrap="square" rtlCol="0">
            <a:spAutoFit/>
          </a:bodyPr>
          <a:lstStyle/>
          <a:p>
            <a:pPr algn="ctr"/>
            <a:r>
              <a:rPr lang="en-GB" sz="2400" b="1" dirty="0" smtClean="0">
                <a:solidFill>
                  <a:srgbClr val="0070C0"/>
                </a:solidFill>
              </a:rPr>
              <a:t>A  Multiple Rotational Slip</a:t>
            </a:r>
            <a:endParaRPr lang="en-GB" sz="2400" b="1" dirty="0">
              <a:solidFill>
                <a:srgbClr val="0070C0"/>
              </a:solidFill>
            </a:endParaRPr>
          </a:p>
        </p:txBody>
      </p:sp>
      <p:pic>
        <p:nvPicPr>
          <p:cNvPr id="1026" name="Picture 2" descr="http://www.bgs.ac.uk/science/landUseAndDevelopment/images/landslides/HolbeckHall1_large.jpg">
            <a:hlinkClick r:id="" tooltip="Click to close"/>
          </p:cNvPr>
          <p:cNvPicPr>
            <a:picLocks noChangeAspect="1" noChangeArrowheads="1"/>
          </p:cNvPicPr>
          <p:nvPr/>
        </p:nvPicPr>
        <p:blipFill>
          <a:blip r:embed="rId2" cstate="print"/>
          <a:srcRect/>
          <a:stretch>
            <a:fillRect/>
          </a:stretch>
        </p:blipFill>
        <p:spPr bwMode="auto">
          <a:xfrm>
            <a:off x="4038600" y="0"/>
            <a:ext cx="5105400" cy="6858000"/>
          </a:xfrm>
          <a:prstGeom prst="rect">
            <a:avLst/>
          </a:prstGeom>
          <a:noFill/>
        </p:spPr>
      </p:pic>
      <p:sp>
        <p:nvSpPr>
          <p:cNvPr id="6" name="Rectangle 5"/>
          <p:cNvSpPr/>
          <p:nvPr/>
        </p:nvSpPr>
        <p:spPr>
          <a:xfrm>
            <a:off x="304800" y="1066800"/>
            <a:ext cx="3276600" cy="3139321"/>
          </a:xfrm>
          <a:prstGeom prst="rect">
            <a:avLst/>
          </a:prstGeom>
        </p:spPr>
        <p:txBody>
          <a:bodyPr wrap="square">
            <a:spAutoFit/>
          </a:bodyPr>
          <a:lstStyle/>
          <a:p>
            <a:pPr algn="just"/>
            <a:r>
              <a:rPr lang="en-GB" dirty="0" smtClean="0"/>
              <a:t>The 1993 landslide at Holbeck Hall, North Yorkshire. The areas of grass show the rotated blocks on landslide. As it developed further it became a debris and mud flow that covered the rocks on the beach below. </a:t>
            </a:r>
          </a:p>
          <a:p>
            <a:pPr algn="just"/>
            <a:r>
              <a:rPr lang="en-GB" dirty="0" smtClean="0"/>
              <a:t>The </a:t>
            </a:r>
            <a:r>
              <a:rPr lang="en-GB" b="1" dirty="0" smtClean="0">
                <a:solidFill>
                  <a:srgbClr val="0070C0"/>
                </a:solidFill>
              </a:rPr>
              <a:t>1 million tonnes </a:t>
            </a:r>
            <a:r>
              <a:rPr lang="en-GB" dirty="0" smtClean="0"/>
              <a:t>of cliff failed as a rotational landslide over a couple of days in June.</a:t>
            </a:r>
          </a:p>
          <a:p>
            <a:pPr algn="just"/>
            <a:endParaRPr lang="en-GB" dirty="0"/>
          </a:p>
        </p:txBody>
      </p:sp>
      <p:pic>
        <p:nvPicPr>
          <p:cNvPr id="1028" name="Picture 4" descr="http://www.bgs.ac.uk/discoveringGeology/hazards/landslides/images/multipleRotationalSlide.jpg">
            <a:hlinkClick r:id="" tooltip="Click to close"/>
          </p:cNvPr>
          <p:cNvPicPr>
            <a:picLocks noChangeAspect="1" noChangeArrowheads="1"/>
          </p:cNvPicPr>
          <p:nvPr/>
        </p:nvPicPr>
        <p:blipFill>
          <a:blip r:embed="rId3" cstate="print"/>
          <a:srcRect/>
          <a:stretch>
            <a:fillRect/>
          </a:stretch>
        </p:blipFill>
        <p:spPr bwMode="auto">
          <a:xfrm>
            <a:off x="228600" y="4267200"/>
            <a:ext cx="3339224" cy="2324100"/>
          </a:xfrm>
          <a:prstGeom prst="rect">
            <a:avLst/>
          </a:prstGeom>
          <a:noFill/>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ttp://www.linux.bideford.devon.sch.uk/blogs/seaforlife/wp-content/uploads/house_cliff.jpg">
            <a:hlinkClick r:id="rId2"/>
          </p:cNvPr>
          <p:cNvPicPr>
            <a:picLocks noChangeAspect="1" noChangeArrowheads="1"/>
          </p:cNvPicPr>
          <p:nvPr/>
        </p:nvPicPr>
        <p:blipFill>
          <a:blip r:embed="rId3" cstate="print"/>
          <a:srcRect/>
          <a:stretch>
            <a:fillRect/>
          </a:stretch>
        </p:blipFill>
        <p:spPr bwMode="auto">
          <a:xfrm>
            <a:off x="4267200" y="1295400"/>
            <a:ext cx="4762500" cy="3200400"/>
          </a:xfrm>
          <a:prstGeom prst="rect">
            <a:avLst/>
          </a:prstGeom>
          <a:noFill/>
          <a:ln w="28575">
            <a:solidFill>
              <a:schemeClr val="tx1"/>
            </a:solidFill>
          </a:ln>
        </p:spPr>
      </p:pic>
      <p:sp>
        <p:nvSpPr>
          <p:cNvPr id="3" name="TextBox 2"/>
          <p:cNvSpPr txBox="1"/>
          <p:nvPr/>
        </p:nvSpPr>
        <p:spPr>
          <a:xfrm>
            <a:off x="6781800" y="1295400"/>
            <a:ext cx="2209800" cy="369332"/>
          </a:xfrm>
          <a:prstGeom prst="rect">
            <a:avLst/>
          </a:prstGeom>
          <a:noFill/>
        </p:spPr>
        <p:txBody>
          <a:bodyPr wrap="square" rtlCol="0">
            <a:spAutoFit/>
          </a:bodyPr>
          <a:lstStyle/>
          <a:p>
            <a:pPr algn="ctr"/>
            <a:r>
              <a:rPr lang="en-GB" b="1" dirty="0" smtClean="0"/>
              <a:t>Bideford, Devon</a:t>
            </a:r>
            <a:endParaRPr lang="en-GB" b="1" dirty="0"/>
          </a:p>
        </p:txBody>
      </p:sp>
      <p:sp>
        <p:nvSpPr>
          <p:cNvPr id="5" name="TextBox 4"/>
          <p:cNvSpPr txBox="1"/>
          <p:nvPr/>
        </p:nvSpPr>
        <p:spPr>
          <a:xfrm>
            <a:off x="5181600" y="228600"/>
            <a:ext cx="3810000" cy="369332"/>
          </a:xfrm>
          <a:prstGeom prst="rect">
            <a:avLst/>
          </a:prstGeom>
          <a:solidFill>
            <a:schemeClr val="bg1"/>
          </a:solidFill>
        </p:spPr>
        <p:txBody>
          <a:bodyPr wrap="square" rtlCol="0">
            <a:spAutoFit/>
          </a:bodyPr>
          <a:lstStyle/>
          <a:p>
            <a:pPr algn="r"/>
            <a:endParaRPr lang="en-GB" b="1" dirty="0"/>
          </a:p>
        </p:txBody>
      </p:sp>
      <p:sp>
        <p:nvSpPr>
          <p:cNvPr id="6" name="TextBox 5"/>
          <p:cNvSpPr txBox="1"/>
          <p:nvPr/>
        </p:nvSpPr>
        <p:spPr>
          <a:xfrm>
            <a:off x="326877" y="367099"/>
            <a:ext cx="3581400" cy="461665"/>
          </a:xfrm>
          <a:prstGeom prst="rect">
            <a:avLst/>
          </a:prstGeom>
          <a:noFill/>
        </p:spPr>
        <p:txBody>
          <a:bodyPr wrap="square" rtlCol="0">
            <a:spAutoFit/>
          </a:bodyPr>
          <a:lstStyle/>
          <a:p>
            <a:r>
              <a:rPr lang="en-GB" sz="2400" b="1" dirty="0" smtClean="0">
                <a:solidFill>
                  <a:srgbClr val="0070C0"/>
                </a:solidFill>
              </a:rPr>
              <a:t>Coastal Erosion</a:t>
            </a:r>
            <a:endParaRPr lang="en-GB" sz="2400" b="1" dirty="0">
              <a:solidFill>
                <a:srgbClr val="0070C0"/>
              </a:solidFill>
            </a:endParaRPr>
          </a:p>
        </p:txBody>
      </p:sp>
      <p:sp>
        <p:nvSpPr>
          <p:cNvPr id="7" name="Rectangle 6"/>
          <p:cNvSpPr/>
          <p:nvPr/>
        </p:nvSpPr>
        <p:spPr>
          <a:xfrm>
            <a:off x="304800" y="1066800"/>
            <a:ext cx="3810000" cy="5632311"/>
          </a:xfrm>
          <a:prstGeom prst="rect">
            <a:avLst/>
          </a:prstGeom>
        </p:spPr>
        <p:txBody>
          <a:bodyPr wrap="square">
            <a:spAutoFit/>
          </a:bodyPr>
          <a:lstStyle/>
          <a:p>
            <a:r>
              <a:rPr lang="en-GB" dirty="0" smtClean="0"/>
              <a:t>The sea shapes the coastal landscape. Coastal erosion is the wearing away and breaking up of rock along the coast. </a:t>
            </a:r>
          </a:p>
          <a:p>
            <a:r>
              <a:rPr lang="en-GB" b="1" dirty="0" smtClean="0">
                <a:solidFill>
                  <a:srgbClr val="0070C0"/>
                </a:solidFill>
              </a:rPr>
              <a:t>Destructive waves </a:t>
            </a:r>
            <a:r>
              <a:rPr lang="en-GB" dirty="0" smtClean="0"/>
              <a:t>erode the coastline in a number of ways:</a:t>
            </a:r>
          </a:p>
          <a:p>
            <a:r>
              <a:rPr lang="en-GB" b="1" dirty="0" smtClean="0">
                <a:solidFill>
                  <a:srgbClr val="0070C0"/>
                </a:solidFill>
              </a:rPr>
              <a:t>Hydraulic action</a:t>
            </a:r>
            <a:r>
              <a:rPr lang="en-GB" dirty="0" smtClean="0">
                <a:solidFill>
                  <a:srgbClr val="0070C0"/>
                </a:solidFill>
              </a:rPr>
              <a:t>. </a:t>
            </a:r>
            <a:r>
              <a:rPr lang="en-GB" dirty="0" smtClean="0"/>
              <a:t>Air may become trapped in joints and cracks on a cliff face. When a wave breaks, the trapped air is compressed which weakens the cliff and causes erosion.</a:t>
            </a:r>
          </a:p>
          <a:p>
            <a:r>
              <a:rPr lang="en-GB" b="1" dirty="0" smtClean="0">
                <a:solidFill>
                  <a:srgbClr val="0070C0"/>
                </a:solidFill>
              </a:rPr>
              <a:t>Abrasion</a:t>
            </a:r>
            <a:r>
              <a:rPr lang="en-GB" dirty="0" smtClean="0">
                <a:solidFill>
                  <a:srgbClr val="0070C0"/>
                </a:solidFill>
              </a:rPr>
              <a:t>. </a:t>
            </a:r>
            <a:r>
              <a:rPr lang="en-GB" dirty="0" smtClean="0"/>
              <a:t>Bits of rock and sand in waves grind down cliff surfaces like sandpaper.</a:t>
            </a:r>
          </a:p>
          <a:p>
            <a:r>
              <a:rPr lang="en-GB" b="1" dirty="0" smtClean="0">
                <a:solidFill>
                  <a:srgbClr val="0070C0"/>
                </a:solidFill>
              </a:rPr>
              <a:t>Attrition</a:t>
            </a:r>
            <a:r>
              <a:rPr lang="en-GB" dirty="0" smtClean="0">
                <a:solidFill>
                  <a:srgbClr val="0070C0"/>
                </a:solidFill>
              </a:rPr>
              <a:t>. </a:t>
            </a:r>
            <a:r>
              <a:rPr lang="en-GB" dirty="0" smtClean="0"/>
              <a:t>Waves smash rocks and pebbles on the shore into each other, and they break and become smoother.</a:t>
            </a:r>
          </a:p>
          <a:p>
            <a:r>
              <a:rPr lang="en-GB" b="1" dirty="0" smtClean="0">
                <a:solidFill>
                  <a:srgbClr val="0070C0"/>
                </a:solidFill>
              </a:rPr>
              <a:t>Solution</a:t>
            </a:r>
            <a:r>
              <a:rPr lang="en-GB" dirty="0" smtClean="0">
                <a:solidFill>
                  <a:srgbClr val="0070C0"/>
                </a:solidFill>
              </a:rPr>
              <a:t>. </a:t>
            </a:r>
            <a:r>
              <a:rPr lang="en-GB" dirty="0" smtClean="0"/>
              <a:t>Acids contained in sea water will dissolve some types of rock such as chalk or limestone.</a:t>
            </a:r>
            <a:endParaRPr lang="en-GB" dirty="0"/>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825381" y="1981200"/>
            <a:ext cx="7391400" cy="92333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pitchFamily="34" charset="0"/>
                <a:cs typeface="Arial" pitchFamily="34" charset="0"/>
              </a:rPr>
              <a:t>Around 200 residents of Maierato, Italy, were evacuated from their homes in February 2010 after prolonged heavy rainfall. </a:t>
            </a:r>
          </a:p>
          <a:p>
            <a:pPr marL="0" marR="0" lvl="0" indent="0" algn="just"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dirty="0" smtClean="0">
                <a:ln>
                  <a:noFill/>
                </a:ln>
                <a:solidFill>
                  <a:schemeClr val="tx1"/>
                </a:solidFill>
                <a:effectLst/>
                <a:latin typeface="Arial" pitchFamily="34" charset="0"/>
                <a:cs typeface="Arial" pitchFamily="34" charset="0"/>
              </a:rPr>
              <a:t>The enormous mudflow split the side of a hill and buried several roads. </a:t>
            </a:r>
          </a:p>
        </p:txBody>
      </p:sp>
      <p:sp>
        <p:nvSpPr>
          <p:cNvPr id="4" name="Rectangle 3"/>
          <p:cNvSpPr/>
          <p:nvPr/>
        </p:nvSpPr>
        <p:spPr>
          <a:xfrm>
            <a:off x="739211" y="3581400"/>
            <a:ext cx="7772400" cy="369332"/>
          </a:xfrm>
          <a:prstGeom prst="rect">
            <a:avLst/>
          </a:prstGeom>
        </p:spPr>
        <p:txBody>
          <a:bodyPr wrap="square">
            <a:spAutoFit/>
          </a:bodyPr>
          <a:lstStyle/>
          <a:p>
            <a:r>
              <a:rPr lang="en-GB" u="sng" dirty="0" smtClean="0">
                <a:hlinkClick r:id="rId2"/>
              </a:rPr>
              <a:t>https://www.youtube.com/watch?feature=player_embedded&amp;v=YPAv_WYg5-Y</a:t>
            </a:r>
            <a:endParaRPr lang="en-GB" dirty="0"/>
          </a:p>
        </p:txBody>
      </p:sp>
      <p:sp>
        <p:nvSpPr>
          <p:cNvPr id="2" name="TextBox 1"/>
          <p:cNvSpPr txBox="1"/>
          <p:nvPr/>
        </p:nvSpPr>
        <p:spPr>
          <a:xfrm>
            <a:off x="851731" y="914399"/>
            <a:ext cx="5486400" cy="461665"/>
          </a:xfrm>
          <a:prstGeom prst="rect">
            <a:avLst/>
          </a:prstGeom>
          <a:noFill/>
        </p:spPr>
        <p:txBody>
          <a:bodyPr wrap="square" rtlCol="0">
            <a:spAutoFit/>
          </a:bodyPr>
          <a:lstStyle/>
          <a:p>
            <a:r>
              <a:rPr lang="en-GB" sz="2400" b="1" dirty="0" smtClean="0">
                <a:solidFill>
                  <a:srgbClr val="0070C0"/>
                </a:solidFill>
              </a:rPr>
              <a:t>MUDFLOW – The ‘Liquifaction’ of Soil</a:t>
            </a:r>
            <a:endParaRPr lang="en-GB" sz="2400" b="1" dirty="0">
              <a:solidFill>
                <a:srgbClr val="0070C0"/>
              </a:solidFill>
            </a:endParaRP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04800" y="1779687"/>
            <a:ext cx="8208912" cy="5355312"/>
          </a:xfrm>
          <a:prstGeom prst="rect">
            <a:avLst/>
          </a:prstGeom>
          <a:noFill/>
        </p:spPr>
        <p:txBody>
          <a:bodyPr wrap="square" rtlCol="0">
            <a:spAutoFit/>
          </a:bodyPr>
          <a:lstStyle/>
          <a:p>
            <a:pPr marL="285750" indent="-285750">
              <a:buFont typeface="Arial" pitchFamily="34" charset="0"/>
              <a:buChar char="•"/>
            </a:pPr>
            <a:r>
              <a:rPr lang="en-GB" b="1" dirty="0" smtClean="0">
                <a:solidFill>
                  <a:srgbClr val="0070C0"/>
                </a:solidFill>
              </a:rPr>
              <a:t>140,000 tons </a:t>
            </a:r>
            <a:r>
              <a:rPr lang="en-GB" dirty="0" smtClean="0"/>
              <a:t>of colliery waste swept down the mountain side from Tip 7 of Merthyr Vale Colliery and into the mining community village of Aberfan at 9am.</a:t>
            </a:r>
          </a:p>
          <a:p>
            <a:pPr marL="285750" indent="-285750">
              <a:buFont typeface="Arial" pitchFamily="34" charset="0"/>
              <a:buChar char="•"/>
            </a:pPr>
            <a:endParaRPr lang="en-GB" dirty="0"/>
          </a:p>
          <a:p>
            <a:pPr marL="285750" indent="-285750">
              <a:buFont typeface="Arial" pitchFamily="34" charset="0"/>
              <a:buChar char="•"/>
            </a:pPr>
            <a:r>
              <a:rPr lang="en-GB" dirty="0" smtClean="0"/>
              <a:t>Saturated by water, this black slimy mass buried the two Hafod-Tanglyws-Uchaf farm cottages on the mountainside and their occupants.</a:t>
            </a:r>
          </a:p>
          <a:p>
            <a:pPr marL="285750" indent="-285750">
              <a:buFont typeface="Arial" pitchFamily="34" charset="0"/>
              <a:buChar char="•"/>
            </a:pPr>
            <a:endParaRPr lang="en-GB" dirty="0" smtClean="0"/>
          </a:p>
          <a:p>
            <a:pPr marL="285750" indent="-285750">
              <a:buFont typeface="Arial" pitchFamily="34" charset="0"/>
              <a:buChar char="•"/>
            </a:pPr>
            <a:r>
              <a:rPr lang="en-GB" dirty="0" smtClean="0"/>
              <a:t>The Flow Slide crossed a railway embankment, broke two mains water pipes laid in a disused canal that added to the flow rate.</a:t>
            </a:r>
          </a:p>
          <a:p>
            <a:pPr marL="285750" indent="-285750">
              <a:buFont typeface="Arial" pitchFamily="34" charset="0"/>
              <a:buChar char="•"/>
            </a:pPr>
            <a:endParaRPr lang="en-GB" dirty="0" smtClean="0"/>
          </a:p>
          <a:p>
            <a:pPr marL="285750" indent="-285750">
              <a:buFont typeface="Arial" pitchFamily="34" charset="0"/>
              <a:buChar char="•"/>
            </a:pPr>
            <a:r>
              <a:rPr lang="en-GB" dirty="0" smtClean="0"/>
              <a:t>Pantglas Junior School and eighteen houses were </a:t>
            </a:r>
          </a:p>
          <a:p>
            <a:r>
              <a:rPr lang="en-GB" dirty="0" smtClean="0"/>
              <a:t>     buried under a thirty foot high wave of colliery waste.</a:t>
            </a:r>
          </a:p>
          <a:p>
            <a:pPr marL="285750" indent="-285750">
              <a:buFont typeface="Arial" pitchFamily="34" charset="0"/>
              <a:buChar char="•"/>
            </a:pPr>
            <a:endParaRPr lang="en-GB" dirty="0" smtClean="0"/>
          </a:p>
          <a:p>
            <a:pPr marL="285750" indent="-285750">
              <a:buFont typeface="Arial" pitchFamily="34" charset="0"/>
              <a:buChar char="•"/>
            </a:pPr>
            <a:r>
              <a:rPr lang="en-GB" dirty="0" smtClean="0"/>
              <a:t>116 school children aged 7-10, 5 teachers and 23 </a:t>
            </a:r>
          </a:p>
          <a:p>
            <a:r>
              <a:rPr lang="en-GB" dirty="0" smtClean="0"/>
              <a:t>      other adults died.</a:t>
            </a:r>
          </a:p>
          <a:p>
            <a:pPr marL="285750" indent="-285750">
              <a:buFont typeface="Arial" pitchFamily="34" charset="0"/>
              <a:buChar char="•"/>
            </a:pPr>
            <a:endParaRPr lang="en-GB" dirty="0"/>
          </a:p>
          <a:p>
            <a:pPr marL="285750" indent="-285750">
              <a:buFont typeface="Arial" pitchFamily="34" charset="0"/>
              <a:buChar char="•"/>
            </a:pPr>
            <a:r>
              <a:rPr lang="en-GB" dirty="0" smtClean="0"/>
              <a:t>After 11am that morning, no one </a:t>
            </a:r>
            <a:r>
              <a:rPr lang="en-GB" dirty="0"/>
              <a:t>e</a:t>
            </a:r>
            <a:r>
              <a:rPr lang="en-GB" dirty="0" smtClean="0"/>
              <a:t>lse was rescued alive.</a:t>
            </a:r>
          </a:p>
          <a:p>
            <a:pPr marL="285750" indent="-285750">
              <a:buFont typeface="Arial" pitchFamily="34" charset="0"/>
              <a:buChar char="•"/>
            </a:pPr>
            <a:endParaRPr lang="en-GB" dirty="0" smtClean="0"/>
          </a:p>
          <a:p>
            <a:pPr marL="285750" indent="-285750">
              <a:buFont typeface="Arial" pitchFamily="34" charset="0"/>
              <a:buChar char="•"/>
            </a:pPr>
            <a:endParaRPr lang="en-GB" dirty="0"/>
          </a:p>
          <a:p>
            <a:pPr marL="285750" indent="-285750">
              <a:buFont typeface="Arial" pitchFamily="34" charset="0"/>
              <a:buChar char="•"/>
            </a:pPr>
            <a:endParaRPr lang="en-GB" dirty="0"/>
          </a:p>
        </p:txBody>
      </p:sp>
      <p:sp>
        <p:nvSpPr>
          <p:cNvPr id="4" name="TextBox 3"/>
          <p:cNvSpPr txBox="1"/>
          <p:nvPr/>
        </p:nvSpPr>
        <p:spPr>
          <a:xfrm>
            <a:off x="457200" y="1143000"/>
            <a:ext cx="7620000" cy="461665"/>
          </a:xfrm>
          <a:prstGeom prst="rect">
            <a:avLst/>
          </a:prstGeom>
          <a:noFill/>
        </p:spPr>
        <p:txBody>
          <a:bodyPr wrap="square" rtlCol="0">
            <a:spAutoFit/>
          </a:bodyPr>
          <a:lstStyle/>
          <a:p>
            <a:r>
              <a:rPr lang="en-GB" sz="2400" b="1" dirty="0" smtClean="0">
                <a:solidFill>
                  <a:srgbClr val="0070C0"/>
                </a:solidFill>
              </a:rPr>
              <a:t>THE ABERFAN DISASTER – 25</a:t>
            </a:r>
            <a:r>
              <a:rPr lang="en-GB" sz="2400" b="1" baseline="30000" dirty="0" smtClean="0">
                <a:solidFill>
                  <a:srgbClr val="0070C0"/>
                </a:solidFill>
              </a:rPr>
              <a:t>th</a:t>
            </a:r>
            <a:r>
              <a:rPr lang="en-GB" sz="2400" b="1" dirty="0" smtClean="0">
                <a:solidFill>
                  <a:srgbClr val="0070C0"/>
                </a:solidFill>
              </a:rPr>
              <a:t> OCTOBER 1966</a:t>
            </a:r>
            <a:endParaRPr lang="en-GB" sz="2400" b="1" dirty="0">
              <a:solidFill>
                <a:srgbClr val="0070C0"/>
              </a:solidFill>
            </a:endParaRPr>
          </a:p>
        </p:txBody>
      </p:sp>
      <p:sp>
        <p:nvSpPr>
          <p:cNvPr id="5" name="TextBox 4"/>
          <p:cNvSpPr txBox="1"/>
          <p:nvPr/>
        </p:nvSpPr>
        <p:spPr>
          <a:xfrm>
            <a:off x="533400" y="685800"/>
            <a:ext cx="5562600" cy="461665"/>
          </a:xfrm>
          <a:prstGeom prst="rect">
            <a:avLst/>
          </a:prstGeom>
          <a:noFill/>
        </p:spPr>
        <p:txBody>
          <a:bodyPr wrap="square" rtlCol="0">
            <a:spAutoFit/>
          </a:bodyPr>
          <a:lstStyle/>
          <a:p>
            <a:r>
              <a:rPr lang="en-GB" sz="2400" b="1" dirty="0" smtClean="0">
                <a:solidFill>
                  <a:srgbClr val="0070C0"/>
                </a:solidFill>
              </a:rPr>
              <a:t>A Saturated Debris Flow</a:t>
            </a:r>
            <a:endParaRPr lang="en-GB" sz="2400" b="1" dirty="0">
              <a:solidFill>
                <a:srgbClr val="0070C0"/>
              </a:solidFill>
            </a:endParaRPr>
          </a:p>
        </p:txBody>
      </p:sp>
      <p:pic>
        <p:nvPicPr>
          <p:cNvPr id="10242" name="Picture 2" descr="Earth flow">
            <a:hlinkClick r:id="rId2" tooltip="Earth flow"/>
          </p:cNvPr>
          <p:cNvPicPr>
            <a:picLocks noChangeAspect="1" noChangeArrowheads="1"/>
          </p:cNvPicPr>
          <p:nvPr/>
        </p:nvPicPr>
        <p:blipFill>
          <a:blip r:embed="rId3" cstate="print"/>
          <a:srcRect/>
          <a:stretch>
            <a:fillRect/>
          </a:stretch>
        </p:blipFill>
        <p:spPr bwMode="auto">
          <a:xfrm>
            <a:off x="5791200" y="4191000"/>
            <a:ext cx="3166132" cy="2266951"/>
          </a:xfrm>
          <a:prstGeom prst="rect">
            <a:avLst/>
          </a:prstGeom>
          <a:noFill/>
        </p:spPr>
      </p:pic>
    </p:spTree>
    <p:extLst>
      <p:ext uri="{BB962C8B-B14F-4D97-AF65-F5344CB8AC3E}">
        <p14:creationId xmlns:p14="http://schemas.microsoft.com/office/powerpoint/2010/main" val="355676850"/>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ad-an\Desktop\Soils pic 1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6026671"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400800" y="1066800"/>
            <a:ext cx="1600200" cy="1938992"/>
          </a:xfrm>
          <a:prstGeom prst="rect">
            <a:avLst/>
          </a:prstGeom>
          <a:noFill/>
        </p:spPr>
        <p:txBody>
          <a:bodyPr wrap="square" rtlCol="0">
            <a:spAutoFit/>
          </a:bodyPr>
          <a:lstStyle/>
          <a:p>
            <a:r>
              <a:rPr lang="en-GB" sz="2400" dirty="0" smtClean="0"/>
              <a:t>Aberfan Spoil Tips 1 year before the disaster</a:t>
            </a:r>
            <a:endParaRPr lang="en-GB" sz="2400" dirty="0"/>
          </a:p>
        </p:txBody>
      </p:sp>
    </p:spTree>
    <p:extLst>
      <p:ext uri="{BB962C8B-B14F-4D97-AF65-F5344CB8AC3E}">
        <p14:creationId xmlns:p14="http://schemas.microsoft.com/office/powerpoint/2010/main" val="1255082332"/>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fad-an\Desktop\Soils pic 17.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6119696"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400800" y="2667000"/>
            <a:ext cx="2438400" cy="3970318"/>
          </a:xfrm>
          <a:prstGeom prst="rect">
            <a:avLst/>
          </a:prstGeom>
        </p:spPr>
        <p:txBody>
          <a:bodyPr wrap="square">
            <a:spAutoFit/>
          </a:bodyPr>
          <a:lstStyle/>
          <a:p>
            <a:pPr marL="285750" indent="-285750">
              <a:buFont typeface="Arial" pitchFamily="34" charset="0"/>
              <a:buChar char="•"/>
            </a:pPr>
            <a:r>
              <a:rPr lang="en-GB" dirty="0" smtClean="0"/>
              <a:t>Descriptions of the flow:</a:t>
            </a:r>
          </a:p>
          <a:p>
            <a:pPr marL="285750" indent="-285750">
              <a:buFont typeface="Arial" pitchFamily="34" charset="0"/>
              <a:buChar char="•"/>
            </a:pPr>
            <a:endParaRPr lang="en-GB" dirty="0" smtClean="0"/>
          </a:p>
          <a:p>
            <a:r>
              <a:rPr lang="en-GB" i="1" dirty="0" smtClean="0"/>
              <a:t>     </a:t>
            </a:r>
            <a:r>
              <a:rPr lang="en-GB" b="1" i="1" dirty="0" smtClean="0">
                <a:solidFill>
                  <a:srgbClr val="0070C0"/>
                </a:solidFill>
              </a:rPr>
              <a:t>‘…approaching like a low flying jet……like thunder’</a:t>
            </a:r>
          </a:p>
          <a:p>
            <a:endParaRPr lang="en-GB" b="1" i="1" dirty="0" smtClean="0">
              <a:solidFill>
                <a:srgbClr val="0070C0"/>
              </a:solidFill>
            </a:endParaRPr>
          </a:p>
          <a:p>
            <a:r>
              <a:rPr lang="en-GB" b="1" dirty="0" smtClean="0">
                <a:solidFill>
                  <a:srgbClr val="0070C0"/>
                </a:solidFill>
              </a:rPr>
              <a:t>     ‘ </a:t>
            </a:r>
            <a:r>
              <a:rPr lang="en-GB" b="1" i="1" dirty="0" smtClean="0">
                <a:solidFill>
                  <a:srgbClr val="0070C0"/>
                </a:solidFill>
              </a:rPr>
              <a:t>….it was a wave of muck 30 feet high coming over the embankment.</a:t>
            </a:r>
          </a:p>
          <a:p>
            <a:r>
              <a:rPr lang="en-GB" b="1" i="1" dirty="0" smtClean="0">
                <a:solidFill>
                  <a:srgbClr val="0070C0"/>
                </a:solidFill>
              </a:rPr>
              <a:t>           In it I could see boulders, trees, trams and bricks….’</a:t>
            </a:r>
          </a:p>
        </p:txBody>
      </p:sp>
      <p:sp>
        <p:nvSpPr>
          <p:cNvPr id="4" name="TextBox 3"/>
          <p:cNvSpPr txBox="1"/>
          <p:nvPr/>
        </p:nvSpPr>
        <p:spPr>
          <a:xfrm>
            <a:off x="6324600" y="685800"/>
            <a:ext cx="2514600" cy="1200329"/>
          </a:xfrm>
          <a:prstGeom prst="rect">
            <a:avLst/>
          </a:prstGeom>
          <a:noFill/>
        </p:spPr>
        <p:txBody>
          <a:bodyPr wrap="square" rtlCol="0">
            <a:spAutoFit/>
          </a:bodyPr>
          <a:lstStyle/>
          <a:p>
            <a:r>
              <a:rPr lang="en-GB" sz="2400" dirty="0" smtClean="0"/>
              <a:t>Aberfan Spoil Tips on 25</a:t>
            </a:r>
            <a:r>
              <a:rPr lang="en-GB" sz="2400" baseline="30000" dirty="0" smtClean="0"/>
              <a:t>th</a:t>
            </a:r>
            <a:r>
              <a:rPr lang="en-GB" sz="2400" dirty="0" smtClean="0"/>
              <a:t> October 1966</a:t>
            </a:r>
            <a:endParaRPr lang="en-GB" sz="2400" dirty="0"/>
          </a:p>
        </p:txBody>
      </p:sp>
    </p:spTree>
    <p:extLst>
      <p:ext uri="{BB962C8B-B14F-4D97-AF65-F5344CB8AC3E}">
        <p14:creationId xmlns:p14="http://schemas.microsoft.com/office/powerpoint/2010/main" val="4161235969"/>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ad-an\Desktop\Aberfan-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5750" y="561975"/>
            <a:ext cx="8572500" cy="5734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0858269"/>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66800" y="1828801"/>
            <a:ext cx="6781800" cy="1569660"/>
          </a:xfrm>
          <a:prstGeom prst="rect">
            <a:avLst/>
          </a:prstGeom>
        </p:spPr>
        <p:txBody>
          <a:bodyPr wrap="square">
            <a:spAutoFit/>
          </a:bodyPr>
          <a:lstStyle/>
          <a:p>
            <a:r>
              <a:rPr lang="en-GB" sz="3200" b="1" dirty="0">
                <a:solidFill>
                  <a:srgbClr val="0070C0"/>
                </a:solidFill>
              </a:rPr>
              <a:t>Question </a:t>
            </a:r>
            <a:r>
              <a:rPr lang="en-GB" sz="3200" b="1" dirty="0" smtClean="0">
                <a:solidFill>
                  <a:srgbClr val="0070C0"/>
                </a:solidFill>
              </a:rPr>
              <a:t>:</a:t>
            </a:r>
          </a:p>
          <a:p>
            <a:pPr algn="ctr"/>
            <a:r>
              <a:rPr lang="en-GB" sz="3200" b="1" dirty="0" smtClean="0">
                <a:solidFill>
                  <a:srgbClr val="0070C0"/>
                </a:solidFill>
              </a:rPr>
              <a:t> What </a:t>
            </a:r>
            <a:r>
              <a:rPr lang="en-GB" sz="3200" b="1" dirty="0">
                <a:solidFill>
                  <a:srgbClr val="0070C0"/>
                </a:solidFill>
              </a:rPr>
              <a:t>can increase the </a:t>
            </a:r>
            <a:r>
              <a:rPr lang="en-GB" sz="3200" b="1" dirty="0" smtClean="0">
                <a:solidFill>
                  <a:srgbClr val="0070C0"/>
                </a:solidFill>
              </a:rPr>
              <a:t>chance of </a:t>
            </a:r>
            <a:r>
              <a:rPr lang="en-GB" sz="3200" b="1" dirty="0">
                <a:solidFill>
                  <a:srgbClr val="0070C0"/>
                </a:solidFill>
              </a:rPr>
              <a:t>a landslide?</a:t>
            </a:r>
          </a:p>
        </p:txBody>
      </p:sp>
    </p:spTree>
    <p:extLst>
      <p:ext uri="{BB962C8B-B14F-4D97-AF65-F5344CB8AC3E}">
        <p14:creationId xmlns:p14="http://schemas.microsoft.com/office/powerpoint/2010/main" val="2763743422"/>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914400"/>
            <a:ext cx="8001000" cy="1200329"/>
          </a:xfrm>
          <a:prstGeom prst="rect">
            <a:avLst/>
          </a:prstGeom>
        </p:spPr>
        <p:txBody>
          <a:bodyPr wrap="square">
            <a:spAutoFit/>
          </a:bodyPr>
          <a:lstStyle/>
          <a:p>
            <a:pPr algn="just"/>
            <a:r>
              <a:rPr lang="en-GB" dirty="0" smtClean="0"/>
              <a:t>A landslide may occur because the strength of the material is weakened. This reduces the power of the 'glue' that cements the rock or soil grains together. Located on a slope, the rock is then no longer strong enough to resist the forces of </a:t>
            </a:r>
            <a:r>
              <a:rPr lang="en-GB" b="1" dirty="0" smtClean="0"/>
              <a:t>gravity</a:t>
            </a:r>
            <a:r>
              <a:rPr lang="en-GB" dirty="0" smtClean="0"/>
              <a:t> acting upon it.</a:t>
            </a:r>
            <a:endParaRPr lang="en-GB" dirty="0"/>
          </a:p>
        </p:txBody>
      </p:sp>
      <p:sp>
        <p:nvSpPr>
          <p:cNvPr id="3" name="Rectangle 2"/>
          <p:cNvSpPr/>
          <p:nvPr/>
        </p:nvSpPr>
        <p:spPr>
          <a:xfrm>
            <a:off x="381000" y="2133600"/>
            <a:ext cx="8077200" cy="4339650"/>
          </a:xfrm>
          <a:prstGeom prst="rect">
            <a:avLst/>
          </a:prstGeom>
        </p:spPr>
        <p:txBody>
          <a:bodyPr wrap="square">
            <a:spAutoFit/>
          </a:bodyPr>
          <a:lstStyle/>
          <a:p>
            <a:r>
              <a:rPr lang="en-GB" sz="2400" b="1" dirty="0" smtClean="0">
                <a:solidFill>
                  <a:srgbClr val="0070C0"/>
                </a:solidFill>
              </a:rPr>
              <a:t>Question : What can increase the chance of a landslide?</a:t>
            </a:r>
          </a:p>
          <a:p>
            <a:endParaRPr lang="en-GB" b="1" dirty="0" smtClean="0"/>
          </a:p>
          <a:p>
            <a:pPr>
              <a:buFont typeface="Arial" pitchFamily="34" charset="0"/>
              <a:buChar char="•"/>
            </a:pPr>
            <a:r>
              <a:rPr lang="en-GB" dirty="0" smtClean="0"/>
              <a:t> </a:t>
            </a:r>
            <a:r>
              <a:rPr lang="en-GB" b="1" dirty="0" smtClean="0">
                <a:solidFill>
                  <a:srgbClr val="0070C0"/>
                </a:solidFill>
              </a:rPr>
              <a:t>Water (rainfall or spring) </a:t>
            </a:r>
            <a:r>
              <a:rPr lang="en-GB" dirty="0" smtClean="0"/>
              <a:t>— this acts as a ‘grease’ to the material increasing the</a:t>
            </a:r>
          </a:p>
          <a:p>
            <a:r>
              <a:rPr lang="en-GB" dirty="0" smtClean="0"/>
              <a:t>    likelihood that it will slip by increasing </a:t>
            </a:r>
            <a:r>
              <a:rPr lang="en-GB" b="1" dirty="0" smtClean="0">
                <a:solidFill>
                  <a:srgbClr val="0070C0"/>
                </a:solidFill>
              </a:rPr>
              <a:t>‘pore-pressure’.</a:t>
            </a:r>
          </a:p>
          <a:p>
            <a:pPr>
              <a:buFont typeface="Arial" pitchFamily="34" charset="0"/>
              <a:buChar char="•"/>
            </a:pPr>
            <a:r>
              <a:rPr lang="en-GB" dirty="0" smtClean="0"/>
              <a:t> </a:t>
            </a:r>
            <a:r>
              <a:rPr lang="en-GB" b="1" dirty="0" smtClean="0">
                <a:solidFill>
                  <a:srgbClr val="0070C0"/>
                </a:solidFill>
              </a:rPr>
              <a:t>Type of rocks </a:t>
            </a:r>
            <a:r>
              <a:rPr lang="en-GB" dirty="0" smtClean="0"/>
              <a:t>— soft rock such as mudstone or hard rock such as limestone</a:t>
            </a:r>
          </a:p>
          <a:p>
            <a:pPr>
              <a:buFont typeface="Arial" pitchFamily="34" charset="0"/>
              <a:buChar char="•"/>
            </a:pPr>
            <a:r>
              <a:rPr lang="en-GB" dirty="0" smtClean="0"/>
              <a:t> </a:t>
            </a:r>
            <a:r>
              <a:rPr lang="en-GB" b="1" dirty="0" smtClean="0">
                <a:solidFill>
                  <a:srgbClr val="0070C0"/>
                </a:solidFill>
              </a:rPr>
              <a:t>Shape</a:t>
            </a:r>
            <a:r>
              <a:rPr lang="en-GB" dirty="0" smtClean="0"/>
              <a:t> of the rock 'grains'</a:t>
            </a:r>
          </a:p>
          <a:p>
            <a:pPr>
              <a:buFont typeface="Arial" pitchFamily="34" charset="0"/>
              <a:buChar char="•"/>
            </a:pPr>
            <a:r>
              <a:rPr lang="en-GB" dirty="0" smtClean="0"/>
              <a:t> </a:t>
            </a:r>
            <a:r>
              <a:rPr lang="en-GB" b="1" dirty="0" smtClean="0">
                <a:solidFill>
                  <a:srgbClr val="0070C0"/>
                </a:solidFill>
              </a:rPr>
              <a:t>Jointing</a:t>
            </a:r>
            <a:r>
              <a:rPr lang="en-GB" dirty="0" smtClean="0"/>
              <a:t> and orientation of bedding planes</a:t>
            </a:r>
          </a:p>
          <a:p>
            <a:pPr>
              <a:buFont typeface="Arial" pitchFamily="34" charset="0"/>
              <a:buChar char="•"/>
            </a:pPr>
            <a:r>
              <a:rPr lang="en-GB" dirty="0" smtClean="0"/>
              <a:t> </a:t>
            </a:r>
            <a:r>
              <a:rPr lang="en-GB" b="1" dirty="0" smtClean="0">
                <a:solidFill>
                  <a:srgbClr val="0070C0"/>
                </a:solidFill>
              </a:rPr>
              <a:t>Arrangement of the rock layers</a:t>
            </a:r>
          </a:p>
          <a:p>
            <a:pPr>
              <a:buFont typeface="Arial" pitchFamily="34" charset="0"/>
              <a:buChar char="•"/>
            </a:pPr>
            <a:r>
              <a:rPr lang="en-GB" dirty="0" smtClean="0"/>
              <a:t> </a:t>
            </a:r>
            <a:r>
              <a:rPr lang="en-GB" b="1" dirty="0" smtClean="0">
                <a:solidFill>
                  <a:srgbClr val="0070C0"/>
                </a:solidFill>
              </a:rPr>
              <a:t>Weathering processes </a:t>
            </a:r>
            <a:r>
              <a:rPr lang="en-GB" dirty="0" smtClean="0"/>
              <a:t>— for example freeze-thaw reduces the stickiness (cohesion)</a:t>
            </a:r>
          </a:p>
          <a:p>
            <a:r>
              <a:rPr lang="en-GB" dirty="0" smtClean="0"/>
              <a:t>   between the rock grains.</a:t>
            </a:r>
          </a:p>
          <a:p>
            <a:pPr>
              <a:buFont typeface="Arial" pitchFamily="34" charset="0"/>
              <a:buChar char="•"/>
            </a:pPr>
            <a:r>
              <a:rPr lang="en-GB" dirty="0" smtClean="0"/>
              <a:t> </a:t>
            </a:r>
            <a:r>
              <a:rPr lang="en-GB" b="1" dirty="0" smtClean="0">
                <a:solidFill>
                  <a:srgbClr val="0070C0"/>
                </a:solidFill>
              </a:rPr>
              <a:t>Lack of vegetation </a:t>
            </a:r>
            <a:r>
              <a:rPr lang="en-GB" dirty="0" smtClean="0"/>
              <a:t>which would help bind material together</a:t>
            </a:r>
          </a:p>
          <a:p>
            <a:pPr>
              <a:buFont typeface="Arial" pitchFamily="34" charset="0"/>
              <a:buChar char="•"/>
            </a:pPr>
            <a:r>
              <a:rPr lang="en-GB" dirty="0" smtClean="0"/>
              <a:t> </a:t>
            </a:r>
            <a:r>
              <a:rPr lang="en-GB" b="1" dirty="0" smtClean="0">
                <a:solidFill>
                  <a:srgbClr val="0070C0"/>
                </a:solidFill>
              </a:rPr>
              <a:t>Flooding </a:t>
            </a:r>
          </a:p>
          <a:p>
            <a:pPr>
              <a:buFont typeface="Arial" pitchFamily="34" charset="0"/>
              <a:buChar char="•"/>
            </a:pPr>
            <a:r>
              <a:rPr lang="en-GB" dirty="0" smtClean="0"/>
              <a:t> </a:t>
            </a:r>
            <a:r>
              <a:rPr lang="en-GB" b="1" dirty="0" smtClean="0">
                <a:solidFill>
                  <a:srgbClr val="0070C0"/>
                </a:solidFill>
              </a:rPr>
              <a:t>Volcanoes and earthquake </a:t>
            </a:r>
            <a:r>
              <a:rPr lang="en-GB" dirty="0" smtClean="0"/>
              <a:t>activity nearby </a:t>
            </a:r>
          </a:p>
          <a:p>
            <a:pPr>
              <a:buFont typeface="Arial" pitchFamily="34" charset="0"/>
              <a:buChar char="•"/>
            </a:pPr>
            <a:r>
              <a:rPr lang="en-GB" dirty="0" smtClean="0"/>
              <a:t> </a:t>
            </a:r>
            <a:r>
              <a:rPr lang="en-GB" b="1" dirty="0" smtClean="0">
                <a:solidFill>
                  <a:srgbClr val="0070C0"/>
                </a:solidFill>
              </a:rPr>
              <a:t>Man's activity </a:t>
            </a:r>
            <a:r>
              <a:rPr lang="en-GB" dirty="0" smtClean="0"/>
              <a:t>— mining, traffic vibrations or urbanisation which changes surface </a:t>
            </a:r>
          </a:p>
          <a:p>
            <a:r>
              <a:rPr lang="en-GB" dirty="0" smtClean="0"/>
              <a:t>   water drainage patterns</a:t>
            </a:r>
            <a:endParaRPr lang="en-GB" dirty="0"/>
          </a:p>
        </p:txBody>
      </p:sp>
      <p:sp>
        <p:nvSpPr>
          <p:cNvPr id="4" name="TextBox 3"/>
          <p:cNvSpPr txBox="1"/>
          <p:nvPr/>
        </p:nvSpPr>
        <p:spPr>
          <a:xfrm>
            <a:off x="381000" y="381000"/>
            <a:ext cx="5791200" cy="461665"/>
          </a:xfrm>
          <a:prstGeom prst="rect">
            <a:avLst/>
          </a:prstGeom>
          <a:noFill/>
        </p:spPr>
        <p:txBody>
          <a:bodyPr wrap="square" rtlCol="0">
            <a:spAutoFit/>
          </a:bodyPr>
          <a:lstStyle/>
          <a:p>
            <a:r>
              <a:rPr lang="en-GB" sz="2400" b="1" dirty="0" smtClean="0">
                <a:solidFill>
                  <a:srgbClr val="0070C0"/>
                </a:solidFill>
              </a:rPr>
              <a:t>Why do landslides happen ?</a:t>
            </a:r>
            <a:endParaRPr lang="en-GB" sz="2400" b="1" dirty="0">
              <a:solidFill>
                <a:srgbClr val="0070C0"/>
              </a:solidFill>
            </a:endParaRPr>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62000" y="152400"/>
            <a:ext cx="7776864" cy="523220"/>
          </a:xfrm>
          <a:prstGeom prst="rect">
            <a:avLst/>
          </a:prstGeom>
          <a:noFill/>
        </p:spPr>
        <p:txBody>
          <a:bodyPr wrap="square" rtlCol="0">
            <a:spAutoFit/>
          </a:bodyPr>
          <a:lstStyle/>
          <a:p>
            <a:r>
              <a:rPr lang="en-GB" sz="2800" b="1" u="sng" dirty="0" smtClean="0"/>
              <a:t>Engineering responses to Geological conditions:</a:t>
            </a:r>
            <a:endParaRPr lang="en-GB" sz="2800" b="1" u="sng" dirty="0"/>
          </a:p>
        </p:txBody>
      </p:sp>
      <p:sp>
        <p:nvSpPr>
          <p:cNvPr id="3" name="TextBox 2"/>
          <p:cNvSpPr txBox="1"/>
          <p:nvPr/>
        </p:nvSpPr>
        <p:spPr>
          <a:xfrm>
            <a:off x="1259632" y="836712"/>
            <a:ext cx="8064896" cy="369332"/>
          </a:xfrm>
          <a:prstGeom prst="rect">
            <a:avLst/>
          </a:prstGeom>
          <a:noFill/>
        </p:spPr>
        <p:txBody>
          <a:bodyPr wrap="square" rtlCol="0">
            <a:spAutoFit/>
          </a:bodyPr>
          <a:lstStyle/>
          <a:p>
            <a:r>
              <a:rPr lang="en-GB" b="1" u="sng" dirty="0" smtClean="0">
                <a:solidFill>
                  <a:srgbClr val="0070C0"/>
                </a:solidFill>
              </a:rPr>
              <a:t>GEOLOGY</a:t>
            </a:r>
            <a:r>
              <a:rPr lang="en-GB" u="sng" dirty="0"/>
              <a:t> </a:t>
            </a:r>
            <a:r>
              <a:rPr lang="en-GB" u="sng" dirty="0" smtClean="0"/>
              <a:t> </a:t>
            </a:r>
            <a:r>
              <a:rPr lang="en-GB" dirty="0" smtClean="0"/>
              <a:t>	</a:t>
            </a:r>
            <a:r>
              <a:rPr lang="en-GB" b="1" dirty="0" smtClean="0">
                <a:solidFill>
                  <a:srgbClr val="0070C0"/>
                </a:solidFill>
              </a:rPr>
              <a:t>                </a:t>
            </a:r>
            <a:r>
              <a:rPr lang="en-GB" b="1" u="sng" dirty="0" smtClean="0">
                <a:solidFill>
                  <a:srgbClr val="0070C0"/>
                </a:solidFill>
              </a:rPr>
              <a:t>CIVIL ENGINEERING RESPONSE</a:t>
            </a:r>
            <a:endParaRPr lang="en-GB" b="1" u="sng" dirty="0">
              <a:solidFill>
                <a:srgbClr val="0070C0"/>
              </a:solidFill>
            </a:endParaRPr>
          </a:p>
        </p:txBody>
      </p:sp>
      <p:sp>
        <p:nvSpPr>
          <p:cNvPr id="4" name="TextBox 3"/>
          <p:cNvSpPr txBox="1"/>
          <p:nvPr/>
        </p:nvSpPr>
        <p:spPr>
          <a:xfrm>
            <a:off x="152400" y="1341934"/>
            <a:ext cx="3699520" cy="5078313"/>
          </a:xfrm>
          <a:prstGeom prst="rect">
            <a:avLst/>
          </a:prstGeom>
          <a:noFill/>
        </p:spPr>
        <p:txBody>
          <a:bodyPr wrap="square" rtlCol="0">
            <a:spAutoFit/>
          </a:bodyPr>
          <a:lstStyle/>
          <a:p>
            <a:r>
              <a:rPr lang="en-GB" b="1" dirty="0" smtClean="0"/>
              <a:t>1. Soft Ground / Settlement 	</a:t>
            </a:r>
          </a:p>
          <a:p>
            <a:pPr marL="228600" indent="-228600">
              <a:buAutoNum type="arabicPeriod"/>
            </a:pPr>
            <a:endParaRPr lang="en-GB" b="1" dirty="0" smtClean="0"/>
          </a:p>
          <a:p>
            <a:pPr marL="228600" indent="-228600">
              <a:buAutoNum type="arabicPeriod"/>
            </a:pPr>
            <a:endParaRPr lang="en-GB" b="1" dirty="0"/>
          </a:p>
          <a:p>
            <a:r>
              <a:rPr lang="en-GB" b="1" dirty="0" smtClean="0"/>
              <a:t>2. Weak Ground / potential failure 	</a:t>
            </a:r>
          </a:p>
          <a:p>
            <a:endParaRPr lang="en-GB" b="1" dirty="0"/>
          </a:p>
          <a:p>
            <a:r>
              <a:rPr lang="en-GB" b="1" dirty="0" smtClean="0"/>
              <a:t>3. Unstable slopes and sliding</a:t>
            </a:r>
          </a:p>
          <a:p>
            <a:endParaRPr lang="en-GB" b="1" dirty="0"/>
          </a:p>
          <a:p>
            <a:r>
              <a:rPr lang="en-GB" b="1" dirty="0" smtClean="0"/>
              <a:t>4. Severe river or coastal erosion	</a:t>
            </a:r>
          </a:p>
          <a:p>
            <a:r>
              <a:rPr lang="en-GB" b="1" dirty="0" smtClean="0"/>
              <a:t>5. Potential earthquake hazard	</a:t>
            </a:r>
          </a:p>
          <a:p>
            <a:r>
              <a:rPr lang="en-GB" b="1" dirty="0" smtClean="0"/>
              <a:t>6. Potential volcanic hazard	</a:t>
            </a:r>
          </a:p>
          <a:p>
            <a:endParaRPr lang="en-GB" b="1" dirty="0"/>
          </a:p>
          <a:p>
            <a:r>
              <a:rPr lang="en-GB" b="1" dirty="0" smtClean="0"/>
              <a:t>7. Rock required as a material	</a:t>
            </a:r>
          </a:p>
          <a:p>
            <a:endParaRPr lang="en-GB" b="1" dirty="0"/>
          </a:p>
          <a:p>
            <a:endParaRPr lang="en-GB" dirty="0"/>
          </a:p>
        </p:txBody>
      </p:sp>
      <p:sp>
        <p:nvSpPr>
          <p:cNvPr id="7" name="TextBox 6"/>
          <p:cNvSpPr txBox="1"/>
          <p:nvPr/>
        </p:nvSpPr>
        <p:spPr>
          <a:xfrm>
            <a:off x="3707904" y="1341934"/>
            <a:ext cx="5112568" cy="4247317"/>
          </a:xfrm>
          <a:prstGeom prst="rect">
            <a:avLst/>
          </a:prstGeom>
          <a:noFill/>
        </p:spPr>
        <p:txBody>
          <a:bodyPr wrap="square" rtlCol="0">
            <a:spAutoFit/>
          </a:bodyPr>
          <a:lstStyle/>
          <a:p>
            <a:r>
              <a:rPr lang="en-GB" b="1" dirty="0">
                <a:solidFill>
                  <a:srgbClr val="0070C0"/>
                </a:solidFill>
              </a:rPr>
              <a:t>Foundation design to reduce or redistribute loading</a:t>
            </a:r>
          </a:p>
          <a:p>
            <a:endParaRPr lang="en-GB" b="1" dirty="0">
              <a:solidFill>
                <a:srgbClr val="0070C0"/>
              </a:solidFill>
            </a:endParaRPr>
          </a:p>
          <a:p>
            <a:r>
              <a:rPr lang="en-GB" b="1" dirty="0">
                <a:solidFill>
                  <a:srgbClr val="0070C0"/>
                </a:solidFill>
              </a:rPr>
              <a:t>Ground improvement or cavity filling – identify hazard</a:t>
            </a:r>
          </a:p>
          <a:p>
            <a:endParaRPr lang="en-GB" b="1" dirty="0">
              <a:solidFill>
                <a:srgbClr val="0070C0"/>
              </a:solidFill>
            </a:endParaRPr>
          </a:p>
          <a:p>
            <a:r>
              <a:rPr lang="en-GB" b="1" dirty="0" smtClean="0">
                <a:solidFill>
                  <a:srgbClr val="0070C0"/>
                </a:solidFill>
              </a:rPr>
              <a:t>Stabilise, reduce </a:t>
            </a:r>
            <a:r>
              <a:rPr lang="en-GB" b="1" dirty="0">
                <a:solidFill>
                  <a:srgbClr val="0070C0"/>
                </a:solidFill>
              </a:rPr>
              <a:t>or support slopes – avoid hazard</a:t>
            </a:r>
          </a:p>
          <a:p>
            <a:endParaRPr lang="en-GB" b="1" dirty="0">
              <a:solidFill>
                <a:srgbClr val="0070C0"/>
              </a:solidFill>
            </a:endParaRPr>
          </a:p>
          <a:p>
            <a:r>
              <a:rPr lang="en-GB" b="1" dirty="0">
                <a:solidFill>
                  <a:srgbClr val="0070C0"/>
                </a:solidFill>
              </a:rPr>
              <a:t>Slow down process with rock or concrete defences</a:t>
            </a:r>
          </a:p>
          <a:p>
            <a:endParaRPr lang="en-GB" b="1" dirty="0">
              <a:solidFill>
                <a:srgbClr val="0070C0"/>
              </a:solidFill>
            </a:endParaRPr>
          </a:p>
          <a:p>
            <a:r>
              <a:rPr lang="en-GB" b="1" dirty="0">
                <a:solidFill>
                  <a:srgbClr val="0070C0"/>
                </a:solidFill>
              </a:rPr>
              <a:t>Structural design to withstand vibration</a:t>
            </a:r>
          </a:p>
          <a:p>
            <a:endParaRPr lang="en-GB" b="1" dirty="0">
              <a:solidFill>
                <a:srgbClr val="0070C0"/>
              </a:solidFill>
            </a:endParaRPr>
          </a:p>
          <a:p>
            <a:r>
              <a:rPr lang="en-GB" b="1" dirty="0">
                <a:solidFill>
                  <a:srgbClr val="0070C0"/>
                </a:solidFill>
              </a:rPr>
              <a:t>Avoid hazard – attempt eruption prediction</a:t>
            </a:r>
          </a:p>
          <a:p>
            <a:endParaRPr lang="en-GB" b="1" dirty="0">
              <a:solidFill>
                <a:srgbClr val="0070C0"/>
              </a:solidFill>
            </a:endParaRPr>
          </a:p>
          <a:p>
            <a:r>
              <a:rPr lang="en-GB" b="1" dirty="0">
                <a:solidFill>
                  <a:srgbClr val="0070C0"/>
                </a:solidFill>
              </a:rPr>
              <a:t>Resource assessment and rock testing</a:t>
            </a:r>
          </a:p>
        </p:txBody>
      </p:sp>
      <p:sp>
        <p:nvSpPr>
          <p:cNvPr id="8" name="TextBox 7"/>
          <p:cNvSpPr txBox="1"/>
          <p:nvPr/>
        </p:nvSpPr>
        <p:spPr>
          <a:xfrm>
            <a:off x="5257800" y="6019800"/>
            <a:ext cx="3429000" cy="461665"/>
          </a:xfrm>
          <a:prstGeom prst="rect">
            <a:avLst/>
          </a:prstGeom>
          <a:noFill/>
        </p:spPr>
        <p:txBody>
          <a:bodyPr wrap="square" rtlCol="0">
            <a:spAutoFit/>
          </a:bodyPr>
          <a:lstStyle/>
          <a:p>
            <a:pPr algn="ctr"/>
            <a:r>
              <a:rPr lang="en-GB" sz="2400" b="1" dirty="0" smtClean="0">
                <a:solidFill>
                  <a:srgbClr val="0070C0"/>
                </a:solidFill>
              </a:rPr>
              <a:t>10 minutes</a:t>
            </a:r>
            <a:endParaRPr lang="en-GB" sz="2400" b="1" dirty="0">
              <a:solidFill>
                <a:srgbClr val="0070C0"/>
              </a:solidFill>
            </a:endParaRPr>
          </a:p>
        </p:txBody>
      </p:sp>
      <p:sp>
        <p:nvSpPr>
          <p:cNvPr id="9" name="TextBox 8"/>
          <p:cNvSpPr txBox="1"/>
          <p:nvPr/>
        </p:nvSpPr>
        <p:spPr>
          <a:xfrm>
            <a:off x="228600" y="6019800"/>
            <a:ext cx="3657600" cy="461665"/>
          </a:xfrm>
          <a:prstGeom prst="rect">
            <a:avLst/>
          </a:prstGeom>
          <a:noFill/>
        </p:spPr>
        <p:txBody>
          <a:bodyPr wrap="square" rtlCol="0">
            <a:spAutoFit/>
          </a:bodyPr>
          <a:lstStyle/>
          <a:p>
            <a:pPr algn="ctr"/>
            <a:r>
              <a:rPr lang="en-GB" sz="2400" b="1" dirty="0" smtClean="0">
                <a:solidFill>
                  <a:srgbClr val="0070C0"/>
                </a:solidFill>
              </a:rPr>
              <a:t>COPY DOWN</a:t>
            </a:r>
            <a:endParaRPr lang="en-GB" sz="2400" b="1" dirty="0">
              <a:solidFill>
                <a:srgbClr val="0070C0"/>
              </a:solidFill>
            </a:endParaRPr>
          </a:p>
        </p:txBody>
      </p:sp>
    </p:spTree>
    <p:extLst>
      <p:ext uri="{BB962C8B-B14F-4D97-AF65-F5344CB8AC3E}">
        <p14:creationId xmlns:p14="http://schemas.microsoft.com/office/powerpoint/2010/main" val="1860843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 calcmode="lin" valueType="num">
                                      <p:cBhvr additive="base">
                                        <p:cTn id="13"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anim calcmode="lin" valueType="num">
                                      <p:cBhvr additive="base">
                                        <p:cTn id="19"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6" end="6"/>
                                            </p:txEl>
                                          </p:spTgt>
                                        </p:tgtEl>
                                        <p:attrNameLst>
                                          <p:attrName>style.visibility</p:attrName>
                                        </p:attrNameLst>
                                      </p:cBhvr>
                                      <p:to>
                                        <p:strVal val="visible"/>
                                      </p:to>
                                    </p:set>
                                    <p:anim calcmode="lin" valueType="num">
                                      <p:cBhvr additive="base">
                                        <p:cTn id="25"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xEl>
                                              <p:pRg st="8" end="8"/>
                                            </p:txEl>
                                          </p:spTgt>
                                        </p:tgtEl>
                                        <p:attrNameLst>
                                          <p:attrName>style.visibility</p:attrName>
                                        </p:attrNameLst>
                                      </p:cBhvr>
                                      <p:to>
                                        <p:strVal val="visible"/>
                                      </p:to>
                                    </p:set>
                                    <p:anim calcmode="lin" valueType="num">
                                      <p:cBhvr additive="base">
                                        <p:cTn id="31" dur="500" fill="hold"/>
                                        <p:tgtEl>
                                          <p:spTgt spid="7">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7">
                                            <p:txEl>
                                              <p:pRg st="10" end="10"/>
                                            </p:txEl>
                                          </p:spTgt>
                                        </p:tgtEl>
                                        <p:attrNameLst>
                                          <p:attrName>style.visibility</p:attrName>
                                        </p:attrNameLst>
                                      </p:cBhvr>
                                      <p:to>
                                        <p:strVal val="visible"/>
                                      </p:to>
                                    </p:set>
                                    <p:anim calcmode="lin" valueType="num">
                                      <p:cBhvr additive="base">
                                        <p:cTn id="37" dur="500" fill="hold"/>
                                        <p:tgtEl>
                                          <p:spTgt spid="7">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7">
                                            <p:txEl>
                                              <p:pRg st="12" end="12"/>
                                            </p:txEl>
                                          </p:spTgt>
                                        </p:tgtEl>
                                        <p:attrNameLst>
                                          <p:attrName>style.visibility</p:attrName>
                                        </p:attrNameLst>
                                      </p:cBhvr>
                                      <p:to>
                                        <p:strVal val="visible"/>
                                      </p:to>
                                    </p:set>
                                    <p:anim calcmode="lin" valueType="num">
                                      <p:cBhvr additive="base">
                                        <p:cTn id="43" dur="500" fill="hold"/>
                                        <p:tgtEl>
                                          <p:spTgt spid="7">
                                            <p:txEl>
                                              <p:pRg st="12" end="1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62000" y="152400"/>
            <a:ext cx="7776864" cy="523220"/>
          </a:xfrm>
          <a:prstGeom prst="rect">
            <a:avLst/>
          </a:prstGeom>
          <a:noFill/>
        </p:spPr>
        <p:txBody>
          <a:bodyPr wrap="square" rtlCol="0">
            <a:spAutoFit/>
          </a:bodyPr>
          <a:lstStyle/>
          <a:p>
            <a:r>
              <a:rPr lang="en-GB" sz="2800" b="1" u="sng" dirty="0" smtClean="0"/>
              <a:t>Engineering responses to Geological conditions:</a:t>
            </a:r>
            <a:endParaRPr lang="en-GB" sz="2800" b="1" u="sng" dirty="0"/>
          </a:p>
        </p:txBody>
      </p:sp>
      <p:sp>
        <p:nvSpPr>
          <p:cNvPr id="3" name="TextBox 2"/>
          <p:cNvSpPr txBox="1"/>
          <p:nvPr/>
        </p:nvSpPr>
        <p:spPr>
          <a:xfrm>
            <a:off x="1259632" y="836712"/>
            <a:ext cx="8064896" cy="369332"/>
          </a:xfrm>
          <a:prstGeom prst="rect">
            <a:avLst/>
          </a:prstGeom>
          <a:noFill/>
        </p:spPr>
        <p:txBody>
          <a:bodyPr wrap="square" rtlCol="0">
            <a:spAutoFit/>
          </a:bodyPr>
          <a:lstStyle/>
          <a:p>
            <a:r>
              <a:rPr lang="en-GB" b="1" u="sng" dirty="0" smtClean="0">
                <a:solidFill>
                  <a:srgbClr val="0070C0"/>
                </a:solidFill>
              </a:rPr>
              <a:t>GEOLOGY</a:t>
            </a:r>
            <a:r>
              <a:rPr lang="en-GB" u="sng" dirty="0"/>
              <a:t> </a:t>
            </a:r>
            <a:r>
              <a:rPr lang="en-GB" u="sng" dirty="0" smtClean="0"/>
              <a:t> </a:t>
            </a:r>
            <a:r>
              <a:rPr lang="en-GB" dirty="0" smtClean="0"/>
              <a:t>	</a:t>
            </a:r>
            <a:r>
              <a:rPr lang="en-GB" b="1" dirty="0" smtClean="0">
                <a:solidFill>
                  <a:srgbClr val="0070C0"/>
                </a:solidFill>
              </a:rPr>
              <a:t>                </a:t>
            </a:r>
            <a:r>
              <a:rPr lang="en-GB" b="1" u="sng" dirty="0" smtClean="0">
                <a:solidFill>
                  <a:srgbClr val="0070C0"/>
                </a:solidFill>
              </a:rPr>
              <a:t>CIVIL ENGINEERING RESPONSE</a:t>
            </a:r>
            <a:endParaRPr lang="en-GB" b="1" u="sng" dirty="0">
              <a:solidFill>
                <a:srgbClr val="0070C0"/>
              </a:solidFill>
            </a:endParaRPr>
          </a:p>
        </p:txBody>
      </p:sp>
      <p:sp>
        <p:nvSpPr>
          <p:cNvPr id="4" name="TextBox 3"/>
          <p:cNvSpPr txBox="1"/>
          <p:nvPr/>
        </p:nvSpPr>
        <p:spPr>
          <a:xfrm>
            <a:off x="152400" y="1341934"/>
            <a:ext cx="3699520" cy="5078313"/>
          </a:xfrm>
          <a:prstGeom prst="rect">
            <a:avLst/>
          </a:prstGeom>
          <a:noFill/>
        </p:spPr>
        <p:txBody>
          <a:bodyPr wrap="square" rtlCol="0">
            <a:spAutoFit/>
          </a:bodyPr>
          <a:lstStyle/>
          <a:p>
            <a:r>
              <a:rPr lang="en-GB" b="1" dirty="0" smtClean="0"/>
              <a:t>1. Soft Ground / Settlement 	</a:t>
            </a:r>
          </a:p>
          <a:p>
            <a:pPr marL="228600" indent="-228600">
              <a:buAutoNum type="arabicPeriod"/>
            </a:pPr>
            <a:endParaRPr lang="en-GB" b="1" dirty="0" smtClean="0"/>
          </a:p>
          <a:p>
            <a:pPr marL="228600" indent="-228600">
              <a:buAutoNum type="arabicPeriod"/>
            </a:pPr>
            <a:endParaRPr lang="en-GB" b="1" dirty="0"/>
          </a:p>
          <a:p>
            <a:r>
              <a:rPr lang="en-GB" b="1" dirty="0" smtClean="0"/>
              <a:t>2. Weak Ground / potential failure 	</a:t>
            </a:r>
          </a:p>
          <a:p>
            <a:endParaRPr lang="en-GB" b="1" dirty="0"/>
          </a:p>
          <a:p>
            <a:r>
              <a:rPr lang="en-GB" b="1" dirty="0" smtClean="0"/>
              <a:t>3. Unstable slopes and sliding</a:t>
            </a:r>
          </a:p>
          <a:p>
            <a:endParaRPr lang="en-GB" b="1" dirty="0"/>
          </a:p>
          <a:p>
            <a:r>
              <a:rPr lang="en-GB" b="1" dirty="0" smtClean="0"/>
              <a:t>4. Severe river or coastal erosion	</a:t>
            </a:r>
          </a:p>
          <a:p>
            <a:r>
              <a:rPr lang="en-GB" b="1" dirty="0" smtClean="0"/>
              <a:t>5. Potential earthquake hazard	</a:t>
            </a:r>
          </a:p>
          <a:p>
            <a:r>
              <a:rPr lang="en-GB" b="1" dirty="0" smtClean="0"/>
              <a:t>6. Potential volcanic hazard	</a:t>
            </a:r>
          </a:p>
          <a:p>
            <a:endParaRPr lang="en-GB" b="1" dirty="0"/>
          </a:p>
          <a:p>
            <a:r>
              <a:rPr lang="en-GB" b="1" dirty="0" smtClean="0"/>
              <a:t>7. Rock required as a material	</a:t>
            </a:r>
          </a:p>
          <a:p>
            <a:endParaRPr lang="en-GB" b="1" dirty="0"/>
          </a:p>
          <a:p>
            <a:endParaRPr lang="en-GB" dirty="0"/>
          </a:p>
        </p:txBody>
      </p:sp>
      <p:sp>
        <p:nvSpPr>
          <p:cNvPr id="7" name="TextBox 6"/>
          <p:cNvSpPr txBox="1"/>
          <p:nvPr/>
        </p:nvSpPr>
        <p:spPr>
          <a:xfrm>
            <a:off x="3707904" y="1341934"/>
            <a:ext cx="5112568" cy="4247317"/>
          </a:xfrm>
          <a:prstGeom prst="rect">
            <a:avLst/>
          </a:prstGeom>
          <a:noFill/>
        </p:spPr>
        <p:txBody>
          <a:bodyPr wrap="square" rtlCol="0">
            <a:spAutoFit/>
          </a:bodyPr>
          <a:lstStyle/>
          <a:p>
            <a:r>
              <a:rPr lang="en-GB" b="1" dirty="0">
                <a:solidFill>
                  <a:srgbClr val="0070C0"/>
                </a:solidFill>
              </a:rPr>
              <a:t>Foundation design to reduce or redistribute loading</a:t>
            </a:r>
          </a:p>
          <a:p>
            <a:endParaRPr lang="en-GB" b="1" dirty="0">
              <a:solidFill>
                <a:srgbClr val="0070C0"/>
              </a:solidFill>
            </a:endParaRPr>
          </a:p>
          <a:p>
            <a:r>
              <a:rPr lang="en-GB" b="1" dirty="0">
                <a:solidFill>
                  <a:srgbClr val="0070C0"/>
                </a:solidFill>
              </a:rPr>
              <a:t>Ground improvement or cavity filling – identify hazard</a:t>
            </a:r>
          </a:p>
          <a:p>
            <a:endParaRPr lang="en-GB" b="1" dirty="0">
              <a:solidFill>
                <a:srgbClr val="0070C0"/>
              </a:solidFill>
            </a:endParaRPr>
          </a:p>
          <a:p>
            <a:r>
              <a:rPr lang="en-GB" b="1" dirty="0" smtClean="0">
                <a:solidFill>
                  <a:srgbClr val="0070C0"/>
                </a:solidFill>
              </a:rPr>
              <a:t>Stabilise, reduce </a:t>
            </a:r>
            <a:r>
              <a:rPr lang="en-GB" b="1" dirty="0">
                <a:solidFill>
                  <a:srgbClr val="0070C0"/>
                </a:solidFill>
              </a:rPr>
              <a:t>or support slopes – avoid hazard</a:t>
            </a:r>
          </a:p>
          <a:p>
            <a:endParaRPr lang="en-GB" b="1" dirty="0">
              <a:solidFill>
                <a:srgbClr val="0070C0"/>
              </a:solidFill>
            </a:endParaRPr>
          </a:p>
          <a:p>
            <a:r>
              <a:rPr lang="en-GB" b="1" dirty="0">
                <a:solidFill>
                  <a:srgbClr val="0070C0"/>
                </a:solidFill>
              </a:rPr>
              <a:t>Slow down process with rock or concrete defences</a:t>
            </a:r>
          </a:p>
          <a:p>
            <a:endParaRPr lang="en-GB" b="1" dirty="0">
              <a:solidFill>
                <a:srgbClr val="0070C0"/>
              </a:solidFill>
            </a:endParaRPr>
          </a:p>
          <a:p>
            <a:r>
              <a:rPr lang="en-GB" b="1" dirty="0">
                <a:solidFill>
                  <a:srgbClr val="0070C0"/>
                </a:solidFill>
              </a:rPr>
              <a:t>Structural design to withstand vibration</a:t>
            </a:r>
          </a:p>
          <a:p>
            <a:endParaRPr lang="en-GB" b="1" dirty="0">
              <a:solidFill>
                <a:srgbClr val="0070C0"/>
              </a:solidFill>
            </a:endParaRPr>
          </a:p>
          <a:p>
            <a:r>
              <a:rPr lang="en-GB" b="1" dirty="0">
                <a:solidFill>
                  <a:srgbClr val="0070C0"/>
                </a:solidFill>
              </a:rPr>
              <a:t>Avoid hazard – attempt eruption prediction</a:t>
            </a:r>
          </a:p>
          <a:p>
            <a:endParaRPr lang="en-GB" b="1" dirty="0">
              <a:solidFill>
                <a:srgbClr val="0070C0"/>
              </a:solidFill>
            </a:endParaRPr>
          </a:p>
          <a:p>
            <a:r>
              <a:rPr lang="en-GB" b="1" dirty="0">
                <a:solidFill>
                  <a:srgbClr val="0070C0"/>
                </a:solidFill>
              </a:rPr>
              <a:t>Resource assessment and rock testing</a:t>
            </a:r>
          </a:p>
        </p:txBody>
      </p:sp>
      <p:sp>
        <p:nvSpPr>
          <p:cNvPr id="8" name="TextBox 7"/>
          <p:cNvSpPr txBox="1"/>
          <p:nvPr/>
        </p:nvSpPr>
        <p:spPr>
          <a:xfrm>
            <a:off x="5257800" y="6019800"/>
            <a:ext cx="3429000" cy="461665"/>
          </a:xfrm>
          <a:prstGeom prst="rect">
            <a:avLst/>
          </a:prstGeom>
          <a:noFill/>
        </p:spPr>
        <p:txBody>
          <a:bodyPr wrap="square" rtlCol="0">
            <a:spAutoFit/>
          </a:bodyPr>
          <a:lstStyle/>
          <a:p>
            <a:pPr algn="ctr"/>
            <a:r>
              <a:rPr lang="en-GB" sz="2400" b="1" dirty="0" smtClean="0">
                <a:solidFill>
                  <a:srgbClr val="0070C0"/>
                </a:solidFill>
              </a:rPr>
              <a:t>10 minutes</a:t>
            </a:r>
            <a:endParaRPr lang="en-GB" sz="2400" b="1" dirty="0">
              <a:solidFill>
                <a:srgbClr val="0070C0"/>
              </a:solidFill>
            </a:endParaRPr>
          </a:p>
        </p:txBody>
      </p:sp>
      <p:sp>
        <p:nvSpPr>
          <p:cNvPr id="9" name="TextBox 8"/>
          <p:cNvSpPr txBox="1"/>
          <p:nvPr/>
        </p:nvSpPr>
        <p:spPr>
          <a:xfrm>
            <a:off x="228600" y="6019800"/>
            <a:ext cx="3657600" cy="461665"/>
          </a:xfrm>
          <a:prstGeom prst="rect">
            <a:avLst/>
          </a:prstGeom>
          <a:noFill/>
        </p:spPr>
        <p:txBody>
          <a:bodyPr wrap="square" rtlCol="0">
            <a:spAutoFit/>
          </a:bodyPr>
          <a:lstStyle/>
          <a:p>
            <a:pPr algn="ctr"/>
            <a:r>
              <a:rPr lang="en-GB" sz="2400" b="1" dirty="0" smtClean="0">
                <a:solidFill>
                  <a:srgbClr val="0070C0"/>
                </a:solidFill>
              </a:rPr>
              <a:t>COPY DOWN</a:t>
            </a:r>
            <a:endParaRPr lang="en-GB" sz="2400" b="1" dirty="0">
              <a:solidFill>
                <a:srgbClr val="0070C0"/>
              </a:solidFill>
            </a:endParaRPr>
          </a:p>
        </p:txBody>
      </p:sp>
    </p:spTree>
    <p:extLst>
      <p:ext uri="{BB962C8B-B14F-4D97-AF65-F5344CB8AC3E}">
        <p14:creationId xmlns:p14="http://schemas.microsoft.com/office/powerpoint/2010/main" val="4192430825"/>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http://ngm.nationalgeographic.com/2011/01/largest-cave/interactive/img/cave_bg.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8" name="TextBox 7"/>
          <p:cNvSpPr txBox="1"/>
          <p:nvPr/>
        </p:nvSpPr>
        <p:spPr>
          <a:xfrm>
            <a:off x="2514600" y="0"/>
            <a:ext cx="5943600" cy="369332"/>
          </a:xfrm>
          <a:prstGeom prst="rect">
            <a:avLst/>
          </a:prstGeom>
          <a:solidFill>
            <a:schemeClr val="tx1"/>
          </a:solidFill>
        </p:spPr>
        <p:txBody>
          <a:bodyPr wrap="square" rtlCol="0">
            <a:spAutoFit/>
          </a:bodyPr>
          <a:lstStyle/>
          <a:p>
            <a:pPr algn="ctr"/>
            <a:r>
              <a:rPr lang="en-GB" dirty="0" smtClean="0">
                <a:solidFill>
                  <a:schemeClr val="bg1"/>
                </a:solidFill>
              </a:rPr>
              <a:t>Son Doong Cave System -  Quang Binh Province Vietnam </a:t>
            </a:r>
            <a:endParaRPr lang="en-GB" dirty="0">
              <a:solidFill>
                <a:schemeClr val="bg1"/>
              </a:solidFill>
            </a:endParaRPr>
          </a:p>
        </p:txBody>
      </p:sp>
      <p:cxnSp>
        <p:nvCxnSpPr>
          <p:cNvPr id="11" name="Straight Arrow Connector 10"/>
          <p:cNvCxnSpPr/>
          <p:nvPr/>
        </p:nvCxnSpPr>
        <p:spPr>
          <a:xfrm flipV="1">
            <a:off x="4038600" y="4267200"/>
            <a:ext cx="152400" cy="167640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3" name="TextBox 12"/>
          <p:cNvSpPr txBox="1"/>
          <p:nvPr/>
        </p:nvSpPr>
        <p:spPr>
          <a:xfrm>
            <a:off x="3173338" y="5946449"/>
            <a:ext cx="1676400" cy="461665"/>
          </a:xfrm>
          <a:prstGeom prst="rect">
            <a:avLst/>
          </a:prstGeom>
          <a:noFill/>
        </p:spPr>
        <p:txBody>
          <a:bodyPr wrap="square" rtlCol="0">
            <a:spAutoFit/>
          </a:bodyPr>
          <a:lstStyle/>
          <a:p>
            <a:pPr algn="ctr"/>
            <a:r>
              <a:rPr lang="en-GB" sz="1200" dirty="0" smtClean="0">
                <a:solidFill>
                  <a:schemeClr val="bg1"/>
                </a:solidFill>
              </a:rPr>
              <a:t>The cave system has its own forest and river</a:t>
            </a:r>
            <a:endParaRPr lang="en-GB" sz="1200" dirty="0">
              <a:solidFill>
                <a:schemeClr val="bg1"/>
              </a:solidFill>
            </a:endParaRPr>
          </a:p>
        </p:txBody>
      </p:sp>
      <p:sp>
        <p:nvSpPr>
          <p:cNvPr id="2" name="TextBox 1"/>
          <p:cNvSpPr txBox="1"/>
          <p:nvPr/>
        </p:nvSpPr>
        <p:spPr>
          <a:xfrm>
            <a:off x="152400" y="5791200"/>
            <a:ext cx="2590800" cy="923330"/>
          </a:xfrm>
          <a:prstGeom prst="rect">
            <a:avLst/>
          </a:prstGeom>
          <a:noFill/>
          <a:ln>
            <a:solidFill>
              <a:schemeClr val="bg1"/>
            </a:solidFill>
          </a:ln>
        </p:spPr>
        <p:txBody>
          <a:bodyPr wrap="square" rtlCol="0">
            <a:spAutoFit/>
          </a:bodyPr>
          <a:lstStyle/>
          <a:p>
            <a:r>
              <a:rPr lang="en-GB" dirty="0" smtClean="0">
                <a:solidFill>
                  <a:schemeClr val="bg1"/>
                </a:solidFill>
              </a:rPr>
              <a:t>9km of system currently known, possibly another 5km to discover.</a:t>
            </a:r>
            <a:endParaRPr lang="en-GB" dirty="0">
              <a:solidFill>
                <a:schemeClr val="bg1"/>
              </a:solidFill>
            </a:endParaRPr>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Allan\Pictures\Son Doong Cave Vietnam 1.jpg"/>
          <p:cNvPicPr>
            <a:picLocks noChangeAspect="1" noChangeArrowheads="1"/>
          </p:cNvPicPr>
          <p:nvPr/>
        </p:nvPicPr>
        <p:blipFill>
          <a:blip r:embed="rId2" cstate="print"/>
          <a:srcRect/>
          <a:stretch>
            <a:fillRect/>
          </a:stretch>
        </p:blipFill>
        <p:spPr bwMode="auto">
          <a:xfrm>
            <a:off x="4724400" y="381000"/>
            <a:ext cx="4191000" cy="6297993"/>
          </a:xfrm>
          <a:prstGeom prst="rect">
            <a:avLst/>
          </a:prstGeom>
          <a:noFill/>
        </p:spPr>
      </p:pic>
      <p:pic>
        <p:nvPicPr>
          <p:cNvPr id="34819" name="Picture 3" descr="http://1.bp.blogspot.com/--WmyBqm5xmo/UbLgrK4IMJI/AAAAAAAAAMQ/JKQQvihW9XE/s1600/hang-son-doong-cave-vietnam+(3).jpg">
            <a:hlinkClick r:id="rId3"/>
          </p:cNvPr>
          <p:cNvPicPr>
            <a:picLocks noChangeAspect="1" noChangeArrowheads="1"/>
          </p:cNvPicPr>
          <p:nvPr/>
        </p:nvPicPr>
        <p:blipFill>
          <a:blip r:embed="rId4" cstate="print"/>
          <a:srcRect/>
          <a:stretch>
            <a:fillRect/>
          </a:stretch>
        </p:blipFill>
        <p:spPr bwMode="auto">
          <a:xfrm>
            <a:off x="304800" y="381000"/>
            <a:ext cx="4191000" cy="6324600"/>
          </a:xfrm>
          <a:prstGeom prst="rect">
            <a:avLst/>
          </a:prstGeom>
          <a:noFill/>
        </p:spPr>
      </p:pic>
      <p:sp>
        <p:nvSpPr>
          <p:cNvPr id="4" name="TextBox 3"/>
          <p:cNvSpPr txBox="1"/>
          <p:nvPr/>
        </p:nvSpPr>
        <p:spPr>
          <a:xfrm>
            <a:off x="5029200" y="5105400"/>
            <a:ext cx="3657600" cy="1384995"/>
          </a:xfrm>
          <a:prstGeom prst="rect">
            <a:avLst/>
          </a:prstGeom>
          <a:noFill/>
        </p:spPr>
        <p:txBody>
          <a:bodyPr wrap="square" rtlCol="0">
            <a:spAutoFit/>
          </a:bodyPr>
          <a:lstStyle/>
          <a:p>
            <a:pPr algn="just"/>
            <a:r>
              <a:rPr lang="en-GB" sz="1200" dirty="0" smtClean="0">
                <a:solidFill>
                  <a:schemeClr val="bg1"/>
                </a:solidFill>
              </a:rPr>
              <a:t>The world’s largest cave, created 2.5 million years ago by river water eroding  away limestone underneath the mountain. Where the limestone was weakened, the ceiling collapsed creating huge skylights. This is the caves access. The biggest of the chambers is 5 kilometres long, 200 m high and 150m wide. This is large enough to hold a 40 storey building.</a:t>
            </a:r>
            <a:endParaRPr lang="en-GB" sz="1200" dirty="0">
              <a:solidFill>
                <a:schemeClr val="bg1"/>
              </a:solidFill>
            </a:endParaRPr>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3400" y="990600"/>
            <a:ext cx="242374" cy="369332"/>
          </a:xfrm>
          <a:prstGeom prst="rect">
            <a:avLst/>
          </a:prstGeom>
        </p:spPr>
        <p:txBody>
          <a:bodyPr wrap="none">
            <a:spAutoFit/>
          </a:bodyPr>
          <a:lstStyle/>
          <a:p>
            <a:r>
              <a:rPr lang="en-US" dirty="0" smtClean="0"/>
              <a:t>.</a:t>
            </a:r>
            <a:endParaRPr lang="en-GB" dirty="0"/>
          </a:p>
        </p:txBody>
      </p:sp>
      <p:pic>
        <p:nvPicPr>
          <p:cNvPr id="6" name="Picture 3" descr="C:\Users\Allan\Pictures\Son Doong Cave Vietnam 2.jpg"/>
          <p:cNvPicPr>
            <a:picLocks noChangeAspect="1" noChangeArrowheads="1"/>
          </p:cNvPicPr>
          <p:nvPr/>
        </p:nvPicPr>
        <p:blipFill>
          <a:blip r:embed="rId2" cstate="print"/>
          <a:srcRect/>
          <a:stretch>
            <a:fillRect/>
          </a:stretch>
        </p:blipFill>
        <p:spPr bwMode="auto">
          <a:xfrm>
            <a:off x="4754343" y="381000"/>
            <a:ext cx="4221382" cy="6343650"/>
          </a:xfrm>
          <a:prstGeom prst="rect">
            <a:avLst/>
          </a:prstGeom>
          <a:noFill/>
        </p:spPr>
      </p:pic>
      <p:pic>
        <p:nvPicPr>
          <p:cNvPr id="7" name="Picture 4" descr="C:\Users\Allan\Pictures\Son Doong Cave Vietnam 3.jpg"/>
          <p:cNvPicPr>
            <a:picLocks noChangeAspect="1" noChangeArrowheads="1"/>
          </p:cNvPicPr>
          <p:nvPr/>
        </p:nvPicPr>
        <p:blipFill>
          <a:blip r:embed="rId3" cstate="print"/>
          <a:srcRect/>
          <a:stretch>
            <a:fillRect/>
          </a:stretch>
        </p:blipFill>
        <p:spPr bwMode="auto">
          <a:xfrm>
            <a:off x="279211" y="381000"/>
            <a:ext cx="4200714" cy="6324600"/>
          </a:xfrm>
          <a:prstGeom prst="rect">
            <a:avLst/>
          </a:prstGeom>
          <a:noFill/>
        </p:spPr>
      </p:pic>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ave preview"/>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94919"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6745655"/>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descr="geology">
            <a:hlinkClick r:id="rId2"/>
          </p:cNvPr>
          <p:cNvPicPr>
            <a:picLocks noChangeAspect="1" noChangeArrowheads="1"/>
          </p:cNvPicPr>
          <p:nvPr/>
        </p:nvPicPr>
        <p:blipFill>
          <a:blip r:embed="rId3" cstate="print"/>
          <a:srcRect/>
          <a:stretch>
            <a:fillRect/>
          </a:stretch>
        </p:blipFill>
        <p:spPr bwMode="auto">
          <a:xfrm>
            <a:off x="2209800" y="2743200"/>
            <a:ext cx="4286250" cy="857251"/>
          </a:xfrm>
          <a:prstGeom prst="rect">
            <a:avLst/>
          </a:prstGeom>
          <a:noFill/>
        </p:spPr>
      </p:pic>
      <p:sp>
        <p:nvSpPr>
          <p:cNvPr id="3" name="TextBox 2"/>
          <p:cNvSpPr txBox="1"/>
          <p:nvPr/>
        </p:nvSpPr>
        <p:spPr>
          <a:xfrm>
            <a:off x="1981200" y="1828800"/>
            <a:ext cx="4343400" cy="381000"/>
          </a:xfrm>
          <a:prstGeom prst="rect">
            <a:avLst/>
          </a:prstGeom>
          <a:noFill/>
        </p:spPr>
        <p:txBody>
          <a:bodyPr wrap="square" rtlCol="0">
            <a:spAutoFit/>
          </a:bodyPr>
          <a:lstStyle/>
          <a:p>
            <a:r>
              <a:rPr lang="en-US" dirty="0" smtClean="0"/>
              <a:t>VISIT….</a:t>
            </a:r>
            <a:endParaRPr lang="en-US"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3587</TotalTime>
  <Words>2789</Words>
  <Application>Microsoft Office PowerPoint</Application>
  <PresentationFormat>On-screen Show (4:3)</PresentationFormat>
  <Paragraphs>529</Paragraphs>
  <Slides>58</Slides>
  <Notes>1</Notes>
  <HiddenSlides>2</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58</vt:i4>
      </vt:variant>
    </vt:vector>
  </HeadingPairs>
  <TitlesOfParts>
    <vt:vector size="64" baseType="lpstr">
      <vt:lpstr>Arial</vt:lpstr>
      <vt:lpstr>Calibri</vt:lpstr>
      <vt:lpstr>Times New Roman</vt:lpstr>
      <vt:lpstr>Wingdings</vt:lpstr>
      <vt:lpstr>Wingdings 2</vt:lpstr>
      <vt:lpstr>Flow</vt:lpstr>
      <vt:lpstr>GEOLOGY AND SOILS</vt:lpstr>
      <vt:lpstr>GEOLOGY and SOILS</vt:lpstr>
      <vt:lpstr>Geology and Soils</vt:lpstr>
      <vt:lpstr>Geology and Soils</vt:lpstr>
      <vt:lpstr>Geology and Soils</vt:lpstr>
      <vt:lpstr>Geology and Soils</vt:lpstr>
      <vt:lpstr>Geology and soils</vt:lpstr>
      <vt:lpstr>PowerPoint Presentation</vt:lpstr>
      <vt:lpstr>Geology and Soils</vt:lpstr>
      <vt:lpstr>Geology and Soils</vt:lpstr>
      <vt:lpstr>Geology and Soils</vt:lpstr>
      <vt:lpstr>Geology and Soils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Science and Materials</dc:title>
  <dc:creator>Vista</dc:creator>
  <cp:lastModifiedBy>Alan Nantel</cp:lastModifiedBy>
  <cp:revision>313</cp:revision>
  <dcterms:created xsi:type="dcterms:W3CDTF">2011-09-21T08:53:52Z</dcterms:created>
  <dcterms:modified xsi:type="dcterms:W3CDTF">2018-10-01T13:57:55Z</dcterms:modified>
</cp:coreProperties>
</file>