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60" r:id="rId3"/>
    <p:sldId id="338" r:id="rId4"/>
    <p:sldId id="530" r:id="rId5"/>
    <p:sldId id="531" r:id="rId6"/>
    <p:sldId id="367" r:id="rId7"/>
    <p:sldId id="532" r:id="rId8"/>
    <p:sldId id="369" r:id="rId9"/>
    <p:sldId id="370" r:id="rId10"/>
    <p:sldId id="371" r:id="rId11"/>
    <p:sldId id="373" r:id="rId12"/>
    <p:sldId id="332" r:id="rId13"/>
    <p:sldId id="333" r:id="rId14"/>
    <p:sldId id="334" r:id="rId15"/>
    <p:sldId id="352" r:id="rId16"/>
    <p:sldId id="354" r:id="rId17"/>
    <p:sldId id="362" r:id="rId18"/>
    <p:sldId id="363" r:id="rId19"/>
    <p:sldId id="364" r:id="rId20"/>
    <p:sldId id="372" r:id="rId21"/>
    <p:sldId id="529" r:id="rId22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F5BD17-A72C-4676-853E-CF6FAFC48095}" v="11" dt="2026-06-13T14:39:50.0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93" d="100"/>
          <a:sy n="93" d="100"/>
        </p:scale>
        <p:origin x="1113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modSld">
      <pc:chgData name="Piyumika Kithulgoda Gamage" userId="8130ac14-9727-4963-a006-512f362f8357" providerId="ADAL" clId="{98501B0F-2A54-4327-9FBC-4AB4177601A5}" dt="2026-06-13T14:39:50.074" v="15" actId="20577"/>
      <pc:docMkLst>
        <pc:docMk/>
      </pc:docMkLst>
      <pc:sldChg chg="modSp mod">
        <pc:chgData name="Piyumika Kithulgoda Gamage" userId="8130ac14-9727-4963-a006-512f362f8357" providerId="ADAL" clId="{98501B0F-2A54-4327-9FBC-4AB4177601A5}" dt="2026-06-13T14:39:50.074" v="15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6-06-13T14:39:50.074" v="15" actId="20577"/>
          <ac:spMkLst>
            <pc:docMk/>
            <pc:sldMk cId="0" sldId="277"/>
            <ac:spMk id="18434" creationId="{D3C8BEB6-58B8-FA36-5D23-7050BA2B9DE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C1AF5A5-A9EC-DC4D-8F21-6517CC2C92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33C0913E-F575-E821-65EF-3D1A5926B77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CFAF236-F3FE-6840-873D-C8FC52C55A9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6BFC27C7-5CAC-6F53-7509-087481E233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ECB97A-34B1-4978-9206-19D074C74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E6CB8F82-0BBD-F3BE-312F-4F3EF2BCE9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B35D12-A74D-7A4A-98DB-95B029C03635}" type="slidenum">
              <a:rPr lang="en-US" altLang="en-US"/>
              <a:pPr/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7EE2EDCF-138E-C6DC-1EF1-5745888095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>
            <a:extLst>
              <a:ext uri="{FF2B5EF4-FFF2-40B4-BE49-F238E27FC236}">
                <a16:creationId xmlns:a16="http://schemas.microsoft.com/office/drawing/2014/main" id="{93057870-D513-678A-0AAA-C073AEAED2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2BD59B6C-F446-6BD7-9B50-610FD4AFE3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3E7C82A6-6B8A-0F5F-AB3F-60B7C6B700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>
            <a:extLst>
              <a:ext uri="{FF2B5EF4-FFF2-40B4-BE49-F238E27FC236}">
                <a16:creationId xmlns:a16="http://schemas.microsoft.com/office/drawing/2014/main" id="{529EE933-AD63-EBC9-4580-E0EABFFB85F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8D2D5FF1-E2B4-5DC8-54A6-2639080C0B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>
            <a:extLst>
              <a:ext uri="{FF2B5EF4-FFF2-40B4-BE49-F238E27FC236}">
                <a16:creationId xmlns:a16="http://schemas.microsoft.com/office/drawing/2014/main" id="{174ABDE2-623C-E7B7-7A9C-EEA1A8A1D7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>
            <a:extLst>
              <a:ext uri="{FF2B5EF4-FFF2-40B4-BE49-F238E27FC236}">
                <a16:creationId xmlns:a16="http://schemas.microsoft.com/office/drawing/2014/main" id="{5A9DA4FB-3106-F8D4-7CC1-A22AC70BCF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>
            <a:extLst>
              <a:ext uri="{FF2B5EF4-FFF2-40B4-BE49-F238E27FC236}">
                <a16:creationId xmlns:a16="http://schemas.microsoft.com/office/drawing/2014/main" id="{CDA95468-635F-A530-E3DE-0FA6906930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>
            <a:extLst>
              <a:ext uri="{FF2B5EF4-FFF2-40B4-BE49-F238E27FC236}">
                <a16:creationId xmlns:a16="http://schemas.microsoft.com/office/drawing/2014/main" id="{6E5140E9-C421-B806-1980-9E2AC8B9B9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>
            <a:extLst>
              <a:ext uri="{FF2B5EF4-FFF2-40B4-BE49-F238E27FC236}">
                <a16:creationId xmlns:a16="http://schemas.microsoft.com/office/drawing/2014/main" id="{2B665A03-15BD-DF5F-D568-5D2E1ECF4C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>
            <a:extLst>
              <a:ext uri="{FF2B5EF4-FFF2-40B4-BE49-F238E27FC236}">
                <a16:creationId xmlns:a16="http://schemas.microsoft.com/office/drawing/2014/main" id="{5DD9E289-91C3-437B-04FB-2FD129B07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68D1-C9EF-C5BF-6B86-E22ADE1076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725DB-9434-9E40-910D-552C92E96466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8A3DC-98AF-0103-A8EE-9E8B90CF4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788F0-8CBE-5B2D-DA4D-97D074902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BF1B37-6047-0C40-B146-BD0797D33D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97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6B949-B9A1-8009-E03A-691F937D1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0DDAB-A32E-B14F-91CA-5FA0E5E6B533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C05D0-CC7B-2D9E-50C0-0ED6619A5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0297A-53BB-2423-7844-92375BAE5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03284-BC89-9B48-ACE6-6FC76F777A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0327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247AD-12C7-056A-E44C-70982C722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B13CB-00B8-BB48-876B-235D695F2686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34A01E-22D6-251F-1C62-186BB2E546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90F904-8A8B-964F-991F-B337FC229E0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009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563408-4243-5B74-FB74-ED5484092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D7E73-1383-B14E-B93C-E86EAF70C60B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FC6ED-04C2-A5B2-EE18-A6B68C4B40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727C47E-247F-2148-826E-9BAC868CB4B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7600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17A7E04-3325-66C5-CFA7-20EB63946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1DE43-58FC-9F46-9983-621F6E0DF579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7DCFFAF-8CC5-CF0C-177D-028AE33688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ED5D59-2533-0F41-80C3-DFD2781DA6D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993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AE921A9-E28D-B536-ECB1-859E1650E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152C8-6B08-064A-B8B2-77ABAE347BF7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9F89C9C-7A99-2EA3-18E2-937EEC6D88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03B679-6076-4547-AF38-221A34A50A6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14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D33EFC9-3C72-DEF3-82A2-6BFC5B190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5314F-E86B-BA4C-A0A5-C545DD2AC7A4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9FD9F15-9EF0-4219-B364-34140A6B47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B10083-6BA3-1F4F-ACA1-E8C9FF1002D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41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E01D03-30FE-D546-7716-2D28802B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E6CDD-91CC-3348-A1EA-D07ACBC2A386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30337-F86A-3478-1036-B7D43AE234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341A7B4-1484-B341-AF18-53A64D3ADC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863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C9FD-2D4B-FD76-3221-8A54BA9F2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DFC0D-76DE-724F-9984-1C74AFACBEDD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1D364-9CE8-5CD0-9521-2F2632E2DF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45793A0-6593-5C46-A5DD-9DCC985E6B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3758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5FEC-C35D-B263-BDE1-B109EE424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81A49-552C-5E44-B8A0-F16B223B8371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5D13A4E-3CB3-D16C-DA5B-955DE46371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D4AFFF8-0DDC-3244-B32D-112A00F7F0F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033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E6341-6F3B-B19B-3981-FD22C6C9B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9CCB7-23DA-D044-9CC0-7AB005F76FD3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07814B-379A-57DD-CE55-CE9AEB0449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37BCB2-441E-2546-AD4C-ECE33633EC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4535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5966F9C-1016-52FD-D3EA-98CA5A61583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36FC95C-B1DE-4267-C2FD-B1F9684F054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898F46-EC1A-C346-9543-8108ABAFACC2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B1C340DF-AE25-834E-A9B1-621D31FF76C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5772/intechopen.104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504F13E9-35A0-0273-2E2C-DA2EE0307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D3C8BEB6-58B8-FA36-5D23-7050BA2B9D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2138" y="14843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8 </a:t>
            </a: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Session </a:t>
            </a:r>
            <a:r>
              <a:rPr lang="en-US" altLang="en-US" b="1" dirty="0">
                <a:solidFill>
                  <a:schemeClr val="tx1"/>
                </a:solidFill>
              </a:rPr>
              <a:t>1:</a:t>
            </a:r>
          </a:p>
          <a:p>
            <a:r>
              <a:rPr lang="en-US" altLang="en-US" sz="2800" b="1" i="1" dirty="0">
                <a:solidFill>
                  <a:schemeClr val="tx1"/>
                </a:solidFill>
              </a:rPr>
              <a:t>Management Roles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C957FBB2-47EA-2356-FBF7-B0A7AC7907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7F03F9-E484-9844-873E-0E6DF20799D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945AE18E-893F-BD53-701B-38B937C1D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</a:t>
            </a:r>
            <a:endParaRPr lang="en-IN" altLang="en-US" sz="3600" b="1" dirty="0"/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956558CC-49AE-B6F4-0DB8-F2FB33F06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defTabSz="576263">
              <a:tabLst>
                <a:tab pos="542925" algn="l"/>
              </a:tabLst>
            </a:pPr>
            <a:r>
              <a:rPr lang="en-US" altLang="en-US" sz="2800" dirty="0"/>
              <a:t>Understanding manager’s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Interpersonal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Decisional roles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Informational roles</a:t>
            </a:r>
          </a:p>
          <a:p>
            <a:pPr defTabSz="576263">
              <a:tabLst>
                <a:tab pos="542925" algn="l"/>
              </a:tabLst>
            </a:pPr>
            <a:r>
              <a:rPr lang="en-US" altLang="en-US" sz="2800" dirty="0"/>
              <a:t>Understanding the triple bottom line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Profit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People</a:t>
            </a:r>
          </a:p>
          <a:p>
            <a:pPr lvl="1" defTabSz="576263">
              <a:tabLst>
                <a:tab pos="542925" algn="l"/>
              </a:tabLst>
            </a:pPr>
            <a:r>
              <a:rPr lang="en-US" altLang="en-US" sz="2400" dirty="0"/>
              <a:t>Planet</a:t>
            </a:r>
          </a:p>
          <a:p>
            <a:pPr marL="685800" indent="-685800" defTabSz="576263">
              <a:buFont typeface="Arial" panose="020B0604020202020204" pitchFamily="34" charset="0"/>
              <a:buNone/>
              <a:tabLst>
                <a:tab pos="542925" algn="l"/>
              </a:tabLst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>
            <a:extLst>
              <a:ext uri="{FF2B5EF4-FFF2-40B4-BE49-F238E27FC236}">
                <a16:creationId xmlns:a16="http://schemas.microsoft.com/office/drawing/2014/main" id="{53FAD80C-569D-3121-CFB2-92BEC53AF2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77800"/>
            <a:ext cx="8229600" cy="1190625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Influencing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through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the</a:t>
            </a:r>
            <a:br>
              <a:rPr lang="en-US" altLang="en-US" sz="3600" dirty="0"/>
            </a:b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process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of</a:t>
            </a:r>
            <a:r>
              <a:rPr lang="en-US" altLang="en-US" sz="3600" dirty="0"/>
              <a:t> </a:t>
            </a:r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managing</a:t>
            </a:r>
          </a:p>
        </p:txBody>
      </p:sp>
      <p:sp>
        <p:nvSpPr>
          <p:cNvPr id="38914" name="Rectangle 3">
            <a:extLst>
              <a:ext uri="{FF2B5EF4-FFF2-40B4-BE49-F238E27FC236}">
                <a16:creationId xmlns:a16="http://schemas.microsoft.com/office/drawing/2014/main" id="{09F3B064-2667-5E15-A6E5-02ADB8BE69A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1650" y="1495425"/>
            <a:ext cx="8261350" cy="4994275"/>
          </a:xfrm>
        </p:spPr>
        <p:txBody>
          <a:bodyPr/>
          <a:lstStyle/>
          <a:p>
            <a:pPr marL="293688" indent="-293688" eaLnBrk="1" hangingPunct="1">
              <a:spcBef>
                <a:spcPts val="400"/>
              </a:spcBef>
            </a:pPr>
            <a:r>
              <a:rPr lang="en-US" altLang="en-US" sz="2800" dirty="0"/>
              <a:t>Mintzberg – ten management roles, in three groups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Informational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Monitor, disseminator, spokesperson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Interpersonal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Figurehead, leader, liaison</a:t>
            </a:r>
          </a:p>
          <a:p>
            <a:pPr lvl="1" eaLnBrk="1" hangingPunct="1">
              <a:spcBef>
                <a:spcPts val="400"/>
              </a:spcBef>
            </a:pPr>
            <a:r>
              <a:rPr lang="en-US" altLang="en-US" b="1" dirty="0"/>
              <a:t>Decisional</a:t>
            </a:r>
          </a:p>
          <a:p>
            <a:pPr lvl="2" eaLnBrk="1" hangingPunct="1">
              <a:spcBef>
                <a:spcPts val="400"/>
              </a:spcBef>
              <a:buFont typeface="Wingdings" pitchFamily="2" charset="2"/>
              <a:buChar char="§"/>
            </a:pPr>
            <a:r>
              <a:rPr lang="en-US" altLang="en-US" dirty="0"/>
              <a:t>Entrepreneur, disturbance handler, resource allocator, negotiator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6C1BAA9-D8C3-5B0C-F52A-CE4042FB3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Managerial Roles</a:t>
            </a:r>
          </a:p>
        </p:txBody>
      </p:sp>
      <p:pic>
        <p:nvPicPr>
          <p:cNvPr id="6" name="Content Placeholder 5" descr="A circular diagram of a organizational structure">
            <a:extLst>
              <a:ext uri="{FF2B5EF4-FFF2-40B4-BE49-F238E27FC236}">
                <a16:creationId xmlns:a16="http://schemas.microsoft.com/office/drawing/2014/main" id="{9D163906-AA8A-21EB-E69C-879547A436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715" y="1484784"/>
            <a:ext cx="420057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CB44-D5A1-B98B-6E18-5EBE049C0C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3E0DDAB-A32E-B14F-91CA-5FA0E5E6B533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5A2060-7367-D791-84EA-23CA206EC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7303284-BC89-9B48-ACE6-6FC76F777A51}" type="slidenum">
              <a:rPr lang="en-GB" altLang="en-US" smtClean="0"/>
              <a:pPr>
                <a:spcAft>
                  <a:spcPts val="600"/>
                </a:spcAft>
              </a:pPr>
              <a:t>4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F61FA6-D055-770E-6F42-72BDA5A5514C}"/>
              </a:ext>
            </a:extLst>
          </p:cNvPr>
          <p:cNvSpPr txBox="1"/>
          <p:nvPr/>
        </p:nvSpPr>
        <p:spPr>
          <a:xfrm>
            <a:off x="3707904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15745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737C-7E6B-1FC5-86A0-B6BFFC8D1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Managerial Roles</a:t>
            </a:r>
            <a:endParaRPr lang="en-GB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2B2D1-35BA-50DF-D0DB-06DF0ABD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0DDAB-A32E-B14F-91CA-5FA0E5E6B533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31428-99E5-9F88-F855-F75F82504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03284-BC89-9B48-ACE6-6FC76F777A51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9" name="Content Placeholder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16AA37AF-37EA-4674-9730-B3D8DCB381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8229600" cy="31633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463742-EC10-966A-8BDE-FD7DC1C3DA57}"/>
              </a:ext>
            </a:extLst>
          </p:cNvPr>
          <p:cNvSpPr txBox="1"/>
          <p:nvPr/>
        </p:nvSpPr>
        <p:spPr>
          <a:xfrm>
            <a:off x="3654313" y="5157192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11324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057D8D-2FC8-EB60-7E07-113BE77F3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6A793-D285-4341-BD95-07D7579D501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037807-B2DA-A1E1-3C85-2F6AE9AD9B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A19CD1-7FCE-654D-8808-B20372F2BA26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4" name="Picture 3" descr="A white table with text&#10;&#10;Description automatically generated">
            <a:extLst>
              <a:ext uri="{FF2B5EF4-FFF2-40B4-BE49-F238E27FC236}">
                <a16:creationId xmlns:a16="http://schemas.microsoft.com/office/drawing/2014/main" id="{5D4D7B23-4CD0-A1DD-DBE1-87FF99EAE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00" y="260648"/>
            <a:ext cx="7772400" cy="52370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040AB3-549F-2F51-A20D-B11DF9F60543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33530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E19A4-B0AC-357E-F02D-338D14776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Managerial Roles</a:t>
            </a:r>
            <a:endParaRPr lang="en-GB" sz="36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DD92EE9-0DB9-0761-9084-E44C74749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1384527"/>
              </p:ext>
            </p:extLst>
          </p:nvPr>
        </p:nvGraphicFramePr>
        <p:xfrm>
          <a:off x="457200" y="1600200"/>
          <a:ext cx="8229600" cy="362900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155053894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8270573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211342451"/>
                    </a:ext>
                  </a:extLst>
                </a:gridCol>
              </a:tblGrid>
              <a:tr h="733842">
                <a:tc>
                  <a:txBody>
                    <a:bodyPr/>
                    <a:lstStyle/>
                    <a:p>
                      <a:r>
                        <a:rPr lang="en-GB" dirty="0"/>
                        <a:t>Top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 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First line Managers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35836"/>
                  </a:ext>
                </a:extLst>
              </a:tr>
              <a:tr h="2895158">
                <a:tc>
                  <a:txBody>
                    <a:bodyPr/>
                    <a:lstStyle/>
                    <a:p>
                      <a:r>
                        <a:rPr lang="en-GB" dirty="0"/>
                        <a:t>Managers who set the organisation’s direction and make decisions that affect everybody within the company.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Managers who direct the work of first-line managers and are responsible for divisions and departments.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Managers who direct daily activities for producing goods and services.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14922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EE9B2-2141-3F9C-1165-77ABCC678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E0DDAB-A32E-B14F-91CA-5FA0E5E6B533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1F6428-EEB2-5C63-E46D-4EAD730D4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03284-BC89-9B48-ACE6-6FC76F777A51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EAF9D5-6601-2431-84A2-FAC46C91F633}"/>
              </a:ext>
            </a:extLst>
          </p:cNvPr>
          <p:cNvSpPr txBox="1"/>
          <p:nvPr/>
        </p:nvSpPr>
        <p:spPr>
          <a:xfrm>
            <a:off x="3654313" y="5257800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67845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5374-224E-CC5F-F575-39FB037F6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Types of Managers</a:t>
            </a:r>
          </a:p>
        </p:txBody>
      </p:sp>
      <p:pic>
        <p:nvPicPr>
          <p:cNvPr id="7" name="Content Placeholder 6" descr="A white and blue list with black text&#10;&#10;Description automatically generated">
            <a:extLst>
              <a:ext uri="{FF2B5EF4-FFF2-40B4-BE49-F238E27FC236}">
                <a16:creationId xmlns:a16="http://schemas.microsoft.com/office/drawing/2014/main" id="{41E1233E-96AA-A5BD-4097-0554F5B880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592" y="1600200"/>
            <a:ext cx="7850815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53C59-AA09-F440-A871-C15969906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B534A0-72FE-BAC9-1FE5-9F48259CF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F6A6E4-8C6D-F3C2-90B7-C9E351BB5932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16130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7C2A7-4030-C45C-1253-BF378DC7A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Type of Managers (</a:t>
            </a:r>
            <a:r>
              <a:rPr lang="en-US" sz="3600" b="1" dirty="0" err="1">
                <a:ea typeface="+mn-ea"/>
                <a:cs typeface="Arial" panose="020B0604020202020204" pitchFamily="34" charset="0"/>
              </a:rPr>
              <a:t>Cont</a:t>
            </a:r>
            <a:r>
              <a:rPr lang="en-US" sz="3600" b="1" dirty="0">
                <a:ea typeface="+mn-ea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7" name="Content Placeholder 6" descr="A screenshot of a white table&#10;&#10;Description automatically generated">
            <a:extLst>
              <a:ext uri="{FF2B5EF4-FFF2-40B4-BE49-F238E27FC236}">
                <a16:creationId xmlns:a16="http://schemas.microsoft.com/office/drawing/2014/main" id="{F2E00462-C62A-B9FB-5622-C1661BBAE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96752"/>
            <a:ext cx="7632848" cy="4319811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57CD1-3A49-06C1-E03B-7B6933824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4F259-A2F1-046B-1FD7-DE1CEE716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347615-C8B2-A5D6-5DDC-250A40D313CC}"/>
              </a:ext>
            </a:extLst>
          </p:cNvPr>
          <p:cNvSpPr txBox="1"/>
          <p:nvPr/>
        </p:nvSpPr>
        <p:spPr>
          <a:xfrm>
            <a:off x="399593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73388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1452F-A656-7E4B-806F-E3165462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Up</a:t>
            </a:r>
            <a:r>
              <a:rPr lang="en-US" sz="3600" dirty="0"/>
              <a:t> </a:t>
            </a:r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n-US" sz="3600" dirty="0"/>
              <a:t> </a:t>
            </a:r>
            <a:r>
              <a:rPr lang="en-US" sz="3600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DE5DD-E72C-A3C8-D33A-150AE343D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47" y="1398907"/>
            <a:ext cx="8229600" cy="3917032"/>
          </a:xfrm>
        </p:spPr>
        <p:txBody>
          <a:bodyPr/>
          <a:lstStyle/>
          <a:p>
            <a:pPr algn="l"/>
            <a:r>
              <a:rPr lang="en-GB" sz="2400" b="0" i="0" u="none" strike="noStrike" dirty="0">
                <a:effectLst/>
              </a:rPr>
              <a:t>One of the more experienced employees at a medium-sized real estate firm comes into his manager’s office to talk. He informs his manager that he has been offered a 30% raise to his current salary to work for a close competitor. The employee has worked for the firm for a while now and hasn’t had a raise in a few years. He is well liked and adds twice the value of his salary. The manager decides to let the employee take the other position and lets him walk away. </a:t>
            </a:r>
          </a:p>
          <a:p>
            <a:pPr algn="l"/>
            <a:r>
              <a:rPr lang="en-GB" sz="2400" b="0" i="0" u="none" strike="noStrike" dirty="0">
                <a:effectLst/>
              </a:rPr>
              <a:t>Do you agree or disagree that the manager was justified in his actions? Justify your answer with solid arguments.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96900-7F33-8C13-CDAE-72C70E8EE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60FF43-1169-6225-E33F-163160B86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9014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2809B-EB01-387E-9BCE-D9D590CD2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Question to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B9C8A-A11B-9815-62DC-D3D059327C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altLang="en-US" b="1" dirty="0"/>
              <a:t>In your opinions, how can managers make a difference nowadays?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1026" name="Picture 2" descr="thinking face&quot; Emoji - Download for ...">
            <a:extLst>
              <a:ext uri="{FF2B5EF4-FFF2-40B4-BE49-F238E27FC236}">
                <a16:creationId xmlns:a16="http://schemas.microsoft.com/office/drawing/2014/main" id="{610F762E-7F41-23E7-8D94-35A33610B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2708919"/>
            <a:ext cx="2969662" cy="28803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2CFEB-FD2C-4E05-3DAF-34D158131C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3E0DDAB-A32E-B14F-91CA-5FA0E5E6B533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65CEA0-CA12-BE2B-453C-4CF6C00F23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27303284-BC89-9B48-ACE6-6FC76F777A51}" type="slidenum">
              <a:rPr lang="en-GB" altLang="en-US" smtClean="0"/>
              <a:pPr>
                <a:spcAft>
                  <a:spcPts val="600"/>
                </a:spcAft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9877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A2D53F3D-2DA6-76CF-C0F1-0E44ACD8E93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5138" y="404664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latin typeface="+mn-lt"/>
                <a:ea typeface="+mn-ea"/>
                <a:cs typeface="Arial" panose="020B0604020202020204" pitchFamily="34" charset="0"/>
              </a:rPr>
              <a:t>How Do Managers Make a Difference?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7412B15-669A-184A-8676-F27E0365132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65138" y="1052513"/>
            <a:ext cx="8512175" cy="4579937"/>
          </a:xfrm>
        </p:spPr>
        <p:txBody>
          <a:bodyPr/>
          <a:lstStyle/>
          <a:p>
            <a:pPr marL="301625" indent="-301625" eaLnBrk="1" hangingPunct="1">
              <a:defRPr/>
            </a:pPr>
            <a:endParaRPr lang="en-GB" altLang="en-US" sz="2600" dirty="0"/>
          </a:p>
          <a:p>
            <a:pPr marL="301625" indent="-301625" eaLnBrk="1" hangingPunct="1">
              <a:defRPr/>
            </a:pPr>
            <a:r>
              <a:rPr lang="en-GB" altLang="en-US" sz="2800" dirty="0"/>
              <a:t>Organisations must add value to resources to survive - everyone is part of that value - adding process.</a:t>
            </a:r>
          </a:p>
          <a:p>
            <a:pPr marL="301625" indent="-301625">
              <a:defRPr/>
            </a:pPr>
            <a:r>
              <a:rPr lang="en-GB" altLang="en-US" sz="2800" dirty="0"/>
              <a:t>There is a link between managing, the organisation, and its context – </a:t>
            </a:r>
            <a:r>
              <a:rPr lang="en-GB" altLang="en-US" sz="2800" b="1" dirty="0"/>
              <a:t>the environment</a:t>
            </a:r>
            <a:r>
              <a:rPr lang="en-GB" altLang="en-US" sz="28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AE5BA168-04DC-8F1E-E071-CE5A3E9450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263525"/>
            <a:ext cx="8229600" cy="6477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Managing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to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add</a:t>
            </a:r>
            <a:r>
              <a:rPr lang="en-GB" altLang="en-US" sz="3600" dirty="0"/>
              <a:t> </a:t>
            </a:r>
            <a:r>
              <a:rPr lang="en-GB" altLang="en-US" sz="3600" b="1" dirty="0">
                <a:ea typeface="+mn-ea"/>
                <a:cs typeface="Arial" panose="020B0604020202020204" pitchFamily="34" charset="0"/>
              </a:rPr>
              <a:t>Value</a:t>
            </a:r>
          </a:p>
        </p:txBody>
      </p:sp>
      <p:sp>
        <p:nvSpPr>
          <p:cNvPr id="26626" name="Rectangle 3">
            <a:extLst>
              <a:ext uri="{FF2B5EF4-FFF2-40B4-BE49-F238E27FC236}">
                <a16:creationId xmlns:a16="http://schemas.microsoft.com/office/drawing/2014/main" id="{F5D5CB43-3E88-42EE-E16B-E92E34B341E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1650" y="1360488"/>
            <a:ext cx="8216900" cy="4351337"/>
          </a:xfrm>
        </p:spPr>
        <p:txBody>
          <a:bodyPr/>
          <a:lstStyle/>
          <a:p>
            <a:pPr marL="293688" indent="-293688" eaLnBrk="1" hangingPunct="1"/>
            <a:r>
              <a:rPr lang="en-GB" altLang="en-US" sz="2800" dirty="0"/>
              <a:t>Aim is to create organisations which ‘</a:t>
            </a:r>
            <a:r>
              <a:rPr lang="en-GB" altLang="en-US" sz="2800" b="1" dirty="0"/>
              <a:t>work</a:t>
            </a:r>
            <a:r>
              <a:rPr lang="en-GB" altLang="en-US" sz="2800" dirty="0"/>
              <a:t>’ – which ‘</a:t>
            </a:r>
            <a:r>
              <a:rPr lang="en-GB" altLang="en-US" sz="2800" b="1" dirty="0"/>
              <a:t>add value</a:t>
            </a:r>
            <a:r>
              <a:rPr lang="en-GB" altLang="en-US" sz="2800" dirty="0"/>
              <a:t>’ to resources they use</a:t>
            </a:r>
          </a:p>
          <a:p>
            <a:pPr marL="293688" indent="-293688" eaLnBrk="1" hangingPunct="1"/>
            <a:r>
              <a:rPr lang="en-GB" altLang="en-US" sz="2800" dirty="0"/>
              <a:t>Convention is to measure value on financial criteria (profit, rate of return, etc.) </a:t>
            </a:r>
          </a:p>
          <a:p>
            <a:pPr marL="293688" indent="-293688" eaLnBrk="1" hangingPunct="1"/>
            <a:r>
              <a:rPr lang="en-GB" altLang="en-US" sz="2800" dirty="0"/>
              <a:t>An alternative measure takes account of people and planet, as well as profit</a:t>
            </a:r>
          </a:p>
          <a:p>
            <a:pPr marL="293688" indent="-293688" eaLnBrk="1" hangingPunct="1"/>
            <a:r>
              <a:rPr lang="en-GB" altLang="en-US" sz="2800" dirty="0"/>
              <a:t>People manage in diverse settings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>
            <a:extLst>
              <a:ext uri="{FF2B5EF4-FFF2-40B4-BE49-F238E27FC236}">
                <a16:creationId xmlns:a16="http://schemas.microsoft.com/office/drawing/2014/main" id="{831F1761-DF5C-68A2-8F63-C2912137669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5138" y="176213"/>
            <a:ext cx="8229600" cy="12001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ea typeface="+mn-ea"/>
                <a:cs typeface="Arial" panose="020B0604020202020204" pitchFamily="34" charset="0"/>
              </a:rPr>
              <a:t>Managers add value by performing tasks and processes</a:t>
            </a:r>
          </a:p>
        </p:txBody>
      </p:sp>
      <p:sp>
        <p:nvSpPr>
          <p:cNvPr id="18435" name="Rectangle 4">
            <a:extLst>
              <a:ext uri="{FF2B5EF4-FFF2-40B4-BE49-F238E27FC236}">
                <a16:creationId xmlns:a16="http://schemas.microsoft.com/office/drawing/2014/main" id="{1C635133-5A15-FA40-B83A-01CFEECD261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1490663"/>
            <a:ext cx="7966075" cy="39544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What?</a:t>
            </a:r>
            <a:r>
              <a:rPr lang="en-GB" altLang="en-US" sz="2800" dirty="0"/>
              <a:t> Tasks – substantive pieces of work to complete a ‘deliverable –</a:t>
            </a:r>
          </a:p>
          <a:p>
            <a:pPr marL="0" indent="0"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How? </a:t>
            </a:r>
            <a:r>
              <a:rPr lang="en-GB" altLang="en-US" sz="2800" dirty="0"/>
              <a:t>Processes – how people work together, what they say or do to complete their task – </a:t>
            </a:r>
          </a:p>
          <a:p>
            <a:pPr marL="0" indent="0">
              <a:buFontTx/>
              <a:buNone/>
              <a:defRPr/>
            </a:pPr>
            <a:r>
              <a:rPr lang="en-GB" altLang="en-US" sz="2800" b="1" i="1" dirty="0">
                <a:solidFill>
                  <a:srgbClr val="FF0000"/>
                </a:solidFill>
              </a:rPr>
              <a:t>Within a </a:t>
            </a:r>
          </a:p>
          <a:p>
            <a:pPr marL="0" indent="0">
              <a:buFontTx/>
              <a:buNone/>
              <a:defRPr/>
            </a:pPr>
            <a:r>
              <a:rPr lang="en-GB" altLang="en-US" sz="2800" dirty="0"/>
              <a:t>Context – (environment, situation) – the setting in which people work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>
            <a:extLst>
              <a:ext uri="{FF2B5EF4-FFF2-40B4-BE49-F238E27FC236}">
                <a16:creationId xmlns:a16="http://schemas.microsoft.com/office/drawing/2014/main" id="{6206067D-155A-B491-5BB0-592375C756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63525"/>
            <a:ext cx="82296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+mn-lt"/>
              </a:rPr>
              <a:t>The Triple Bottom Line “3Ps”</a:t>
            </a:r>
          </a:p>
        </p:txBody>
      </p:sp>
      <p:pic>
        <p:nvPicPr>
          <p:cNvPr id="28674" name="Picture 1">
            <a:extLst>
              <a:ext uri="{FF2B5EF4-FFF2-40B4-BE49-F238E27FC236}">
                <a16:creationId xmlns:a16="http://schemas.microsoft.com/office/drawing/2014/main" id="{041DF805-64D9-EE52-7E42-B42C1E74F1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1438"/>
            <a:ext cx="7345363" cy="411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7F4B37-683F-8D76-6681-0C3950F86C20}"/>
              </a:ext>
            </a:extLst>
          </p:cNvPr>
          <p:cNvSpPr txBox="1"/>
          <p:nvPr/>
        </p:nvSpPr>
        <p:spPr>
          <a:xfrm>
            <a:off x="3816746" y="5445224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>
            <a:extLst>
              <a:ext uri="{FF2B5EF4-FFF2-40B4-BE49-F238E27FC236}">
                <a16:creationId xmlns:a16="http://schemas.microsoft.com/office/drawing/2014/main" id="{746A0DA8-75DA-3C6D-6B01-85A7EE3AAF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" y="260350"/>
            <a:ext cx="8305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dirty="0">
                <a:latin typeface="Arial" panose="020B0604020202020204" pitchFamily="34" charset="0"/>
              </a:rPr>
              <a:t> </a:t>
            </a:r>
            <a:r>
              <a:rPr lang="en-US" altLang="en-US" sz="3600" b="1" dirty="0">
                <a:latin typeface="+mj-lt"/>
              </a:rPr>
              <a:t>The Tasks of Managing</a:t>
            </a:r>
            <a:endParaRPr lang="en-GB" altLang="en-US" sz="3600" b="1" dirty="0">
              <a:latin typeface="+mj-lt"/>
            </a:endParaRPr>
          </a:p>
        </p:txBody>
      </p:sp>
      <p:pic>
        <p:nvPicPr>
          <p:cNvPr id="36866" name="Picture 1">
            <a:extLst>
              <a:ext uri="{FF2B5EF4-FFF2-40B4-BE49-F238E27FC236}">
                <a16:creationId xmlns:a16="http://schemas.microsoft.com/office/drawing/2014/main" id="{E81CC55B-531A-A4D7-B4A3-C56AA5F166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7488"/>
            <a:ext cx="5211762" cy="373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CC0A5C-2A5C-4C53-3B0A-9E9A09D57502}"/>
              </a:ext>
            </a:extLst>
          </p:cNvPr>
          <p:cNvSpPr txBox="1"/>
          <p:nvPr/>
        </p:nvSpPr>
        <p:spPr>
          <a:xfrm>
            <a:off x="3995936" y="5373216"/>
            <a:ext cx="18353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+mn-lt"/>
              </a:rPr>
              <a:t>(Robbins et al., 2021)</a:t>
            </a:r>
            <a:endParaRPr lang="en-US" sz="1400" dirty="0">
              <a:latin typeface="+mn-l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A4C3-B320-B7A9-6512-E3B890875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Profit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D5EC2-07E0-1B56-9996-657D0B9DBF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u="none" strike="noStrike" dirty="0">
                <a:effectLst/>
              </a:rPr>
              <a:t>Financial success is still essential, but it is achieved alongside social and environmental responsibility. </a:t>
            </a:r>
          </a:p>
          <a:p>
            <a:r>
              <a:rPr lang="en-GB" sz="2400" b="0" i="0" u="none" strike="noStrike" dirty="0">
                <a:effectLst/>
              </a:rPr>
              <a:t>For example, personal care brand Seventh Generation is known for its eco-friendly products and employee care - while still generating over $200 million in annual revenue.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AD8EF-9787-6B85-8DB1-01AD5B941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8CF11F-C76F-6782-07CF-4693F9903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EA3A40-9BDF-278A-68B6-CD9F1B8E7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5505" y="3735040"/>
            <a:ext cx="2952502" cy="1964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744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FB3D4-4AC6-9379-597D-38D43598B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97CD6-4B6B-1978-9010-643DFA063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cs typeface="Arial" panose="020B0604020202020204" pitchFamily="34" charset="0"/>
              </a:rPr>
              <a:t>Organizations have a duty to support their employees through inclusive and positive workplace practices.</a:t>
            </a:r>
          </a:p>
          <a:p>
            <a:r>
              <a:rPr lang="en-GB" sz="2400" dirty="0">
                <a:cs typeface="Arial" panose="020B0604020202020204" pitchFamily="34" charset="0"/>
              </a:rPr>
              <a:t>They should also give back to the wider community through meaningful social initiatives.</a:t>
            </a:r>
          </a:p>
          <a:p>
            <a:r>
              <a:rPr lang="en-GB" sz="2400" dirty="0">
                <a:cs typeface="Arial" panose="020B0604020202020204" pitchFamily="34" charset="0"/>
              </a:rPr>
              <a:t>For example: Salesforce demonstrates this by offering paid volunteer time, with employees praising its strong commitment to philanthropy.</a:t>
            </a:r>
            <a:endParaRPr lang="en-US" sz="240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8325F-1B6E-CF47-41DB-A74C349BE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404C34-83B4-87DC-29C5-004F5D75E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8182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F5C02-C7B3-F5C5-FD7F-478DB79A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ea typeface="+mn-ea"/>
                <a:cs typeface="Arial" panose="020B0604020202020204" pitchFamily="34" charset="0"/>
              </a:rPr>
              <a:t>Planet</a:t>
            </a:r>
            <a:endParaRPr lang="en-US" sz="3600" b="1" dirty="0"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66EF4-B4A8-EAF9-FB9B-B80AE1B67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sz="2400" dirty="0"/>
              <a:t>Climate change has become a major global issue, with a 2019 Yale and George Mason study revealing that nearly 30% of people surveyed were “very worried” about global warming.</a:t>
            </a:r>
          </a:p>
          <a:p>
            <a:r>
              <a:rPr lang="en-GB" sz="2400" dirty="0"/>
              <a:t>As awareness grows, consumers are increasingly supporting companies that adopt sustainable practices.</a:t>
            </a:r>
          </a:p>
          <a:p>
            <a:r>
              <a:rPr lang="en-GB" sz="2400" dirty="0"/>
              <a:t>For example – Dassault </a:t>
            </a:r>
            <a:r>
              <a:rPr lang="en-GB" sz="2400" dirty="0" err="1"/>
              <a:t>Systèmes</a:t>
            </a:r>
            <a:r>
              <a:rPr lang="en-GB" sz="2400" dirty="0"/>
              <a:t>, French software company Dassault </a:t>
            </a:r>
            <a:r>
              <a:rPr lang="en-GB" sz="2400" dirty="0" err="1"/>
              <a:t>Systèmes</a:t>
            </a:r>
            <a:r>
              <a:rPr lang="en-GB" sz="2400" dirty="0"/>
              <a:t> was named Forbes’ most sustainable company in 2018. Its virtual engineering tools help over 25 million users reduce waste in sectors like energy, urban development, and life sciences.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86725-8A6D-2C94-C9C8-9BC5DE3B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8E807-E520-F77A-FE7D-52543F26D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19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0610BC-8DFA-6236-2A20-B94752EF26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341554"/>
            <a:ext cx="1536298" cy="85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317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A87-40AF-D982-D0A1-2CE8ABC03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ea typeface="+mn-ea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28D7-2F00-33E6-7346-396AF2CC5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Reflect on how triple bottom line businesses change how business is being done. For companies? For employees? For communities?</a:t>
            </a:r>
          </a:p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How is the company you researched supporting all aspects of the triple bottom line? People? Profit? Planet?</a:t>
            </a:r>
          </a:p>
          <a:p>
            <a:pPr algn="l">
              <a:buFont typeface="+mj-lt"/>
              <a:buAutoNum type="arabicPeriod"/>
            </a:pPr>
            <a:r>
              <a:rPr lang="en-GB" sz="2400" i="0" u="none" strike="noStrike" dirty="0">
                <a:effectLst/>
              </a:rPr>
              <a:t>For the company you researched, do you think the purpose of the company impacts employee happiness? Company productivity? How?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EECD1-2D6E-D785-EFC4-7FCEF95D3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50CDB1-F9A5-CA48-8974-E609A46BA7C6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1647ED-C65E-DCBA-786A-16DE7EA06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436B9-CD0E-7144-9179-47E3E149EB70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681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</a:t>
            </a:r>
            <a:r>
              <a:rPr lang="en-US" altLang="en-US" sz="2400" dirty="0">
                <a:hlinkClick r:id="rId2"/>
              </a:rPr>
              <a:t>https://doi.org/10.5772/intechopen.104266</a:t>
            </a:r>
            <a:r>
              <a:rPr lang="en-US" altLang="en-US" sz="2400" dirty="0"/>
              <a:t>.</a:t>
            </a:r>
          </a:p>
          <a:p>
            <a:r>
              <a:rPr lang="en-US" sz="2400" dirty="0"/>
              <a:t>Robbins, S.P., Coulter, M.K. and Randel, A. (2021) Management. Global edition. Harlow, England: Pearson </a:t>
            </a:r>
            <a:r>
              <a:rPr lang="en-US" sz="2400"/>
              <a:t>Education.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13/06/2026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21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886</Words>
  <Application>Microsoft Office PowerPoint</Application>
  <PresentationFormat>On-screen Show (4:3)</PresentationFormat>
  <Paragraphs>112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ＭＳ Ｐゴシック</vt:lpstr>
      <vt:lpstr>Arial</vt:lpstr>
      <vt:lpstr>Myriad Pro</vt:lpstr>
      <vt:lpstr>Source Sans Pro</vt:lpstr>
      <vt:lpstr>Verdana</vt:lpstr>
      <vt:lpstr>Wingdings</vt:lpstr>
      <vt:lpstr>20140311PresentationUWTSDTemplate</vt:lpstr>
      <vt:lpstr>  LCBB6022 Leadership and management, theory and practice  </vt:lpstr>
      <vt:lpstr>Content of the Session</vt:lpstr>
      <vt:lpstr>Influencing through the process of managing</vt:lpstr>
      <vt:lpstr>Managerial Roles</vt:lpstr>
      <vt:lpstr>Managerial Roles</vt:lpstr>
      <vt:lpstr>PowerPoint Presentation</vt:lpstr>
      <vt:lpstr>Managerial Roles</vt:lpstr>
      <vt:lpstr>Types of Managers</vt:lpstr>
      <vt:lpstr>Type of Managers (Cont)</vt:lpstr>
      <vt:lpstr>Up for debate</vt:lpstr>
      <vt:lpstr>Question to discuss</vt:lpstr>
      <vt:lpstr>How Do Managers Make a Difference?</vt:lpstr>
      <vt:lpstr>Managing to add Value</vt:lpstr>
      <vt:lpstr>Managers add value by performing tasks and processes</vt:lpstr>
      <vt:lpstr>PowerPoint Presentation</vt:lpstr>
      <vt:lpstr>PowerPoint Presentation</vt:lpstr>
      <vt:lpstr>Profit</vt:lpstr>
      <vt:lpstr>People</vt:lpstr>
      <vt:lpstr>Planet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 Kithulgoda Gamage</cp:lastModifiedBy>
  <cp:revision>64</cp:revision>
  <cp:lastPrinted>1601-01-01T00:00:00Z</cp:lastPrinted>
  <dcterms:created xsi:type="dcterms:W3CDTF">2002-10-07T19:43:58Z</dcterms:created>
  <dcterms:modified xsi:type="dcterms:W3CDTF">2026-06-13T14:39:52Z</dcterms:modified>
</cp:coreProperties>
</file>