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497" r:id="rId3"/>
    <p:sldId id="495" r:id="rId4"/>
    <p:sldId id="478" r:id="rId5"/>
    <p:sldId id="309" r:id="rId6"/>
    <p:sldId id="308" r:id="rId7"/>
    <p:sldId id="257" r:id="rId8"/>
    <p:sldId id="310" r:id="rId9"/>
    <p:sldId id="260" r:id="rId10"/>
    <p:sldId id="263" r:id="rId11"/>
    <p:sldId id="314" r:id="rId12"/>
    <p:sldId id="312" r:id="rId13"/>
    <p:sldId id="258" r:id="rId14"/>
    <p:sldId id="266" r:id="rId15"/>
    <p:sldId id="265" r:id="rId16"/>
    <p:sldId id="267" r:id="rId17"/>
    <p:sldId id="276" r:id="rId18"/>
    <p:sldId id="311" r:id="rId19"/>
    <p:sldId id="296" r:id="rId20"/>
    <p:sldId id="313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04" autoAdjust="0"/>
    <p:restoredTop sz="94660"/>
  </p:normalViewPr>
  <p:slideViewPr>
    <p:cSldViewPr snapToGrid="0">
      <p:cViewPr>
        <p:scale>
          <a:sx n="80" d="100"/>
          <a:sy n="80" d="100"/>
        </p:scale>
        <p:origin x="345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2000" b="1" dirty="0">
              <a:latin typeface="Calibri" panose="020F0502020204030204" pitchFamily="34" charset="0"/>
              <a:cs typeface="Calibri" panose="020F0502020204030204" pitchFamily="34" charset="0"/>
            </a:rPr>
            <a:t>Workforce </a:t>
          </a:r>
        </a:p>
        <a:p>
          <a:pPr>
            <a:lnSpc>
              <a:spcPct val="100000"/>
            </a:lnSpc>
            <a:defRPr cap="all"/>
          </a:pPr>
          <a:r>
            <a:rPr lang="en-US" sz="2000" b="1" dirty="0">
              <a:latin typeface="Calibri" panose="020F0502020204030204" pitchFamily="34" charset="0"/>
              <a:cs typeface="Calibri" panose="020F0502020204030204" pitchFamily="34" charset="0"/>
            </a:rPr>
            <a:t>planning 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2000" b="1" dirty="0">
              <a:latin typeface="Calibri" panose="020F0502020204030204" pitchFamily="34" charset="0"/>
              <a:cs typeface="Calibri" panose="020F0502020204030204" pitchFamily="34" charset="0"/>
            </a:rPr>
            <a:t>Recruitment and selection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2000" b="1" dirty="0">
              <a:latin typeface="Calibri" panose="020F0502020204030204" pitchFamily="34" charset="0"/>
              <a:cs typeface="Calibri" panose="020F0502020204030204" pitchFamily="34" charset="0"/>
            </a:rPr>
            <a:t>Operational issues.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B6056BFB-47D7-4C5F-BA11-2CB63C56A52D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311B26C8-22B1-4363-B621-DD56FB7418C8}" type="pres">
      <dgm:prSet presAssocID="{40FC4FFE-8987-4A26-B7F4-8A516F18ADAE}" presName="compNode" presStyleCnt="0"/>
      <dgm:spPr/>
    </dgm:pt>
    <dgm:pt modelId="{A201D7A7-914C-4D24-8B82-EE40155AB0BE}" type="pres">
      <dgm:prSet presAssocID="{40FC4FFE-8987-4A26-B7F4-8A516F18ADAE}" presName="iconBgRect" presStyleLbl="bgShp" presStyleIdx="0" presStyleCnt="3"/>
      <dgm:spPr>
        <a:prstGeom prst="ellipse">
          <a:avLst/>
        </a:prstGeom>
      </dgm:spPr>
    </dgm:pt>
    <dgm:pt modelId="{8FA2F131-CD01-4CBD-B7A5-1B9B5E7F0402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e chart"/>
        </a:ext>
      </dgm:extLst>
    </dgm:pt>
    <dgm:pt modelId="{F755F00C-B2DB-4097-B4BC-8F1BACC938B7}" type="pres">
      <dgm:prSet presAssocID="{40FC4FFE-8987-4A26-B7F4-8A516F18ADAE}" presName="spaceRect" presStyleCnt="0"/>
      <dgm:spPr/>
    </dgm:pt>
    <dgm:pt modelId="{08F4E96D-0DB6-4476-8C51-7CC7EC2F227B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5AB3C10D-885E-4522-AB39-7ED4318D191A}" type="pres">
      <dgm:prSet presAssocID="{5B62599A-5C9B-48E7-896E-EA782AC60C8B}" presName="sibTrans" presStyleCnt="0"/>
      <dgm:spPr/>
    </dgm:pt>
    <dgm:pt modelId="{2F278BF9-E1B2-4A1C-B065-C19A7B904219}" type="pres">
      <dgm:prSet presAssocID="{49225C73-1633-42F1-AB3B-7CB183E5F8B8}" presName="compNode" presStyleCnt="0"/>
      <dgm:spPr/>
    </dgm:pt>
    <dgm:pt modelId="{543C18BC-1989-44B2-9862-C670C61D3452}" type="pres">
      <dgm:prSet presAssocID="{49225C73-1633-42F1-AB3B-7CB183E5F8B8}" presName="iconBgRect" presStyleLbl="bgShp" presStyleIdx="1" presStyleCnt="3"/>
      <dgm:spPr>
        <a:prstGeom prst="ellipse">
          <a:avLst/>
        </a:prstGeom>
      </dgm:spPr>
    </dgm:pt>
    <dgm:pt modelId="{E94F35BC-9C76-400A-BBCA-0032259E2E5A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503A6D04-9ADD-43CC-9847-497CD48F2D11}" type="pres">
      <dgm:prSet presAssocID="{49225C73-1633-42F1-AB3B-7CB183E5F8B8}" presName="spaceRect" presStyleCnt="0"/>
      <dgm:spPr/>
    </dgm:pt>
    <dgm:pt modelId="{20363298-B2A6-463D-A7BE-F9F67404E389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A47947BB-708D-4F7E-B072-3C2E42B34B24}" type="pres">
      <dgm:prSet presAssocID="{9646853A-8964-4519-A5B1-0B7D18B2983D}" presName="sibTrans" presStyleCnt="0"/>
      <dgm:spPr/>
    </dgm:pt>
    <dgm:pt modelId="{BDCD0AC9-D564-4025-AD8A-36664A6CBE31}" type="pres">
      <dgm:prSet presAssocID="{1C383F32-22E8-4F62-A3E0-BDC3D5F48992}" presName="compNode" presStyleCnt="0"/>
      <dgm:spPr/>
    </dgm:pt>
    <dgm:pt modelId="{5BDDFF18-9AEC-4E5E-B9AA-33D86F01A63E}" type="pres">
      <dgm:prSet presAssocID="{1C383F32-22E8-4F62-A3E0-BDC3D5F48992}" presName="iconBgRect" presStyleLbl="bgShp" presStyleIdx="2" presStyleCnt="3"/>
      <dgm:spPr>
        <a:prstGeom prst="ellipse">
          <a:avLst/>
        </a:prstGeom>
      </dgm:spPr>
    </dgm:pt>
    <dgm:pt modelId="{F09AEBFF-D2D3-4FFF-AD65-C3CEAEEB10F2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2EBFBCF-0520-415A-A886-3C4F90D208EF}" type="pres">
      <dgm:prSet presAssocID="{1C383F32-22E8-4F62-A3E0-BDC3D5F48992}" presName="spaceRect" presStyleCnt="0"/>
      <dgm:spPr/>
    </dgm:pt>
    <dgm:pt modelId="{AB9CAFAA-6939-48A6-A89B-19D1A94B9EA1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BA953D32-2DFF-47FE-AF26-C6B9E63D38DF}" type="presOf" srcId="{49225C73-1633-42F1-AB3B-7CB183E5F8B8}" destId="{20363298-B2A6-463D-A7BE-F9F67404E389}" srcOrd="0" destOrd="0" presId="urn:microsoft.com/office/officeart/2018/5/layout/IconLeafLabelList"/>
    <dgm:cxn modelId="{EC450542-0ED9-4BD6-9E85-5709B80794C5}" type="presOf" srcId="{01A66772-F185-4D58-B8BB-E9370D7A7A2B}" destId="{B6056BFB-47D7-4C5F-BA11-2CB63C56A52D}" srcOrd="0" destOrd="0" presId="urn:microsoft.com/office/officeart/2018/5/layout/IconLeaf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D55FAE9C-CF3C-44F3-9D1E-DE6DF574E6D9}" type="presOf" srcId="{1C383F32-22E8-4F62-A3E0-BDC3D5F48992}" destId="{AB9CAFAA-6939-48A6-A89B-19D1A94B9EA1}" srcOrd="0" destOrd="0" presId="urn:microsoft.com/office/officeart/2018/5/layout/IconLeafLabelList"/>
    <dgm:cxn modelId="{A85983B4-FADF-419C-BC71-B5F0871C3055}" type="presOf" srcId="{40FC4FFE-8987-4A26-B7F4-8A516F18ADAE}" destId="{08F4E96D-0DB6-4476-8C51-7CC7EC2F227B}" srcOrd="0" destOrd="0" presId="urn:microsoft.com/office/officeart/2018/5/layout/IconLeafLabelList"/>
    <dgm:cxn modelId="{A3E74EE8-8900-4EBD-8983-3BF0AFD6DCC7}" type="presParOf" srcId="{B6056BFB-47D7-4C5F-BA11-2CB63C56A52D}" destId="{311B26C8-22B1-4363-B621-DD56FB7418C8}" srcOrd="0" destOrd="0" presId="urn:microsoft.com/office/officeart/2018/5/layout/IconLeafLabelList"/>
    <dgm:cxn modelId="{044EA9E0-B51B-492A-BE32-015CEAD0BAC9}" type="presParOf" srcId="{311B26C8-22B1-4363-B621-DD56FB7418C8}" destId="{A201D7A7-914C-4D24-8B82-EE40155AB0BE}" srcOrd="0" destOrd="0" presId="urn:microsoft.com/office/officeart/2018/5/layout/IconLeafLabelList"/>
    <dgm:cxn modelId="{08373EC6-14CB-429D-9495-F32683B931D7}" type="presParOf" srcId="{311B26C8-22B1-4363-B621-DD56FB7418C8}" destId="{8FA2F131-CD01-4CBD-B7A5-1B9B5E7F0402}" srcOrd="1" destOrd="0" presId="urn:microsoft.com/office/officeart/2018/5/layout/IconLeafLabelList"/>
    <dgm:cxn modelId="{9AB500F0-62A2-4E73-B4F4-5056804C8D6A}" type="presParOf" srcId="{311B26C8-22B1-4363-B621-DD56FB7418C8}" destId="{F755F00C-B2DB-4097-B4BC-8F1BACC938B7}" srcOrd="2" destOrd="0" presId="urn:microsoft.com/office/officeart/2018/5/layout/IconLeafLabelList"/>
    <dgm:cxn modelId="{676606A7-6564-4CEB-ACE0-4FF9A3A04E67}" type="presParOf" srcId="{311B26C8-22B1-4363-B621-DD56FB7418C8}" destId="{08F4E96D-0DB6-4476-8C51-7CC7EC2F227B}" srcOrd="3" destOrd="0" presId="urn:microsoft.com/office/officeart/2018/5/layout/IconLeafLabelList"/>
    <dgm:cxn modelId="{EAE0F94A-A454-4049-84F7-9EC90E847A03}" type="presParOf" srcId="{B6056BFB-47D7-4C5F-BA11-2CB63C56A52D}" destId="{5AB3C10D-885E-4522-AB39-7ED4318D191A}" srcOrd="1" destOrd="0" presId="urn:microsoft.com/office/officeart/2018/5/layout/IconLeafLabelList"/>
    <dgm:cxn modelId="{B0B5B21A-5ADD-4500-9A67-9B26AF543EBA}" type="presParOf" srcId="{B6056BFB-47D7-4C5F-BA11-2CB63C56A52D}" destId="{2F278BF9-E1B2-4A1C-B065-C19A7B904219}" srcOrd="2" destOrd="0" presId="urn:microsoft.com/office/officeart/2018/5/layout/IconLeafLabelList"/>
    <dgm:cxn modelId="{11FEAF2C-54F7-4E9C-A1D6-5FA0BF7F3665}" type="presParOf" srcId="{2F278BF9-E1B2-4A1C-B065-C19A7B904219}" destId="{543C18BC-1989-44B2-9862-C670C61D3452}" srcOrd="0" destOrd="0" presId="urn:microsoft.com/office/officeart/2018/5/layout/IconLeafLabelList"/>
    <dgm:cxn modelId="{92C17ECB-A80D-4A0E-95CF-40A53D32275F}" type="presParOf" srcId="{2F278BF9-E1B2-4A1C-B065-C19A7B904219}" destId="{E94F35BC-9C76-400A-BBCA-0032259E2E5A}" srcOrd="1" destOrd="0" presId="urn:microsoft.com/office/officeart/2018/5/layout/IconLeafLabelList"/>
    <dgm:cxn modelId="{54E5AE33-4BE6-44E7-871B-1103A0BA7A56}" type="presParOf" srcId="{2F278BF9-E1B2-4A1C-B065-C19A7B904219}" destId="{503A6D04-9ADD-43CC-9847-497CD48F2D11}" srcOrd="2" destOrd="0" presId="urn:microsoft.com/office/officeart/2018/5/layout/IconLeafLabelList"/>
    <dgm:cxn modelId="{3575FCA0-4FCE-460A-8D84-2C767D311A20}" type="presParOf" srcId="{2F278BF9-E1B2-4A1C-B065-C19A7B904219}" destId="{20363298-B2A6-463D-A7BE-F9F67404E389}" srcOrd="3" destOrd="0" presId="urn:microsoft.com/office/officeart/2018/5/layout/IconLeafLabelList"/>
    <dgm:cxn modelId="{4FD22448-C17B-4C43-BAB3-A0B7AA9BCE0D}" type="presParOf" srcId="{B6056BFB-47D7-4C5F-BA11-2CB63C56A52D}" destId="{A47947BB-708D-4F7E-B072-3C2E42B34B24}" srcOrd="3" destOrd="0" presId="urn:microsoft.com/office/officeart/2018/5/layout/IconLeafLabelList"/>
    <dgm:cxn modelId="{75E30F4F-0E76-457B-9D4F-CDE27C2F7F77}" type="presParOf" srcId="{B6056BFB-47D7-4C5F-BA11-2CB63C56A52D}" destId="{BDCD0AC9-D564-4025-AD8A-36664A6CBE31}" srcOrd="4" destOrd="0" presId="urn:microsoft.com/office/officeart/2018/5/layout/IconLeafLabelList"/>
    <dgm:cxn modelId="{C6A367E7-6A7C-42CB-94E4-8EA78AEF87BF}" type="presParOf" srcId="{BDCD0AC9-D564-4025-AD8A-36664A6CBE31}" destId="{5BDDFF18-9AEC-4E5E-B9AA-33D86F01A63E}" srcOrd="0" destOrd="0" presId="urn:microsoft.com/office/officeart/2018/5/layout/IconLeafLabelList"/>
    <dgm:cxn modelId="{B180CBEB-FA9F-4E52-8CA3-A65CB80BB91B}" type="presParOf" srcId="{BDCD0AC9-D564-4025-AD8A-36664A6CBE31}" destId="{F09AEBFF-D2D3-4FFF-AD65-C3CEAEEB10F2}" srcOrd="1" destOrd="0" presId="urn:microsoft.com/office/officeart/2018/5/layout/IconLeafLabelList"/>
    <dgm:cxn modelId="{170B020E-1E19-4EB4-A72C-4FCF01A7DD7E}" type="presParOf" srcId="{BDCD0AC9-D564-4025-AD8A-36664A6CBE31}" destId="{F2EBFBCF-0520-415A-A886-3C4F90D208EF}" srcOrd="2" destOrd="0" presId="urn:microsoft.com/office/officeart/2018/5/layout/IconLeafLabelList"/>
    <dgm:cxn modelId="{CADD8F7D-722C-42A0-AF21-39A3559F8D7B}" type="presParOf" srcId="{BDCD0AC9-D564-4025-AD8A-36664A6CBE31}" destId="{AB9CAFAA-6939-48A6-A89B-19D1A94B9EA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A3B7953-020F-4B6E-B875-89D2F0B55F8C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28A741EE-FF75-466D-BD7C-2A661C2AE323}">
      <dgm:prSet custT="1"/>
      <dgm:spPr/>
      <dgm:t>
        <a:bodyPr/>
        <a:lstStyle/>
        <a:p>
          <a:r>
            <a:rPr lang="en-US" sz="2800" dirty="0"/>
            <a:t>Operational Risk</a:t>
          </a:r>
        </a:p>
      </dgm:t>
    </dgm:pt>
    <dgm:pt modelId="{8B3310B7-BFC3-4BE5-8F35-0D386F675BB1}" type="parTrans" cxnId="{AD673A4F-8AED-499E-8BC4-88411518A159}">
      <dgm:prSet/>
      <dgm:spPr/>
      <dgm:t>
        <a:bodyPr/>
        <a:lstStyle/>
        <a:p>
          <a:endParaRPr lang="en-US"/>
        </a:p>
      </dgm:t>
    </dgm:pt>
    <dgm:pt modelId="{42554440-9F18-4318-9F47-82F9FFF483A7}" type="sibTrans" cxnId="{AD673A4F-8AED-499E-8BC4-88411518A159}">
      <dgm:prSet/>
      <dgm:spPr/>
      <dgm:t>
        <a:bodyPr/>
        <a:lstStyle/>
        <a:p>
          <a:endParaRPr lang="en-US"/>
        </a:p>
      </dgm:t>
    </dgm:pt>
    <dgm:pt modelId="{505EE6A6-4BAD-41D7-9499-A4735790BE5B}">
      <dgm:prSet custT="1"/>
      <dgm:spPr/>
      <dgm:t>
        <a:bodyPr/>
        <a:lstStyle/>
        <a:p>
          <a:r>
            <a:rPr lang="en-US" sz="2800" dirty="0"/>
            <a:t>Financial Risk</a:t>
          </a:r>
        </a:p>
      </dgm:t>
    </dgm:pt>
    <dgm:pt modelId="{C9481FC4-8963-440D-AC7C-88E9C7E51E90}" type="parTrans" cxnId="{39414085-80D1-44F3-8A99-5297E3787855}">
      <dgm:prSet/>
      <dgm:spPr/>
      <dgm:t>
        <a:bodyPr/>
        <a:lstStyle/>
        <a:p>
          <a:endParaRPr lang="en-US"/>
        </a:p>
      </dgm:t>
    </dgm:pt>
    <dgm:pt modelId="{BAD4E90D-DA9E-45C4-8C14-B652C3D155C9}" type="sibTrans" cxnId="{39414085-80D1-44F3-8A99-5297E3787855}">
      <dgm:prSet/>
      <dgm:spPr/>
      <dgm:t>
        <a:bodyPr/>
        <a:lstStyle/>
        <a:p>
          <a:endParaRPr lang="en-US"/>
        </a:p>
      </dgm:t>
    </dgm:pt>
    <dgm:pt modelId="{26F2ABD5-7F23-4533-A02E-A19CE51D8C8F}">
      <dgm:prSet custT="1"/>
      <dgm:spPr/>
      <dgm:t>
        <a:bodyPr/>
        <a:lstStyle/>
        <a:p>
          <a:r>
            <a:rPr lang="en-US" sz="2800" dirty="0"/>
            <a:t>Environmental Risk </a:t>
          </a:r>
        </a:p>
      </dgm:t>
    </dgm:pt>
    <dgm:pt modelId="{08577687-39D8-4263-8B50-F2B7F02AE8F0}" type="parTrans" cxnId="{70431571-C823-42F5-9655-4CDDAE8202E5}">
      <dgm:prSet/>
      <dgm:spPr/>
      <dgm:t>
        <a:bodyPr/>
        <a:lstStyle/>
        <a:p>
          <a:endParaRPr lang="en-US"/>
        </a:p>
      </dgm:t>
    </dgm:pt>
    <dgm:pt modelId="{0D23FFC9-1D55-410A-BEB0-DCCE6D3006B7}" type="sibTrans" cxnId="{70431571-C823-42F5-9655-4CDDAE8202E5}">
      <dgm:prSet/>
      <dgm:spPr/>
      <dgm:t>
        <a:bodyPr/>
        <a:lstStyle/>
        <a:p>
          <a:endParaRPr lang="en-US"/>
        </a:p>
      </dgm:t>
    </dgm:pt>
    <dgm:pt modelId="{6913B24D-B0FA-441E-99B7-802A1FA65D30}">
      <dgm:prSet custT="1"/>
      <dgm:spPr/>
      <dgm:t>
        <a:bodyPr/>
        <a:lstStyle/>
        <a:p>
          <a:r>
            <a:rPr lang="en-US" sz="2800" dirty="0"/>
            <a:t>Reputational Risk</a:t>
          </a:r>
        </a:p>
      </dgm:t>
    </dgm:pt>
    <dgm:pt modelId="{056F7E6A-1302-4A12-A6F3-0D715DC4F1F8}" type="parTrans" cxnId="{2F410CDD-3F80-4228-B16E-3378691FDF19}">
      <dgm:prSet/>
      <dgm:spPr/>
      <dgm:t>
        <a:bodyPr/>
        <a:lstStyle/>
        <a:p>
          <a:endParaRPr lang="en-US"/>
        </a:p>
      </dgm:t>
    </dgm:pt>
    <dgm:pt modelId="{D7F77172-4A6A-4F02-A0AB-C5C552935E93}" type="sibTrans" cxnId="{2F410CDD-3F80-4228-B16E-3378691FDF19}">
      <dgm:prSet/>
      <dgm:spPr/>
      <dgm:t>
        <a:bodyPr/>
        <a:lstStyle/>
        <a:p>
          <a:endParaRPr lang="en-US"/>
        </a:p>
      </dgm:t>
    </dgm:pt>
    <dgm:pt modelId="{83A83AE9-F068-4A6C-935A-98C04D353064}" type="pres">
      <dgm:prSet presAssocID="{4A3B7953-020F-4B6E-B875-89D2F0B55F8C}" presName="vert0" presStyleCnt="0">
        <dgm:presLayoutVars>
          <dgm:dir/>
          <dgm:animOne val="branch"/>
          <dgm:animLvl val="lvl"/>
        </dgm:presLayoutVars>
      </dgm:prSet>
      <dgm:spPr/>
    </dgm:pt>
    <dgm:pt modelId="{5AFBF48D-2055-4ADE-A38E-EAACE1401633}" type="pres">
      <dgm:prSet presAssocID="{28A741EE-FF75-466D-BD7C-2A661C2AE323}" presName="thickLine" presStyleLbl="alignNode1" presStyleIdx="0" presStyleCnt="4"/>
      <dgm:spPr/>
    </dgm:pt>
    <dgm:pt modelId="{6D188DC2-884B-4F73-A3FE-4904445E8568}" type="pres">
      <dgm:prSet presAssocID="{28A741EE-FF75-466D-BD7C-2A661C2AE323}" presName="horz1" presStyleCnt="0"/>
      <dgm:spPr/>
    </dgm:pt>
    <dgm:pt modelId="{63015719-694E-4A1C-B40B-AC0DE031273E}" type="pres">
      <dgm:prSet presAssocID="{28A741EE-FF75-466D-BD7C-2A661C2AE323}" presName="tx1" presStyleLbl="revTx" presStyleIdx="0" presStyleCnt="4"/>
      <dgm:spPr/>
    </dgm:pt>
    <dgm:pt modelId="{9C065C1A-AB17-4768-8062-24B4E07832F4}" type="pres">
      <dgm:prSet presAssocID="{28A741EE-FF75-466D-BD7C-2A661C2AE323}" presName="vert1" presStyleCnt="0"/>
      <dgm:spPr/>
    </dgm:pt>
    <dgm:pt modelId="{7446B835-AB4C-479A-861C-4EED47FDBC71}" type="pres">
      <dgm:prSet presAssocID="{505EE6A6-4BAD-41D7-9499-A4735790BE5B}" presName="thickLine" presStyleLbl="alignNode1" presStyleIdx="1" presStyleCnt="4"/>
      <dgm:spPr/>
    </dgm:pt>
    <dgm:pt modelId="{F6B4C3AF-D474-4639-873F-227396D07B54}" type="pres">
      <dgm:prSet presAssocID="{505EE6A6-4BAD-41D7-9499-A4735790BE5B}" presName="horz1" presStyleCnt="0"/>
      <dgm:spPr/>
    </dgm:pt>
    <dgm:pt modelId="{9EE67AC2-955E-4CA0-BDF3-21CDE4C11164}" type="pres">
      <dgm:prSet presAssocID="{505EE6A6-4BAD-41D7-9499-A4735790BE5B}" presName="tx1" presStyleLbl="revTx" presStyleIdx="1" presStyleCnt="4"/>
      <dgm:spPr/>
    </dgm:pt>
    <dgm:pt modelId="{95140EEC-9923-49AF-AD29-D6C686590EE5}" type="pres">
      <dgm:prSet presAssocID="{505EE6A6-4BAD-41D7-9499-A4735790BE5B}" presName="vert1" presStyleCnt="0"/>
      <dgm:spPr/>
    </dgm:pt>
    <dgm:pt modelId="{4D330E25-C3E6-482B-8A26-99EFE0964204}" type="pres">
      <dgm:prSet presAssocID="{26F2ABD5-7F23-4533-A02E-A19CE51D8C8F}" presName="thickLine" presStyleLbl="alignNode1" presStyleIdx="2" presStyleCnt="4"/>
      <dgm:spPr/>
    </dgm:pt>
    <dgm:pt modelId="{2AF3E2DD-672E-44A0-A0DB-AC27358C27D2}" type="pres">
      <dgm:prSet presAssocID="{26F2ABD5-7F23-4533-A02E-A19CE51D8C8F}" presName="horz1" presStyleCnt="0"/>
      <dgm:spPr/>
    </dgm:pt>
    <dgm:pt modelId="{778F5200-AB26-4879-A407-98370365D68A}" type="pres">
      <dgm:prSet presAssocID="{26F2ABD5-7F23-4533-A02E-A19CE51D8C8F}" presName="tx1" presStyleLbl="revTx" presStyleIdx="2" presStyleCnt="4"/>
      <dgm:spPr/>
    </dgm:pt>
    <dgm:pt modelId="{C3238395-91DB-45E3-BE4D-F4BE6421270F}" type="pres">
      <dgm:prSet presAssocID="{26F2ABD5-7F23-4533-A02E-A19CE51D8C8F}" presName="vert1" presStyleCnt="0"/>
      <dgm:spPr/>
    </dgm:pt>
    <dgm:pt modelId="{B92737C4-24A6-4BD9-875F-373361EC1711}" type="pres">
      <dgm:prSet presAssocID="{6913B24D-B0FA-441E-99B7-802A1FA65D30}" presName="thickLine" presStyleLbl="alignNode1" presStyleIdx="3" presStyleCnt="4"/>
      <dgm:spPr/>
    </dgm:pt>
    <dgm:pt modelId="{B2589BE2-D139-416E-A731-1CEAEA15DC5D}" type="pres">
      <dgm:prSet presAssocID="{6913B24D-B0FA-441E-99B7-802A1FA65D30}" presName="horz1" presStyleCnt="0"/>
      <dgm:spPr/>
    </dgm:pt>
    <dgm:pt modelId="{7A704E75-45E6-4AB7-BAF6-3670F3C9737E}" type="pres">
      <dgm:prSet presAssocID="{6913B24D-B0FA-441E-99B7-802A1FA65D30}" presName="tx1" presStyleLbl="revTx" presStyleIdx="3" presStyleCnt="4"/>
      <dgm:spPr/>
    </dgm:pt>
    <dgm:pt modelId="{908CE3FE-D243-4DBC-A6B1-C4CEA5ABA50F}" type="pres">
      <dgm:prSet presAssocID="{6913B24D-B0FA-441E-99B7-802A1FA65D30}" presName="vert1" presStyleCnt="0"/>
      <dgm:spPr/>
    </dgm:pt>
  </dgm:ptLst>
  <dgm:cxnLst>
    <dgm:cxn modelId="{0E2FC467-C7AB-41B6-8D7A-783FE78E65AE}" type="presOf" srcId="{28A741EE-FF75-466D-BD7C-2A661C2AE323}" destId="{63015719-694E-4A1C-B40B-AC0DE031273E}" srcOrd="0" destOrd="0" presId="urn:microsoft.com/office/officeart/2008/layout/LinedList"/>
    <dgm:cxn modelId="{AD673A4F-8AED-499E-8BC4-88411518A159}" srcId="{4A3B7953-020F-4B6E-B875-89D2F0B55F8C}" destId="{28A741EE-FF75-466D-BD7C-2A661C2AE323}" srcOrd="0" destOrd="0" parTransId="{8B3310B7-BFC3-4BE5-8F35-0D386F675BB1}" sibTransId="{42554440-9F18-4318-9F47-82F9FFF483A7}"/>
    <dgm:cxn modelId="{70431571-C823-42F5-9655-4CDDAE8202E5}" srcId="{4A3B7953-020F-4B6E-B875-89D2F0B55F8C}" destId="{26F2ABD5-7F23-4533-A02E-A19CE51D8C8F}" srcOrd="2" destOrd="0" parTransId="{08577687-39D8-4263-8B50-F2B7F02AE8F0}" sibTransId="{0D23FFC9-1D55-410A-BEB0-DCCE6D3006B7}"/>
    <dgm:cxn modelId="{39414085-80D1-44F3-8A99-5297E3787855}" srcId="{4A3B7953-020F-4B6E-B875-89D2F0B55F8C}" destId="{505EE6A6-4BAD-41D7-9499-A4735790BE5B}" srcOrd="1" destOrd="0" parTransId="{C9481FC4-8963-440D-AC7C-88E9C7E51E90}" sibTransId="{BAD4E90D-DA9E-45C4-8C14-B652C3D155C9}"/>
    <dgm:cxn modelId="{0227128D-484B-474C-8625-1A461320AC4E}" type="presOf" srcId="{26F2ABD5-7F23-4533-A02E-A19CE51D8C8F}" destId="{778F5200-AB26-4879-A407-98370365D68A}" srcOrd="0" destOrd="0" presId="urn:microsoft.com/office/officeart/2008/layout/LinedList"/>
    <dgm:cxn modelId="{BD48F9C5-570D-4E2E-A20B-D6C6D09F1485}" type="presOf" srcId="{6913B24D-B0FA-441E-99B7-802A1FA65D30}" destId="{7A704E75-45E6-4AB7-BAF6-3670F3C9737E}" srcOrd="0" destOrd="0" presId="urn:microsoft.com/office/officeart/2008/layout/LinedList"/>
    <dgm:cxn modelId="{BD1CB7CD-1ED2-4705-AE9F-BFFF72ED41C1}" type="presOf" srcId="{4A3B7953-020F-4B6E-B875-89D2F0B55F8C}" destId="{83A83AE9-F068-4A6C-935A-98C04D353064}" srcOrd="0" destOrd="0" presId="urn:microsoft.com/office/officeart/2008/layout/LinedList"/>
    <dgm:cxn modelId="{42F2D5D3-FC67-4551-AA56-16BF80564A27}" type="presOf" srcId="{505EE6A6-4BAD-41D7-9499-A4735790BE5B}" destId="{9EE67AC2-955E-4CA0-BDF3-21CDE4C11164}" srcOrd="0" destOrd="0" presId="urn:microsoft.com/office/officeart/2008/layout/LinedList"/>
    <dgm:cxn modelId="{2F410CDD-3F80-4228-B16E-3378691FDF19}" srcId="{4A3B7953-020F-4B6E-B875-89D2F0B55F8C}" destId="{6913B24D-B0FA-441E-99B7-802A1FA65D30}" srcOrd="3" destOrd="0" parTransId="{056F7E6A-1302-4A12-A6F3-0D715DC4F1F8}" sibTransId="{D7F77172-4A6A-4F02-A0AB-C5C552935E93}"/>
    <dgm:cxn modelId="{840F284B-4A4E-43C9-AB76-335B9FFA0F65}" type="presParOf" srcId="{83A83AE9-F068-4A6C-935A-98C04D353064}" destId="{5AFBF48D-2055-4ADE-A38E-EAACE1401633}" srcOrd="0" destOrd="0" presId="urn:microsoft.com/office/officeart/2008/layout/LinedList"/>
    <dgm:cxn modelId="{B47EBA10-9651-4925-892E-AF1662B1B5D8}" type="presParOf" srcId="{83A83AE9-F068-4A6C-935A-98C04D353064}" destId="{6D188DC2-884B-4F73-A3FE-4904445E8568}" srcOrd="1" destOrd="0" presId="urn:microsoft.com/office/officeart/2008/layout/LinedList"/>
    <dgm:cxn modelId="{EAD17773-6CE6-4528-B7B6-A4EDA8E52FC8}" type="presParOf" srcId="{6D188DC2-884B-4F73-A3FE-4904445E8568}" destId="{63015719-694E-4A1C-B40B-AC0DE031273E}" srcOrd="0" destOrd="0" presId="urn:microsoft.com/office/officeart/2008/layout/LinedList"/>
    <dgm:cxn modelId="{FEEB0ADE-626E-4365-9BF9-1F3A5C673405}" type="presParOf" srcId="{6D188DC2-884B-4F73-A3FE-4904445E8568}" destId="{9C065C1A-AB17-4768-8062-24B4E07832F4}" srcOrd="1" destOrd="0" presId="urn:microsoft.com/office/officeart/2008/layout/LinedList"/>
    <dgm:cxn modelId="{15E69E14-9305-4A68-B35F-6DC19B3C780F}" type="presParOf" srcId="{83A83AE9-F068-4A6C-935A-98C04D353064}" destId="{7446B835-AB4C-479A-861C-4EED47FDBC71}" srcOrd="2" destOrd="0" presId="urn:microsoft.com/office/officeart/2008/layout/LinedList"/>
    <dgm:cxn modelId="{1FF8B18E-60BD-4396-A8BE-444D6465B4AD}" type="presParOf" srcId="{83A83AE9-F068-4A6C-935A-98C04D353064}" destId="{F6B4C3AF-D474-4639-873F-227396D07B54}" srcOrd="3" destOrd="0" presId="urn:microsoft.com/office/officeart/2008/layout/LinedList"/>
    <dgm:cxn modelId="{F5FEBC4A-B50F-4BB0-9E12-804915042631}" type="presParOf" srcId="{F6B4C3AF-D474-4639-873F-227396D07B54}" destId="{9EE67AC2-955E-4CA0-BDF3-21CDE4C11164}" srcOrd="0" destOrd="0" presId="urn:microsoft.com/office/officeart/2008/layout/LinedList"/>
    <dgm:cxn modelId="{E5B0B0C1-0B01-4272-85A0-6D7E64856C6B}" type="presParOf" srcId="{F6B4C3AF-D474-4639-873F-227396D07B54}" destId="{95140EEC-9923-49AF-AD29-D6C686590EE5}" srcOrd="1" destOrd="0" presId="urn:microsoft.com/office/officeart/2008/layout/LinedList"/>
    <dgm:cxn modelId="{CF815128-5D36-473A-9326-2810AE278F8D}" type="presParOf" srcId="{83A83AE9-F068-4A6C-935A-98C04D353064}" destId="{4D330E25-C3E6-482B-8A26-99EFE0964204}" srcOrd="4" destOrd="0" presId="urn:microsoft.com/office/officeart/2008/layout/LinedList"/>
    <dgm:cxn modelId="{C62230FC-6B2F-4C36-9D5F-AF8BD04464C1}" type="presParOf" srcId="{83A83AE9-F068-4A6C-935A-98C04D353064}" destId="{2AF3E2DD-672E-44A0-A0DB-AC27358C27D2}" srcOrd="5" destOrd="0" presId="urn:microsoft.com/office/officeart/2008/layout/LinedList"/>
    <dgm:cxn modelId="{69C86566-567F-4120-BC78-29B47A2872BB}" type="presParOf" srcId="{2AF3E2DD-672E-44A0-A0DB-AC27358C27D2}" destId="{778F5200-AB26-4879-A407-98370365D68A}" srcOrd="0" destOrd="0" presId="urn:microsoft.com/office/officeart/2008/layout/LinedList"/>
    <dgm:cxn modelId="{17069EBF-3A3D-46F2-9200-D707C67AB99D}" type="presParOf" srcId="{2AF3E2DD-672E-44A0-A0DB-AC27358C27D2}" destId="{C3238395-91DB-45E3-BE4D-F4BE6421270F}" srcOrd="1" destOrd="0" presId="urn:microsoft.com/office/officeart/2008/layout/LinedList"/>
    <dgm:cxn modelId="{9528C125-C6B1-4A9F-8FBC-4B801343DC54}" type="presParOf" srcId="{83A83AE9-F068-4A6C-935A-98C04D353064}" destId="{B92737C4-24A6-4BD9-875F-373361EC1711}" srcOrd="6" destOrd="0" presId="urn:microsoft.com/office/officeart/2008/layout/LinedList"/>
    <dgm:cxn modelId="{B3250F02-C519-4448-A3F5-2B349A1BE336}" type="presParOf" srcId="{83A83AE9-F068-4A6C-935A-98C04D353064}" destId="{B2589BE2-D139-416E-A731-1CEAEA15DC5D}" srcOrd="7" destOrd="0" presId="urn:microsoft.com/office/officeart/2008/layout/LinedList"/>
    <dgm:cxn modelId="{07E50B7D-C7F8-41ED-B02E-ED1C6ED60427}" type="presParOf" srcId="{B2589BE2-D139-416E-A731-1CEAEA15DC5D}" destId="{7A704E75-45E6-4AB7-BAF6-3670F3C9737E}" srcOrd="0" destOrd="0" presId="urn:microsoft.com/office/officeart/2008/layout/LinedList"/>
    <dgm:cxn modelId="{3A413CF3-7CD4-4CD1-8582-4692E32F6F99}" type="presParOf" srcId="{B2589BE2-D139-416E-A731-1CEAEA15DC5D}" destId="{908CE3FE-D243-4DBC-A6B1-C4CEA5ABA50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183598D-623C-4270-A587-DCB84962F245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4226015-9183-46A1-A37F-2A4CC7E5184F}">
      <dgm:prSet/>
      <dgm:spPr/>
      <dgm:t>
        <a:bodyPr/>
        <a:lstStyle/>
        <a:p>
          <a:r>
            <a:rPr lang="en-US" dirty="0"/>
            <a:t>Inherent Risk - Risk before controls put in place</a:t>
          </a:r>
        </a:p>
      </dgm:t>
    </dgm:pt>
    <dgm:pt modelId="{40B73243-57F1-49B9-90D3-FF1ADD5668C8}" type="parTrans" cxnId="{9E72DBC3-94B7-404F-B2B3-0456B5BB7879}">
      <dgm:prSet/>
      <dgm:spPr/>
      <dgm:t>
        <a:bodyPr/>
        <a:lstStyle/>
        <a:p>
          <a:endParaRPr lang="en-US"/>
        </a:p>
      </dgm:t>
    </dgm:pt>
    <dgm:pt modelId="{5C535C5E-92CC-41FF-80EE-62F80D5C0C9B}" type="sibTrans" cxnId="{9E72DBC3-94B7-404F-B2B3-0456B5BB7879}">
      <dgm:prSet/>
      <dgm:spPr/>
      <dgm:t>
        <a:bodyPr/>
        <a:lstStyle/>
        <a:p>
          <a:endParaRPr lang="en-US"/>
        </a:p>
      </dgm:t>
    </dgm:pt>
    <dgm:pt modelId="{A32AE024-02F4-4DEF-A0D0-C15E5016A3D3}">
      <dgm:prSet/>
      <dgm:spPr/>
      <dgm:t>
        <a:bodyPr/>
        <a:lstStyle/>
        <a:p>
          <a:r>
            <a:rPr lang="en-US"/>
            <a:t>Residual Risk - Risk after controls in place</a:t>
          </a:r>
        </a:p>
      </dgm:t>
    </dgm:pt>
    <dgm:pt modelId="{B1761A7E-A182-4794-A3F1-97467A69EE20}" type="parTrans" cxnId="{6618C9C1-978F-4D20-99AA-9451E290336D}">
      <dgm:prSet/>
      <dgm:spPr/>
      <dgm:t>
        <a:bodyPr/>
        <a:lstStyle/>
        <a:p>
          <a:endParaRPr lang="en-US"/>
        </a:p>
      </dgm:t>
    </dgm:pt>
    <dgm:pt modelId="{A1018B6A-1C08-4489-9B77-516BF54025E5}" type="sibTrans" cxnId="{6618C9C1-978F-4D20-99AA-9451E290336D}">
      <dgm:prSet/>
      <dgm:spPr/>
      <dgm:t>
        <a:bodyPr/>
        <a:lstStyle/>
        <a:p>
          <a:endParaRPr lang="en-US"/>
        </a:p>
      </dgm:t>
    </dgm:pt>
    <dgm:pt modelId="{332D6B84-8226-4003-B045-B0695BD9D8D4}">
      <dgm:prSet/>
      <dgm:spPr/>
      <dgm:t>
        <a:bodyPr/>
        <a:lstStyle/>
        <a:p>
          <a:r>
            <a:rPr lang="en-US" dirty="0"/>
            <a:t>Risk Scoring Factors - If all controls in place Residual Risk could be zero BUT likely to always be some uncontrollable risks</a:t>
          </a:r>
        </a:p>
      </dgm:t>
    </dgm:pt>
    <dgm:pt modelId="{0484CE9B-995F-40E7-A9FC-75D56EFF6AF2}" type="parTrans" cxnId="{03EDF2A0-904B-47E1-8353-AE65A119DBA1}">
      <dgm:prSet/>
      <dgm:spPr/>
      <dgm:t>
        <a:bodyPr/>
        <a:lstStyle/>
        <a:p>
          <a:endParaRPr lang="en-US"/>
        </a:p>
      </dgm:t>
    </dgm:pt>
    <dgm:pt modelId="{3B991BC7-EACF-4F95-B4C9-D1059B53E41E}" type="sibTrans" cxnId="{03EDF2A0-904B-47E1-8353-AE65A119DBA1}">
      <dgm:prSet/>
      <dgm:spPr/>
      <dgm:t>
        <a:bodyPr/>
        <a:lstStyle/>
        <a:p>
          <a:endParaRPr lang="en-US"/>
        </a:p>
      </dgm:t>
    </dgm:pt>
    <dgm:pt modelId="{D101AEAD-916A-4482-95B0-C905FB3A0A0F}" type="pres">
      <dgm:prSet presAssocID="{8183598D-623C-4270-A587-DCB84962F245}" presName="Name0" presStyleCnt="0">
        <dgm:presLayoutVars>
          <dgm:dir/>
          <dgm:animLvl val="lvl"/>
          <dgm:resizeHandles val="exact"/>
        </dgm:presLayoutVars>
      </dgm:prSet>
      <dgm:spPr/>
    </dgm:pt>
    <dgm:pt modelId="{1006AED7-4787-44A4-8750-8DF84BAF1174}" type="pres">
      <dgm:prSet presAssocID="{332D6B84-8226-4003-B045-B0695BD9D8D4}" presName="boxAndChildren" presStyleCnt="0"/>
      <dgm:spPr/>
    </dgm:pt>
    <dgm:pt modelId="{5BE3A300-9954-4581-BE1D-BEBAFCFFC33D}" type="pres">
      <dgm:prSet presAssocID="{332D6B84-8226-4003-B045-B0695BD9D8D4}" presName="parentTextBox" presStyleLbl="node1" presStyleIdx="0" presStyleCnt="3" custScaleX="92884" custScaleY="86847"/>
      <dgm:spPr/>
    </dgm:pt>
    <dgm:pt modelId="{6038657F-2408-479C-B2CE-0A4965B732C1}" type="pres">
      <dgm:prSet presAssocID="{A1018B6A-1C08-4489-9B77-516BF54025E5}" presName="sp" presStyleCnt="0"/>
      <dgm:spPr/>
    </dgm:pt>
    <dgm:pt modelId="{CBDFE451-0209-4C0D-9D98-F28E4CBBB8EC}" type="pres">
      <dgm:prSet presAssocID="{A32AE024-02F4-4DEF-A0D0-C15E5016A3D3}" presName="arrowAndChildren" presStyleCnt="0"/>
      <dgm:spPr/>
    </dgm:pt>
    <dgm:pt modelId="{3A4CBAD4-7DE0-472E-89BA-814C3F2FE8AB}" type="pres">
      <dgm:prSet presAssocID="{A32AE024-02F4-4DEF-A0D0-C15E5016A3D3}" presName="parentTextArrow" presStyleLbl="node1" presStyleIdx="1" presStyleCnt="3"/>
      <dgm:spPr/>
    </dgm:pt>
    <dgm:pt modelId="{F6D40B6B-A912-4D37-936D-A976062E0C86}" type="pres">
      <dgm:prSet presAssocID="{5C535C5E-92CC-41FF-80EE-62F80D5C0C9B}" presName="sp" presStyleCnt="0"/>
      <dgm:spPr/>
    </dgm:pt>
    <dgm:pt modelId="{A10D9ADE-528D-4C40-83B6-D81DE6339475}" type="pres">
      <dgm:prSet presAssocID="{14226015-9183-46A1-A37F-2A4CC7E5184F}" presName="arrowAndChildren" presStyleCnt="0"/>
      <dgm:spPr/>
    </dgm:pt>
    <dgm:pt modelId="{72D17E8D-4A23-4419-8108-F84359C717EC}" type="pres">
      <dgm:prSet presAssocID="{14226015-9183-46A1-A37F-2A4CC7E5184F}" presName="parentTextArrow" presStyleLbl="node1" presStyleIdx="2" presStyleCnt="3"/>
      <dgm:spPr/>
    </dgm:pt>
  </dgm:ptLst>
  <dgm:cxnLst>
    <dgm:cxn modelId="{C64EF519-2422-4485-8E3B-98D001877355}" type="presOf" srcId="{332D6B84-8226-4003-B045-B0695BD9D8D4}" destId="{5BE3A300-9954-4581-BE1D-BEBAFCFFC33D}" srcOrd="0" destOrd="0" presId="urn:microsoft.com/office/officeart/2005/8/layout/process4"/>
    <dgm:cxn modelId="{04D2F782-B527-49B8-A243-BE25CAC32ED9}" type="presOf" srcId="{8183598D-623C-4270-A587-DCB84962F245}" destId="{D101AEAD-916A-4482-95B0-C905FB3A0A0F}" srcOrd="0" destOrd="0" presId="urn:microsoft.com/office/officeart/2005/8/layout/process4"/>
    <dgm:cxn modelId="{7385EB8E-0291-47DB-857A-D8E1A2748D9A}" type="presOf" srcId="{A32AE024-02F4-4DEF-A0D0-C15E5016A3D3}" destId="{3A4CBAD4-7DE0-472E-89BA-814C3F2FE8AB}" srcOrd="0" destOrd="0" presId="urn:microsoft.com/office/officeart/2005/8/layout/process4"/>
    <dgm:cxn modelId="{03EDF2A0-904B-47E1-8353-AE65A119DBA1}" srcId="{8183598D-623C-4270-A587-DCB84962F245}" destId="{332D6B84-8226-4003-B045-B0695BD9D8D4}" srcOrd="2" destOrd="0" parTransId="{0484CE9B-995F-40E7-A9FC-75D56EFF6AF2}" sibTransId="{3B991BC7-EACF-4F95-B4C9-D1059B53E41E}"/>
    <dgm:cxn modelId="{6618C9C1-978F-4D20-99AA-9451E290336D}" srcId="{8183598D-623C-4270-A587-DCB84962F245}" destId="{A32AE024-02F4-4DEF-A0D0-C15E5016A3D3}" srcOrd="1" destOrd="0" parTransId="{B1761A7E-A182-4794-A3F1-97467A69EE20}" sibTransId="{A1018B6A-1C08-4489-9B77-516BF54025E5}"/>
    <dgm:cxn modelId="{9E72DBC3-94B7-404F-B2B3-0456B5BB7879}" srcId="{8183598D-623C-4270-A587-DCB84962F245}" destId="{14226015-9183-46A1-A37F-2A4CC7E5184F}" srcOrd="0" destOrd="0" parTransId="{40B73243-57F1-49B9-90D3-FF1ADD5668C8}" sibTransId="{5C535C5E-92CC-41FF-80EE-62F80D5C0C9B}"/>
    <dgm:cxn modelId="{74BC10E3-2014-4A78-9BF4-9A45A2B873A7}" type="presOf" srcId="{14226015-9183-46A1-A37F-2A4CC7E5184F}" destId="{72D17E8D-4A23-4419-8108-F84359C717EC}" srcOrd="0" destOrd="0" presId="urn:microsoft.com/office/officeart/2005/8/layout/process4"/>
    <dgm:cxn modelId="{58F756FD-60F8-42C5-85C8-E18C8E1B92CF}" type="presParOf" srcId="{D101AEAD-916A-4482-95B0-C905FB3A0A0F}" destId="{1006AED7-4787-44A4-8750-8DF84BAF1174}" srcOrd="0" destOrd="0" presId="urn:microsoft.com/office/officeart/2005/8/layout/process4"/>
    <dgm:cxn modelId="{6DD0D7AA-7022-4D83-B69B-CECEFF4D28E0}" type="presParOf" srcId="{1006AED7-4787-44A4-8750-8DF84BAF1174}" destId="{5BE3A300-9954-4581-BE1D-BEBAFCFFC33D}" srcOrd="0" destOrd="0" presId="urn:microsoft.com/office/officeart/2005/8/layout/process4"/>
    <dgm:cxn modelId="{989E2013-69D3-492F-9686-C8C4EEB3FFD8}" type="presParOf" srcId="{D101AEAD-916A-4482-95B0-C905FB3A0A0F}" destId="{6038657F-2408-479C-B2CE-0A4965B732C1}" srcOrd="1" destOrd="0" presId="urn:microsoft.com/office/officeart/2005/8/layout/process4"/>
    <dgm:cxn modelId="{C026DA0E-3D57-4D13-AEA3-A7457AE8115A}" type="presParOf" srcId="{D101AEAD-916A-4482-95B0-C905FB3A0A0F}" destId="{CBDFE451-0209-4C0D-9D98-F28E4CBBB8EC}" srcOrd="2" destOrd="0" presId="urn:microsoft.com/office/officeart/2005/8/layout/process4"/>
    <dgm:cxn modelId="{FFE390B9-B271-4D56-B621-A9ADB3BEA885}" type="presParOf" srcId="{CBDFE451-0209-4C0D-9D98-F28E4CBBB8EC}" destId="{3A4CBAD4-7DE0-472E-89BA-814C3F2FE8AB}" srcOrd="0" destOrd="0" presId="urn:microsoft.com/office/officeart/2005/8/layout/process4"/>
    <dgm:cxn modelId="{3BD44287-6217-48B0-9E97-46996C196C2D}" type="presParOf" srcId="{D101AEAD-916A-4482-95B0-C905FB3A0A0F}" destId="{F6D40B6B-A912-4D37-936D-A976062E0C86}" srcOrd="3" destOrd="0" presId="urn:microsoft.com/office/officeart/2005/8/layout/process4"/>
    <dgm:cxn modelId="{39F121EE-5071-48DA-99F1-F172B9705FC3}" type="presParOf" srcId="{D101AEAD-916A-4482-95B0-C905FB3A0A0F}" destId="{A10D9ADE-528D-4C40-83B6-D81DE6339475}" srcOrd="4" destOrd="0" presId="urn:microsoft.com/office/officeart/2005/8/layout/process4"/>
    <dgm:cxn modelId="{5DFA6854-0812-426F-B0E1-8BCE35DA77F8}" type="presParOf" srcId="{A10D9ADE-528D-4C40-83B6-D81DE6339475}" destId="{72D17E8D-4A23-4419-8108-F84359C717E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7DD7D84-024D-44C5-9182-0142F66E666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209A6E7-B668-4AFE-B422-4630721B3F09}">
      <dgm:prSet/>
      <dgm:spPr/>
      <dgm:t>
        <a:bodyPr/>
        <a:lstStyle/>
        <a:p>
          <a:pPr>
            <a:defRPr cap="all"/>
          </a:pPr>
          <a:r>
            <a:rPr lang="en-US" dirty="0"/>
            <a:t>Intuitive or </a:t>
          </a:r>
          <a:r>
            <a:rPr lang="en-US" dirty="0" err="1"/>
            <a:t>Judgemental</a:t>
          </a:r>
          <a:r>
            <a:rPr lang="en-US" dirty="0"/>
            <a:t> Assessment</a:t>
          </a:r>
        </a:p>
      </dgm:t>
    </dgm:pt>
    <dgm:pt modelId="{054D609F-E0D9-435B-9676-F2817134A14B}" type="parTrans" cxnId="{71C950F9-0447-4C2A-85B1-D9815A44F695}">
      <dgm:prSet/>
      <dgm:spPr/>
      <dgm:t>
        <a:bodyPr/>
        <a:lstStyle/>
        <a:p>
          <a:endParaRPr lang="en-US"/>
        </a:p>
      </dgm:t>
    </dgm:pt>
    <dgm:pt modelId="{E58637D9-6717-4185-9B5B-CC11938ECF8F}" type="sibTrans" cxnId="{71C950F9-0447-4C2A-85B1-D9815A44F695}">
      <dgm:prSet/>
      <dgm:spPr/>
      <dgm:t>
        <a:bodyPr/>
        <a:lstStyle/>
        <a:p>
          <a:endParaRPr lang="en-US"/>
        </a:p>
      </dgm:t>
    </dgm:pt>
    <dgm:pt modelId="{F557F913-747D-42AB-978C-A3AC98CE4313}">
      <dgm:prSet/>
      <dgm:spPr/>
      <dgm:t>
        <a:bodyPr/>
        <a:lstStyle/>
        <a:p>
          <a:pPr>
            <a:defRPr cap="all"/>
          </a:pPr>
          <a:r>
            <a:rPr lang="en-US" dirty="0"/>
            <a:t>Risk Assessment Matrix</a:t>
          </a:r>
        </a:p>
      </dgm:t>
    </dgm:pt>
    <dgm:pt modelId="{A98C54E9-6FF8-40DD-97CC-38C994C84C6E}" type="parTrans" cxnId="{3CC0F6A3-1D88-45AE-8CCD-CD4D4008ED0E}">
      <dgm:prSet/>
      <dgm:spPr/>
      <dgm:t>
        <a:bodyPr/>
        <a:lstStyle/>
        <a:p>
          <a:endParaRPr lang="en-US"/>
        </a:p>
      </dgm:t>
    </dgm:pt>
    <dgm:pt modelId="{A3A28ADC-5C4A-4BCA-B7BF-7B457BE24023}" type="sibTrans" cxnId="{3CC0F6A3-1D88-45AE-8CCD-CD4D4008ED0E}">
      <dgm:prSet/>
      <dgm:spPr/>
      <dgm:t>
        <a:bodyPr/>
        <a:lstStyle/>
        <a:p>
          <a:endParaRPr lang="en-US"/>
        </a:p>
      </dgm:t>
    </dgm:pt>
    <dgm:pt modelId="{D5D8C318-6DBF-4BFE-8847-D67F2CE9A6C5}">
      <dgm:prSet/>
      <dgm:spPr/>
      <dgm:t>
        <a:bodyPr/>
        <a:lstStyle/>
        <a:p>
          <a:pPr>
            <a:defRPr cap="all"/>
          </a:pPr>
          <a:r>
            <a:rPr lang="en-US" dirty="0"/>
            <a:t>Risk Ranking</a:t>
          </a:r>
        </a:p>
      </dgm:t>
    </dgm:pt>
    <dgm:pt modelId="{E3BC80AD-8D47-4D20-983F-C0830691693C}" type="parTrans" cxnId="{515B4796-1E94-49C6-88C2-A7318A974FEA}">
      <dgm:prSet/>
      <dgm:spPr/>
      <dgm:t>
        <a:bodyPr/>
        <a:lstStyle/>
        <a:p>
          <a:endParaRPr lang="en-US"/>
        </a:p>
      </dgm:t>
    </dgm:pt>
    <dgm:pt modelId="{FEF5BE21-6CD9-4C4B-A857-39FE37676691}" type="sibTrans" cxnId="{515B4796-1E94-49C6-88C2-A7318A974FEA}">
      <dgm:prSet/>
      <dgm:spPr/>
      <dgm:t>
        <a:bodyPr/>
        <a:lstStyle/>
        <a:p>
          <a:endParaRPr lang="en-US"/>
        </a:p>
      </dgm:t>
    </dgm:pt>
    <dgm:pt modelId="{9CD7566C-ECF1-46FD-956E-80996D231D4E}" type="pres">
      <dgm:prSet presAssocID="{07DD7D84-024D-44C5-9182-0142F66E6663}" presName="root" presStyleCnt="0">
        <dgm:presLayoutVars>
          <dgm:dir/>
          <dgm:resizeHandles val="exact"/>
        </dgm:presLayoutVars>
      </dgm:prSet>
      <dgm:spPr/>
    </dgm:pt>
    <dgm:pt modelId="{91B9F41B-14AE-4191-8D82-C775DEB9D707}" type="pres">
      <dgm:prSet presAssocID="{E209A6E7-B668-4AFE-B422-4630721B3F09}" presName="compNode" presStyleCnt="0"/>
      <dgm:spPr/>
    </dgm:pt>
    <dgm:pt modelId="{E71005F8-B572-4826-80DC-2149CF4ADA1D}" type="pres">
      <dgm:prSet presAssocID="{E209A6E7-B668-4AFE-B422-4630721B3F09}" presName="iconBgRect" presStyleLbl="bgShp" presStyleIdx="0" presStyleCnt="3" custLinFactNeighborX="-5205" custLinFactNeighborY="-64020"/>
      <dgm:spPr/>
    </dgm:pt>
    <dgm:pt modelId="{5137A80F-DA63-4B30-8330-51F15FD2820D}" type="pres">
      <dgm:prSet presAssocID="{E209A6E7-B668-4AFE-B422-4630721B3F09}" presName="iconRect" presStyleLbl="node1" presStyleIdx="0" presStyleCnt="3" custLinFactY="-7043" custLinFactNeighborX="-9979" custLinFactNeighborY="-100000"/>
      <dgm:spPr>
        <a:ln>
          <a:noFill/>
        </a:ln>
      </dgm:spPr>
    </dgm:pt>
    <dgm:pt modelId="{C955F3CF-C099-4B01-814C-099E190FBB98}" type="pres">
      <dgm:prSet presAssocID="{E209A6E7-B668-4AFE-B422-4630721B3F09}" presName="spaceRect" presStyleCnt="0"/>
      <dgm:spPr/>
    </dgm:pt>
    <dgm:pt modelId="{8F45EEB3-E0B6-4CF4-A093-7811DE1A40B3}" type="pres">
      <dgm:prSet presAssocID="{E209A6E7-B668-4AFE-B422-4630721B3F09}" presName="textRect" presStyleLbl="revTx" presStyleIdx="0" presStyleCnt="3" custLinFactY="-76609" custLinFactNeighborX="635" custLinFactNeighborY="-100000">
        <dgm:presLayoutVars>
          <dgm:chMax val="1"/>
          <dgm:chPref val="1"/>
        </dgm:presLayoutVars>
      </dgm:prSet>
      <dgm:spPr/>
    </dgm:pt>
    <dgm:pt modelId="{BD0280D6-9B8C-4ABB-8B28-BF1773783D93}" type="pres">
      <dgm:prSet presAssocID="{E58637D9-6717-4185-9B5B-CC11938ECF8F}" presName="sibTrans" presStyleCnt="0"/>
      <dgm:spPr/>
    </dgm:pt>
    <dgm:pt modelId="{6419390D-B0D5-405D-ACA0-BABD9CE1BB82}" type="pres">
      <dgm:prSet presAssocID="{F557F913-747D-42AB-978C-A3AC98CE4313}" presName="compNode" presStyleCnt="0"/>
      <dgm:spPr/>
    </dgm:pt>
    <dgm:pt modelId="{EFED58B0-0C9A-404A-A93C-4964EE57971F}" type="pres">
      <dgm:prSet presAssocID="{F557F913-747D-42AB-978C-A3AC98CE4313}" presName="iconBgRect" presStyleLbl="bgShp" presStyleIdx="1" presStyleCnt="3" custLinFactNeighborX="-5205" custLinFactNeighborY="-75965"/>
      <dgm:spPr/>
    </dgm:pt>
    <dgm:pt modelId="{C41FAFD8-E9C0-4BCF-9904-1F2304921115}" type="pres">
      <dgm:prSet presAssocID="{F557F913-747D-42AB-978C-A3AC98CE4313}" presName="iconRect" presStyleLbl="node1" presStyleIdx="1" presStyleCnt="3" custLinFactY="-20001" custLinFactNeighborX="-9674" custLinFactNeighborY="-100000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7BE02657-341B-4B5F-A493-378CA5FAF05D}" type="pres">
      <dgm:prSet presAssocID="{F557F913-747D-42AB-978C-A3AC98CE4313}" presName="spaceRect" presStyleCnt="0"/>
      <dgm:spPr/>
    </dgm:pt>
    <dgm:pt modelId="{8327960D-6FDE-4AEF-B5A5-81D485E92F6F}" type="pres">
      <dgm:prSet presAssocID="{F557F913-747D-42AB-978C-A3AC98CE4313}" presName="textRect" presStyleLbl="revTx" presStyleIdx="1" presStyleCnt="3" custLinFactY="-84575" custLinFactNeighborX="1124" custLinFactNeighborY="-100000">
        <dgm:presLayoutVars>
          <dgm:chMax val="1"/>
          <dgm:chPref val="1"/>
        </dgm:presLayoutVars>
      </dgm:prSet>
      <dgm:spPr/>
    </dgm:pt>
    <dgm:pt modelId="{C80B6FF1-1646-4A99-9B31-B285CF59FA94}" type="pres">
      <dgm:prSet presAssocID="{A3A28ADC-5C4A-4BCA-B7BF-7B457BE24023}" presName="sibTrans" presStyleCnt="0"/>
      <dgm:spPr/>
    </dgm:pt>
    <dgm:pt modelId="{875D127F-54A8-4B6C-8359-AA70FB92D31E}" type="pres">
      <dgm:prSet presAssocID="{D5D8C318-6DBF-4BFE-8847-D67F2CE9A6C5}" presName="compNode" presStyleCnt="0"/>
      <dgm:spPr/>
    </dgm:pt>
    <dgm:pt modelId="{68E6CE8F-63BC-4706-8E05-CC0BA3A6DD75}" type="pres">
      <dgm:prSet presAssocID="{D5D8C318-6DBF-4BFE-8847-D67F2CE9A6C5}" presName="iconBgRect" presStyleLbl="bgShp" presStyleIdx="2" presStyleCnt="3" custLinFactNeighborX="-3643" custLinFactNeighborY="-59337"/>
      <dgm:spPr/>
    </dgm:pt>
    <dgm:pt modelId="{3A583D10-B9D7-4B83-9374-1FFA25C9C882}" type="pres">
      <dgm:prSet presAssocID="{D5D8C318-6DBF-4BFE-8847-D67F2CE9A6C5}" presName="iconRect" presStyleLbl="node1" presStyleIdx="2" presStyleCnt="3" custLinFactY="-3414" custLinFactNeighborX="-13607" custLinFactNeighborY="-100000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5D8CD396-6AFE-43B2-A01C-E9F8B440AF2C}" type="pres">
      <dgm:prSet presAssocID="{D5D8C318-6DBF-4BFE-8847-D67F2CE9A6C5}" presName="spaceRect" presStyleCnt="0"/>
      <dgm:spPr/>
    </dgm:pt>
    <dgm:pt modelId="{98291574-FC2C-42F9-B7E1-FFC6ED3636F7}" type="pres">
      <dgm:prSet presAssocID="{D5D8C318-6DBF-4BFE-8847-D67F2CE9A6C5}" presName="textRect" presStyleLbl="revTx" presStyleIdx="2" presStyleCnt="3" custLinFactY="-70656" custLinFactNeighborX="3036" custLinFactNeighborY="-100000">
        <dgm:presLayoutVars>
          <dgm:chMax val="1"/>
          <dgm:chPref val="1"/>
        </dgm:presLayoutVars>
      </dgm:prSet>
      <dgm:spPr/>
    </dgm:pt>
  </dgm:ptLst>
  <dgm:cxnLst>
    <dgm:cxn modelId="{3C28583B-034E-4BB9-9A53-A14DA3520528}" type="presOf" srcId="{07DD7D84-024D-44C5-9182-0142F66E6663}" destId="{9CD7566C-ECF1-46FD-956E-80996D231D4E}" srcOrd="0" destOrd="0" presId="urn:microsoft.com/office/officeart/2018/5/layout/IconCircleLabelList"/>
    <dgm:cxn modelId="{53C2084A-C89C-451A-A3C7-EC48B4D6722F}" type="presOf" srcId="{E209A6E7-B668-4AFE-B422-4630721B3F09}" destId="{8F45EEB3-E0B6-4CF4-A093-7811DE1A40B3}" srcOrd="0" destOrd="0" presId="urn:microsoft.com/office/officeart/2018/5/layout/IconCircleLabelList"/>
    <dgm:cxn modelId="{515B4796-1E94-49C6-88C2-A7318A974FEA}" srcId="{07DD7D84-024D-44C5-9182-0142F66E6663}" destId="{D5D8C318-6DBF-4BFE-8847-D67F2CE9A6C5}" srcOrd="2" destOrd="0" parTransId="{E3BC80AD-8D47-4D20-983F-C0830691693C}" sibTransId="{FEF5BE21-6CD9-4C4B-A857-39FE37676691}"/>
    <dgm:cxn modelId="{738BC49A-59D6-4941-AD2E-B120CEB12130}" type="presOf" srcId="{F557F913-747D-42AB-978C-A3AC98CE4313}" destId="{8327960D-6FDE-4AEF-B5A5-81D485E92F6F}" srcOrd="0" destOrd="0" presId="urn:microsoft.com/office/officeart/2018/5/layout/IconCircleLabelList"/>
    <dgm:cxn modelId="{3CC0F6A3-1D88-45AE-8CCD-CD4D4008ED0E}" srcId="{07DD7D84-024D-44C5-9182-0142F66E6663}" destId="{F557F913-747D-42AB-978C-A3AC98CE4313}" srcOrd="1" destOrd="0" parTransId="{A98C54E9-6FF8-40DD-97CC-38C994C84C6E}" sibTransId="{A3A28ADC-5C4A-4BCA-B7BF-7B457BE24023}"/>
    <dgm:cxn modelId="{D5C84BEB-BC9B-40C6-ADD3-6FDC7A220897}" type="presOf" srcId="{D5D8C318-6DBF-4BFE-8847-D67F2CE9A6C5}" destId="{98291574-FC2C-42F9-B7E1-FFC6ED3636F7}" srcOrd="0" destOrd="0" presId="urn:microsoft.com/office/officeart/2018/5/layout/IconCircleLabelList"/>
    <dgm:cxn modelId="{71C950F9-0447-4C2A-85B1-D9815A44F695}" srcId="{07DD7D84-024D-44C5-9182-0142F66E6663}" destId="{E209A6E7-B668-4AFE-B422-4630721B3F09}" srcOrd="0" destOrd="0" parTransId="{054D609F-E0D9-435B-9676-F2817134A14B}" sibTransId="{E58637D9-6717-4185-9B5B-CC11938ECF8F}"/>
    <dgm:cxn modelId="{A5806542-FB74-4AC5-8BA0-8687FA4DB5EE}" type="presParOf" srcId="{9CD7566C-ECF1-46FD-956E-80996D231D4E}" destId="{91B9F41B-14AE-4191-8D82-C775DEB9D707}" srcOrd="0" destOrd="0" presId="urn:microsoft.com/office/officeart/2018/5/layout/IconCircleLabelList"/>
    <dgm:cxn modelId="{EF7D0B0C-1628-42C5-9313-044E21F3132D}" type="presParOf" srcId="{91B9F41B-14AE-4191-8D82-C775DEB9D707}" destId="{E71005F8-B572-4826-80DC-2149CF4ADA1D}" srcOrd="0" destOrd="0" presId="urn:microsoft.com/office/officeart/2018/5/layout/IconCircleLabelList"/>
    <dgm:cxn modelId="{ACE48DA9-FB95-4E70-B09B-3B4C50E4188E}" type="presParOf" srcId="{91B9F41B-14AE-4191-8D82-C775DEB9D707}" destId="{5137A80F-DA63-4B30-8330-51F15FD2820D}" srcOrd="1" destOrd="0" presId="urn:microsoft.com/office/officeart/2018/5/layout/IconCircleLabelList"/>
    <dgm:cxn modelId="{47A4534F-221A-4F96-93AE-355DA47795A5}" type="presParOf" srcId="{91B9F41B-14AE-4191-8D82-C775DEB9D707}" destId="{C955F3CF-C099-4B01-814C-099E190FBB98}" srcOrd="2" destOrd="0" presId="urn:microsoft.com/office/officeart/2018/5/layout/IconCircleLabelList"/>
    <dgm:cxn modelId="{ACFC4BEA-684C-4423-989B-8949EF0C38D6}" type="presParOf" srcId="{91B9F41B-14AE-4191-8D82-C775DEB9D707}" destId="{8F45EEB3-E0B6-4CF4-A093-7811DE1A40B3}" srcOrd="3" destOrd="0" presId="urn:microsoft.com/office/officeart/2018/5/layout/IconCircleLabelList"/>
    <dgm:cxn modelId="{DCB38738-3A1D-424C-A410-6A13A5400D3A}" type="presParOf" srcId="{9CD7566C-ECF1-46FD-956E-80996D231D4E}" destId="{BD0280D6-9B8C-4ABB-8B28-BF1773783D93}" srcOrd="1" destOrd="0" presId="urn:microsoft.com/office/officeart/2018/5/layout/IconCircleLabelList"/>
    <dgm:cxn modelId="{C6DA7CBC-3BB0-4C45-BD42-830729675997}" type="presParOf" srcId="{9CD7566C-ECF1-46FD-956E-80996D231D4E}" destId="{6419390D-B0D5-405D-ACA0-BABD9CE1BB82}" srcOrd="2" destOrd="0" presId="urn:microsoft.com/office/officeart/2018/5/layout/IconCircleLabelList"/>
    <dgm:cxn modelId="{24A1FC7A-5C74-4CBE-9FFD-A3A9F7D87AFA}" type="presParOf" srcId="{6419390D-B0D5-405D-ACA0-BABD9CE1BB82}" destId="{EFED58B0-0C9A-404A-A93C-4964EE57971F}" srcOrd="0" destOrd="0" presId="urn:microsoft.com/office/officeart/2018/5/layout/IconCircleLabelList"/>
    <dgm:cxn modelId="{BF51C9AF-22FA-40DA-A81A-E24663C99280}" type="presParOf" srcId="{6419390D-B0D5-405D-ACA0-BABD9CE1BB82}" destId="{C41FAFD8-E9C0-4BCF-9904-1F2304921115}" srcOrd="1" destOrd="0" presId="urn:microsoft.com/office/officeart/2018/5/layout/IconCircleLabelList"/>
    <dgm:cxn modelId="{B58151CA-6038-412A-AA0B-9281F4FC9B01}" type="presParOf" srcId="{6419390D-B0D5-405D-ACA0-BABD9CE1BB82}" destId="{7BE02657-341B-4B5F-A493-378CA5FAF05D}" srcOrd="2" destOrd="0" presId="urn:microsoft.com/office/officeart/2018/5/layout/IconCircleLabelList"/>
    <dgm:cxn modelId="{2ACB1D29-322C-4059-94E4-C51CA22EE6B6}" type="presParOf" srcId="{6419390D-B0D5-405D-ACA0-BABD9CE1BB82}" destId="{8327960D-6FDE-4AEF-B5A5-81D485E92F6F}" srcOrd="3" destOrd="0" presId="urn:microsoft.com/office/officeart/2018/5/layout/IconCircleLabelList"/>
    <dgm:cxn modelId="{C275D6A4-C917-46E1-9F23-C8AF734445F1}" type="presParOf" srcId="{9CD7566C-ECF1-46FD-956E-80996D231D4E}" destId="{C80B6FF1-1646-4A99-9B31-B285CF59FA94}" srcOrd="3" destOrd="0" presId="urn:microsoft.com/office/officeart/2018/5/layout/IconCircleLabelList"/>
    <dgm:cxn modelId="{B43AB396-CD95-4BDC-A556-BD4C71CC9FA8}" type="presParOf" srcId="{9CD7566C-ECF1-46FD-956E-80996D231D4E}" destId="{875D127F-54A8-4B6C-8359-AA70FB92D31E}" srcOrd="4" destOrd="0" presId="urn:microsoft.com/office/officeart/2018/5/layout/IconCircleLabelList"/>
    <dgm:cxn modelId="{7932D97B-61D3-414A-AB1D-F481127C0797}" type="presParOf" srcId="{875D127F-54A8-4B6C-8359-AA70FB92D31E}" destId="{68E6CE8F-63BC-4706-8E05-CC0BA3A6DD75}" srcOrd="0" destOrd="0" presId="urn:microsoft.com/office/officeart/2018/5/layout/IconCircleLabelList"/>
    <dgm:cxn modelId="{A3D48024-8415-4661-9BBF-527223839A7E}" type="presParOf" srcId="{875D127F-54A8-4B6C-8359-AA70FB92D31E}" destId="{3A583D10-B9D7-4B83-9374-1FFA25C9C882}" srcOrd="1" destOrd="0" presId="urn:microsoft.com/office/officeart/2018/5/layout/IconCircleLabelList"/>
    <dgm:cxn modelId="{B81419CF-E35C-4BEB-BCA3-66770F6B62A5}" type="presParOf" srcId="{875D127F-54A8-4B6C-8359-AA70FB92D31E}" destId="{5D8CD396-6AFE-43B2-A01C-E9F8B440AF2C}" srcOrd="2" destOrd="0" presId="urn:microsoft.com/office/officeart/2018/5/layout/IconCircleLabelList"/>
    <dgm:cxn modelId="{9A5A26C8-0CFE-4B4F-9B0A-C7E05BB3A0CA}" type="presParOf" srcId="{875D127F-54A8-4B6C-8359-AA70FB92D31E}" destId="{98291574-FC2C-42F9-B7E1-FFC6ED3636F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01D7A7-914C-4D24-8B82-EE40155AB0BE}">
      <dsp:nvSpPr>
        <dsp:cNvPr id="0" name=""/>
        <dsp:cNvSpPr/>
      </dsp:nvSpPr>
      <dsp:spPr>
        <a:xfrm>
          <a:off x="616949" y="329289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A2F131-CD01-4CBD-B7A5-1B9B5E7F0402}">
      <dsp:nvSpPr>
        <dsp:cNvPr id="0" name=""/>
        <dsp:cNvSpPr/>
      </dsp:nvSpPr>
      <dsp:spPr>
        <a:xfrm>
          <a:off x="1004512" y="716852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F4E96D-0DB6-4476-8C51-7CC7EC2F227B}">
      <dsp:nvSpPr>
        <dsp:cNvPr id="0" name=""/>
        <dsp:cNvSpPr/>
      </dsp:nvSpPr>
      <dsp:spPr>
        <a:xfrm>
          <a:off x="35606" y="2714290"/>
          <a:ext cx="2981250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b="1" kern="1200" dirty="0">
              <a:latin typeface="Calibri" panose="020F0502020204030204" pitchFamily="34" charset="0"/>
              <a:cs typeface="Calibri" panose="020F0502020204030204" pitchFamily="34" charset="0"/>
            </a:rPr>
            <a:t>Workforce </a:t>
          </a:r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b="1" kern="1200" dirty="0">
              <a:latin typeface="Calibri" panose="020F0502020204030204" pitchFamily="34" charset="0"/>
              <a:cs typeface="Calibri" panose="020F0502020204030204" pitchFamily="34" charset="0"/>
            </a:rPr>
            <a:t>planning </a:t>
          </a:r>
        </a:p>
      </dsp:txBody>
      <dsp:txXfrm>
        <a:off x="35606" y="2714290"/>
        <a:ext cx="2981250" cy="742500"/>
      </dsp:txXfrm>
    </dsp:sp>
    <dsp:sp modelId="{543C18BC-1989-44B2-9862-C670C61D3452}">
      <dsp:nvSpPr>
        <dsp:cNvPr id="0" name=""/>
        <dsp:cNvSpPr/>
      </dsp:nvSpPr>
      <dsp:spPr>
        <a:xfrm>
          <a:off x="4119918" y="329289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4F35BC-9C76-400A-BBCA-0032259E2E5A}">
      <dsp:nvSpPr>
        <dsp:cNvPr id="0" name=""/>
        <dsp:cNvSpPr/>
      </dsp:nvSpPr>
      <dsp:spPr>
        <a:xfrm>
          <a:off x="4507481" y="716852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63298-B2A6-463D-A7BE-F9F67404E389}">
      <dsp:nvSpPr>
        <dsp:cNvPr id="0" name=""/>
        <dsp:cNvSpPr/>
      </dsp:nvSpPr>
      <dsp:spPr>
        <a:xfrm>
          <a:off x="3538574" y="2714290"/>
          <a:ext cx="2981250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b="1" kern="1200" dirty="0">
              <a:latin typeface="Calibri" panose="020F0502020204030204" pitchFamily="34" charset="0"/>
              <a:cs typeface="Calibri" panose="020F0502020204030204" pitchFamily="34" charset="0"/>
            </a:rPr>
            <a:t>Recruitment and selection</a:t>
          </a:r>
        </a:p>
      </dsp:txBody>
      <dsp:txXfrm>
        <a:off x="3538574" y="2714290"/>
        <a:ext cx="2981250" cy="742500"/>
      </dsp:txXfrm>
    </dsp:sp>
    <dsp:sp modelId="{5BDDFF18-9AEC-4E5E-B9AA-33D86F01A63E}">
      <dsp:nvSpPr>
        <dsp:cNvPr id="0" name=""/>
        <dsp:cNvSpPr/>
      </dsp:nvSpPr>
      <dsp:spPr>
        <a:xfrm>
          <a:off x="7622887" y="329289"/>
          <a:ext cx="1818562" cy="1818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9AEBFF-D2D3-4FFF-AD65-C3CEAEEB10F2}">
      <dsp:nvSpPr>
        <dsp:cNvPr id="0" name=""/>
        <dsp:cNvSpPr/>
      </dsp:nvSpPr>
      <dsp:spPr>
        <a:xfrm>
          <a:off x="8010450" y="716852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CAFAA-6939-48A6-A89B-19D1A94B9EA1}">
      <dsp:nvSpPr>
        <dsp:cNvPr id="0" name=""/>
        <dsp:cNvSpPr/>
      </dsp:nvSpPr>
      <dsp:spPr>
        <a:xfrm>
          <a:off x="7041543" y="2714290"/>
          <a:ext cx="2981250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b="1" kern="1200" dirty="0">
              <a:latin typeface="Calibri" panose="020F0502020204030204" pitchFamily="34" charset="0"/>
              <a:cs typeface="Calibri" panose="020F0502020204030204" pitchFamily="34" charset="0"/>
            </a:rPr>
            <a:t>Operational issues.</a:t>
          </a:r>
        </a:p>
      </dsp:txBody>
      <dsp:txXfrm>
        <a:off x="7041543" y="2714290"/>
        <a:ext cx="2981250" cy="7425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FBF48D-2055-4ADE-A38E-EAACE1401633}">
      <dsp:nvSpPr>
        <dsp:cNvPr id="0" name=""/>
        <dsp:cNvSpPr/>
      </dsp:nvSpPr>
      <dsp:spPr>
        <a:xfrm>
          <a:off x="0" y="0"/>
          <a:ext cx="411164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015719-694E-4A1C-B40B-AC0DE031273E}">
      <dsp:nvSpPr>
        <dsp:cNvPr id="0" name=""/>
        <dsp:cNvSpPr/>
      </dsp:nvSpPr>
      <dsp:spPr>
        <a:xfrm>
          <a:off x="0" y="0"/>
          <a:ext cx="4111640" cy="10251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Operational Risk</a:t>
          </a:r>
        </a:p>
      </dsp:txBody>
      <dsp:txXfrm>
        <a:off x="0" y="0"/>
        <a:ext cx="4111640" cy="1025128"/>
      </dsp:txXfrm>
    </dsp:sp>
    <dsp:sp modelId="{7446B835-AB4C-479A-861C-4EED47FDBC71}">
      <dsp:nvSpPr>
        <dsp:cNvPr id="0" name=""/>
        <dsp:cNvSpPr/>
      </dsp:nvSpPr>
      <dsp:spPr>
        <a:xfrm>
          <a:off x="0" y="1025128"/>
          <a:ext cx="411164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E67AC2-955E-4CA0-BDF3-21CDE4C11164}">
      <dsp:nvSpPr>
        <dsp:cNvPr id="0" name=""/>
        <dsp:cNvSpPr/>
      </dsp:nvSpPr>
      <dsp:spPr>
        <a:xfrm>
          <a:off x="0" y="1025128"/>
          <a:ext cx="4111640" cy="10251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Financial Risk</a:t>
          </a:r>
        </a:p>
      </dsp:txBody>
      <dsp:txXfrm>
        <a:off x="0" y="1025128"/>
        <a:ext cx="4111640" cy="1025128"/>
      </dsp:txXfrm>
    </dsp:sp>
    <dsp:sp modelId="{4D330E25-C3E6-482B-8A26-99EFE0964204}">
      <dsp:nvSpPr>
        <dsp:cNvPr id="0" name=""/>
        <dsp:cNvSpPr/>
      </dsp:nvSpPr>
      <dsp:spPr>
        <a:xfrm>
          <a:off x="0" y="2050256"/>
          <a:ext cx="411164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8F5200-AB26-4879-A407-98370365D68A}">
      <dsp:nvSpPr>
        <dsp:cNvPr id="0" name=""/>
        <dsp:cNvSpPr/>
      </dsp:nvSpPr>
      <dsp:spPr>
        <a:xfrm>
          <a:off x="0" y="2050256"/>
          <a:ext cx="4111640" cy="10251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Environmental Risk </a:t>
          </a:r>
        </a:p>
      </dsp:txBody>
      <dsp:txXfrm>
        <a:off x="0" y="2050256"/>
        <a:ext cx="4111640" cy="1025128"/>
      </dsp:txXfrm>
    </dsp:sp>
    <dsp:sp modelId="{B92737C4-24A6-4BD9-875F-373361EC1711}">
      <dsp:nvSpPr>
        <dsp:cNvPr id="0" name=""/>
        <dsp:cNvSpPr/>
      </dsp:nvSpPr>
      <dsp:spPr>
        <a:xfrm>
          <a:off x="0" y="3075383"/>
          <a:ext cx="411164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704E75-45E6-4AB7-BAF6-3670F3C9737E}">
      <dsp:nvSpPr>
        <dsp:cNvPr id="0" name=""/>
        <dsp:cNvSpPr/>
      </dsp:nvSpPr>
      <dsp:spPr>
        <a:xfrm>
          <a:off x="0" y="3075384"/>
          <a:ext cx="4111640" cy="10251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Reputational Risk</a:t>
          </a:r>
        </a:p>
      </dsp:txBody>
      <dsp:txXfrm>
        <a:off x="0" y="3075384"/>
        <a:ext cx="4111640" cy="10251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E3A300-9954-4581-BE1D-BEBAFCFFC33D}">
      <dsp:nvSpPr>
        <dsp:cNvPr id="0" name=""/>
        <dsp:cNvSpPr/>
      </dsp:nvSpPr>
      <dsp:spPr>
        <a:xfrm>
          <a:off x="162566" y="4280976"/>
          <a:ext cx="4243895" cy="122030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Risk Scoring Factors - If all controls in place Residual Risk could be zero BUT likely to always be some uncontrollable risks</a:t>
          </a:r>
        </a:p>
      </dsp:txBody>
      <dsp:txXfrm>
        <a:off x="162566" y="4280976"/>
        <a:ext cx="4243895" cy="1220303"/>
      </dsp:txXfrm>
    </dsp:sp>
    <dsp:sp modelId="{3A4CBAD4-7DE0-472E-89BA-814C3F2FE8AB}">
      <dsp:nvSpPr>
        <dsp:cNvPr id="0" name=""/>
        <dsp:cNvSpPr/>
      </dsp:nvSpPr>
      <dsp:spPr>
        <a:xfrm rot="10800000">
          <a:off x="0" y="2140980"/>
          <a:ext cx="4569028" cy="2161073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Residual Risk - Risk after controls in place</a:t>
          </a:r>
        </a:p>
      </dsp:txBody>
      <dsp:txXfrm rot="10800000">
        <a:off x="0" y="2140980"/>
        <a:ext cx="4569028" cy="1404200"/>
      </dsp:txXfrm>
    </dsp:sp>
    <dsp:sp modelId="{72D17E8D-4A23-4419-8108-F84359C717EC}">
      <dsp:nvSpPr>
        <dsp:cNvPr id="0" name=""/>
        <dsp:cNvSpPr/>
      </dsp:nvSpPr>
      <dsp:spPr>
        <a:xfrm rot="10800000">
          <a:off x="0" y="983"/>
          <a:ext cx="4569028" cy="2161073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Inherent Risk - Risk before controls put in place</a:t>
          </a:r>
        </a:p>
      </dsp:txBody>
      <dsp:txXfrm rot="10800000">
        <a:off x="0" y="983"/>
        <a:ext cx="4569028" cy="14042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1005F8-B572-4826-80DC-2149CF4ADA1D}">
      <dsp:nvSpPr>
        <dsp:cNvPr id="0" name=""/>
        <dsp:cNvSpPr/>
      </dsp:nvSpPr>
      <dsp:spPr>
        <a:xfrm>
          <a:off x="435612" y="28453"/>
          <a:ext cx="1372500" cy="13725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37A80F-DA63-4B30-8330-51F15FD2820D}">
      <dsp:nvSpPr>
        <dsp:cNvPr id="0" name=""/>
        <dsp:cNvSpPr/>
      </dsp:nvSpPr>
      <dsp:spPr>
        <a:xfrm>
          <a:off x="720966" y="356664"/>
          <a:ext cx="787500" cy="787500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45EEB3-E0B6-4CF4-A093-7811DE1A40B3}">
      <dsp:nvSpPr>
        <dsp:cNvPr id="0" name=""/>
        <dsp:cNvSpPr/>
      </dsp:nvSpPr>
      <dsp:spPr>
        <a:xfrm>
          <a:off x="82588" y="1435543"/>
          <a:ext cx="22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 dirty="0"/>
            <a:t>Intuitive or </a:t>
          </a:r>
          <a:r>
            <a:rPr lang="en-US" sz="1700" kern="1200" dirty="0" err="1"/>
            <a:t>Judgemental</a:t>
          </a:r>
          <a:r>
            <a:rPr lang="en-US" sz="1700" kern="1200" dirty="0"/>
            <a:t> Assessment</a:t>
          </a:r>
        </a:p>
      </dsp:txBody>
      <dsp:txXfrm>
        <a:off x="82588" y="1435543"/>
        <a:ext cx="2250000" cy="720000"/>
      </dsp:txXfrm>
    </dsp:sp>
    <dsp:sp modelId="{EFED58B0-0C9A-404A-A93C-4964EE57971F}">
      <dsp:nvSpPr>
        <dsp:cNvPr id="0" name=""/>
        <dsp:cNvSpPr/>
      </dsp:nvSpPr>
      <dsp:spPr>
        <a:xfrm>
          <a:off x="3079362" y="0"/>
          <a:ext cx="1372500" cy="13725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1FAFD8-E9C0-4BCF-9904-1F2304921115}">
      <dsp:nvSpPr>
        <dsp:cNvPr id="0" name=""/>
        <dsp:cNvSpPr/>
      </dsp:nvSpPr>
      <dsp:spPr>
        <a:xfrm>
          <a:off x="3367118" y="254620"/>
          <a:ext cx="787500" cy="787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27960D-6FDE-4AEF-B5A5-81D485E92F6F}">
      <dsp:nvSpPr>
        <dsp:cNvPr id="0" name=""/>
        <dsp:cNvSpPr/>
      </dsp:nvSpPr>
      <dsp:spPr>
        <a:xfrm>
          <a:off x="2737341" y="1378188"/>
          <a:ext cx="22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 dirty="0"/>
            <a:t>Risk Assessment Matrix</a:t>
          </a:r>
        </a:p>
      </dsp:txBody>
      <dsp:txXfrm>
        <a:off x="2737341" y="1378188"/>
        <a:ext cx="2250000" cy="720000"/>
      </dsp:txXfrm>
    </dsp:sp>
    <dsp:sp modelId="{68E6CE8F-63BC-4706-8E05-CC0BA3A6DD75}">
      <dsp:nvSpPr>
        <dsp:cNvPr id="0" name=""/>
        <dsp:cNvSpPr/>
      </dsp:nvSpPr>
      <dsp:spPr>
        <a:xfrm>
          <a:off x="5744550" y="92727"/>
          <a:ext cx="1372500" cy="13725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583D10-B9D7-4B83-9374-1FFA25C9C882}">
      <dsp:nvSpPr>
        <dsp:cNvPr id="0" name=""/>
        <dsp:cNvSpPr/>
      </dsp:nvSpPr>
      <dsp:spPr>
        <a:xfrm>
          <a:off x="5979895" y="385242"/>
          <a:ext cx="787500" cy="787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291574-FC2C-42F9-B7E1-FFC6ED3636F7}">
      <dsp:nvSpPr>
        <dsp:cNvPr id="0" name=""/>
        <dsp:cNvSpPr/>
      </dsp:nvSpPr>
      <dsp:spPr>
        <a:xfrm>
          <a:off x="5424102" y="1478404"/>
          <a:ext cx="22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 dirty="0"/>
            <a:t>Risk Ranking</a:t>
          </a:r>
        </a:p>
      </dsp:txBody>
      <dsp:txXfrm>
        <a:off x="5424102" y="1478404"/>
        <a:ext cx="225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3FB6F7-996A-41E3-B73D-61A0DFDAD746}" type="datetimeFigureOut">
              <a:rPr lang="en-GB" smtClean="0"/>
              <a:t>07/01/2024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5F4E5E-D1B8-4EF4-8508-5654C8A3C1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2208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3125" cy="3349625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D1544D-F39A-4F55-BC21-9BE909A9BACC}" type="slidenum">
              <a:rPr lang="de-DE" smtClean="0"/>
              <a:t>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111150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3125" cy="3349625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D1544D-F39A-4F55-BC21-9BE909A9BACC}" type="slidenum">
              <a:rPr lang="de-DE" smtClean="0"/>
              <a:t>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3430584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3125" cy="3349625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D1544D-F39A-4F55-BC21-9BE909A9BACC}" type="slidenum">
              <a:rPr lang="de-DE" smtClean="0"/>
              <a:t>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36551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/>
              <a:t>HR function …..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4B52D2-8D0E-481C-94BA-1B3161B566A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781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0C99-502D-4F26-B9AD-A7201E005950}" type="datetimeFigureOut">
              <a:rPr lang="en-GB" smtClean="0"/>
              <a:t>07/01/2024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1ECB9-2FC0-40F5-A6DA-0F63FFDCB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1518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0C99-502D-4F26-B9AD-A7201E005950}" type="datetimeFigureOut">
              <a:rPr lang="en-GB" smtClean="0"/>
              <a:t>07/01/2024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1ECB9-2FC0-40F5-A6DA-0F63FFDCB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2128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0C99-502D-4F26-B9AD-A7201E005950}" type="datetimeFigureOut">
              <a:rPr lang="en-GB" smtClean="0"/>
              <a:t>07/01/2024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1ECB9-2FC0-40F5-A6DA-0F63FFDCB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6655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0C99-502D-4F26-B9AD-A7201E005950}" type="datetimeFigureOut">
              <a:rPr lang="en-GB" smtClean="0"/>
              <a:t>07/01/2024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1ECB9-2FC0-40F5-A6DA-0F63FFDCB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464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0C99-502D-4F26-B9AD-A7201E005950}" type="datetimeFigureOut">
              <a:rPr lang="en-GB" smtClean="0"/>
              <a:t>07/01/2024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1ECB9-2FC0-40F5-A6DA-0F63FFDCB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724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0C99-502D-4F26-B9AD-A7201E005950}" type="datetimeFigureOut">
              <a:rPr lang="en-GB" smtClean="0"/>
              <a:t>07/01/2024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1ECB9-2FC0-40F5-A6DA-0F63FFDCB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2548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0C99-502D-4F26-B9AD-A7201E005950}" type="datetimeFigureOut">
              <a:rPr lang="en-GB" smtClean="0"/>
              <a:t>07/01/2024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1ECB9-2FC0-40F5-A6DA-0F63FFDCB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3736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0C99-502D-4F26-B9AD-A7201E005950}" type="datetimeFigureOut">
              <a:rPr lang="en-GB" smtClean="0"/>
              <a:t>07/01/2024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1ECB9-2FC0-40F5-A6DA-0F63FFDCB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6014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0C99-502D-4F26-B9AD-A7201E005950}" type="datetimeFigureOut">
              <a:rPr lang="en-GB" smtClean="0"/>
              <a:t>07/01/2024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1ECB9-2FC0-40F5-A6DA-0F63FFDCB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555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0C99-502D-4F26-B9AD-A7201E005950}" type="datetimeFigureOut">
              <a:rPr lang="en-GB" smtClean="0"/>
              <a:t>07/01/2024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1ECB9-2FC0-40F5-A6DA-0F63FFDCB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1666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0C99-502D-4F26-B9AD-A7201E005950}" type="datetimeFigureOut">
              <a:rPr lang="en-GB" smtClean="0"/>
              <a:t>07/01/2024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1ECB9-2FC0-40F5-A6DA-0F63FFDCB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1060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5024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7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5917310" y="6500812"/>
            <a:ext cx="345473" cy="267891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46174133"/>
      </p:ext>
    </p:extLst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1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1/7/2024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30145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Empty">
    <p:bg>
      <p:bgPr>
        <a:gradFill flip="none" rotWithShape="1">
          <a:gsLst>
            <a:gs pos="0">
              <a:schemeClr val="accent3">
                <a:lumMod val="40000"/>
                <a:lumOff val="60000"/>
                <a:alpha val="0"/>
              </a:schemeClr>
            </a:gs>
            <a:gs pos="100000">
              <a:schemeClr val="bg2"/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feld 5"/>
          <p:cNvSpPr txBox="1"/>
          <p:nvPr userDrawn="1"/>
        </p:nvSpPr>
        <p:spPr>
          <a:xfrm>
            <a:off x="-574012" y="6440209"/>
            <a:ext cx="112487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fld id="{260E2A6B-A809-4840-BF14-8648BC0BDF87}" type="slidenum">
              <a:rPr lang="id-ID" sz="1000" b="1" i="0" smtClean="0">
                <a:solidFill>
                  <a:srgbClr val="00B0F0"/>
                </a:solidFill>
                <a:latin typeface="Century Gothic" charset="0"/>
                <a:ea typeface="Century Gothic" charset="0"/>
                <a:cs typeface="Century Gothic" charset="0"/>
              </a:rPr>
              <a:pPr algn="r"/>
              <a:t>‹#›</a:t>
            </a:fld>
            <a:r>
              <a:rPr lang="de-DE" sz="1000" b="0" i="0" dirty="0">
                <a:solidFill>
                  <a:srgbClr val="00B0F0"/>
                </a:solidFill>
                <a:latin typeface="Century Gothic" charset="0"/>
                <a:ea typeface="Century Gothic" charset="0"/>
                <a:cs typeface="Century Gothic" charset="0"/>
              </a:rPr>
              <a:t>  </a:t>
            </a:r>
          </a:p>
        </p:txBody>
      </p:sp>
      <p:sp>
        <p:nvSpPr>
          <p:cNvPr id="5" name="Rechteck 19"/>
          <p:cNvSpPr/>
          <p:nvPr userDrawn="1"/>
        </p:nvSpPr>
        <p:spPr>
          <a:xfrm>
            <a:off x="1948062" y="0"/>
            <a:ext cx="47313" cy="941832"/>
          </a:xfrm>
          <a:prstGeom prst="rect">
            <a:avLst/>
          </a:prstGeom>
          <a:solidFill>
            <a:srgbClr val="DA21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338"/>
              <a:t>  </a:t>
            </a:r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4628990" y="470916"/>
            <a:ext cx="7400091" cy="0"/>
          </a:xfrm>
          <a:prstGeom prst="line">
            <a:avLst/>
          </a:prstGeom>
          <a:ln>
            <a:solidFill>
              <a:schemeClr val="tx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 userDrawn="1"/>
        </p:nvCxnSpPr>
        <p:spPr>
          <a:xfrm>
            <a:off x="218718" y="6371447"/>
            <a:ext cx="11810363" cy="0"/>
          </a:xfrm>
          <a:prstGeom prst="line">
            <a:avLst/>
          </a:prstGeom>
          <a:ln>
            <a:solidFill>
              <a:schemeClr val="tx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0749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520C99-502D-4F26-B9AD-A7201E005950}" type="datetimeFigureOut">
              <a:rPr lang="en-GB" smtClean="0"/>
              <a:t>07/01/2024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C1ECB9-2FC0-40F5-A6DA-0F63FFDCB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9800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.pn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ressbooks.bccampus.ca/esm1/chapter/chapter-1/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s://www.gov.uk/guidance/entertainment-licensing-changes-under-the-live-music-act" TargetMode="Externa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257279&amp;picture=laborlawlawyerlegaltechnology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27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2FAD6-BF54-4F11-320C-CFDB8B04DDE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Operations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550200-E5C7-1E08-8328-AE0C2E8742C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WORKSHOP </a:t>
            </a:r>
          </a:p>
        </p:txBody>
      </p:sp>
    </p:spTree>
    <p:extLst>
      <p:ext uri="{BB962C8B-B14F-4D97-AF65-F5344CB8AC3E}">
        <p14:creationId xmlns:p14="http://schemas.microsoft.com/office/powerpoint/2010/main" val="700718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feld 17"/>
          <p:cNvSpPr txBox="1"/>
          <p:nvPr/>
        </p:nvSpPr>
        <p:spPr>
          <a:xfrm>
            <a:off x="231820" y="487656"/>
            <a:ext cx="16645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1400" b="1" dirty="0">
                <a:latin typeface="Century Gothic" charset="0"/>
                <a:ea typeface="Century Gothic" charset="0"/>
                <a:cs typeface="Century Gothic" charset="0"/>
              </a:rPr>
              <a:t>Swansea Arena</a:t>
            </a:r>
          </a:p>
          <a:p>
            <a:pPr algn="r"/>
            <a:r>
              <a:rPr lang="en-US" sz="1400" dirty="0">
                <a:latin typeface="Century Gothic" charset="0"/>
                <a:ea typeface="Century Gothic" charset="0"/>
                <a:cs typeface="Century Gothic" charset="0"/>
              </a:rPr>
              <a:t>Operations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75031" y="87546"/>
            <a:ext cx="6465194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 b="1" dirty="0"/>
              <a:t>Operations – Introduction and Overview</a:t>
            </a:r>
            <a:endParaRPr lang="en-GB" sz="2000" b="1" dirty="0"/>
          </a:p>
        </p:txBody>
      </p:sp>
      <p:sp>
        <p:nvSpPr>
          <p:cNvPr id="15" name="Rectangle 1">
            <a:extLst>
              <a:ext uri="{FF2B5EF4-FFF2-40B4-BE49-F238E27FC236}">
                <a16:creationId xmlns:a16="http://schemas.microsoft.com/office/drawing/2014/main" id="{A3957A52-ED41-4065-A96A-CECC7F9968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521" y="1072433"/>
            <a:ext cx="6146946" cy="5293757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altLang="en-US" b="1" dirty="0">
                <a:latin typeface="Calibri"/>
                <a:ea typeface="Calibri" panose="020F0502020204030204" pitchFamily="34" charset="0"/>
                <a:cs typeface="Times New Roman"/>
              </a:rPr>
              <a:t>Operations</a:t>
            </a:r>
            <a:r>
              <a:rPr lang="en-GB" altLang="en-US" dirty="0">
                <a:latin typeface="Calibri"/>
                <a:ea typeface="Calibri" panose="020F0502020204030204" pitchFamily="34" charset="0"/>
                <a:cs typeface="Times New Roman"/>
              </a:rPr>
              <a:t> – day to day planning, procedures and safety for staff, guests and Front of House areas</a:t>
            </a:r>
            <a:endParaRPr lang="en-GB" altLang="en-US" dirty="0">
              <a:latin typeface="Calibri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spcAft>
                <a:spcPct val="0"/>
              </a:spcAft>
            </a:pPr>
            <a:endParaRPr lang="en-GB" altLang="en-US" sz="1000" dirty="0">
              <a:latin typeface="Calibri" panose="020F0502020204030204" pitchFamily="34" charset="0"/>
              <a:ea typeface="Calibri" panose="020F0502020204030204" pitchFamily="34" charset="0"/>
              <a:cs typeface="Times New Roman"/>
            </a:endParaRPr>
          </a:p>
          <a:p>
            <a:pPr marL="285750" indent="-28575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altLang="en-US" b="1" dirty="0">
                <a:latin typeface="Calibri"/>
                <a:ea typeface="Calibri" panose="020F0502020204030204" pitchFamily="34" charset="0"/>
                <a:cs typeface="Times New Roman"/>
              </a:rPr>
              <a:t>Front of House </a:t>
            </a:r>
            <a:r>
              <a:rPr lang="en-GB" altLang="en-US" dirty="0">
                <a:latin typeface="Calibri"/>
                <a:ea typeface="Calibri" panose="020F0502020204030204" pitchFamily="34" charset="0"/>
                <a:cs typeface="Times New Roman"/>
              </a:rPr>
              <a:t>(FOH) – all customer facing areas including F&amp;B outlets, auditorium, foyer / immediate vicinity of venue</a:t>
            </a:r>
          </a:p>
          <a:p>
            <a:pPr>
              <a:spcBef>
                <a:spcPct val="0"/>
              </a:spcBef>
              <a:spcAft>
                <a:spcPct val="0"/>
              </a:spcAft>
            </a:pPr>
            <a:endParaRPr lang="en-GB" altLang="en-US" sz="1000" dirty="0">
              <a:latin typeface="Calibri" panose="020F0502020204030204" pitchFamily="34" charset="0"/>
              <a:ea typeface="Calibri" panose="020F0502020204030204" pitchFamily="34" charset="0"/>
              <a:cs typeface="Times New Roman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b="1" dirty="0">
                <a:latin typeface="Calibri"/>
                <a:ea typeface="Calibri" panose="020F0502020204030204" pitchFamily="34" charset="0"/>
                <a:cs typeface="Calibri"/>
              </a:rPr>
              <a:t>Safety</a:t>
            </a:r>
            <a:r>
              <a:rPr lang="en-GB" dirty="0">
                <a:latin typeface="Calibri"/>
                <a:ea typeface="Calibri" panose="020F0502020204030204" pitchFamily="34" charset="0"/>
                <a:cs typeface="Calibri"/>
              </a:rPr>
              <a:t> – working with all departments to assess the ‘Risk’ and to ensure suitable processes and procedures are in place. Providing training, guidance and comms to the venue on latest procedures / event information  </a:t>
            </a:r>
            <a:endParaRPr lang="en-GB" altLang="en-US" dirty="0">
              <a:latin typeface="Calibri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altLang="en-US" sz="1000" dirty="0">
              <a:latin typeface="Calibri"/>
              <a:ea typeface="Calibri" panose="020F0502020204030204" pitchFamily="34" charset="0"/>
              <a:cs typeface="Times New Roman"/>
            </a:endParaRPr>
          </a:p>
          <a:p>
            <a:pPr marL="285750" indent="-28575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altLang="en-US" b="1" dirty="0">
                <a:latin typeface="Calibri"/>
                <a:ea typeface="Calibri" panose="020F0502020204030204" pitchFamily="34" charset="0"/>
                <a:cs typeface="Times New Roman"/>
              </a:rPr>
              <a:t>Risk</a:t>
            </a:r>
            <a:r>
              <a:rPr lang="en-GB" altLang="en-US" dirty="0">
                <a:latin typeface="Calibri"/>
                <a:ea typeface="Calibri" panose="020F0502020204030204" pitchFamily="34" charset="0"/>
                <a:cs typeface="Times New Roman"/>
              </a:rPr>
              <a:t> – Security</a:t>
            </a:r>
            <a:r>
              <a:rPr lang="en-GB" altLang="en-US" dirty="0">
                <a:ea typeface="Calibri" panose="020F0502020204030204" pitchFamily="34" charset="0"/>
                <a:cs typeface="Times New Roman"/>
              </a:rPr>
              <a:t>, Fire Safety, </a:t>
            </a:r>
            <a:r>
              <a:rPr lang="en-GB" altLang="en-US" dirty="0">
                <a:latin typeface="Calibri"/>
                <a:ea typeface="Calibri" panose="020F0502020204030204" pitchFamily="34" charset="0"/>
                <a:cs typeface="Times New Roman"/>
              </a:rPr>
              <a:t>Risk Assessments, Licensing, Local Authorities, Standard Operating Procedures and Operational Management Plans</a:t>
            </a:r>
            <a:endParaRPr lang="en-GB" altLang="en-US" dirty="0">
              <a:latin typeface="Calibri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spcAft>
                <a:spcPct val="0"/>
              </a:spcAft>
            </a:pPr>
            <a:endParaRPr lang="en-GB" altLang="en-US" sz="1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altLang="en-US" b="1" dirty="0">
                <a:latin typeface="Calibri"/>
                <a:ea typeface="Calibri" panose="020F0502020204030204" pitchFamily="34" charset="0"/>
                <a:cs typeface="Times New Roman"/>
              </a:rPr>
              <a:t>Event Liaison &amp; Advancing </a:t>
            </a:r>
            <a:r>
              <a:rPr lang="en-GB" altLang="en-US" dirty="0">
                <a:latin typeface="Calibri"/>
                <a:ea typeface="Calibri" panose="020F0502020204030204" pitchFamily="34" charset="0"/>
                <a:cs typeface="Times New Roman"/>
              </a:rPr>
              <a:t>– communicating with clients and visiting companies to ensure all aspects of their events are planned ahead of their arrival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1000" dirty="0">
              <a:latin typeface="Calibri"/>
              <a:ea typeface="Calibri" panose="020F0502020204030204" pitchFamily="34" charset="0"/>
              <a:cs typeface="Times New Roman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altLang="en-US" b="1" dirty="0">
                <a:latin typeface="Calibri"/>
                <a:ea typeface="Calibri" panose="020F0502020204030204" pitchFamily="34" charset="0"/>
                <a:cs typeface="Times New Roman"/>
              </a:rPr>
              <a:t>Event &amp; Duty Management </a:t>
            </a:r>
            <a:r>
              <a:rPr lang="en-GB" altLang="en-US" dirty="0">
                <a:latin typeface="Calibri"/>
                <a:ea typeface="Calibri" panose="020F0502020204030204" pitchFamily="34" charset="0"/>
                <a:cs typeface="Times New Roman"/>
              </a:rPr>
              <a:t>– leading on all ticketed or high risk events on the day, overall responsibility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8202DE-C5A1-48B4-9A91-D9E3355229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136" r="29234"/>
          <a:stretch/>
        </p:blipFill>
        <p:spPr>
          <a:xfrm>
            <a:off x="6448065" y="1693955"/>
            <a:ext cx="5581414" cy="405020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8A0A1BC-37B2-411C-A471-F9F8E67DDB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0612" y="6472755"/>
            <a:ext cx="3164940" cy="290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9036334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4D01CCB1-1B83-49AE-88FC-1FCCBB4CA9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2783" y="3775743"/>
            <a:ext cx="4148161" cy="2443881"/>
          </a:xfrm>
          <a:prstGeom prst="rect">
            <a:avLst/>
          </a:prstGeom>
        </p:spPr>
      </p:pic>
      <p:sp>
        <p:nvSpPr>
          <p:cNvPr id="9" name="Textfeld 17"/>
          <p:cNvSpPr txBox="1"/>
          <p:nvPr/>
        </p:nvSpPr>
        <p:spPr>
          <a:xfrm>
            <a:off x="231820" y="487656"/>
            <a:ext cx="16645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1400" b="1" dirty="0">
                <a:latin typeface="Century Gothic" charset="0"/>
                <a:ea typeface="Century Gothic" charset="0"/>
                <a:cs typeface="Century Gothic" charset="0"/>
              </a:rPr>
              <a:t>Swansea Arena</a:t>
            </a:r>
          </a:p>
          <a:p>
            <a:pPr algn="r"/>
            <a:r>
              <a:rPr lang="en-US" sz="1400" dirty="0">
                <a:latin typeface="Century Gothic" charset="0"/>
                <a:ea typeface="Century Gothic" charset="0"/>
                <a:cs typeface="Century Gothic" charset="0"/>
              </a:rPr>
              <a:t>Operations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20428" y="0"/>
            <a:ext cx="6465194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 b="1" dirty="0"/>
              <a:t>Operations – Security &amp; Medical</a:t>
            </a:r>
            <a:endParaRPr lang="en-GB" sz="2000" b="1" dirty="0"/>
          </a:p>
        </p:txBody>
      </p:sp>
      <p:sp>
        <p:nvSpPr>
          <p:cNvPr id="15" name="Rectangle 1">
            <a:extLst>
              <a:ext uri="{FF2B5EF4-FFF2-40B4-BE49-F238E27FC236}">
                <a16:creationId xmlns:a16="http://schemas.microsoft.com/office/drawing/2014/main" id="{A3957A52-ED41-4065-A96A-CECC7F9968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7746" y="878309"/>
            <a:ext cx="10478236" cy="34470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>
              <a:latin typeface="Calibri"/>
              <a:ea typeface="Calibri" panose="020F0502020204030204" pitchFamily="34" charset="0"/>
              <a:cs typeface="Calibri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b="1" dirty="0">
                <a:ea typeface="Calibri" panose="020F0502020204030204" pitchFamily="34" charset="0"/>
                <a:cs typeface="Calibri"/>
              </a:rPr>
              <a:t>Standing Events </a:t>
            </a:r>
            <a:r>
              <a:rPr lang="en-GB" dirty="0">
                <a:ea typeface="Calibri" panose="020F0502020204030204" pitchFamily="34" charset="0"/>
                <a:cs typeface="Calibri"/>
              </a:rPr>
              <a:t>– individual Crowd Control Risk Assessments and increased staffing levels, experienced pit crew monitoring crowd movement and behaviour. Additional measures may include </a:t>
            </a:r>
            <a:r>
              <a:rPr lang="en-GB" dirty="0" err="1">
                <a:ea typeface="Calibri" panose="020F0502020204030204" pitchFamily="34" charset="0"/>
                <a:cs typeface="Calibri"/>
              </a:rPr>
              <a:t>wristbanding</a:t>
            </a:r>
            <a:r>
              <a:rPr lang="en-GB" dirty="0">
                <a:ea typeface="Calibri" panose="020F0502020204030204" pitchFamily="34" charset="0"/>
                <a:cs typeface="Calibri"/>
              </a:rPr>
              <a:t> standing guests, restrictions on items permitted in to the building, decant rules, synchronisation of door times</a:t>
            </a: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sz="1000" dirty="0">
              <a:ea typeface="Calibri" panose="020F0502020204030204" pitchFamily="34" charset="0"/>
              <a:cs typeface="Calibri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b="1" dirty="0">
                <a:ea typeface="Calibri" panose="020F0502020204030204" pitchFamily="34" charset="0"/>
                <a:cs typeface="Calibri"/>
              </a:rPr>
              <a:t>DJ Events </a:t>
            </a:r>
            <a:r>
              <a:rPr lang="en-GB" dirty="0">
                <a:ea typeface="Calibri" panose="020F0502020204030204" pitchFamily="34" charset="0"/>
                <a:cs typeface="Calibri"/>
              </a:rPr>
              <a:t>– similar to standing event operations but FOH have an added focus of deterrent against substance abuse (enhanced searches, amnesty boxes etc). Operate a stricter BOH operation and implement additional guarding roles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1000" dirty="0">
              <a:ea typeface="Calibri" panose="020F0502020204030204" pitchFamily="34" charset="0"/>
              <a:cs typeface="Calibri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b="1" dirty="0">
                <a:ea typeface="Calibri" panose="020F0502020204030204" pitchFamily="34" charset="0"/>
                <a:cs typeface="Calibri"/>
              </a:rPr>
              <a:t>Medical Provision </a:t>
            </a:r>
            <a:r>
              <a:rPr lang="en-GB" dirty="0">
                <a:ea typeface="Calibri" panose="020F0502020204030204" pitchFamily="34" charset="0"/>
                <a:cs typeface="Calibri"/>
              </a:rPr>
              <a:t>– for high risk events, additional medical support &amp; safeguarding provisions are required</a:t>
            </a:r>
            <a:endParaRPr lang="en-GB" dirty="0"/>
          </a:p>
          <a:p>
            <a:pPr lvl="1"/>
            <a:endParaRPr lang="en-GB" dirty="0"/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dirty="0">
              <a:latin typeface="Calibri"/>
              <a:ea typeface="Calibri" panose="020F0502020204030204" pitchFamily="34" charset="0"/>
              <a:cs typeface="Calibri"/>
            </a:endParaRPr>
          </a:p>
          <a:p>
            <a:pPr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E03A382-FFCF-4609-AAF6-B1C0EE011D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0612" y="6472755"/>
            <a:ext cx="3164940" cy="290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6E09631-4BFD-4EB2-B945-948C7E2B35F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5893"/>
          <a:stretch/>
        </p:blipFill>
        <p:spPr>
          <a:xfrm>
            <a:off x="221674" y="3621767"/>
            <a:ext cx="4361215" cy="2453796"/>
          </a:xfrm>
          <a:prstGeom prst="rect">
            <a:avLst/>
          </a:prstGeom>
        </p:spPr>
      </p:pic>
      <p:sp>
        <p:nvSpPr>
          <p:cNvPr id="2" name="AutoShape 2">
            <a:extLst>
              <a:ext uri="{FF2B5EF4-FFF2-40B4-BE49-F238E27FC236}">
                <a16:creationId xmlns:a16="http://schemas.microsoft.com/office/drawing/2014/main" id="{6FA5BDE3-BA79-4BC4-91FF-67A61DA0AE8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371951" y="-295049"/>
            <a:ext cx="3876449" cy="3876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4">
            <a:extLst>
              <a:ext uri="{FF2B5EF4-FFF2-40B4-BE49-F238E27FC236}">
                <a16:creationId xmlns:a16="http://schemas.microsoft.com/office/drawing/2014/main" id="{1CBE89B1-C1BB-43BE-BB85-DED253A84BC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>
            <a:extLst>
              <a:ext uri="{FF2B5EF4-FFF2-40B4-BE49-F238E27FC236}">
                <a16:creationId xmlns:a16="http://schemas.microsoft.com/office/drawing/2014/main" id="{0CE88310-08B6-4E51-9213-23E59795182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6" name="Picture 8">
            <a:extLst>
              <a:ext uri="{FF2B5EF4-FFF2-40B4-BE49-F238E27FC236}">
                <a16:creationId xmlns:a16="http://schemas.microsoft.com/office/drawing/2014/main" id="{E5A0D126-E27A-4B39-A0A9-EC69CB9038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7391" y="3946568"/>
            <a:ext cx="4148161" cy="2453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7132701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feld 17"/>
          <p:cNvSpPr txBox="1"/>
          <p:nvPr/>
        </p:nvSpPr>
        <p:spPr>
          <a:xfrm>
            <a:off x="231820" y="487656"/>
            <a:ext cx="16645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1400" b="1" dirty="0">
                <a:latin typeface="Century Gothic" charset="0"/>
                <a:ea typeface="Century Gothic" charset="0"/>
                <a:cs typeface="Century Gothic" charset="0"/>
              </a:rPr>
              <a:t>Swansea Arena</a:t>
            </a:r>
          </a:p>
          <a:p>
            <a:pPr algn="r"/>
            <a:r>
              <a:rPr lang="en-US" sz="1400" dirty="0">
                <a:latin typeface="Century Gothic" charset="0"/>
                <a:ea typeface="Century Gothic" charset="0"/>
                <a:cs typeface="Century Gothic" charset="0"/>
              </a:rPr>
              <a:t>Operations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75031" y="0"/>
            <a:ext cx="6465194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 b="1" dirty="0"/>
              <a:t>Operations – Security Awareness &amp; Liaison</a:t>
            </a:r>
            <a:endParaRPr lang="en-GB" sz="2000" b="1" dirty="0"/>
          </a:p>
        </p:txBody>
      </p:sp>
      <p:sp>
        <p:nvSpPr>
          <p:cNvPr id="15" name="Rectangle 1">
            <a:extLst>
              <a:ext uri="{FF2B5EF4-FFF2-40B4-BE49-F238E27FC236}">
                <a16:creationId xmlns:a16="http://schemas.microsoft.com/office/drawing/2014/main" id="{A3957A52-ED41-4065-A96A-CECC7F9968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820" y="1380210"/>
            <a:ext cx="8967730" cy="51706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b="1" dirty="0">
                <a:latin typeface="Calibri"/>
                <a:ea typeface="Calibri" panose="020F0502020204030204" pitchFamily="34" charset="0"/>
                <a:cs typeface="Calibri"/>
              </a:rPr>
              <a:t>Protect Duty </a:t>
            </a:r>
            <a:r>
              <a:rPr lang="en-GB" dirty="0">
                <a:latin typeface="Calibri"/>
                <a:ea typeface="Calibri" panose="020F0502020204030204" pitchFamily="34" charset="0"/>
                <a:cs typeface="Calibri"/>
              </a:rPr>
              <a:t>– pending new legislation, set out by the UK Government, following public consultation. The aim is to make the public safer at publicly accessible locations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1000" dirty="0">
              <a:latin typeface="Calibri"/>
              <a:ea typeface="Calibri" panose="020F0502020204030204" pitchFamily="34" charset="0"/>
              <a:cs typeface="Calibri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b="1" dirty="0">
                <a:latin typeface="Calibri"/>
                <a:ea typeface="Calibri" panose="020F0502020204030204" pitchFamily="34" charset="0"/>
                <a:cs typeface="Calibri"/>
              </a:rPr>
              <a:t>Readiness</a:t>
            </a:r>
            <a:r>
              <a:rPr lang="en-GB" dirty="0">
                <a:latin typeface="Calibri"/>
                <a:ea typeface="Calibri" panose="020F0502020204030204" pitchFamily="34" charset="0"/>
                <a:cs typeface="Calibri"/>
              </a:rPr>
              <a:t> – </a:t>
            </a:r>
            <a:r>
              <a:rPr lang="en-GB" altLang="en-US" dirty="0">
                <a:ea typeface="Calibri" panose="020F0502020204030204" pitchFamily="34" charset="0"/>
                <a:cs typeface="Calibri"/>
              </a:rPr>
              <a:t>high spec security mag arches, wands and accompanying divesting tables, with thorough queue management controls</a:t>
            </a: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altLang="en-US" sz="1000" dirty="0">
              <a:latin typeface="Calibri"/>
              <a:ea typeface="Calibri" panose="020F0502020204030204" pitchFamily="34" charset="0"/>
              <a:cs typeface="Calibri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altLang="en-US" b="1" dirty="0">
                <a:ea typeface="Calibri" panose="020F0502020204030204" pitchFamily="34" charset="0"/>
                <a:cs typeface="Calibri"/>
              </a:rPr>
              <a:t>Searches</a:t>
            </a:r>
            <a:r>
              <a:rPr lang="en-GB" altLang="en-US" dirty="0">
                <a:ea typeface="Calibri" panose="020F0502020204030204" pitchFamily="34" charset="0"/>
                <a:cs typeface="Calibri"/>
              </a:rPr>
              <a:t> – searches are designed to keep our staff and guests safe. We vary the scale of these on an event by event basis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1000" dirty="0">
              <a:ea typeface="Calibri" panose="020F0502020204030204" pitchFamily="34" charset="0"/>
              <a:cs typeface="Calibri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altLang="en-US" b="1" dirty="0">
                <a:latin typeface="Calibri"/>
                <a:ea typeface="Calibri" panose="020F0502020204030204" pitchFamily="34" charset="0"/>
                <a:cs typeface="Calibri"/>
              </a:rPr>
              <a:t>Central Support</a:t>
            </a:r>
            <a:r>
              <a:rPr lang="en-GB" altLang="en-US" dirty="0">
                <a:latin typeface="Calibri"/>
                <a:ea typeface="Calibri" panose="020F0502020204030204" pitchFamily="34" charset="0"/>
                <a:cs typeface="Calibri"/>
              </a:rPr>
              <a:t> - ATG’s Risk Team monitor venue operations, learning from mistakes, provide guidance, monitor behavioural trends and respond to the latest Government guidance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1000" dirty="0">
              <a:latin typeface="Calibri"/>
              <a:ea typeface="Calibri" panose="020F0502020204030204" pitchFamily="34" charset="0"/>
              <a:cs typeface="Calibri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altLang="en-US" b="1" dirty="0">
                <a:latin typeface="Calibri"/>
                <a:ea typeface="Calibri" panose="020F0502020204030204" pitchFamily="34" charset="0"/>
                <a:cs typeface="Calibri"/>
              </a:rPr>
              <a:t>Licensing and Local Authorities </a:t>
            </a:r>
            <a:r>
              <a:rPr lang="en-GB" altLang="en-US" dirty="0">
                <a:latin typeface="Calibri"/>
                <a:ea typeface="Calibri" panose="020F0502020204030204" pitchFamily="34" charset="0"/>
                <a:cs typeface="Calibri"/>
              </a:rPr>
              <a:t>– continuous liaison with Swansea Licensing Authority – updating them on upcoming events, plans and operations. Regular visits during events</a:t>
            </a: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altLang="en-US" sz="1000" dirty="0">
              <a:latin typeface="Calibri"/>
              <a:ea typeface="Calibri" panose="020F0502020204030204" pitchFamily="34" charset="0"/>
              <a:cs typeface="Calibri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altLang="en-US" b="1" dirty="0">
                <a:ea typeface="Calibri" panose="020F0502020204030204" pitchFamily="34" charset="0"/>
                <a:cs typeface="Calibri"/>
              </a:rPr>
              <a:t>Fire Arms Unit and </a:t>
            </a:r>
            <a:r>
              <a:rPr lang="en-GB" altLang="en-US" b="1" dirty="0">
                <a:latin typeface="Calibri"/>
                <a:ea typeface="Calibri" panose="020F0502020204030204" pitchFamily="34" charset="0"/>
                <a:cs typeface="Calibri"/>
              </a:rPr>
              <a:t>WECTU </a:t>
            </a:r>
            <a:r>
              <a:rPr lang="en-GB" altLang="en-US" dirty="0">
                <a:latin typeface="Calibri"/>
                <a:ea typeface="Calibri" panose="020F0502020204030204" pitchFamily="34" charset="0"/>
                <a:cs typeface="Calibri"/>
              </a:rPr>
              <a:t>(Wales Extremism and Counter Terrorism Unit) – liaise with me to provide guidance and support to us, whilst ensuring they are familiar with the venue</a:t>
            </a: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altLang="en-US" sz="1000" dirty="0">
              <a:latin typeface="Calibri"/>
              <a:ea typeface="Calibri" panose="020F0502020204030204" pitchFamily="34" charset="0"/>
              <a:cs typeface="Calibri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altLang="en-US" dirty="0">
              <a:latin typeface="Calibri"/>
              <a:ea typeface="Calibri" panose="020F0502020204030204" pitchFamily="34" charset="0"/>
              <a:cs typeface="Calibri"/>
            </a:endParaRPr>
          </a:p>
          <a:p>
            <a:pPr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06B42C9E-5D94-41C3-A798-983E8614871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283" t="42707" r="8627"/>
          <a:stretch/>
        </p:blipFill>
        <p:spPr bwMode="auto">
          <a:xfrm>
            <a:off x="9172409" y="3911085"/>
            <a:ext cx="2939959" cy="241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>
            <a:extLst>
              <a:ext uri="{FF2B5EF4-FFF2-40B4-BE49-F238E27FC236}">
                <a16:creationId xmlns:a16="http://schemas.microsoft.com/office/drawing/2014/main" id="{F405E293-EE9A-432F-83BF-C10514E2D4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93" r="15686"/>
          <a:stretch/>
        </p:blipFill>
        <p:spPr bwMode="auto">
          <a:xfrm>
            <a:off x="9172408" y="499072"/>
            <a:ext cx="2939959" cy="2565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South Wales Police - Superintendent Lee Porter has been awarded the Queen's  Police Medal (QPM) in the New Year's Honours. Mr Porter joined the police  service in 1992 having served with the">
            <a:extLst>
              <a:ext uri="{FF2B5EF4-FFF2-40B4-BE49-F238E27FC236}">
                <a16:creationId xmlns:a16="http://schemas.microsoft.com/office/drawing/2014/main" id="{9E1D3E03-652B-4457-93AC-7E0ADD9E78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2409" y="2529299"/>
            <a:ext cx="2939959" cy="1956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>
            <a:extLst>
              <a:ext uri="{FF2B5EF4-FFF2-40B4-BE49-F238E27FC236}">
                <a16:creationId xmlns:a16="http://schemas.microsoft.com/office/drawing/2014/main" id="{DC421351-1BA1-41A5-8CD5-EBAF6AAE92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0612" y="6472755"/>
            <a:ext cx="3164940" cy="290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6139629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6C458-F08F-4BBF-8EA7-DA2F9BE89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Section 1 event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F50BD8-310C-68D0-0ACC-B8427BF648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>
              <a:lnSpc>
                <a:spcPct val="107000"/>
              </a:lnSpc>
              <a:spcAft>
                <a:spcPts val="1500"/>
              </a:spcAft>
            </a:pPr>
            <a:r>
              <a:rPr lang="en-GB" sz="1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Events Title, Date, Venue &amp; Department &amp; your name &amp; roles &amp; responsibilities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Introductory Theory – Operations Management Definitions &amp; responsibility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Events Scope / Department Info / Aims &amp; Objectives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Logistics &amp; Event Set up for the event.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Suggest including Gantt Chart for time management plan for set up &amp; the event structure.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Organisational objectives (MASTER)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7762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 </a:t>
            </a:r>
          </a:p>
        </p:txBody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6800" y="1191043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46ED3-CFFC-D2D4-BE36-07399BC4A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43" y="285387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HUMAN RESOURCES in the event and the area  – (week 4)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42D47C-3C18-6CFD-236E-E16EF69AA0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43" y="1825625"/>
            <a:ext cx="105156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STAFF – recruitment / rota</a:t>
            </a:r>
          </a:p>
          <a:p>
            <a:r>
              <a:rPr lang="en-GB" dirty="0"/>
              <a:t>Staff roles</a:t>
            </a:r>
          </a:p>
          <a:p>
            <a:r>
              <a:rPr lang="en-GB" dirty="0"/>
              <a:t>Link to SOP / crowd management </a:t>
            </a:r>
          </a:p>
          <a:p>
            <a:r>
              <a:rPr lang="en-GB" dirty="0"/>
              <a:t>Talent selection: discuss skill requirements and the importance of this link to the customer service and operational requirements etc </a:t>
            </a:r>
          </a:p>
          <a:p>
            <a:r>
              <a:rPr lang="en-GB" dirty="0"/>
              <a:t>Workforce Planning ; operational elements of training: risk assessment – fire safety, first aid training, safety issues relating to the business overall but to the department. Include  a skills audit or training plan for the staff link to the importance of this for the overall operations of the Arena to include safety, risk, security etc. . </a:t>
            </a:r>
          </a:p>
          <a:p>
            <a:r>
              <a:rPr lang="en-GB" dirty="0"/>
              <a:t>Link to different events and visitor typology and stakeholders internally and externally.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DB3D9A-EDAC-A0A2-0BEC-237F4F4C24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622" t="25162" r="21191" b="7113"/>
          <a:stretch/>
        </p:blipFill>
        <p:spPr>
          <a:xfrm>
            <a:off x="6407834" y="1184251"/>
            <a:ext cx="5409028" cy="4115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251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51020-A2C0-4115-D51C-4A502D0B9E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141" y="161925"/>
            <a:ext cx="10515600" cy="1325563"/>
          </a:xfrm>
        </p:spPr>
        <p:txBody>
          <a:bodyPr/>
          <a:lstStyle/>
          <a:p>
            <a:r>
              <a:rPr lang="en-GB" dirty="0"/>
              <a:t>Operational |Policies &amp; procedures </a:t>
            </a:r>
            <a:br>
              <a:rPr lang="en-GB" dirty="0"/>
            </a:br>
            <a:r>
              <a:rPr lang="en-GB" dirty="0"/>
              <a:t>Legal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0FA71-AE5D-FDD2-31B7-ACED3CFB2A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977" y="1487488"/>
            <a:ext cx="10515600" cy="4351338"/>
          </a:xfrm>
        </p:spPr>
        <p:txBody>
          <a:bodyPr/>
          <a:lstStyle/>
          <a:p>
            <a:pPr fontAlgn="base">
              <a:lnSpc>
                <a:spcPct val="107000"/>
              </a:lnSpc>
              <a:spcAft>
                <a:spcPts val="1500"/>
              </a:spcAft>
            </a:pPr>
            <a:r>
              <a:rPr lang="en-GB" sz="1800" dirty="0">
                <a:solidFill>
                  <a:srgbClr val="333333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Calibri" panose="020F0502020204030204" pitchFamily="34" charset="0"/>
              </a:rPr>
              <a:t>Use Introductory theory or definition. This section should include the current operating policies &amp; procedures for the department and business overall.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333333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Calibri" panose="020F0502020204030204" pitchFamily="34" charset="0"/>
              </a:rPr>
              <a:t>For this you should use the current Wales Govt guidelines and also consider possible changes &amp; implications linked to legalities.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333333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Calibri" panose="020F0502020204030204" pitchFamily="34" charset="0"/>
              </a:rPr>
              <a:t>Link to trends, needs, motivations to the type of events and visitors to the Arena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333333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Calibri" panose="020F0502020204030204" pitchFamily="34" charset="0"/>
              </a:rPr>
              <a:t>Regarding legal aspects refer to the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Calibri" panose="020F0502020204030204" pitchFamily="34" charset="0"/>
              </a:rPr>
              <a:t>GreenBook</a:t>
            </a:r>
            <a:r>
              <a:rPr lang="en-GB" sz="1800" dirty="0">
                <a:solidFill>
                  <a:srgbClr val="333333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Calibri" panose="020F0502020204030204" pitchFamily="34" charset="0"/>
              </a:rPr>
              <a:t> &amp;/or Purple Book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333333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Calibri" panose="020F0502020204030204" pitchFamily="34" charset="0"/>
              </a:rPr>
              <a:t>Discuss risk assessment policies for the Arena and the department.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rgbClr val="333333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</a:rPr>
              <a:t>Legal aspects should be covered relating to the business overall as well as to the department and linked to the type of event / stakeholders both internally and externally. Use examples to support evidence.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45372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50EC1-5A2D-B7D5-2AA0-651A490F3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65" y="-22980"/>
            <a:ext cx="10515600" cy="658332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000000"/>
                </a:solidFill>
                <a:effectLst/>
                <a:ea typeface="Arial" panose="020B0604020202020204" pitchFamily="34" charset="0"/>
                <a:cs typeface="Calibri Light" panose="020F0302020204030204" pitchFamily="34" charset="0"/>
              </a:rPr>
              <a:t>Operational Law -</a:t>
            </a:r>
            <a:endParaRPr lang="en-GB" sz="6600" b="1" dirty="0">
              <a:cs typeface="Calibri Light" panose="020F03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7E5DF2-27D4-1C7A-7EB1-717ACDB219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65" y="635352"/>
            <a:ext cx="10515600" cy="550561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600" dirty="0">
                <a:solidFill>
                  <a:srgbClr val="000000"/>
                </a:solidFill>
                <a:effectLst/>
                <a:ea typeface="Arial" panose="020B0604020202020204" pitchFamily="34" charset="0"/>
                <a:cs typeface="Times New Roman" panose="02020603050405020304" pitchFamily="18" charset="0"/>
              </a:rPr>
              <a:t>Sale of Goods Act, alcohol licencing, public entertainment, food standards, Disability Discrimination Act. etc</a:t>
            </a:r>
          </a:p>
          <a:p>
            <a:pPr marL="0" indent="0">
              <a:buNone/>
            </a:pPr>
            <a:r>
              <a:rPr lang="en-GB" sz="16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Sale of Goods Act 1979 – </a:t>
            </a:r>
          </a:p>
          <a:p>
            <a:pPr marL="0" indent="0">
              <a:buNone/>
            </a:pPr>
            <a:r>
              <a:rPr lang="en-GB" sz="1600" b="1" i="0" dirty="0">
                <a:solidFill>
                  <a:srgbClr val="4D5156"/>
                </a:solidFill>
                <a:effectLst/>
              </a:rPr>
              <a:t>The Consumer Rights Act 2015</a:t>
            </a:r>
            <a:r>
              <a:rPr lang="en-GB" sz="1600" b="0" i="0" dirty="0">
                <a:solidFill>
                  <a:srgbClr val="4D5156"/>
                </a:solidFill>
                <a:effectLst/>
              </a:rPr>
              <a:t> </a:t>
            </a:r>
            <a:r>
              <a:rPr lang="en-GB" sz="1600" b="0" i="0" dirty="0">
                <a:solidFill>
                  <a:srgbClr val="040C28"/>
                </a:solidFill>
                <a:effectLst/>
              </a:rPr>
              <a:t>sets out rules relating to the supply of goods to consumers</a:t>
            </a:r>
            <a:r>
              <a:rPr lang="en-GB" sz="1600" b="0" i="0" dirty="0">
                <a:solidFill>
                  <a:srgbClr val="4D5156"/>
                </a:solidFill>
                <a:effectLst/>
              </a:rPr>
              <a:t>. A single set of rules applies to all contracts where goods are supplied, whether by way of sale, hire, hire-purchase or work / materials contracts. The Act also governs the supply of services and digital content.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GB" sz="1600" b="1" i="0" dirty="0">
                <a:solidFill>
                  <a:srgbClr val="374151"/>
                </a:solidFill>
                <a:effectLst/>
              </a:rPr>
              <a:t>Goods Must Be of Satisfactory Quality:</a:t>
            </a:r>
            <a:r>
              <a:rPr lang="en-GB" sz="1600" b="0" i="0" dirty="0">
                <a:solidFill>
                  <a:srgbClr val="374151"/>
                </a:solidFill>
                <a:effectLst/>
              </a:rPr>
              <a:t>, considering their description, price, and other relevant factors.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GB" sz="1600" b="1" i="0" dirty="0">
                <a:solidFill>
                  <a:srgbClr val="374151"/>
                </a:solidFill>
                <a:effectLst/>
              </a:rPr>
              <a:t>Fitness for Purpose: </a:t>
            </a:r>
            <a:r>
              <a:rPr lang="en-GB" sz="1600" b="0" i="0" dirty="0">
                <a:solidFill>
                  <a:srgbClr val="374151"/>
                </a:solidFill>
                <a:effectLst/>
              </a:rPr>
              <a:t>for which they are commonly supplied, as well as any specific purpose communicated to the seller.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GB" sz="1600" b="1" i="0" dirty="0">
                <a:solidFill>
                  <a:srgbClr val="374151"/>
                </a:solidFill>
                <a:effectLst/>
              </a:rPr>
              <a:t>As Described: </a:t>
            </a:r>
            <a:r>
              <a:rPr lang="en-GB" sz="1600" b="0" i="0" dirty="0">
                <a:solidFill>
                  <a:srgbClr val="374151"/>
                </a:solidFill>
                <a:effectLst/>
              </a:rPr>
              <a:t>Goods must match the description provided by the seller, whether verbally, in writing, or through any other means.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GB" sz="1600" b="1" i="0" dirty="0">
                <a:solidFill>
                  <a:srgbClr val="374151"/>
                </a:solidFill>
                <a:effectLst/>
              </a:rPr>
              <a:t>Satisfactory Quality: </a:t>
            </a:r>
            <a:r>
              <a:rPr lang="en-GB" sz="1600" b="0" i="0" dirty="0">
                <a:solidFill>
                  <a:srgbClr val="374151"/>
                </a:solidFill>
                <a:effectLst/>
              </a:rPr>
              <a:t>Goods should be free from defects and meet the standard that a reasonable person would consider satisfactory.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GB" sz="1600" b="1" i="0" dirty="0">
                <a:solidFill>
                  <a:srgbClr val="374151"/>
                </a:solidFill>
                <a:effectLst/>
              </a:rPr>
              <a:t>Remedies for Consumers: </a:t>
            </a:r>
            <a:r>
              <a:rPr lang="en-GB" sz="1600" b="0" i="0" dirty="0">
                <a:solidFill>
                  <a:srgbClr val="374151"/>
                </a:solidFill>
                <a:effectLst/>
              </a:rPr>
              <a:t>If goods are faulty or do not meet the consumer's expectations,  provides remedies, including the right to a repair, replacement, or refund.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GB" sz="1600" b="1" i="0" dirty="0">
                <a:solidFill>
                  <a:srgbClr val="374151"/>
                </a:solidFill>
                <a:effectLst/>
              </a:rPr>
              <a:t>Short-Term Right to Reject: </a:t>
            </a:r>
            <a:r>
              <a:rPr lang="en-GB" sz="1600" b="0" i="0" dirty="0">
                <a:solidFill>
                  <a:srgbClr val="374151"/>
                </a:solidFill>
                <a:effectLst/>
              </a:rPr>
              <a:t>Within 30 days of purchase, consumers have the right to reject faulty goods and receive a full refund.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GB" sz="1600" b="1" i="0" dirty="0">
                <a:solidFill>
                  <a:srgbClr val="374151"/>
                </a:solidFill>
                <a:effectLst/>
              </a:rPr>
              <a:t>Long-Term Right to Reject: </a:t>
            </a:r>
            <a:r>
              <a:rPr lang="en-GB" sz="1600" b="0" i="0" dirty="0">
                <a:solidFill>
                  <a:srgbClr val="374151"/>
                </a:solidFill>
                <a:effectLst/>
              </a:rPr>
              <a:t>After the initial 30 days, consumers have the right to a repair or replacement, and if these remedies fail, they can still potentially claim a refund.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GB" sz="1600" b="1" i="0" dirty="0">
                <a:solidFill>
                  <a:srgbClr val="374151"/>
                </a:solidFill>
                <a:effectLst/>
              </a:rPr>
              <a:t>Digital Content and Services:  </a:t>
            </a:r>
            <a:r>
              <a:rPr lang="en-GB" sz="1600" b="0" i="0" dirty="0">
                <a:solidFill>
                  <a:srgbClr val="374151"/>
                </a:solidFill>
                <a:effectLst/>
              </a:rPr>
              <a:t>covers digital content and services, providing similar rights and remedies for consumers.</a:t>
            </a:r>
            <a:br>
              <a:rPr lang="en-GB" sz="16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600" dirty="0"/>
          </a:p>
        </p:txBody>
      </p:sp>
      <p:pic>
        <p:nvPicPr>
          <p:cNvPr id="8" name="Picture 7" descr="A close-up of a sign&#10;&#10;Description automatically generated">
            <a:extLst>
              <a:ext uri="{FF2B5EF4-FFF2-40B4-BE49-F238E27FC236}">
                <a16:creationId xmlns:a16="http://schemas.microsoft.com/office/drawing/2014/main" id="{8C2F1E8F-7F1C-DBFF-7D8E-93F744A943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774307" y="76174"/>
            <a:ext cx="2267778" cy="1118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9424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9EF2F-EDCE-C1B4-A62C-967F412D8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Public entertainment is covered by the licensing Act 2003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8E420-8682-525A-FC47-19C822F0BD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https://www.gov.uk/guidance/entertainment-licensing-changes-under-the-live-music-act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 descr="A microphone in front of a red curtain&#10;&#10;Description automatically generated">
            <a:extLst>
              <a:ext uri="{FF2B5EF4-FFF2-40B4-BE49-F238E27FC236}">
                <a16:creationId xmlns:a16="http://schemas.microsoft.com/office/drawing/2014/main" id="{3AF2B9D2-7CA9-CEB8-EAC3-BCC6549841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200" y="2705894"/>
            <a:ext cx="5181600" cy="2590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219277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E0924-DDFB-CA5C-11A6-073F3E8F5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04" y="161104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Legal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88A5E7-35E9-FF9E-097A-08CAA16E19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486667"/>
            <a:ext cx="5181600" cy="4351338"/>
          </a:xfrm>
        </p:spPr>
        <p:txBody>
          <a:bodyPr>
            <a:normAutofit/>
          </a:bodyPr>
          <a:lstStyle/>
          <a:p>
            <a:r>
              <a:rPr lang="en-GB" dirty="0"/>
              <a:t>What legal licenses would be needed?</a:t>
            </a:r>
          </a:p>
          <a:p>
            <a:r>
              <a:rPr lang="en-GB" dirty="0"/>
              <a:t>What policies and procedures would need to be followed?</a:t>
            </a:r>
          </a:p>
          <a:p>
            <a:r>
              <a:rPr lang="en-GB" dirty="0"/>
              <a:t>Discuss all areas of the business</a:t>
            </a:r>
          </a:p>
          <a:p>
            <a:r>
              <a:rPr lang="en-GB" dirty="0"/>
              <a:t>What operation plan, contingency plan or strategy plan is available ?</a:t>
            </a:r>
          </a:p>
          <a:p>
            <a:endParaRPr lang="en-GB" dirty="0"/>
          </a:p>
        </p:txBody>
      </p:sp>
      <p:pic>
        <p:nvPicPr>
          <p:cNvPr id="5" name="Picture 4" descr="A hand holding a phone&#10;&#10;Description automatically generated">
            <a:extLst>
              <a:ext uri="{FF2B5EF4-FFF2-40B4-BE49-F238E27FC236}">
                <a16:creationId xmlns:a16="http://schemas.microsoft.com/office/drawing/2014/main" id="{AB343AE6-02A6-5E48-01A8-8B010BB2E3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6000" y="1251394"/>
            <a:ext cx="5181600" cy="34975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460041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ADC33-2EB4-A0E9-D2AF-D7AED5EA1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53" y="18255"/>
            <a:ext cx="10515600" cy="1325563"/>
          </a:xfrm>
        </p:spPr>
        <p:txBody>
          <a:bodyPr/>
          <a:lstStyle/>
          <a:p>
            <a:r>
              <a:rPr lang="en-GB" dirty="0"/>
              <a:t>Risk assessment </a:t>
            </a:r>
            <a:br>
              <a:rPr lang="en-GB" dirty="0"/>
            </a:br>
            <a:r>
              <a:rPr lang="en-GB" dirty="0"/>
              <a:t>section 3 Emergency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EFA745-5E8B-5181-06FD-DE3A14EDAD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>
              <a:lnSpc>
                <a:spcPct val="107000"/>
              </a:lnSpc>
              <a:spcAft>
                <a:spcPts val="1500"/>
              </a:spcAft>
            </a:pPr>
            <a:r>
              <a:rPr lang="en-GB" sz="2000" dirty="0">
                <a:solidFill>
                  <a:srgbClr val="333333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Calibri" panose="020F0502020204030204" pitchFamily="34" charset="0"/>
              </a:rPr>
              <a:t>Include some underpinning theory regarding emergency planning &amp; procedures and </a:t>
            </a:r>
            <a:r>
              <a:rPr lang="en-GB" sz="2000" dirty="0" err="1">
                <a:solidFill>
                  <a:srgbClr val="333333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Calibri" panose="020F0502020204030204" pitchFamily="34" charset="0"/>
              </a:rPr>
              <a:t>GreenBook</a:t>
            </a:r>
            <a:r>
              <a:rPr lang="en-GB" sz="2000" dirty="0">
                <a:solidFill>
                  <a:srgbClr val="333333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Calibri" panose="020F0502020204030204" pitchFamily="34" charset="0"/>
              </a:rPr>
              <a:t> guidance</a:t>
            </a:r>
            <a:endParaRPr lang="en-GB" sz="2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solidFill>
                  <a:srgbClr val="333333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Calibri" panose="020F0502020204030204" pitchFamily="34" charset="0"/>
              </a:rPr>
              <a:t>This needs to include your Emergency Procedures for your department relating to incidents &amp; the Green &amp;/or Purple Book guidelines.</a:t>
            </a:r>
            <a:endParaRPr lang="en-GB" sz="2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solidFill>
                  <a:srgbClr val="333333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Calibri" panose="020F0502020204030204" pitchFamily="34" charset="0"/>
              </a:rPr>
              <a:t>Add your risk assessment or contingency plan as a separate template at the end of the assignment. </a:t>
            </a:r>
            <a:endParaRPr lang="en-GB" sz="2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rgbClr val="333333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</a:rPr>
              <a:t>Show some examples to support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1768840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Risk Frameworks"/>
          <p:cNvSpPr txBox="1">
            <a:spLocks noGrp="1"/>
          </p:cNvSpPr>
          <p:nvPr>
            <p:ph type="title"/>
          </p:nvPr>
        </p:nvSpPr>
        <p:spPr>
          <a:xfrm>
            <a:off x="153049" y="91754"/>
            <a:ext cx="2856201" cy="1229840"/>
          </a:xfrm>
          <a:prstGeom prst="rect">
            <a:avLst/>
          </a:prstGeom>
        </p:spPr>
        <p:txBody>
          <a:bodyPr vert="horz" lIns="64294" tIns="32147" rIns="64294" bIns="32147" rtlCol="0" anchor="ctr">
            <a:normAutofit/>
          </a:bodyPr>
          <a:lstStyle/>
          <a:p>
            <a:pPr defTabSz="642915"/>
            <a:r>
              <a:rPr lang="en-US" sz="4008" b="1" dirty="0"/>
              <a:t>Risk Frameworks</a:t>
            </a:r>
          </a:p>
        </p:txBody>
      </p:sp>
      <p:graphicFrame>
        <p:nvGraphicFramePr>
          <p:cNvPr id="128" name="Operational Risk…">
            <a:extLst>
              <a:ext uri="{FF2B5EF4-FFF2-40B4-BE49-F238E27FC236}">
                <a16:creationId xmlns:a16="http://schemas.microsoft.com/office/drawing/2014/main" id="{F52619D5-905C-8462-8BD6-74A9E6BF8271}"/>
              </a:ext>
            </a:extLst>
          </p:cNvPr>
          <p:cNvGraphicFramePr/>
          <p:nvPr/>
        </p:nvGraphicFramePr>
        <p:xfrm>
          <a:off x="317485" y="1635919"/>
          <a:ext cx="4111640" cy="4100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2876DCF4-2BE4-D157-715E-38D2710376AB}"/>
              </a:ext>
            </a:extLst>
          </p:cNvPr>
          <p:cNvSpPr txBox="1"/>
          <p:nvPr/>
        </p:nvSpPr>
        <p:spPr>
          <a:xfrm>
            <a:off x="4429125" y="3529012"/>
            <a:ext cx="776287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415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Environmental risks: </a:t>
            </a:r>
            <a:r>
              <a:rPr lang="en-GB" b="0" i="0" dirty="0">
                <a:solidFill>
                  <a:srgbClr val="37415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related to environmental factors, - climate change, natural disasters, and ecological impacts.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415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Sustainability risks:</a:t>
            </a:r>
            <a:r>
              <a:rPr lang="en-GB" b="0" i="0" dirty="0">
                <a:solidFill>
                  <a:srgbClr val="37415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associated with an organization's ability to maintain sustainable practices and meet environmental, social, and governance (ESG) goals.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B26BE4-9DE1-42C3-DB58-17FD283CDC5B}"/>
              </a:ext>
            </a:extLst>
          </p:cNvPr>
          <p:cNvSpPr txBox="1"/>
          <p:nvPr/>
        </p:nvSpPr>
        <p:spPr>
          <a:xfrm>
            <a:off x="4429125" y="1764506"/>
            <a:ext cx="753665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415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Market risks</a:t>
            </a:r>
            <a:r>
              <a:rPr lang="en-GB" b="0" i="0" dirty="0">
                <a:solidFill>
                  <a:srgbClr val="37415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: associated with changes in market conditions, - interest rates, exchange rates, and commodity prices.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415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Credit risks</a:t>
            </a:r>
            <a:r>
              <a:rPr lang="en-GB" b="0" i="0" dirty="0">
                <a:solidFill>
                  <a:srgbClr val="37415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: related to the potential for financial loss due to the default of borrowers or counterparties.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415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Liquidity risks</a:t>
            </a:r>
            <a:r>
              <a:rPr lang="en-GB" b="0" i="0" dirty="0">
                <a:solidFill>
                  <a:srgbClr val="37415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: associated with the availability of funds to meet short-term obligations.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F7C672-7C22-90F4-6C89-8EA0A060ABC5}"/>
              </a:ext>
            </a:extLst>
          </p:cNvPr>
          <p:cNvSpPr txBox="1"/>
          <p:nvPr/>
        </p:nvSpPr>
        <p:spPr>
          <a:xfrm>
            <a:off x="4429125" y="0"/>
            <a:ext cx="753665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Process risks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: stemming from inefficiencies, errors, or breakdowns in operational processes.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Technology risks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: related to the failure or inadequacy of technology systems, data breaches, or cyberattacks.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Supply chain risks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: associated with disruptions in the supply chain, such as supplier issues or logistics problems.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BCE06B-E285-0D4E-81C0-59E9E2E57822}"/>
              </a:ext>
            </a:extLst>
          </p:cNvPr>
          <p:cNvSpPr txBox="1"/>
          <p:nvPr/>
        </p:nvSpPr>
        <p:spPr>
          <a:xfrm>
            <a:off x="4376736" y="4924722"/>
            <a:ext cx="77628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374151"/>
                </a:solidFill>
                <a:effectLst/>
              </a:rPr>
              <a:t>The potential damage to an organisation's reputation if the risk event were to occur. This factor is especially important in industries where </a:t>
            </a:r>
            <a:r>
              <a:rPr lang="en-GB" b="1" i="0" dirty="0">
                <a:solidFill>
                  <a:srgbClr val="374151"/>
                </a:solidFill>
                <a:effectLst/>
              </a:rPr>
              <a:t>reputation is a significant asset.</a:t>
            </a:r>
            <a:endParaRPr lang="en-GB" b="1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8" grpId="0">
        <p:bldAsOne/>
      </p:bldGraphic>
      <p:bldP spid="2" grpId="0"/>
      <p:bldP spid="3" grpId="0"/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Risk Assessments"/>
          <p:cNvSpPr txBox="1">
            <a:spLocks noGrp="1"/>
          </p:cNvSpPr>
          <p:nvPr>
            <p:ph type="ctrTitle"/>
          </p:nvPr>
        </p:nvSpPr>
        <p:spPr>
          <a:xfrm>
            <a:off x="6466996" y="4267832"/>
            <a:ext cx="3604497" cy="1297115"/>
          </a:xfrm>
          <a:prstGeom prst="rect">
            <a:avLst/>
          </a:prstGeom>
        </p:spPr>
        <p:txBody>
          <a:bodyPr anchor="t">
            <a:normAutofit/>
          </a:bodyPr>
          <a:lstStyle/>
          <a:p>
            <a:pPr algn="l"/>
            <a:r>
              <a:rPr lang="en-GB" sz="3516" dirty="0">
                <a:solidFill>
                  <a:schemeClr val="tx2"/>
                </a:solidFill>
              </a:rPr>
              <a:t>Risk Assessments</a:t>
            </a:r>
          </a:p>
        </p:txBody>
      </p:sp>
      <p:sp>
        <p:nvSpPr>
          <p:cNvPr id="120" name="Operations Management"/>
          <p:cNvSpPr txBox="1">
            <a:spLocks noGrp="1"/>
          </p:cNvSpPr>
          <p:nvPr>
            <p:ph type="subTitle" idx="1"/>
          </p:nvPr>
        </p:nvSpPr>
        <p:spPr>
          <a:xfrm>
            <a:off x="6467224" y="3428999"/>
            <a:ext cx="3604269" cy="838831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pPr algn="l"/>
            <a:r>
              <a:rPr lang="en-GB" sz="1758">
                <a:solidFill>
                  <a:schemeClr val="tx2"/>
                </a:solidFill>
              </a:rPr>
              <a:t>Operations Management</a:t>
            </a:r>
          </a:p>
        </p:txBody>
      </p:sp>
      <p:pic>
        <p:nvPicPr>
          <p:cNvPr id="124" name="Graphic 123" descr="Warning">
            <a:extLst>
              <a:ext uri="{FF2B5EF4-FFF2-40B4-BE49-F238E27FC236}">
                <a16:creationId xmlns:a16="http://schemas.microsoft.com/office/drawing/2014/main" id="{B80611D6-9AED-CC05-1287-3503F7A36B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00584" y="475665"/>
            <a:ext cx="3106320" cy="310632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B10E82C-44C1-6766-1BA1-FE1F2DAD63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50506" y="233860"/>
            <a:ext cx="6285521" cy="4712616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TYPES OF RISK"/>
          <p:cNvSpPr txBox="1">
            <a:spLocks noGrp="1"/>
          </p:cNvSpPr>
          <p:nvPr>
            <p:ph type="title"/>
          </p:nvPr>
        </p:nvSpPr>
        <p:spPr>
          <a:xfrm>
            <a:off x="2231458" y="712268"/>
            <a:ext cx="2528248" cy="5502264"/>
          </a:xfrm>
          <a:prstGeom prst="rect">
            <a:avLst/>
          </a:prstGeom>
        </p:spPr>
        <p:txBody>
          <a:bodyPr vert="horz" lIns="64294" tIns="32147" rIns="64294" bIns="32147" rtlCol="0" anchor="ctr">
            <a:normAutofit/>
          </a:bodyPr>
          <a:lstStyle/>
          <a:p>
            <a:pPr defTabSz="642915"/>
            <a:r>
              <a:rPr lang="en-US" sz="3094">
                <a:solidFill>
                  <a:srgbClr val="FFFFFF"/>
                </a:solidFill>
              </a:rPr>
              <a:t>TYPES OF RISK</a:t>
            </a:r>
          </a:p>
        </p:txBody>
      </p:sp>
      <p:graphicFrame>
        <p:nvGraphicFramePr>
          <p:cNvPr id="149" name="Inherent Risk - Risk before controls put in place…">
            <a:extLst>
              <a:ext uri="{FF2B5EF4-FFF2-40B4-BE49-F238E27FC236}">
                <a16:creationId xmlns:a16="http://schemas.microsoft.com/office/drawing/2014/main" id="{03BF9471-42F8-CD00-7929-23310AC4898B}"/>
              </a:ext>
            </a:extLst>
          </p:cNvPr>
          <p:cNvGraphicFramePr/>
          <p:nvPr/>
        </p:nvGraphicFramePr>
        <p:xfrm>
          <a:off x="301823" y="214314"/>
          <a:ext cx="4569028" cy="5502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E5EEB5A1-2FAA-ED95-B11F-B721716700B5}"/>
              </a:ext>
            </a:extLst>
          </p:cNvPr>
          <p:cNvSpPr txBox="1"/>
          <p:nvPr/>
        </p:nvSpPr>
        <p:spPr>
          <a:xfrm>
            <a:off x="5118791" y="214313"/>
            <a:ext cx="692526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effectLst/>
              </a:rPr>
              <a:t>inherent risk represents the baseline risk </a:t>
            </a:r>
            <a:r>
              <a:rPr lang="en-GB" b="1" i="0" dirty="0">
                <a:effectLst/>
              </a:rPr>
              <a:t>associated with a particular activity, process, or entity without considering any controls or mitigation measures.</a:t>
            </a:r>
            <a:r>
              <a:rPr lang="en-GB" b="0" i="0" dirty="0">
                <a:effectLst/>
              </a:rPr>
              <a:t> It is a fundamental concept in risk assessment and is used to </a:t>
            </a:r>
            <a:r>
              <a:rPr lang="en-GB" b="1" i="0" dirty="0">
                <a:effectLst/>
              </a:rPr>
              <a:t>guide audit planning and prioritise risk management efforts</a:t>
            </a:r>
            <a:r>
              <a:rPr lang="en-GB" b="0" i="0" dirty="0">
                <a:effectLst/>
              </a:rPr>
              <a:t>. </a:t>
            </a:r>
            <a:r>
              <a:rPr lang="en-GB" b="1" i="0" dirty="0">
                <a:effectLst/>
              </a:rPr>
              <a:t>Reducing</a:t>
            </a:r>
            <a:r>
              <a:rPr lang="en-GB" b="0" i="0" dirty="0">
                <a:effectLst/>
              </a:rPr>
              <a:t> inherent risk often involves implementing </a:t>
            </a:r>
            <a:r>
              <a:rPr lang="en-GB" b="1" i="0" dirty="0">
                <a:effectLst/>
              </a:rPr>
              <a:t>internal controls, risk management strategies, and other measures </a:t>
            </a:r>
            <a:r>
              <a:rPr lang="en-GB" b="0" i="0" dirty="0">
                <a:effectLst/>
              </a:rPr>
              <a:t>to make it more manageable and align it with an organisation's risk tolerance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.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27697DA-7104-46DA-18A6-F8CE02864D85}"/>
              </a:ext>
            </a:extLst>
          </p:cNvPr>
          <p:cNvSpPr txBox="1"/>
          <p:nvPr/>
        </p:nvSpPr>
        <p:spPr>
          <a:xfrm>
            <a:off x="5096471" y="2167057"/>
            <a:ext cx="679370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effectLst/>
              </a:rPr>
              <a:t>remains after an </a:t>
            </a:r>
            <a:r>
              <a:rPr lang="en-GB" b="1" i="0" dirty="0">
                <a:effectLst/>
              </a:rPr>
              <a:t>organisation has taken measures to mitigate inherent risk.</a:t>
            </a:r>
            <a:r>
              <a:rPr lang="en-GB" b="0" i="0" dirty="0">
                <a:effectLst/>
              </a:rPr>
              <a:t> It is a </a:t>
            </a:r>
            <a:r>
              <a:rPr lang="en-GB" b="1" i="0" dirty="0">
                <a:effectLst/>
              </a:rPr>
              <a:t>key concept in risk management</a:t>
            </a:r>
            <a:r>
              <a:rPr lang="en-GB" b="0" i="0" dirty="0">
                <a:effectLst/>
              </a:rPr>
              <a:t>, helping organisations make </a:t>
            </a:r>
            <a:r>
              <a:rPr lang="en-GB" b="1" i="0" dirty="0">
                <a:effectLst/>
              </a:rPr>
              <a:t>informed decisions, prioritise resource allocation, and assess the effectiveness </a:t>
            </a:r>
            <a:r>
              <a:rPr lang="en-GB" b="0" i="0" dirty="0">
                <a:effectLst/>
              </a:rPr>
              <a:t>of their risk management efforts. By </a:t>
            </a:r>
            <a:r>
              <a:rPr lang="en-GB" b="1" i="0" dirty="0">
                <a:effectLst/>
              </a:rPr>
              <a:t>continuously monitoring and addressing residual risk</a:t>
            </a:r>
            <a:r>
              <a:rPr lang="en-GB" b="0" i="0" dirty="0">
                <a:effectLst/>
              </a:rPr>
              <a:t>, organisations can work to </a:t>
            </a:r>
            <a:r>
              <a:rPr lang="en-GB" b="1" i="0" dirty="0">
                <a:effectLst/>
              </a:rPr>
              <a:t>align their risk exposure with their risk tolerance and strategic objectives.</a:t>
            </a:r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A984D3-EBB8-C594-3222-ECA6AA212537}"/>
              </a:ext>
            </a:extLst>
          </p:cNvPr>
          <p:cNvSpPr txBox="1"/>
          <p:nvPr/>
        </p:nvSpPr>
        <p:spPr>
          <a:xfrm>
            <a:off x="4870849" y="4126944"/>
            <a:ext cx="724494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374151"/>
                </a:solidFill>
                <a:effectLst/>
              </a:rPr>
              <a:t>can be combined and weighted to create a </a:t>
            </a:r>
            <a:r>
              <a:rPr lang="en-GB" b="1" i="0" dirty="0">
                <a:solidFill>
                  <a:srgbClr val="374151"/>
                </a:solidFill>
                <a:effectLst/>
              </a:rPr>
              <a:t>comprehensive risk assessment framework.</a:t>
            </a:r>
            <a:r>
              <a:rPr lang="en-GB" b="0" i="0" dirty="0">
                <a:solidFill>
                  <a:srgbClr val="374151"/>
                </a:solidFill>
                <a:effectLst/>
              </a:rPr>
              <a:t> The resulting </a:t>
            </a:r>
            <a:r>
              <a:rPr lang="en-GB" b="1" i="0" dirty="0">
                <a:solidFill>
                  <a:srgbClr val="374151"/>
                </a:solidFill>
                <a:effectLst/>
              </a:rPr>
              <a:t>risk score or rating </a:t>
            </a:r>
            <a:r>
              <a:rPr lang="en-GB" b="0" i="0" dirty="0">
                <a:solidFill>
                  <a:srgbClr val="374151"/>
                </a:solidFill>
                <a:effectLst/>
              </a:rPr>
              <a:t>helps organizations prioritize risk management efforts, allocate resources effectively, and make informed decisions about </a:t>
            </a:r>
            <a:r>
              <a:rPr lang="en-GB" b="1" i="0" dirty="0">
                <a:solidFill>
                  <a:srgbClr val="374151"/>
                </a:solidFill>
                <a:effectLst/>
              </a:rPr>
              <a:t>risk acceptance, mitigation, or transfer</a:t>
            </a:r>
            <a:r>
              <a:rPr lang="en-GB" b="0" i="0" dirty="0">
                <a:solidFill>
                  <a:srgbClr val="374151"/>
                </a:solidFill>
                <a:effectLst/>
              </a:rPr>
              <a:t>. The specific criteria and their importance will vary based on the </a:t>
            </a:r>
            <a:r>
              <a:rPr lang="en-GB" b="1" i="0" dirty="0">
                <a:solidFill>
                  <a:srgbClr val="374151"/>
                </a:solidFill>
                <a:effectLst/>
              </a:rPr>
              <a:t>nature of the risk </a:t>
            </a:r>
            <a:r>
              <a:rPr lang="en-GB" b="0" i="0" dirty="0">
                <a:solidFill>
                  <a:srgbClr val="374151"/>
                </a:solidFill>
                <a:effectLst/>
              </a:rPr>
              <a:t>and the </a:t>
            </a:r>
            <a:r>
              <a:rPr lang="en-GB" b="1" i="0" dirty="0">
                <a:solidFill>
                  <a:srgbClr val="374151"/>
                </a:solidFill>
                <a:effectLst/>
              </a:rPr>
              <a:t>objectives</a:t>
            </a:r>
            <a:r>
              <a:rPr lang="en-GB" b="0" i="0" dirty="0">
                <a:solidFill>
                  <a:srgbClr val="374151"/>
                </a:solidFill>
                <a:effectLst/>
              </a:rPr>
              <a:t> of the risk assessment.</a:t>
            </a:r>
            <a:endParaRPr lang="en-GB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49" grpId="0">
        <p:bldAsOne/>
      </p:bldGraphic>
      <p:bldP spid="2" grpId="0"/>
      <p:bldP spid="3" grpId="0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Risk Based Audits"/>
          <p:cNvSpPr txBox="1">
            <a:spLocks noGrp="1"/>
          </p:cNvSpPr>
          <p:nvPr>
            <p:ph type="title"/>
          </p:nvPr>
        </p:nvSpPr>
        <p:spPr>
          <a:xfrm>
            <a:off x="317564" y="342900"/>
            <a:ext cx="7674102" cy="1014983"/>
          </a:xfrm>
          <a:prstGeom prst="rect">
            <a:avLst/>
          </a:prstGeom>
        </p:spPr>
        <p:txBody>
          <a:bodyPr vert="horz" lIns="64294" tIns="32147" rIns="64294" bIns="32147" rtlCol="0" anchor="ctr">
            <a:normAutofit fontScale="90000"/>
          </a:bodyPr>
          <a:lstStyle/>
          <a:p>
            <a:pPr defTabSz="642915"/>
            <a:r>
              <a:rPr lang="en-US" sz="3516" dirty="0"/>
              <a:t>Risk Based Audits - </a:t>
            </a:r>
            <a:r>
              <a:rPr lang="en-GB" sz="2200" b="1" dirty="0"/>
              <a:t>focuses on assessing and addressing the risks associated with an organization's operations, financial reporting, and internal controls</a:t>
            </a:r>
            <a:r>
              <a:rPr lang="en-GB" sz="3600" b="1" dirty="0"/>
              <a:t>.</a:t>
            </a:r>
            <a:endParaRPr lang="en-US" sz="3516" b="1" dirty="0"/>
          </a:p>
        </p:txBody>
      </p:sp>
      <p:graphicFrame>
        <p:nvGraphicFramePr>
          <p:cNvPr id="125" name="Intuitive or Judgemental Assessment…">
            <a:extLst>
              <a:ext uri="{FF2B5EF4-FFF2-40B4-BE49-F238E27FC236}">
                <a16:creationId xmlns:a16="http://schemas.microsoft.com/office/drawing/2014/main" id="{DF0709E7-034A-88DE-3AEC-C29F6ED38ADA}"/>
              </a:ext>
            </a:extLst>
          </p:cNvPr>
          <p:cNvGraphicFramePr/>
          <p:nvPr/>
        </p:nvGraphicFramePr>
        <p:xfrm>
          <a:off x="0" y="1509045"/>
          <a:ext cx="7674102" cy="433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0F669922-F679-A352-2EC4-00DFCC9ECC07}"/>
              </a:ext>
            </a:extLst>
          </p:cNvPr>
          <p:cNvSpPr txBox="1"/>
          <p:nvPr/>
        </p:nvSpPr>
        <p:spPr>
          <a:xfrm>
            <a:off x="8045577" y="850391"/>
            <a:ext cx="399335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0" dirty="0">
                <a:effectLst/>
              </a:rPr>
              <a:t>Scoring or Rating:</a:t>
            </a:r>
            <a:r>
              <a:rPr lang="en-GB" i="0" dirty="0">
                <a:solidFill>
                  <a:srgbClr val="374151"/>
                </a:solidFill>
                <a:effectLst/>
              </a:rPr>
              <a:t> After assessing impact and likelihood, organizations typically assign numerical scores or ratings to each risk. These scores help quantitatively represent the risk's overall significance. Common scales for scoring risks include 1-5 or 1-10, with higher scores indicating greater risk or </a:t>
            </a:r>
          </a:p>
          <a:p>
            <a:r>
              <a:rPr lang="en-GB" dirty="0">
                <a:solidFill>
                  <a:srgbClr val="374151"/>
                </a:solidFill>
              </a:rPr>
              <a:t>LOW / Medium / HIGH 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047BE18-EC34-5E08-286A-57595D6A29F9}"/>
              </a:ext>
            </a:extLst>
          </p:cNvPr>
          <p:cNvSpPr txBox="1"/>
          <p:nvPr/>
        </p:nvSpPr>
        <p:spPr>
          <a:xfrm>
            <a:off x="56627" y="3769042"/>
            <a:ext cx="449394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structured approach to decision-making</a:t>
            </a:r>
            <a:r>
              <a:rPr lang="en-GB" dirty="0"/>
              <a:t>, </a:t>
            </a:r>
            <a:r>
              <a:rPr lang="en-GB" b="1" dirty="0"/>
              <a:t>consciously weigh available information</a:t>
            </a:r>
            <a:r>
              <a:rPr lang="en-GB" dirty="0"/>
              <a:t>, </a:t>
            </a:r>
            <a:r>
              <a:rPr lang="en-GB" b="1" dirty="0"/>
              <a:t>apply reasoning and analysis</a:t>
            </a:r>
            <a:r>
              <a:rPr lang="en-GB" dirty="0"/>
              <a:t>, and </a:t>
            </a:r>
            <a:r>
              <a:rPr lang="en-GB" b="1" dirty="0"/>
              <a:t>make a judgment </a:t>
            </a:r>
            <a:r>
              <a:rPr lang="en-GB" dirty="0"/>
              <a:t>. This relies on a systematic review of facts, data, and objective considerations.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16440A-B491-1874-45C7-435F33B5BBF7}"/>
              </a:ext>
            </a:extLst>
          </p:cNvPr>
          <p:cNvSpPr txBox="1"/>
          <p:nvPr/>
        </p:nvSpPr>
        <p:spPr>
          <a:xfrm>
            <a:off x="4541044" y="3907541"/>
            <a:ext cx="63793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The Risk Assessment Matrix is a </a:t>
            </a: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valuable tool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for helping organisations or project teams </a:t>
            </a: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identify and prioritize risks, allocate resources efficiently, and develop targeted risk management strategies to address the most critical risks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. 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66512E-00C8-0085-7DA7-0D3525FB72F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372" y="2941159"/>
            <a:ext cx="5669771" cy="3718882"/>
          </a:xfrm>
          <a:prstGeom prst="rect">
            <a:avLst/>
          </a:prstGeom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5" grpId="0">
        <p:bldAsOne/>
      </p:bldGraphic>
      <p:bldP spid="2" grpId="0"/>
      <p:bldP spid="3" grpId="0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Emergency Procedures"/>
          <p:cNvSpPr txBox="1">
            <a:spLocks noGrp="1"/>
          </p:cNvSpPr>
          <p:nvPr>
            <p:ph type="title"/>
          </p:nvPr>
        </p:nvSpPr>
        <p:spPr>
          <a:xfrm>
            <a:off x="95250" y="18255"/>
            <a:ext cx="7886700" cy="1325564"/>
          </a:xfrm>
          <a:prstGeom prst="rect">
            <a:avLst/>
          </a:prstGeom>
        </p:spPr>
        <p:txBody>
          <a:bodyPr vert="horz" lIns="64294" tIns="32147" rIns="64294" bIns="32147" rtlCol="0" anchor="ctr">
            <a:normAutofit/>
          </a:bodyPr>
          <a:lstStyle/>
          <a:p>
            <a:pPr defTabSz="642915"/>
            <a:r>
              <a:rPr lang="en-US" sz="3094" b="1" dirty="0"/>
              <a:t>Emergency Procedures</a:t>
            </a:r>
          </a:p>
        </p:txBody>
      </p:sp>
      <p:sp>
        <p:nvSpPr>
          <p:cNvPr id="150" name="Flow Chart…"/>
          <p:cNvSpPr txBox="1">
            <a:spLocks noGrp="1"/>
          </p:cNvSpPr>
          <p:nvPr>
            <p:ph type="body" idx="1"/>
          </p:nvPr>
        </p:nvSpPr>
        <p:spPr>
          <a:xfrm>
            <a:off x="316705" y="1146969"/>
            <a:ext cx="11713369" cy="4610894"/>
          </a:xfrm>
          <a:prstGeom prst="rect">
            <a:avLst/>
          </a:prstGeom>
        </p:spPr>
        <p:txBody>
          <a:bodyPr vert="horz" lIns="64294" tIns="32147" rIns="64294" bIns="32147" rtlCol="0">
            <a:normAutofit lnSpcReduction="10000"/>
          </a:bodyPr>
          <a:lstStyle/>
          <a:p>
            <a:pPr marL="205732" indent="-160729" defTabSz="642915">
              <a:spcBef>
                <a:spcPts val="1828"/>
              </a:spcBef>
              <a:defRPr sz="2432"/>
            </a:pPr>
            <a:r>
              <a:rPr lang="en-US" dirty="0"/>
              <a:t>Flow Chart</a:t>
            </a:r>
          </a:p>
          <a:p>
            <a:pPr marL="205732" indent="-160729" defTabSz="642915">
              <a:spcBef>
                <a:spcPts val="1828"/>
              </a:spcBef>
              <a:defRPr sz="2432"/>
            </a:pPr>
            <a:r>
              <a:rPr lang="en-US" dirty="0"/>
              <a:t>Responsibilities</a:t>
            </a:r>
          </a:p>
          <a:p>
            <a:pPr marL="205732" indent="-160729" defTabSz="642915">
              <a:spcBef>
                <a:spcPts val="1828"/>
              </a:spcBef>
              <a:defRPr sz="2432"/>
            </a:pPr>
            <a:r>
              <a:rPr lang="en-US" dirty="0"/>
              <a:t>Inspections</a:t>
            </a:r>
          </a:p>
          <a:p>
            <a:pPr marL="205732" indent="-160729" defTabSz="642915">
              <a:spcBef>
                <a:spcPts val="1828"/>
              </a:spcBef>
              <a:defRPr sz="2432"/>
            </a:pPr>
            <a:r>
              <a:rPr lang="en-US" dirty="0"/>
              <a:t>Risk Assessments</a:t>
            </a:r>
          </a:p>
          <a:p>
            <a:pPr marL="205732" indent="-160729" defTabSz="642915">
              <a:spcBef>
                <a:spcPts val="1828"/>
              </a:spcBef>
              <a:defRPr sz="2432"/>
            </a:pPr>
            <a:r>
              <a:rPr lang="en-US" dirty="0"/>
              <a:t>1st Aiders</a:t>
            </a:r>
          </a:p>
          <a:p>
            <a:pPr marL="205732" indent="-160729" defTabSz="642915">
              <a:spcBef>
                <a:spcPts val="1828"/>
              </a:spcBef>
              <a:defRPr sz="2432"/>
            </a:pPr>
            <a:r>
              <a:rPr lang="en-US" dirty="0"/>
              <a:t>Accident Reports </a:t>
            </a:r>
          </a:p>
          <a:p>
            <a:pPr marL="205732" indent="-160729" defTabSz="642915">
              <a:spcBef>
                <a:spcPts val="1828"/>
              </a:spcBef>
              <a:defRPr sz="2432"/>
            </a:pPr>
            <a:r>
              <a:rPr lang="en-US" dirty="0"/>
              <a:t>Emergency Procedures  &amp; Plan</a:t>
            </a:r>
          </a:p>
          <a:p>
            <a:pPr marL="205732" indent="-160729" defTabSz="642915">
              <a:spcBef>
                <a:spcPts val="1828"/>
              </a:spcBef>
              <a:defRPr sz="2432"/>
            </a:pPr>
            <a:r>
              <a:rPr lang="en-US" dirty="0"/>
              <a:t>Emergency Contact Details</a:t>
            </a:r>
          </a:p>
          <a:p>
            <a:pPr marL="205732" indent="-160729" defTabSz="642915">
              <a:spcBef>
                <a:spcPts val="1828"/>
              </a:spcBef>
              <a:defRPr sz="2432"/>
            </a:pPr>
            <a:r>
              <a:rPr lang="en-US" dirty="0"/>
              <a:t>Control Centre - Press coordinator / Emergency Co-</a:t>
            </a:r>
            <a:r>
              <a:rPr lang="en-US" dirty="0" err="1"/>
              <a:t>ordinators</a:t>
            </a:r>
            <a:endParaRPr lang="en-US" sz="1710" dirty="0"/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40CAE-B5CF-F448-1ADD-E8EECFB00D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525C2-9048-0446-387D-E1E32B8220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fontAlgn="base">
              <a:lnSpc>
                <a:spcPct val="107000"/>
              </a:lnSpc>
              <a:spcAft>
                <a:spcPts val="1500"/>
              </a:spcAft>
            </a:pPr>
            <a:r>
              <a:rPr lang="en-GB" sz="1800" dirty="0">
                <a:solidFill>
                  <a:srgbClr val="333333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Calibri" panose="020F0502020204030204" pitchFamily="34" charset="0"/>
              </a:rPr>
              <a:t>Include some underpinning theory and academic theory defining Key Performance Indicators (KPI’s) &amp; Yield Management.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333333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Calibri" panose="020F0502020204030204" pitchFamily="34" charset="0"/>
              </a:rPr>
              <a:t>Consider how you can develop key performance indicators for your department to measure the success of the event not just in terms of financial yield management / performance but also in terms of guest feedback &amp; performance measures.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>
                <a:solidFill>
                  <a:srgbClr val="333333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Calibri" panose="020F0502020204030204" pitchFamily="34" charset="0"/>
              </a:rPr>
              <a:t>Give examples of : </a:t>
            </a:r>
            <a:r>
              <a:rPr lang="en-GB" sz="1800" dirty="0">
                <a:solidFill>
                  <a:srgbClr val="333333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Calibri" panose="020F0502020204030204" pitchFamily="34" charset="0"/>
              </a:rPr>
              <a:t>Operating costs, Fixed costs, Variable costs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333333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Calibri" panose="020F0502020204030204" pitchFamily="34" charset="0"/>
              </a:rPr>
              <a:t>Direct costs and Non-operating costs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333333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Calibri" panose="020F0502020204030204" pitchFamily="34" charset="0"/>
              </a:rPr>
              <a:t>Discuss economic factors, technological factors, legal factors, political factors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333333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Calibri" panose="020F0502020204030204" pitchFamily="34" charset="0"/>
              </a:rPr>
              <a:t>Management challenges relating to the customer, events, stakeholders such as sponsors. This may include trip advisor or other feedback engines.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rgbClr val="333333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</a:rPr>
              <a:t>Budgets should be shown clearly taking into account all costs, ROI, sponsorships, staffing, venue costs, events  etc.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43658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13686-3BB6-2C97-EC0F-80AE140DA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23" y="3902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 b="1" dirty="0"/>
              <a:t>KPI’s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78406F-92D6-DF5F-BE48-A05AC4C5973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71981" y="1457471"/>
            <a:ext cx="4008384" cy="439398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/>
              <a:t>In general, </a:t>
            </a:r>
            <a:r>
              <a:rPr lang="en-GB" b="1" dirty="0"/>
              <a:t>five of the most commonly used </a:t>
            </a:r>
            <a:r>
              <a:rPr lang="en-GB" dirty="0"/>
              <a:t>KPIs include:</a:t>
            </a:r>
          </a:p>
          <a:p>
            <a:pPr marL="514350" indent="-514350">
              <a:lnSpc>
                <a:spcPct val="100000"/>
              </a:lnSpc>
              <a:buFont typeface="+mj-lt"/>
              <a:buAutoNum type="arabicPeriod"/>
            </a:pPr>
            <a:r>
              <a:rPr lang="en-GB" dirty="0"/>
              <a:t>Revenue growth.</a:t>
            </a:r>
          </a:p>
          <a:p>
            <a:pPr marL="514350" indent="-514350">
              <a:lnSpc>
                <a:spcPct val="100000"/>
              </a:lnSpc>
              <a:buFont typeface="+mj-lt"/>
              <a:buAutoNum type="arabicPeriod"/>
            </a:pPr>
            <a:r>
              <a:rPr lang="en-GB" dirty="0"/>
              <a:t>Revenue per client.</a:t>
            </a:r>
          </a:p>
          <a:p>
            <a:pPr marL="514350" indent="-514350">
              <a:lnSpc>
                <a:spcPct val="100000"/>
              </a:lnSpc>
              <a:buFont typeface="+mj-lt"/>
              <a:buAutoNum type="arabicPeriod"/>
            </a:pPr>
            <a:r>
              <a:rPr lang="en-GB" dirty="0"/>
              <a:t>Profit margin.</a:t>
            </a:r>
          </a:p>
          <a:p>
            <a:pPr marL="514350" indent="-514350">
              <a:lnSpc>
                <a:spcPct val="100000"/>
              </a:lnSpc>
              <a:buFont typeface="+mj-lt"/>
              <a:buAutoNum type="arabicPeriod"/>
            </a:pPr>
            <a:r>
              <a:rPr lang="en-GB" dirty="0"/>
              <a:t>Client retention rate.</a:t>
            </a:r>
          </a:p>
          <a:p>
            <a:pPr marL="514350" indent="-514350">
              <a:lnSpc>
                <a:spcPct val="100000"/>
              </a:lnSpc>
              <a:buFont typeface="+mj-lt"/>
              <a:buAutoNum type="arabicPeriod"/>
            </a:pPr>
            <a:r>
              <a:rPr lang="en-GB" dirty="0"/>
              <a:t>Customer satisfaction.</a:t>
            </a: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AB1C78-5892-DAA4-9F67-8E2EF95BA1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6801" y="1174761"/>
            <a:ext cx="6253212" cy="4178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546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2657E-DC9F-885A-D436-1328A17354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04" y="0"/>
            <a:ext cx="11919429" cy="1343818"/>
          </a:xfrm>
        </p:spPr>
        <p:txBody>
          <a:bodyPr>
            <a:normAutofit/>
          </a:bodyPr>
          <a:lstStyle/>
          <a:p>
            <a:pPr fontAlgn="base">
              <a:spcAft>
                <a:spcPts val="1500"/>
              </a:spcAft>
            </a:pPr>
            <a:r>
              <a:rPr lang="en-GB" dirty="0"/>
              <a:t>19</a:t>
            </a:r>
            <a:r>
              <a:rPr lang="en-GB" baseline="30000" dirty="0"/>
              <a:t>th</a:t>
            </a:r>
            <a:r>
              <a:rPr lang="en-GB" dirty="0"/>
              <a:t> January - </a:t>
            </a:r>
            <a:r>
              <a:rPr lang="en-GB" sz="1800" b="1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Choice of Key Operational departments will be discussed in class , one of these areas will be given to you : </a:t>
            </a:r>
            <a:r>
              <a:rPr lang="en-GB" sz="1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Food and Beverage  / Marketing/ Conferencing &amp; Events/ Box Office / </a:t>
            </a: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Operations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289E5-F798-F2A3-FFDE-E42F1F864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06" y="1259058"/>
            <a:ext cx="6385262" cy="4917905"/>
          </a:xfrm>
        </p:spPr>
        <p:txBody>
          <a:bodyPr>
            <a:noAutofit/>
          </a:bodyPr>
          <a:lstStyle/>
          <a:p>
            <a:pPr algn="just" fontAlgn="base">
              <a:spcAft>
                <a:spcPts val="1500"/>
              </a:spcAft>
            </a:pPr>
            <a:r>
              <a:rPr lang="en-GB" sz="1600" b="1" u="sng" dirty="0">
                <a:solidFill>
                  <a:srgbClr val="333333"/>
                </a:solidFill>
                <a:effectLst/>
                <a:ea typeface="Times New Roman" panose="02020603050405020304" pitchFamily="18" charset="0"/>
              </a:rPr>
              <a:t>Operational Events Plan</a:t>
            </a:r>
            <a:r>
              <a:rPr lang="en-GB" sz="1600" b="1" dirty="0">
                <a:solidFill>
                  <a:srgbClr val="333333"/>
                </a:solidFill>
                <a:effectLst/>
                <a:ea typeface="Times New Roman" panose="02020603050405020304" pitchFamily="18" charset="0"/>
              </a:rPr>
              <a:t> should consist of the following: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algn="just" fontAlgn="base">
              <a:spcAft>
                <a:spcPts val="1500"/>
              </a:spcAft>
            </a:pPr>
            <a:r>
              <a:rPr lang="en-GB" sz="1400" dirty="0">
                <a:solidFill>
                  <a:srgbClr val="333333"/>
                </a:solidFill>
                <a:effectLst/>
                <a:ea typeface="Times New Roman" panose="02020603050405020304" pitchFamily="18" charset="0"/>
              </a:rPr>
              <a:t>1000 word academic introduction about operations management as a topic linked to the chosen area.</a:t>
            </a:r>
            <a:endParaRPr lang="en-GB" sz="1400" dirty="0">
              <a:effectLst/>
              <a:ea typeface="Times New Roman" panose="02020603050405020304" pitchFamily="18" charset="0"/>
            </a:endParaRPr>
          </a:p>
          <a:p>
            <a:pPr fontAlgn="base">
              <a:spcAft>
                <a:spcPts val="1500"/>
              </a:spcAft>
            </a:pPr>
            <a:r>
              <a:rPr lang="en-GB" sz="1400" dirty="0">
                <a:solidFill>
                  <a:srgbClr val="333333"/>
                </a:solidFill>
                <a:effectLst/>
                <a:ea typeface="Times New Roman" panose="02020603050405020304" pitchFamily="18" charset="0"/>
              </a:rPr>
              <a:t>Each section is marked out of 100% and equally weighted.</a:t>
            </a:r>
            <a:endParaRPr lang="en-GB" sz="1400" dirty="0">
              <a:effectLst/>
              <a:ea typeface="Times New Roman" panose="02020603050405020304" pitchFamily="18" charset="0"/>
            </a:endParaRPr>
          </a:p>
          <a:p>
            <a:pPr fontAlgn="base">
              <a:spcAft>
                <a:spcPts val="1500"/>
              </a:spcAft>
            </a:pPr>
            <a:r>
              <a:rPr lang="en-GB" sz="1600" b="1" u="sng" dirty="0">
                <a:solidFill>
                  <a:srgbClr val="333333"/>
                </a:solidFill>
                <a:effectLst/>
                <a:ea typeface="Arial" panose="020B0604020202020204" pitchFamily="34" charset="0"/>
              </a:rPr>
              <a:t>Section 1: Operational Planning and Procedures</a:t>
            </a:r>
            <a:r>
              <a:rPr lang="en-GB" sz="1600" b="1" dirty="0">
                <a:solidFill>
                  <a:srgbClr val="333333"/>
                </a:solidFill>
                <a:effectLst/>
                <a:ea typeface="Arial" panose="020B0604020202020204" pitchFamily="34" charset="0"/>
              </a:rPr>
              <a:t> - 1000 word equivalent </a:t>
            </a:r>
            <a:r>
              <a:rPr lang="en-GB" sz="1600" dirty="0">
                <a:solidFill>
                  <a:srgbClr val="333333"/>
                </a:solidFill>
                <a:effectLst/>
                <a:ea typeface="Arial" panose="020B0604020202020204" pitchFamily="34" charset="0"/>
              </a:rPr>
              <a:t> 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342900" lvl="0" indent="-342900" fontAlgn="base">
              <a:lnSpc>
                <a:spcPct val="100000"/>
              </a:lnSpc>
              <a:spcAft>
                <a:spcPts val="1500"/>
              </a:spcAft>
              <a:buFont typeface="+mj-lt"/>
              <a:buAutoNum type="arabicPeriod"/>
            </a:pPr>
            <a:r>
              <a:rPr lang="en-GB" sz="1400" dirty="0">
                <a:solidFill>
                  <a:srgbClr val="333333"/>
                </a:solidFill>
                <a:effectLst/>
                <a:ea typeface="Times New Roman" panose="02020603050405020304" pitchFamily="18" charset="0"/>
              </a:rPr>
              <a:t>Event Plan -  Logistics and Event Set Up</a:t>
            </a:r>
            <a:endParaRPr lang="en-GB" sz="1400" dirty="0">
              <a:effectLst/>
              <a:ea typeface="Times New Roman" panose="02020603050405020304" pitchFamily="18" charset="0"/>
            </a:endParaRPr>
          </a:p>
          <a:p>
            <a:pPr marL="342900" lvl="0" indent="-342900" fontAlgn="base">
              <a:lnSpc>
                <a:spcPct val="100000"/>
              </a:lnSpc>
              <a:spcAft>
                <a:spcPts val="1500"/>
              </a:spcAft>
              <a:buFont typeface="+mj-lt"/>
              <a:buAutoNum type="arabicPeriod"/>
            </a:pPr>
            <a:r>
              <a:rPr lang="en-GB" sz="1400" dirty="0">
                <a:solidFill>
                  <a:srgbClr val="333333"/>
                </a:solidFill>
                <a:effectLst/>
                <a:ea typeface="Times New Roman" panose="02020603050405020304" pitchFamily="18" charset="0"/>
              </a:rPr>
              <a:t>Operational Policies and Procedures including Legal Aspects</a:t>
            </a:r>
            <a:endParaRPr lang="en-GB" sz="1400" dirty="0">
              <a:effectLst/>
              <a:ea typeface="Times New Roman" panose="02020603050405020304" pitchFamily="18" charset="0"/>
            </a:endParaRPr>
          </a:p>
          <a:p>
            <a:pPr marL="342900" lvl="0" indent="-342900" fontAlgn="base">
              <a:lnSpc>
                <a:spcPct val="100000"/>
              </a:lnSpc>
              <a:spcAft>
                <a:spcPts val="1500"/>
              </a:spcAft>
              <a:buFont typeface="+mj-lt"/>
              <a:buAutoNum type="arabicPeriod"/>
            </a:pPr>
            <a:r>
              <a:rPr lang="en-GB" sz="1400" dirty="0">
                <a:solidFill>
                  <a:srgbClr val="333333"/>
                </a:solidFill>
                <a:effectLst/>
                <a:ea typeface="Arial" panose="020B0604020202020204" pitchFamily="34" charset="0"/>
              </a:rPr>
              <a:t>Emergency Plan including Emergency Procedures &amp; Risk Assessment relating to Purple Book</a:t>
            </a:r>
            <a:endParaRPr lang="en-GB" sz="1400" dirty="0">
              <a:effectLst/>
              <a:ea typeface="Times New Roman" panose="02020603050405020304" pitchFamily="18" charset="0"/>
            </a:endParaRPr>
          </a:p>
          <a:p>
            <a:pPr fontAlgn="base">
              <a:spcAft>
                <a:spcPts val="1500"/>
              </a:spcAft>
            </a:pPr>
            <a:r>
              <a:rPr lang="en-GB" sz="1600" b="1" u="sng" dirty="0">
                <a:solidFill>
                  <a:srgbClr val="333333"/>
                </a:solidFill>
                <a:effectLst/>
                <a:ea typeface="Arial" panose="020B0604020202020204" pitchFamily="34" charset="0"/>
              </a:rPr>
              <a:t>Section 2: HR &amp; staffing Operations</a:t>
            </a:r>
            <a:r>
              <a:rPr lang="en-GB" sz="1600" b="1" dirty="0">
                <a:solidFill>
                  <a:srgbClr val="333333"/>
                </a:solidFill>
                <a:effectLst/>
                <a:ea typeface="Arial" panose="020B0604020202020204" pitchFamily="34" charset="0"/>
              </a:rPr>
              <a:t> - 1000 word equivalent</a:t>
            </a:r>
          </a:p>
          <a:p>
            <a:pPr fontAlgn="base">
              <a:spcAft>
                <a:spcPts val="1500"/>
              </a:spcAft>
            </a:pPr>
            <a:r>
              <a:rPr lang="en-GB" sz="1400" b="1" dirty="0">
                <a:solidFill>
                  <a:srgbClr val="333333"/>
                </a:solidFill>
                <a:effectLst/>
                <a:ea typeface="Arial" panose="020B0604020202020204" pitchFamily="34" charset="0"/>
              </a:rPr>
              <a:t>  </a:t>
            </a:r>
            <a:r>
              <a:rPr lang="en-GB" sz="1400" dirty="0">
                <a:solidFill>
                  <a:srgbClr val="333333"/>
                </a:solidFill>
                <a:effectLst/>
                <a:ea typeface="Arial" panose="020B0604020202020204" pitchFamily="34" charset="0"/>
              </a:rPr>
              <a:t>Talent Selection</a:t>
            </a:r>
            <a:endParaRPr lang="en-GB" sz="1400" dirty="0">
              <a:effectLst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400" dirty="0">
                <a:solidFill>
                  <a:srgbClr val="333333"/>
                </a:solidFill>
                <a:effectLst/>
                <a:ea typeface="Arial" panose="020B0604020202020204" pitchFamily="34" charset="0"/>
              </a:rPr>
              <a:t>Workforce Planning </a:t>
            </a:r>
            <a:endParaRPr lang="en-GB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CC6C78-C722-7B86-C01F-CF3E3379BEA6}"/>
              </a:ext>
            </a:extLst>
          </p:cNvPr>
          <p:cNvSpPr txBox="1"/>
          <p:nvPr/>
        </p:nvSpPr>
        <p:spPr>
          <a:xfrm>
            <a:off x="6501613" y="1259058"/>
            <a:ext cx="5092161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sz="1600" b="1" dirty="0"/>
              <a:t>Skills Audit and Training Plan</a:t>
            </a:r>
          </a:p>
          <a:p>
            <a:r>
              <a:rPr lang="en-GB" sz="1600" b="1" dirty="0"/>
              <a:t> </a:t>
            </a:r>
          </a:p>
          <a:p>
            <a:r>
              <a:rPr lang="en-GB" sz="1600" dirty="0"/>
              <a:t>Section 3: Financial and Budgeting- 1000 word equivalent</a:t>
            </a:r>
          </a:p>
          <a:p>
            <a:r>
              <a:rPr lang="en-GB" sz="1600" dirty="0"/>
              <a:t>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Event budgeting and Financial Evaluation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Financial forecasting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KPI’s and Yield management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You must show academic literature support throughout the written work of a min. 10 academic references per section and additional refences relating to the operational management  to show the academic underpinning in the area you have chosen.</a:t>
            </a:r>
          </a:p>
        </p:txBody>
      </p:sp>
    </p:spTree>
    <p:extLst>
      <p:ext uri="{BB962C8B-B14F-4D97-AF65-F5344CB8AC3E}">
        <p14:creationId xmlns:p14="http://schemas.microsoft.com/office/powerpoint/2010/main" val="3136186491"/>
      </p:ext>
    </p:extLst>
  </p:cSld>
  <p:clrMapOvr>
    <a:masterClrMapping/>
  </p:clrMapOvr>
</p:sld>
</file>

<file path=ppt/theme/theme1.xml><?xml version="1.0" encoding="utf-8"?>
<a:theme xmlns:a="http://schemas.openxmlformats.org/drawingml/2006/main" name="HATM 23-24 PPT Template_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ATM 23-24 PPT Template_" id="{AF7049E2-9975-4F59-820A-E84090D802E1}" vid="{B7DD2E0B-32B1-4585-9041-87F616690AE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HATM 23-24 PPT Template_</Template>
  <TotalTime>0</TotalTime>
  <Words>2156</Words>
  <Application>Microsoft Office PowerPoint</Application>
  <PresentationFormat>Widescreen</PresentationFormat>
  <Paragraphs>176</Paragraphs>
  <Slides>20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Söhne</vt:lpstr>
      <vt:lpstr>Arial</vt:lpstr>
      <vt:lpstr>Calibri</vt:lpstr>
      <vt:lpstr>Calibri Light</vt:lpstr>
      <vt:lpstr>Century Gothic</vt:lpstr>
      <vt:lpstr>Times New Roman</vt:lpstr>
      <vt:lpstr>HATM 23-24 PPT Template_</vt:lpstr>
      <vt:lpstr>Operations Management</vt:lpstr>
      <vt:lpstr>PowerPoint Presentation</vt:lpstr>
      <vt:lpstr>PowerPoint Presentation</vt:lpstr>
      <vt:lpstr>PowerPoint Presentation</vt:lpstr>
      <vt:lpstr>Section 1 event plan </vt:lpstr>
      <vt:lpstr> </vt:lpstr>
      <vt:lpstr>HUMAN RESOURCES in the event and the area  – (week 4) </vt:lpstr>
      <vt:lpstr>Operational |Policies &amp; procedures  Legal</vt:lpstr>
      <vt:lpstr>Operational Law -</vt:lpstr>
      <vt:lpstr>Public entertainment is covered by the licensing Act 2003</vt:lpstr>
      <vt:lpstr>Legal </vt:lpstr>
      <vt:lpstr>Risk assessment  section 3 Emergency Planning</vt:lpstr>
      <vt:lpstr>Risk Frameworks</vt:lpstr>
      <vt:lpstr>Risk Assessments</vt:lpstr>
      <vt:lpstr>TYPES OF RISK</vt:lpstr>
      <vt:lpstr>Risk Based Audits - focuses on assessing and addressing the risks associated with an organization's operations, financial reporting, and internal controls.</vt:lpstr>
      <vt:lpstr>Emergency Procedures</vt:lpstr>
      <vt:lpstr>Finance </vt:lpstr>
      <vt:lpstr>KPI’s</vt:lpstr>
      <vt:lpstr>19th January - Choice of Key Operational departments will be discussed in class , one of these areas will be given to you : Food and Beverage  / Marketing/ Conferencing &amp; Events/ Box Office /  Operations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Operations Management</dc:title>
  <dc:creator>Deborah Jenkins</dc:creator>
  <cp:lastModifiedBy>Deborah Jenkins</cp:lastModifiedBy>
  <cp:revision>1</cp:revision>
  <dcterms:created xsi:type="dcterms:W3CDTF">2024-01-07T14:40:07Z</dcterms:created>
  <dcterms:modified xsi:type="dcterms:W3CDTF">2024-01-08T10:46:28Z</dcterms:modified>
</cp:coreProperties>
</file>