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0"/>
  </p:handoutMasterIdLst>
  <p:sldIdLst>
    <p:sldId id="256" r:id="rId2"/>
    <p:sldId id="295" r:id="rId3"/>
    <p:sldId id="310" r:id="rId4"/>
    <p:sldId id="296" r:id="rId5"/>
    <p:sldId id="304" r:id="rId6"/>
    <p:sldId id="308" r:id="rId7"/>
    <p:sldId id="257" r:id="rId8"/>
    <p:sldId id="259" r:id="rId9"/>
    <p:sldId id="283" r:id="rId10"/>
    <p:sldId id="284" r:id="rId11"/>
    <p:sldId id="260" r:id="rId12"/>
    <p:sldId id="263" r:id="rId13"/>
    <p:sldId id="274" r:id="rId14"/>
    <p:sldId id="317" r:id="rId15"/>
    <p:sldId id="298" r:id="rId16"/>
    <p:sldId id="300" r:id="rId17"/>
    <p:sldId id="322" r:id="rId18"/>
    <p:sldId id="323" r:id="rId19"/>
    <p:sldId id="276" r:id="rId20"/>
    <p:sldId id="277" r:id="rId21"/>
    <p:sldId id="311" r:id="rId22"/>
    <p:sldId id="314" r:id="rId23"/>
    <p:sldId id="265" r:id="rId24"/>
    <p:sldId id="268" r:id="rId25"/>
    <p:sldId id="315" r:id="rId26"/>
    <p:sldId id="309" r:id="rId27"/>
    <p:sldId id="269" r:id="rId28"/>
    <p:sldId id="316" r:id="rId29"/>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789" autoAdjust="0"/>
    <p:restoredTop sz="94660"/>
  </p:normalViewPr>
  <p:slideViewPr>
    <p:cSldViewPr>
      <p:cViewPr varScale="1">
        <p:scale>
          <a:sx n="110" d="100"/>
          <a:sy n="110" d="100"/>
        </p:scale>
        <p:origin x="-540" y="-90"/>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363" cy="511731"/>
          </a:xfrm>
          <a:prstGeom prst="rect">
            <a:avLst/>
          </a:prstGeom>
        </p:spPr>
        <p:txBody>
          <a:bodyPr vert="horz" lIns="99048" tIns="49524" rIns="99048" bIns="49524" rtlCol="0"/>
          <a:lstStyle>
            <a:lvl1pPr algn="l">
              <a:defRPr sz="1300"/>
            </a:lvl1pPr>
          </a:lstStyle>
          <a:p>
            <a:endParaRPr lang="en-GB"/>
          </a:p>
        </p:txBody>
      </p:sp>
      <p:sp>
        <p:nvSpPr>
          <p:cNvPr id="3" name="Date Placeholder 2"/>
          <p:cNvSpPr>
            <a:spLocks noGrp="1"/>
          </p:cNvSpPr>
          <p:nvPr>
            <p:ph type="dt" sz="quarter" idx="1"/>
          </p:nvPr>
        </p:nvSpPr>
        <p:spPr>
          <a:xfrm>
            <a:off x="4021294" y="0"/>
            <a:ext cx="3076363" cy="511731"/>
          </a:xfrm>
          <a:prstGeom prst="rect">
            <a:avLst/>
          </a:prstGeom>
        </p:spPr>
        <p:txBody>
          <a:bodyPr vert="horz" lIns="99048" tIns="49524" rIns="99048" bIns="49524" rtlCol="0"/>
          <a:lstStyle>
            <a:lvl1pPr algn="r">
              <a:defRPr sz="1300"/>
            </a:lvl1pPr>
          </a:lstStyle>
          <a:p>
            <a:fld id="{542066A8-2CB3-42B3-B611-67B1A7859508}" type="datetimeFigureOut">
              <a:rPr lang="en-US" smtClean="0"/>
              <a:pPr/>
              <a:t>9/13/2016</a:t>
            </a:fld>
            <a:endParaRPr lang="en-GB"/>
          </a:p>
        </p:txBody>
      </p:sp>
      <p:sp>
        <p:nvSpPr>
          <p:cNvPr id="4" name="Footer Placeholder 3"/>
          <p:cNvSpPr>
            <a:spLocks noGrp="1"/>
          </p:cNvSpPr>
          <p:nvPr>
            <p:ph type="ftr" sz="quarter" idx="2"/>
          </p:nvPr>
        </p:nvSpPr>
        <p:spPr>
          <a:xfrm>
            <a:off x="0" y="9721106"/>
            <a:ext cx="3076363" cy="511731"/>
          </a:xfrm>
          <a:prstGeom prst="rect">
            <a:avLst/>
          </a:prstGeom>
        </p:spPr>
        <p:txBody>
          <a:bodyPr vert="horz" lIns="99048" tIns="49524" rIns="99048" bIns="49524" rtlCol="0" anchor="b"/>
          <a:lstStyle>
            <a:lvl1pPr algn="l">
              <a:defRPr sz="1300"/>
            </a:lvl1pPr>
          </a:lstStyle>
          <a:p>
            <a:endParaRPr lang="en-GB"/>
          </a:p>
        </p:txBody>
      </p:sp>
      <p:sp>
        <p:nvSpPr>
          <p:cNvPr id="5" name="Slide Number Placeholder 4"/>
          <p:cNvSpPr>
            <a:spLocks noGrp="1"/>
          </p:cNvSpPr>
          <p:nvPr>
            <p:ph type="sldNum" sz="quarter" idx="3"/>
          </p:nvPr>
        </p:nvSpPr>
        <p:spPr>
          <a:xfrm>
            <a:off x="4021294" y="9721106"/>
            <a:ext cx="3076363" cy="511731"/>
          </a:xfrm>
          <a:prstGeom prst="rect">
            <a:avLst/>
          </a:prstGeom>
        </p:spPr>
        <p:txBody>
          <a:bodyPr vert="horz" lIns="99048" tIns="49524" rIns="99048" bIns="49524" rtlCol="0" anchor="b"/>
          <a:lstStyle>
            <a:lvl1pPr algn="r">
              <a:defRPr sz="1300"/>
            </a:lvl1pPr>
          </a:lstStyle>
          <a:p>
            <a:fld id="{35AD46B7-8C80-41DA-86B1-9205C90DBD7E}"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549150D-1D15-4FC0-8956-5B9B65C0D1D5}" type="datetimeFigureOut">
              <a:rPr lang="en-US" smtClean="0"/>
              <a:pPr/>
              <a:t>9/13/2016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49150D-1D15-4FC0-8956-5B9B65C0D1D5}" type="datetimeFigureOut">
              <a:rPr lang="en-US" smtClean="0"/>
              <a:pPr/>
              <a:t>9/13/2016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549150D-1D15-4FC0-8956-5B9B65C0D1D5}" type="datetimeFigureOut">
              <a:rPr lang="en-US" smtClean="0"/>
              <a:pPr/>
              <a:t>9/13/2016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549150D-1D15-4FC0-8956-5B9B65C0D1D5}" type="datetimeFigureOut">
              <a:rPr lang="en-US" smtClean="0"/>
              <a:pPr/>
              <a:t>9/13/2016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549150D-1D15-4FC0-8956-5B9B65C0D1D5}" type="datetimeFigureOut">
              <a:rPr lang="en-US" smtClean="0"/>
              <a:pPr/>
              <a:t>9/13/2016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549150D-1D15-4FC0-8956-5B9B65C0D1D5}" type="datetimeFigureOut">
              <a:rPr lang="en-US" smtClean="0"/>
              <a:pPr/>
              <a:t>9/13/2016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49150D-1D15-4FC0-8956-5B9B65C0D1D5}" type="datetimeFigureOut">
              <a:rPr lang="en-US" smtClean="0"/>
              <a:pPr/>
              <a:t>9/13/2016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49150D-1D15-4FC0-8956-5B9B65C0D1D5}" type="datetimeFigureOut">
              <a:rPr lang="en-US" smtClean="0"/>
              <a:pPr/>
              <a:t>9/13/2016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549150D-1D15-4FC0-8956-5B9B65C0D1D5}" type="datetimeFigureOut">
              <a:rPr lang="en-US" smtClean="0"/>
              <a:pPr/>
              <a:t>9/13/2016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49150D-1D15-4FC0-8956-5B9B65C0D1D5}" type="datetimeFigureOut">
              <a:rPr lang="en-US" smtClean="0"/>
              <a:pPr/>
              <a:t>9/13/2016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549150D-1D15-4FC0-8956-5B9B65C0D1D5}" type="datetimeFigureOut">
              <a:rPr lang="en-US" smtClean="0"/>
              <a:pPr/>
              <a:t>9/13/2016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3A5B94-CA6A-4CD8-9DF8-9DCBF2146FFF}"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49150D-1D15-4FC0-8956-5B9B65C0D1D5}" type="datetimeFigureOut">
              <a:rPr lang="en-US" smtClean="0"/>
              <a:pPr/>
              <a:t>9/13/2016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3A5B94-CA6A-4CD8-9DF8-9DCBF2146FF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4.xml"/><Relationship Id="rId4" Type="http://schemas.openxmlformats.org/officeDocument/2006/relationships/image" Target="../media/image1.jpeg"/></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3.jpeg"/><Relationship Id="rId2" Type="http://schemas.openxmlformats.org/officeDocument/2006/relationships/image" Target="../media/image11.jpeg"/><Relationship Id="rId1" Type="http://schemas.openxmlformats.org/officeDocument/2006/relationships/slideLayout" Target="../slideLayouts/slideLayout4.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image" Target="../media/image20.png"/><Relationship Id="rId7" Type="http://schemas.openxmlformats.org/officeDocument/2006/relationships/image" Target="../media/image24.jpe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hyperlink" Target="http://www.pravdareport.com/photo/album/7965/" TargetMode="External"/><Relationship Id="rId1" Type="http://schemas.openxmlformats.org/officeDocument/2006/relationships/slideLayout" Target="../slideLayouts/slideLayout4.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32.png"/><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2.xml"/><Relationship Id="rId5" Type="http://schemas.openxmlformats.org/officeDocument/2006/relationships/image" Target="../media/image3.jpeg"/><Relationship Id="rId4" Type="http://schemas.openxmlformats.org/officeDocument/2006/relationships/image" Target="../media/image36.png"/></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28.jpeg"/><Relationship Id="rId1" Type="http://schemas.openxmlformats.org/officeDocument/2006/relationships/slideLayout" Target="../slideLayouts/slideLayout2.xml"/><Relationship Id="rId6" Type="http://schemas.openxmlformats.org/officeDocument/2006/relationships/image" Target="../media/image2.jpeg"/><Relationship Id="rId5" Type="http://schemas.openxmlformats.org/officeDocument/2006/relationships/image" Target="../media/image3.jpe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Autofit/>
          </a:bodyPr>
          <a:lstStyle/>
          <a:p>
            <a:r>
              <a:rPr lang="en-GB" sz="2800" dirty="0" smtClean="0"/>
              <a:t>Nicholas Campion</a:t>
            </a:r>
            <a:r>
              <a:rPr lang="en-US" sz="2800" dirty="0" smtClean="0"/>
              <a:t> </a:t>
            </a:r>
            <a:br>
              <a:rPr lang="en-US" sz="2800" dirty="0" smtClean="0"/>
            </a:br>
            <a:r>
              <a:rPr lang="en-US" sz="2800" dirty="0" smtClean="0"/>
              <a:t>Sophia Centre for the Study of Cosmology in Culture</a:t>
            </a:r>
            <a:br>
              <a:rPr lang="en-US" sz="2800" dirty="0" smtClean="0"/>
            </a:br>
            <a:r>
              <a:rPr lang="en-US" sz="2800" dirty="0" smtClean="0"/>
              <a:t>University of Wales Trinity Saint David</a:t>
            </a:r>
            <a:endParaRPr lang="en-GB" sz="2800" dirty="0"/>
          </a:p>
        </p:txBody>
      </p:sp>
      <p:sp>
        <p:nvSpPr>
          <p:cNvPr id="3" name="Subtitle 2"/>
          <p:cNvSpPr>
            <a:spLocks noGrp="1"/>
          </p:cNvSpPr>
          <p:nvPr>
            <p:ph type="subTitle" idx="1"/>
          </p:nvPr>
        </p:nvSpPr>
        <p:spPr/>
        <p:txBody>
          <a:bodyPr>
            <a:normAutofit/>
          </a:bodyPr>
          <a:lstStyle/>
          <a:p>
            <a:r>
              <a:rPr lang="en-GB" sz="1800" b="1" dirty="0" smtClean="0"/>
              <a:t>SURREALISM, </a:t>
            </a:r>
            <a:r>
              <a:rPr lang="en-GB" sz="1800" b="1" dirty="0" smtClean="0"/>
              <a:t>CULTURAL ASTRONOMY </a:t>
            </a:r>
            <a:r>
              <a:rPr lang="en-GB" sz="1800" b="1" dirty="0" smtClean="0"/>
              <a:t>AND ASTROLOGY: THE ESOTERIC ART OF XUL SOLAR </a:t>
            </a:r>
            <a:endParaRPr lang="en-GB" sz="1800" dirty="0" smtClean="0"/>
          </a:p>
          <a:p>
            <a:endParaRPr lang="en-GB" dirty="0"/>
          </a:p>
        </p:txBody>
      </p:sp>
      <p:pic>
        <p:nvPicPr>
          <p:cNvPr id="5" name="Picture 4" descr="9af85b45-73d3-4114-b689-ef34bc31dd8c.jpg"/>
          <p:cNvPicPr>
            <a:picLocks noChangeAspect="1"/>
          </p:cNvPicPr>
          <p:nvPr/>
        </p:nvPicPr>
        <p:blipFill>
          <a:blip r:embed="rId2" cstate="print"/>
          <a:stretch>
            <a:fillRect/>
          </a:stretch>
        </p:blipFill>
        <p:spPr>
          <a:xfrm>
            <a:off x="1043608" y="5054691"/>
            <a:ext cx="4104456" cy="1428767"/>
          </a:xfrm>
          <a:prstGeom prst="rect">
            <a:avLst/>
          </a:prstGeom>
        </p:spPr>
      </p:pic>
      <p:pic>
        <p:nvPicPr>
          <p:cNvPr id="6" name="Picture 5" descr="C:\Users\b\AppData\Local\Microsoft\Windows\INetCache\Content.Word\SEAC Logo300dpi.jpg"/>
          <p:cNvPicPr/>
          <p:nvPr/>
        </p:nvPicPr>
        <p:blipFill>
          <a:blip r:embed="rId3"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v="urn:schemas-microsoft-com:mac:vml" xmlns:mc="http://schemas.openxmlformats.org/markup-compatibility/2006" xmlns:mo="http://schemas.microsoft.com/office/mac/office/2008/main" xmlns:wpc="http://schemas.microsoft.com/office/word/2010/wordprocessingCanvas" xmlns="" xmlns:pic="http://schemas.openxmlformats.org/drawingml/2006/picture" xmlns:lc="http://schemas.openxmlformats.org/drawingml/2006/lockedCanvas" val="0"/>
              </a:ext>
            </a:extLst>
          </a:blip>
          <a:srcRect/>
          <a:stretch>
            <a:fillRect/>
          </a:stretch>
        </p:blipFill>
        <p:spPr bwMode="auto">
          <a:xfrm>
            <a:off x="6588224" y="4869160"/>
            <a:ext cx="1841376" cy="1830710"/>
          </a:xfrm>
          <a:prstGeom prst="rect">
            <a:avLst/>
          </a:prstGeom>
          <a:noFill/>
          <a:ln>
            <a:noFill/>
          </a:ln>
        </p:spPr>
      </p:pic>
      <p:pic>
        <p:nvPicPr>
          <p:cNvPr id="7" name="Picture 6" descr="C:\Users\Liz\Dropbox\SEAC 2016\Artwork\UWTSD Logo_200dpi.jpg"/>
          <p:cNvPicPr/>
          <p:nvPr/>
        </p:nvPicPr>
        <p:blipFill>
          <a:blip r:embed="rId4" cstate="print"/>
          <a:srcRect/>
          <a:stretch>
            <a:fillRect/>
          </a:stretch>
        </p:blipFill>
        <p:spPr bwMode="auto">
          <a:xfrm>
            <a:off x="2987824" y="764704"/>
            <a:ext cx="2971800" cy="1141200"/>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latin typeface="Cambria" pitchFamily="18" charset="0"/>
              </a:rPr>
              <a:t>My work</a:t>
            </a:r>
            <a:endParaRPr lang="en-GB" i="1" dirty="0">
              <a:latin typeface="Cambria" pitchFamily="18" charset="0"/>
            </a:endParaRPr>
          </a:p>
        </p:txBody>
      </p:sp>
      <p:sp>
        <p:nvSpPr>
          <p:cNvPr id="3" name="Content Placeholder 2"/>
          <p:cNvSpPr>
            <a:spLocks noGrp="1"/>
          </p:cNvSpPr>
          <p:nvPr>
            <p:ph idx="1"/>
          </p:nvPr>
        </p:nvSpPr>
        <p:spPr/>
        <p:txBody>
          <a:bodyPr/>
          <a:lstStyle/>
          <a:p>
            <a:r>
              <a:rPr lang="en-GB" sz="2000" dirty="0" smtClean="0">
                <a:latin typeface="Cambria" pitchFamily="18" charset="0"/>
              </a:rPr>
              <a:t>Is concerned with</a:t>
            </a:r>
          </a:p>
          <a:p>
            <a:r>
              <a:rPr lang="en-GB" sz="2000" dirty="0" smtClean="0">
                <a:latin typeface="Cambria" pitchFamily="18" charset="0"/>
              </a:rPr>
              <a:t>The modern reception, appropriation and adaptation of ancient ideas in astronomy and astrology</a:t>
            </a:r>
          </a:p>
          <a:p>
            <a:r>
              <a:rPr lang="en-GB" sz="2000" dirty="0" smtClean="0">
                <a:latin typeface="Cambria" pitchFamily="18" charset="0"/>
              </a:rPr>
              <a:t>Questions of continuity and discontinuity of esoteric traditions (where esoteric means the primacy of the inner world)</a:t>
            </a:r>
          </a:p>
          <a:p>
            <a:r>
              <a:rPr lang="en-GB" sz="2000" dirty="0" smtClean="0">
                <a:latin typeface="Cambria" pitchFamily="18" charset="0"/>
              </a:rPr>
              <a:t>Ways of understanding esoteric ideas in the modern west.</a:t>
            </a:r>
          </a:p>
          <a:p>
            <a:r>
              <a:rPr lang="en-GB" sz="2000" dirty="0" smtClean="0">
                <a:latin typeface="Cambria" pitchFamily="18" charset="0"/>
              </a:rPr>
              <a:t>New Age contexts; </a:t>
            </a:r>
            <a:r>
              <a:rPr lang="en-GB" sz="2000" b="1" dirty="0" smtClean="0">
                <a:latin typeface="Cambria" pitchFamily="18" charset="0"/>
              </a:rPr>
              <a:t>‘</a:t>
            </a:r>
            <a:r>
              <a:rPr lang="en-GB" sz="2000" b="1" dirty="0" err="1" smtClean="0">
                <a:latin typeface="Cambria" pitchFamily="18" charset="0"/>
              </a:rPr>
              <a:t>Occulture</a:t>
            </a:r>
            <a:r>
              <a:rPr lang="en-GB" sz="2000" b="1" dirty="0" smtClean="0">
                <a:latin typeface="Cambria" pitchFamily="18" charset="0"/>
              </a:rPr>
              <a:t>’ </a:t>
            </a:r>
            <a:r>
              <a:rPr lang="en-GB" sz="2000" dirty="0" smtClean="0">
                <a:latin typeface="Cambria" pitchFamily="18" charset="0"/>
              </a:rPr>
              <a:t>(Christopher Partridge)</a:t>
            </a:r>
          </a:p>
          <a:p>
            <a:pPr>
              <a:buNone/>
            </a:pPr>
            <a:endParaRPr lang="en-US" sz="2000" dirty="0" smtClean="0"/>
          </a:p>
          <a:p>
            <a:pPr>
              <a:buNone/>
            </a:pPr>
            <a:r>
              <a:rPr lang="en-US" sz="1400" dirty="0" smtClean="0">
                <a:latin typeface="Cambria" pitchFamily="18" charset="0"/>
              </a:rPr>
              <a:t>Partridge</a:t>
            </a:r>
            <a:r>
              <a:rPr lang="en-US" sz="1400" dirty="0" smtClean="0">
                <a:latin typeface="Cambria" pitchFamily="18" charset="0"/>
              </a:rPr>
              <a:t>, Christopher H., </a:t>
            </a:r>
            <a:r>
              <a:rPr lang="en-US" sz="1400" i="1" dirty="0" smtClean="0">
                <a:latin typeface="Cambria" pitchFamily="18" charset="0"/>
              </a:rPr>
              <a:t>The Re-Enchantment of the West</a:t>
            </a:r>
            <a:r>
              <a:rPr lang="en-US" sz="1400" dirty="0" smtClean="0">
                <a:latin typeface="Cambria" pitchFamily="18" charset="0"/>
              </a:rPr>
              <a:t>, </a:t>
            </a:r>
            <a:endParaRPr lang="en-US" sz="1400" dirty="0" smtClean="0">
              <a:latin typeface="Cambria" pitchFamily="18" charset="0"/>
            </a:endParaRPr>
          </a:p>
          <a:p>
            <a:pPr>
              <a:buNone/>
            </a:pPr>
            <a:r>
              <a:rPr lang="en-US" sz="1400" dirty="0" smtClean="0">
                <a:latin typeface="Cambria" pitchFamily="18" charset="0"/>
              </a:rPr>
              <a:t>vol</a:t>
            </a:r>
            <a:r>
              <a:rPr lang="en-US" sz="1400" dirty="0" smtClean="0">
                <a:latin typeface="Cambria" pitchFamily="18" charset="0"/>
              </a:rPr>
              <a:t>. 1 (London: T. &amp; T. Clark International, 2004).</a:t>
            </a:r>
            <a:endParaRPr lang="en-GB" sz="1400" dirty="0" smtClean="0">
              <a:latin typeface="Cambria" pitchFamily="18" charset="0"/>
            </a:endParaRPr>
          </a:p>
          <a:p>
            <a:endParaRPr lang="en-GB" sz="2000" dirty="0" smtClean="0"/>
          </a:p>
          <a:p>
            <a:pPr>
              <a:buNone/>
            </a:pPr>
            <a:endParaRPr lang="en-GB" dirty="0"/>
          </a:p>
        </p:txBody>
      </p:sp>
      <p:pic>
        <p:nvPicPr>
          <p:cNvPr id="4" name="Picture 3" descr="Partridge Re-enchantment Vol 1_.jpg"/>
          <p:cNvPicPr>
            <a:picLocks noChangeAspect="1"/>
          </p:cNvPicPr>
          <p:nvPr/>
        </p:nvPicPr>
        <p:blipFill>
          <a:blip r:embed="rId2" cstate="print"/>
          <a:srcRect l="16883" r="16883" b="8333"/>
          <a:stretch>
            <a:fillRect/>
          </a:stretch>
        </p:blipFill>
        <p:spPr>
          <a:xfrm>
            <a:off x="7000860" y="3668515"/>
            <a:ext cx="2143140" cy="3189485"/>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395536" y="5301208"/>
            <a:ext cx="2971800" cy="1141200"/>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In this talk</a:t>
            </a:r>
            <a:endParaRPr lang="en-GB" dirty="0">
              <a:latin typeface="Cambria" pitchFamily="18" charset="0"/>
            </a:endParaRPr>
          </a:p>
        </p:txBody>
      </p:sp>
      <p:sp>
        <p:nvSpPr>
          <p:cNvPr id="3" name="Content Placeholder 2"/>
          <p:cNvSpPr>
            <a:spLocks noGrp="1"/>
          </p:cNvSpPr>
          <p:nvPr>
            <p:ph idx="1"/>
          </p:nvPr>
        </p:nvSpPr>
        <p:spPr>
          <a:xfrm>
            <a:off x="467544" y="1628800"/>
            <a:ext cx="8229600" cy="4525963"/>
          </a:xfrm>
        </p:spPr>
        <p:txBody>
          <a:bodyPr>
            <a:normAutofit/>
          </a:bodyPr>
          <a:lstStyle/>
          <a:p>
            <a:pPr>
              <a:buNone/>
            </a:pPr>
            <a:r>
              <a:rPr lang="en-GB" dirty="0" smtClean="0">
                <a:latin typeface="Cambria" pitchFamily="18" charset="0"/>
              </a:rPr>
              <a:t>I will introduce the astronomical/astrological painting of the Argentine painter, </a:t>
            </a:r>
            <a:r>
              <a:rPr lang="en-GB" dirty="0" err="1" smtClean="0">
                <a:latin typeface="Cambria" pitchFamily="18" charset="0"/>
              </a:rPr>
              <a:t>Xul</a:t>
            </a:r>
            <a:r>
              <a:rPr lang="en-GB" dirty="0" smtClean="0">
                <a:latin typeface="Cambria" pitchFamily="18" charset="0"/>
              </a:rPr>
              <a:t> Solar.</a:t>
            </a:r>
          </a:p>
          <a:p>
            <a:pPr>
              <a:buNone/>
            </a:pPr>
            <a:r>
              <a:rPr lang="en-GB" dirty="0" smtClean="0">
                <a:latin typeface="Cambria" pitchFamily="18" charset="0"/>
              </a:rPr>
              <a:t>I will consider his work in relation to theories of modernity</a:t>
            </a:r>
          </a:p>
          <a:p>
            <a:pPr>
              <a:buNone/>
            </a:pPr>
            <a:r>
              <a:rPr lang="en-GB" dirty="0" smtClean="0">
                <a:latin typeface="Cambria" pitchFamily="18" charset="0"/>
              </a:rPr>
              <a:t>I will consider how carious theoretical terms may be applied to archaeoastronomy</a:t>
            </a:r>
            <a:endParaRPr lang="en-GB" dirty="0" smtClean="0">
              <a:latin typeface="Cambria" pitchFamily="18" charset="0"/>
            </a:endParaRPr>
          </a:p>
          <a:p>
            <a:pPr>
              <a:buNone/>
            </a:pPr>
            <a:endParaRPr lang="en-GB" dirty="0" smtClean="0"/>
          </a:p>
          <a:p>
            <a:pPr>
              <a:buNone/>
            </a:pPr>
            <a:endParaRPr lang="en-GB" dirty="0" smtClean="0"/>
          </a:p>
          <a:p>
            <a:pPr>
              <a:buNone/>
            </a:pPr>
            <a:endParaRPr lang="en-GB" dirty="0" smtClean="0"/>
          </a:p>
          <a:p>
            <a:pPr>
              <a:buNone/>
            </a:pPr>
            <a:endParaRPr lang="en-GB" dirty="0"/>
          </a:p>
        </p:txBody>
      </p:sp>
      <p:pic>
        <p:nvPicPr>
          <p:cNvPr id="4" name="Picture 3" descr="9af85b45-73d3-4114-b689-ef34bc31dd8c.jpg"/>
          <p:cNvPicPr>
            <a:picLocks noChangeAspect="1"/>
          </p:cNvPicPr>
          <p:nvPr/>
        </p:nvPicPr>
        <p:blipFill>
          <a:blip r:embed="rId2" cstate="print"/>
          <a:stretch>
            <a:fillRect/>
          </a:stretch>
        </p:blipFill>
        <p:spPr>
          <a:xfrm>
            <a:off x="5508104" y="5589240"/>
            <a:ext cx="3312368" cy="1153040"/>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395536" y="5301208"/>
            <a:ext cx="2971800" cy="11412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latin typeface="Cambria" pitchFamily="18" charset="0"/>
              </a:rPr>
              <a:t>My </a:t>
            </a:r>
            <a:r>
              <a:rPr lang="en-GB" dirty="0" smtClean="0">
                <a:latin typeface="Cambria" pitchFamily="18" charset="0"/>
              </a:rPr>
              <a:t>framework: </a:t>
            </a:r>
            <a:r>
              <a:rPr lang="en-GB" dirty="0" smtClean="0">
                <a:latin typeface="Cambria" pitchFamily="18" charset="0"/>
              </a:rPr>
              <a:t>Surrealism</a:t>
            </a:r>
            <a:endParaRPr lang="en-GB" dirty="0">
              <a:latin typeface="Cambria" pitchFamily="18" charset="0"/>
            </a:endParaRPr>
          </a:p>
        </p:txBody>
      </p:sp>
      <p:sp>
        <p:nvSpPr>
          <p:cNvPr id="5" name="Content Placeholder 4"/>
          <p:cNvSpPr>
            <a:spLocks noGrp="1"/>
          </p:cNvSpPr>
          <p:nvPr>
            <p:ph sz="half" idx="1"/>
          </p:nvPr>
        </p:nvSpPr>
        <p:spPr/>
        <p:txBody>
          <a:bodyPr/>
          <a:lstStyle/>
          <a:p>
            <a:r>
              <a:rPr lang="en-GB" sz="1800" dirty="0" smtClean="0">
                <a:latin typeface="Cambria" pitchFamily="18" charset="0"/>
              </a:rPr>
              <a:t>Celia </a:t>
            </a:r>
            <a:r>
              <a:rPr lang="en-GB" sz="1800" dirty="0" err="1" smtClean="0">
                <a:latin typeface="Cambria" pitchFamily="18" charset="0"/>
              </a:rPr>
              <a:t>Rabinovitch</a:t>
            </a:r>
            <a:r>
              <a:rPr lang="en-GB" sz="1800" dirty="0" smtClean="0">
                <a:latin typeface="Cambria" pitchFamily="18" charset="0"/>
              </a:rPr>
              <a:t>, </a:t>
            </a:r>
            <a:r>
              <a:rPr lang="en-GB" sz="1800" i="1" dirty="0" smtClean="0">
                <a:latin typeface="Cambria" pitchFamily="18" charset="0"/>
              </a:rPr>
              <a:t>Surrealism and the Sacred: Power, Eros and the Occult in Modern Art</a:t>
            </a:r>
            <a:r>
              <a:rPr lang="en-GB" sz="1800" dirty="0" smtClean="0">
                <a:latin typeface="Cambria" pitchFamily="18" charset="0"/>
              </a:rPr>
              <a:t>, </a:t>
            </a:r>
          </a:p>
          <a:p>
            <a:r>
              <a:rPr lang="en-GB" sz="1800" dirty="0" smtClean="0">
                <a:latin typeface="Cambria" pitchFamily="18" charset="0"/>
              </a:rPr>
              <a:t>Boulder, Colorado: </a:t>
            </a:r>
            <a:r>
              <a:rPr lang="en-GB" sz="1800" dirty="0" err="1" smtClean="0">
                <a:latin typeface="Cambria" pitchFamily="18" charset="0"/>
              </a:rPr>
              <a:t>Westview</a:t>
            </a:r>
            <a:r>
              <a:rPr lang="en-GB" sz="1800" dirty="0" smtClean="0">
                <a:latin typeface="Cambria" pitchFamily="18" charset="0"/>
              </a:rPr>
              <a:t>, 2003.</a:t>
            </a:r>
          </a:p>
          <a:p>
            <a:r>
              <a:rPr lang="en-GB" sz="1800" dirty="0" smtClean="0">
                <a:latin typeface="Cambria" pitchFamily="18" charset="0"/>
              </a:rPr>
              <a:t>Surrealism has a </a:t>
            </a:r>
            <a:r>
              <a:rPr lang="en-GB" sz="1800" b="1" dirty="0" smtClean="0">
                <a:latin typeface="Cambria" pitchFamily="18" charset="0"/>
              </a:rPr>
              <a:t>semi-religious </a:t>
            </a:r>
            <a:r>
              <a:rPr lang="en-GB" sz="1800" dirty="0" smtClean="0">
                <a:latin typeface="Cambria" pitchFamily="18" charset="0"/>
              </a:rPr>
              <a:t>character and can be partly understood within the context of the 20th century occult ‘revival’</a:t>
            </a:r>
          </a:p>
          <a:p>
            <a:endParaRPr lang="en-GB" dirty="0"/>
          </a:p>
        </p:txBody>
      </p:sp>
      <p:sp>
        <p:nvSpPr>
          <p:cNvPr id="6" name="Content Placeholder 5"/>
          <p:cNvSpPr>
            <a:spLocks noGrp="1"/>
          </p:cNvSpPr>
          <p:nvPr>
            <p:ph sz="half" idx="2"/>
          </p:nvPr>
        </p:nvSpPr>
        <p:spPr/>
        <p:txBody>
          <a:bodyPr/>
          <a:lstStyle/>
          <a:p>
            <a:r>
              <a:rPr lang="en-GB" sz="1800" dirty="0" smtClean="0">
                <a:latin typeface="Cambria" pitchFamily="18" charset="0"/>
              </a:rPr>
              <a:t>Warlick, M.E., </a:t>
            </a:r>
            <a:r>
              <a:rPr lang="en-GB" sz="1800" i="1" dirty="0" smtClean="0">
                <a:latin typeface="Cambria" pitchFamily="18" charset="0"/>
              </a:rPr>
              <a:t>Max Ernst and Alchemy: A Magician in Search of Myth</a:t>
            </a:r>
            <a:r>
              <a:rPr lang="en-GB" sz="1800" dirty="0" smtClean="0">
                <a:latin typeface="Cambria" pitchFamily="18" charset="0"/>
              </a:rPr>
              <a:t>, Austin: University of Texas Press. 2001.</a:t>
            </a:r>
          </a:p>
          <a:p>
            <a:r>
              <a:rPr lang="en-GB" sz="1800" dirty="0" smtClean="0">
                <a:latin typeface="Cambria" pitchFamily="18" charset="0"/>
              </a:rPr>
              <a:t>Argues that Max Ernst and surrealism drew inspiration from Alchemy’s </a:t>
            </a:r>
            <a:r>
              <a:rPr lang="en-GB" sz="1800" b="1" dirty="0" smtClean="0">
                <a:latin typeface="Cambria" pitchFamily="18" charset="0"/>
              </a:rPr>
              <a:t>magical and transformational philosophy</a:t>
            </a:r>
            <a:r>
              <a:rPr lang="en-GB" sz="1800" dirty="0" smtClean="0">
                <a:latin typeface="Cambria" pitchFamily="18" charset="0"/>
              </a:rPr>
              <a:t>, and </a:t>
            </a:r>
            <a:r>
              <a:rPr lang="en-GB" sz="1800" b="1" dirty="0" smtClean="0">
                <a:latin typeface="Cambria" pitchFamily="18" charset="0"/>
              </a:rPr>
              <a:t>aspiration to discover the truth through inner processe</a:t>
            </a:r>
            <a:r>
              <a:rPr lang="en-GB" sz="1800" dirty="0" smtClean="0">
                <a:latin typeface="Cambria" pitchFamily="18" charset="0"/>
              </a:rPr>
              <a:t>s.</a:t>
            </a:r>
          </a:p>
          <a:p>
            <a:endParaRPr lang="en-GB" sz="1800" dirty="0" smtClean="0"/>
          </a:p>
          <a:p>
            <a:endParaRPr lang="en-GB" dirty="0"/>
          </a:p>
        </p:txBody>
      </p:sp>
      <p:pic>
        <p:nvPicPr>
          <p:cNvPr id="7" name="Picture 2"/>
          <p:cNvPicPr>
            <a:picLocks noChangeAspect="1" noChangeArrowheads="1"/>
          </p:cNvPicPr>
          <p:nvPr/>
        </p:nvPicPr>
        <p:blipFill>
          <a:blip r:embed="rId2" cstate="print"/>
          <a:srcRect l="18750" t="14682" r="63021" b="12401"/>
          <a:stretch>
            <a:fillRect/>
          </a:stretch>
        </p:blipFill>
        <p:spPr bwMode="auto">
          <a:xfrm>
            <a:off x="1428728" y="4143380"/>
            <a:ext cx="1928826" cy="2479919"/>
          </a:xfrm>
          <a:prstGeom prst="rect">
            <a:avLst/>
          </a:prstGeom>
          <a:noFill/>
          <a:ln w="9525">
            <a:noFill/>
            <a:miter lim="800000"/>
            <a:headEnd/>
            <a:tailEnd/>
          </a:ln>
          <a:effectLst/>
        </p:spPr>
      </p:pic>
      <p:pic>
        <p:nvPicPr>
          <p:cNvPr id="8" name="Picture 7" descr="Warlick Ernst.jpg"/>
          <p:cNvPicPr>
            <a:picLocks noChangeAspect="1"/>
          </p:cNvPicPr>
          <p:nvPr/>
        </p:nvPicPr>
        <p:blipFill>
          <a:blip r:embed="rId3" cstate="print"/>
          <a:srcRect l="17647" r="18487"/>
          <a:stretch>
            <a:fillRect/>
          </a:stretch>
        </p:blipFill>
        <p:spPr>
          <a:xfrm>
            <a:off x="7571224" y="4395376"/>
            <a:ext cx="1572776" cy="2462624"/>
          </a:xfrm>
          <a:prstGeom prst="rect">
            <a:avLst/>
          </a:prstGeom>
        </p:spPr>
      </p:pic>
      <p:pic>
        <p:nvPicPr>
          <p:cNvPr id="9" name="Picture 8" descr="9af85b45-73d3-4114-b689-ef34bc31dd8c.jpg"/>
          <p:cNvPicPr>
            <a:picLocks noChangeAspect="1"/>
          </p:cNvPicPr>
          <p:nvPr/>
        </p:nvPicPr>
        <p:blipFill>
          <a:blip r:embed="rId4" cstate="print"/>
          <a:stretch>
            <a:fillRect/>
          </a:stretch>
        </p:blipFill>
        <p:spPr>
          <a:xfrm>
            <a:off x="3851920" y="5445224"/>
            <a:ext cx="2592288" cy="90237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My framework: modernity and the modern</a:t>
            </a:r>
            <a:endParaRPr lang="en-GB" dirty="0">
              <a:latin typeface="Cambria" pitchFamily="18" charset="0"/>
            </a:endParaRPr>
          </a:p>
        </p:txBody>
      </p:sp>
      <p:sp>
        <p:nvSpPr>
          <p:cNvPr id="3" name="Content Placeholder 2"/>
          <p:cNvSpPr>
            <a:spLocks noGrp="1"/>
          </p:cNvSpPr>
          <p:nvPr>
            <p:ph idx="1"/>
          </p:nvPr>
        </p:nvSpPr>
        <p:spPr/>
        <p:txBody>
          <a:bodyPr>
            <a:normAutofit/>
          </a:bodyPr>
          <a:lstStyle/>
          <a:p>
            <a:pPr>
              <a:buNone/>
            </a:pPr>
            <a:r>
              <a:rPr lang="en-GB" dirty="0" smtClean="0">
                <a:latin typeface="Cambria" pitchFamily="18" charset="0"/>
              </a:rPr>
              <a:t>‘The modern world, and perhaps what it means to be modern, is thoroughly entwined with science.’</a:t>
            </a:r>
          </a:p>
          <a:p>
            <a:pPr>
              <a:buNone/>
            </a:pPr>
            <a:r>
              <a:rPr lang="en-US" sz="1800" dirty="0" smtClean="0">
                <a:latin typeface="Cambria" pitchFamily="18" charset="0"/>
              </a:rPr>
              <a:t>Boris Castel and Sergio </a:t>
            </a:r>
            <a:r>
              <a:rPr lang="en-US" sz="1800" dirty="0" err="1" smtClean="0">
                <a:latin typeface="Cambria" pitchFamily="18" charset="0"/>
              </a:rPr>
              <a:t>Sismundo</a:t>
            </a:r>
            <a:r>
              <a:rPr lang="en-US" sz="1800" dirty="0" smtClean="0">
                <a:latin typeface="Cambria" pitchFamily="18" charset="0"/>
              </a:rPr>
              <a:t>, </a:t>
            </a:r>
          </a:p>
          <a:p>
            <a:pPr>
              <a:buNone/>
            </a:pPr>
            <a:r>
              <a:rPr lang="en-US" sz="1800" i="1" dirty="0" smtClean="0">
                <a:latin typeface="Cambria" pitchFamily="18" charset="0"/>
              </a:rPr>
              <a:t>The Art of Science</a:t>
            </a:r>
            <a:r>
              <a:rPr lang="en-US" sz="1800" dirty="0" smtClean="0">
                <a:latin typeface="Cambria" pitchFamily="18" charset="0"/>
              </a:rPr>
              <a:t> </a:t>
            </a:r>
            <a:r>
              <a:rPr lang="en-US" sz="1800" dirty="0" smtClean="0">
                <a:latin typeface="Cambria" pitchFamily="18" charset="0"/>
              </a:rPr>
              <a:t>, (</a:t>
            </a:r>
            <a:r>
              <a:rPr lang="en-US" sz="1800" dirty="0" smtClean="0">
                <a:latin typeface="Cambria" pitchFamily="18" charset="0"/>
              </a:rPr>
              <a:t>Toronto: UTP Higher Education, 2003), p. 9.</a:t>
            </a:r>
          </a:p>
          <a:p>
            <a:endParaRPr lang="en-US" sz="2400" dirty="0" smtClean="0"/>
          </a:p>
          <a:p>
            <a:pPr>
              <a:buNone/>
            </a:pPr>
            <a:endParaRPr lang="en-GB" sz="2400" dirty="0" smtClean="0">
              <a:latin typeface="Cambria" pitchFamily="18" charset="0"/>
            </a:endParaRPr>
          </a:p>
          <a:p>
            <a:pPr>
              <a:buNone/>
            </a:pPr>
            <a:r>
              <a:rPr lang="en-GB" sz="2400" dirty="0" smtClean="0">
                <a:latin typeface="Cambria" pitchFamily="18" charset="0"/>
              </a:rPr>
              <a:t>There is a common view that modernity/modernism necessarily rejects the past or is inherently materialist/ rationalist/ positivist</a:t>
            </a:r>
          </a:p>
          <a:p>
            <a:endParaRPr lang="en-GB" sz="2400" dirty="0" smtClean="0"/>
          </a:p>
          <a:p>
            <a:endParaRPr lang="en-GB" sz="2400" dirty="0" smtClean="0"/>
          </a:p>
          <a:p>
            <a:endParaRPr lang="en-GB" dirty="0"/>
          </a:p>
        </p:txBody>
      </p:sp>
      <p:pic>
        <p:nvPicPr>
          <p:cNvPr id="4" name="Picture 3" descr="Castel Art of Science.jpg"/>
          <p:cNvPicPr>
            <a:picLocks noChangeAspect="1"/>
          </p:cNvPicPr>
          <p:nvPr/>
        </p:nvPicPr>
        <p:blipFill>
          <a:blip r:embed="rId2" cstate="print"/>
          <a:stretch>
            <a:fillRect/>
          </a:stretch>
        </p:blipFill>
        <p:spPr>
          <a:xfrm>
            <a:off x="7490396" y="2348880"/>
            <a:ext cx="1653604" cy="2492896"/>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6228184" y="5805264"/>
            <a:ext cx="2683768" cy="925176"/>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smtClean="0">
                <a:latin typeface="Cambria" pitchFamily="18" charset="0"/>
              </a:rPr>
              <a:t>The sociology </a:t>
            </a:r>
            <a:br>
              <a:rPr lang="en-GB" dirty="0" smtClean="0">
                <a:latin typeface="Cambria" pitchFamily="18" charset="0"/>
              </a:rPr>
            </a:br>
            <a:r>
              <a:rPr lang="en-GB" dirty="0" smtClean="0">
                <a:latin typeface="Cambria" pitchFamily="18" charset="0"/>
              </a:rPr>
              <a:t>of modern astrology</a:t>
            </a:r>
            <a:endParaRPr lang="en-GB" dirty="0">
              <a:latin typeface="Cambria" pitchFamily="18" charset="0"/>
            </a:endParaRPr>
          </a:p>
        </p:txBody>
      </p:sp>
      <p:sp>
        <p:nvSpPr>
          <p:cNvPr id="3" name="Content Placeholder 2"/>
          <p:cNvSpPr>
            <a:spLocks noGrp="1"/>
          </p:cNvSpPr>
          <p:nvPr>
            <p:ph idx="1"/>
          </p:nvPr>
        </p:nvSpPr>
        <p:spPr/>
        <p:txBody>
          <a:bodyPr>
            <a:normAutofit fontScale="85000" lnSpcReduction="20000"/>
          </a:bodyPr>
          <a:lstStyle/>
          <a:p>
            <a:endParaRPr lang="en-GB" b="1" dirty="0" smtClean="0">
              <a:latin typeface="Cambria" pitchFamily="18" charset="0"/>
            </a:endParaRPr>
          </a:p>
          <a:p>
            <a:pPr>
              <a:buNone/>
            </a:pPr>
            <a:r>
              <a:rPr lang="en-GB" b="1" dirty="0" smtClean="0">
                <a:latin typeface="Cambria" pitchFamily="18" charset="0"/>
              </a:rPr>
              <a:t>Astrology is </a:t>
            </a:r>
          </a:p>
          <a:p>
            <a:pPr>
              <a:buNone/>
            </a:pPr>
            <a:r>
              <a:rPr lang="en-GB" dirty="0" smtClean="0">
                <a:latin typeface="Cambria" pitchFamily="18" charset="0"/>
              </a:rPr>
              <a:t> </a:t>
            </a:r>
          </a:p>
          <a:p>
            <a:pPr>
              <a:buNone/>
            </a:pPr>
            <a:r>
              <a:rPr lang="en-GB" b="1" i="1" dirty="0" smtClean="0">
                <a:latin typeface="Cambria" pitchFamily="18" charset="0"/>
              </a:rPr>
              <a:t>‘one </a:t>
            </a:r>
            <a:r>
              <a:rPr lang="en-GB" b="1" i="1" dirty="0" smtClean="0">
                <a:latin typeface="Cambria" pitchFamily="18" charset="0"/>
              </a:rPr>
              <a:t>among a number of potential compensatory activities that may be attractive to individuals who are struggling to come to terms with the uncertainties of life in late modernity</a:t>
            </a:r>
            <a:r>
              <a:rPr lang="en-GB" i="1" dirty="0" smtClean="0">
                <a:latin typeface="Cambria" pitchFamily="18" charset="0"/>
              </a:rPr>
              <a:t>… </a:t>
            </a:r>
            <a:r>
              <a:rPr lang="en-GB" b="1" i="1" dirty="0" smtClean="0">
                <a:latin typeface="Cambria" pitchFamily="18" charset="0"/>
              </a:rPr>
              <a:t>popular </a:t>
            </a:r>
            <a:r>
              <a:rPr lang="en-GB" b="1" i="1" dirty="0" smtClean="0">
                <a:latin typeface="Cambria" pitchFamily="18" charset="0"/>
              </a:rPr>
              <a:t>belief in astrology may be part and parcel of late modernity </a:t>
            </a:r>
            <a:r>
              <a:rPr lang="en-GB" b="1" i="1" dirty="0" smtClean="0">
                <a:latin typeface="Cambria" pitchFamily="18" charset="0"/>
              </a:rPr>
              <a:t>itself’.</a:t>
            </a:r>
            <a:r>
              <a:rPr lang="en-US" b="1" i="1" dirty="0" smtClean="0">
                <a:latin typeface="Cambria" pitchFamily="18" charset="0"/>
              </a:rPr>
              <a:t> </a:t>
            </a:r>
            <a:endParaRPr lang="en-GB" b="1" i="1" dirty="0" smtClean="0">
              <a:latin typeface="Cambria" pitchFamily="18" charset="0"/>
            </a:endParaRPr>
          </a:p>
          <a:p>
            <a:endParaRPr lang="en-US" dirty="0" smtClean="0">
              <a:latin typeface="Cambria" pitchFamily="18" charset="0"/>
            </a:endParaRPr>
          </a:p>
          <a:p>
            <a:r>
              <a:rPr lang="en-US" sz="2300" dirty="0" smtClean="0">
                <a:latin typeface="Cambria" pitchFamily="18" charset="0"/>
              </a:rPr>
              <a:t>John Bauer and Martin Durant, ‘British Public Perceptions of Astrology: An Approach from the Sociology of Knowledge’, </a:t>
            </a:r>
            <a:r>
              <a:rPr lang="en-US" sz="2300" i="1" dirty="0" smtClean="0">
                <a:latin typeface="Cambria" pitchFamily="18" charset="0"/>
              </a:rPr>
              <a:t>Culture and Cosmos</a:t>
            </a:r>
            <a:r>
              <a:rPr lang="en-US" sz="2300" dirty="0" smtClean="0">
                <a:latin typeface="Cambria" pitchFamily="18" charset="0"/>
              </a:rPr>
              <a:t> 1, no. 1 (1997): p. 69.</a:t>
            </a:r>
            <a:endParaRPr lang="en-GB" sz="2300" dirty="0" smtClean="0">
              <a:latin typeface="Cambria" pitchFamily="18" charset="0"/>
            </a:endParaRPr>
          </a:p>
          <a:p>
            <a:endParaRPr lang="en-GB" dirty="0"/>
          </a:p>
        </p:txBody>
      </p:sp>
      <p:pic>
        <p:nvPicPr>
          <p:cNvPr id="4" name="Picture 3"/>
          <p:cNvPicPr/>
          <p:nvPr/>
        </p:nvPicPr>
        <p:blipFill>
          <a:blip r:embed="rId2" cstate="print"/>
          <a:srcRect l="7408" t="27762" r="81651" b="54618"/>
          <a:stretch>
            <a:fillRect/>
          </a:stretch>
        </p:blipFill>
        <p:spPr bwMode="auto">
          <a:xfrm>
            <a:off x="5148064" y="1"/>
            <a:ext cx="3995936" cy="2060848"/>
          </a:xfrm>
          <a:prstGeom prst="rect">
            <a:avLst/>
          </a:prstGeom>
          <a:noFill/>
          <a:ln w="9525">
            <a:noFill/>
            <a:miter lim="800000"/>
            <a:headEnd/>
            <a:tailEnd/>
          </a:ln>
        </p:spPr>
      </p:pic>
      <p:pic>
        <p:nvPicPr>
          <p:cNvPr id="5" name="Picture 4" descr="9af85b45-73d3-4114-b689-ef34bc31dd8c.jpg"/>
          <p:cNvPicPr>
            <a:picLocks noChangeAspect="1"/>
          </p:cNvPicPr>
          <p:nvPr/>
        </p:nvPicPr>
        <p:blipFill>
          <a:blip r:embed="rId3" cstate="print"/>
          <a:stretch>
            <a:fillRect/>
          </a:stretch>
        </p:blipFill>
        <p:spPr>
          <a:xfrm>
            <a:off x="3275856" y="5955621"/>
            <a:ext cx="2592288" cy="90237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Surrealism and Astrology</a:t>
            </a:r>
            <a:endParaRPr lang="en-GB" dirty="0">
              <a:latin typeface="Cambria" pitchFamily="18" charset="0"/>
            </a:endParaRPr>
          </a:p>
        </p:txBody>
      </p:sp>
      <p:sp>
        <p:nvSpPr>
          <p:cNvPr id="3" name="Content Placeholder 2"/>
          <p:cNvSpPr>
            <a:spLocks noGrp="1"/>
          </p:cNvSpPr>
          <p:nvPr>
            <p:ph idx="1"/>
          </p:nvPr>
        </p:nvSpPr>
        <p:spPr/>
        <p:txBody>
          <a:bodyPr>
            <a:normAutofit fontScale="85000" lnSpcReduction="10000"/>
          </a:bodyPr>
          <a:lstStyle/>
          <a:p>
            <a:pPr>
              <a:buNone/>
            </a:pPr>
            <a:r>
              <a:rPr lang="en-US" dirty="0" smtClean="0">
                <a:latin typeface="Cambria" pitchFamily="18" charset="0"/>
              </a:rPr>
              <a:t>Andre </a:t>
            </a:r>
            <a:r>
              <a:rPr lang="en-US" dirty="0" smtClean="0">
                <a:latin typeface="Cambria" pitchFamily="18" charset="0"/>
              </a:rPr>
              <a:t>Breton (author of the </a:t>
            </a:r>
            <a:r>
              <a:rPr lang="en-US" i="1" dirty="0" smtClean="0">
                <a:latin typeface="Cambria" pitchFamily="18" charset="0"/>
              </a:rPr>
              <a:t>Surrealist Manifesto</a:t>
            </a:r>
            <a:r>
              <a:rPr lang="en-US" dirty="0" smtClean="0">
                <a:latin typeface="Cambria" pitchFamily="18" charset="0"/>
              </a:rPr>
              <a:t>): </a:t>
            </a:r>
            <a:endParaRPr lang="en-US" dirty="0" smtClean="0">
              <a:latin typeface="Cambria" pitchFamily="18" charset="0"/>
            </a:endParaRPr>
          </a:p>
          <a:p>
            <a:pPr>
              <a:buNone/>
            </a:pPr>
            <a:r>
              <a:rPr lang="en-US" dirty="0" smtClean="0">
                <a:latin typeface="Cambria" pitchFamily="18" charset="0"/>
              </a:rPr>
              <a:t>‘The surrealists generally took a lively interest in astrology, seeing it from a poetic perspective, without going very deeply into it…What I've always valued enormously in astrology is not so much the </a:t>
            </a:r>
            <a:r>
              <a:rPr lang="en-US" b="1" u="sng" dirty="0" smtClean="0">
                <a:latin typeface="Cambria" pitchFamily="18" charset="0"/>
              </a:rPr>
              <a:t>lyrical game</a:t>
            </a:r>
            <a:r>
              <a:rPr lang="en-US" b="1" dirty="0" smtClean="0">
                <a:latin typeface="Cambria" pitchFamily="18" charset="0"/>
              </a:rPr>
              <a:t> to which it lends itself</a:t>
            </a:r>
            <a:r>
              <a:rPr lang="en-US" dirty="0" smtClean="0">
                <a:latin typeface="Cambria" pitchFamily="18" charset="0"/>
              </a:rPr>
              <a:t>, as the </a:t>
            </a:r>
            <a:r>
              <a:rPr lang="en-US" b="1" dirty="0" smtClean="0">
                <a:latin typeface="Cambria" pitchFamily="18" charset="0"/>
              </a:rPr>
              <a:t>multi-layered </a:t>
            </a:r>
            <a:r>
              <a:rPr lang="en-US" b="1" u="sng" dirty="0" smtClean="0">
                <a:latin typeface="Cambria" pitchFamily="18" charset="0"/>
              </a:rPr>
              <a:t>logical game</a:t>
            </a:r>
            <a:r>
              <a:rPr lang="en-US" b="1" dirty="0" smtClean="0">
                <a:latin typeface="Cambria" pitchFamily="18" charset="0"/>
              </a:rPr>
              <a:t> which is a necessary part of it and on which it is founded’.</a:t>
            </a:r>
          </a:p>
          <a:p>
            <a:pPr>
              <a:buNone/>
            </a:pPr>
            <a:endParaRPr lang="en-GB" sz="1900" dirty="0" smtClean="0"/>
          </a:p>
          <a:p>
            <a:pPr>
              <a:buNone/>
            </a:pPr>
            <a:r>
              <a:rPr lang="en-GB" sz="1900" dirty="0" smtClean="0">
                <a:latin typeface="Cambria" pitchFamily="18" charset="0"/>
              </a:rPr>
              <a:t>Carteret, Jean and Roger </a:t>
            </a:r>
            <a:r>
              <a:rPr lang="en-GB" sz="1900" dirty="0" err="1" smtClean="0">
                <a:latin typeface="Cambria" pitchFamily="18" charset="0"/>
              </a:rPr>
              <a:t>Knare</a:t>
            </a:r>
            <a:r>
              <a:rPr lang="en-GB" sz="1900" dirty="0" smtClean="0">
                <a:latin typeface="Cambria" pitchFamily="18" charset="0"/>
              </a:rPr>
              <a:t>, 'An interview with André Breton, April 1954', trans. </a:t>
            </a:r>
            <a:r>
              <a:rPr lang="en-GB" sz="1900" dirty="0" err="1" smtClean="0">
                <a:latin typeface="Cambria" pitchFamily="18" charset="0"/>
              </a:rPr>
              <a:t>Morelle</a:t>
            </a:r>
            <a:r>
              <a:rPr lang="en-GB" sz="1900" dirty="0" smtClean="0">
                <a:latin typeface="Cambria" pitchFamily="18" charset="0"/>
              </a:rPr>
              <a:t> Smith in Campion, </a:t>
            </a:r>
            <a:r>
              <a:rPr lang="en-GB" sz="1900" dirty="0" err="1" smtClean="0">
                <a:latin typeface="Cambria" pitchFamily="18" charset="0"/>
              </a:rPr>
              <a:t>Nicholas,'Surrealist</a:t>
            </a:r>
            <a:r>
              <a:rPr lang="en-GB" sz="1900" dirty="0" smtClean="0">
                <a:latin typeface="Cambria" pitchFamily="18" charset="0"/>
              </a:rPr>
              <a:t> Cosmology: André Breton and Astrology'</a:t>
            </a:r>
            <a:r>
              <a:rPr lang="en-GB" sz="1900" i="1" dirty="0" smtClean="0">
                <a:latin typeface="Cambria" pitchFamily="18" charset="0"/>
              </a:rPr>
              <a:t>, Culture and Cosmos</a:t>
            </a:r>
            <a:r>
              <a:rPr lang="en-GB" sz="1900" dirty="0" smtClean="0">
                <a:latin typeface="Cambria" pitchFamily="18" charset="0"/>
              </a:rPr>
              <a:t>, Vol. 6 no 2, Autumn/Winter 2002, pp. 45-56.</a:t>
            </a:r>
          </a:p>
          <a:p>
            <a:endParaRPr lang="en-US" b="1" dirty="0" smtClean="0"/>
          </a:p>
          <a:p>
            <a:endParaRPr lang="en-US" b="1" dirty="0" smtClean="0"/>
          </a:p>
          <a:p>
            <a:endParaRPr lang="en-GB" dirty="0" smtClean="0"/>
          </a:p>
          <a:p>
            <a:endParaRPr lang="en-GB" dirty="0"/>
          </a:p>
        </p:txBody>
      </p:sp>
      <p:pic>
        <p:nvPicPr>
          <p:cNvPr id="4" name="Picture 3" descr="Andre Breton Horoscope.jpg"/>
          <p:cNvPicPr>
            <a:picLocks noChangeAspect="1"/>
          </p:cNvPicPr>
          <p:nvPr/>
        </p:nvPicPr>
        <p:blipFill>
          <a:blip r:embed="rId2" cstate="print"/>
          <a:stretch>
            <a:fillRect/>
          </a:stretch>
        </p:blipFill>
        <p:spPr>
          <a:xfrm>
            <a:off x="7786710" y="0"/>
            <a:ext cx="1357290" cy="1680620"/>
          </a:xfrm>
          <a:prstGeom prst="rect">
            <a:avLst/>
          </a:prstGeom>
        </p:spPr>
      </p:pic>
      <p:pic>
        <p:nvPicPr>
          <p:cNvPr id="5" name="Picture 4" descr="Andre Breton.jpg"/>
          <p:cNvPicPr>
            <a:picLocks noChangeAspect="1"/>
          </p:cNvPicPr>
          <p:nvPr/>
        </p:nvPicPr>
        <p:blipFill>
          <a:blip r:embed="rId3" cstate="print"/>
          <a:stretch>
            <a:fillRect/>
          </a:stretch>
        </p:blipFill>
        <p:spPr>
          <a:xfrm>
            <a:off x="0" y="0"/>
            <a:ext cx="1187624" cy="1505738"/>
          </a:xfrm>
          <a:prstGeom prst="rect">
            <a:avLst/>
          </a:prstGeom>
        </p:spPr>
      </p:pic>
      <p:pic>
        <p:nvPicPr>
          <p:cNvPr id="6" name="Picture 5" descr="C:\Users\Liz\Dropbox\SEAC 2016\Artwork\UWTSD Logo_200dpi.jpg"/>
          <p:cNvPicPr/>
          <p:nvPr/>
        </p:nvPicPr>
        <p:blipFill>
          <a:blip r:embed="rId4" cstate="print"/>
          <a:srcRect/>
          <a:stretch>
            <a:fillRect/>
          </a:stretch>
        </p:blipFill>
        <p:spPr bwMode="auto">
          <a:xfrm>
            <a:off x="179512" y="6204832"/>
            <a:ext cx="2088232" cy="653168"/>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err="1" smtClean="0">
                <a:latin typeface="Cambria" pitchFamily="18" charset="0"/>
              </a:rPr>
              <a:t>Xul</a:t>
            </a:r>
            <a:r>
              <a:rPr lang="en-GB" dirty="0" smtClean="0">
                <a:latin typeface="Cambria" pitchFamily="18" charset="0"/>
              </a:rPr>
              <a:t> Solar (Oscar </a:t>
            </a:r>
            <a:r>
              <a:rPr lang="en-GB" dirty="0" err="1" smtClean="0">
                <a:latin typeface="Cambria" pitchFamily="18" charset="0"/>
              </a:rPr>
              <a:t>Augustin</a:t>
            </a:r>
            <a:r>
              <a:rPr lang="en-GB" dirty="0" smtClean="0">
                <a:latin typeface="Cambria" pitchFamily="18" charset="0"/>
              </a:rPr>
              <a:t> Alejandro Schulz </a:t>
            </a:r>
            <a:r>
              <a:rPr lang="en-GB" dirty="0" err="1" smtClean="0">
                <a:latin typeface="Cambria" pitchFamily="18" charset="0"/>
              </a:rPr>
              <a:t>Solari</a:t>
            </a:r>
            <a:r>
              <a:rPr lang="en-GB" dirty="0" smtClean="0">
                <a:latin typeface="Cambria" pitchFamily="18" charset="0"/>
              </a:rPr>
              <a:t>)</a:t>
            </a:r>
            <a:endParaRPr lang="en-GB" dirty="0">
              <a:latin typeface="Cambria" pitchFamily="18" charset="0"/>
            </a:endParaRPr>
          </a:p>
        </p:txBody>
      </p:sp>
      <p:sp>
        <p:nvSpPr>
          <p:cNvPr id="5" name="Content Placeholder 4"/>
          <p:cNvSpPr>
            <a:spLocks noGrp="1"/>
          </p:cNvSpPr>
          <p:nvPr>
            <p:ph sz="half" idx="1"/>
          </p:nvPr>
        </p:nvSpPr>
        <p:spPr/>
        <p:txBody>
          <a:bodyPr>
            <a:normAutofit fontScale="85000" lnSpcReduction="20000"/>
          </a:bodyPr>
          <a:lstStyle/>
          <a:p>
            <a:r>
              <a:rPr lang="en-GB" dirty="0" smtClean="0">
                <a:latin typeface="Cambria" pitchFamily="18" charset="0"/>
              </a:rPr>
              <a:t>Born in Buenos Aires 14 December 1887 </a:t>
            </a:r>
          </a:p>
          <a:p>
            <a:r>
              <a:rPr lang="en-GB" dirty="0" smtClean="0">
                <a:latin typeface="Cambria" pitchFamily="18" charset="0"/>
              </a:rPr>
              <a:t>Died at the age of seventy five in 1963. </a:t>
            </a:r>
          </a:p>
          <a:p>
            <a:r>
              <a:rPr lang="en-GB" dirty="0" smtClean="0">
                <a:latin typeface="Cambria" pitchFamily="18" charset="0"/>
              </a:rPr>
              <a:t>Better known under his pseudonym, </a:t>
            </a:r>
            <a:r>
              <a:rPr lang="en-GB" dirty="0" err="1" smtClean="0">
                <a:latin typeface="Cambria" pitchFamily="18" charset="0"/>
              </a:rPr>
              <a:t>Xul</a:t>
            </a:r>
            <a:r>
              <a:rPr lang="en-GB" dirty="0" smtClean="0">
                <a:latin typeface="Cambria" pitchFamily="18" charset="0"/>
              </a:rPr>
              <a:t> (pronounced ‘</a:t>
            </a:r>
            <a:r>
              <a:rPr lang="en-GB" dirty="0" err="1" smtClean="0">
                <a:latin typeface="Cambria" pitchFamily="18" charset="0"/>
              </a:rPr>
              <a:t>Shul</a:t>
            </a:r>
            <a:r>
              <a:rPr lang="en-GB" dirty="0" smtClean="0">
                <a:latin typeface="Cambria" pitchFamily="18" charset="0"/>
              </a:rPr>
              <a:t>’) Solar.</a:t>
            </a:r>
          </a:p>
          <a:p>
            <a:r>
              <a:rPr lang="en-GB" dirty="0" err="1" smtClean="0">
                <a:latin typeface="Cambria" pitchFamily="18" charset="0"/>
              </a:rPr>
              <a:t>Shul</a:t>
            </a:r>
            <a:r>
              <a:rPr lang="en-GB" dirty="0" smtClean="0">
                <a:latin typeface="Cambria" pitchFamily="18" charset="0"/>
              </a:rPr>
              <a:t> = Spanish pronunciation of Schulz</a:t>
            </a:r>
          </a:p>
          <a:p>
            <a:r>
              <a:rPr lang="en-GB" dirty="0" err="1" smtClean="0">
                <a:latin typeface="Cambria" pitchFamily="18" charset="0"/>
              </a:rPr>
              <a:t>Xul</a:t>
            </a:r>
            <a:r>
              <a:rPr lang="en-GB" dirty="0" smtClean="0">
                <a:latin typeface="Cambria" pitchFamily="18" charset="0"/>
              </a:rPr>
              <a:t> = </a:t>
            </a:r>
            <a:r>
              <a:rPr lang="en-GB" dirty="0" err="1" smtClean="0">
                <a:latin typeface="Cambria" pitchFamily="18" charset="0"/>
              </a:rPr>
              <a:t>Lux</a:t>
            </a:r>
            <a:r>
              <a:rPr lang="en-GB" dirty="0" smtClean="0">
                <a:latin typeface="Cambria" pitchFamily="18" charset="0"/>
              </a:rPr>
              <a:t> backwards = light</a:t>
            </a:r>
          </a:p>
          <a:p>
            <a:r>
              <a:rPr lang="en-GB" dirty="0" smtClean="0">
                <a:latin typeface="Cambria" pitchFamily="18" charset="0"/>
              </a:rPr>
              <a:t>Hence </a:t>
            </a:r>
            <a:r>
              <a:rPr lang="en-GB" dirty="0" err="1" smtClean="0">
                <a:latin typeface="Cambria" pitchFamily="18" charset="0"/>
              </a:rPr>
              <a:t>Xul</a:t>
            </a:r>
            <a:r>
              <a:rPr lang="en-GB" dirty="0" smtClean="0">
                <a:latin typeface="Cambria" pitchFamily="18" charset="0"/>
              </a:rPr>
              <a:t> Solar = ‘Light of the Sun’.</a:t>
            </a:r>
          </a:p>
          <a:p>
            <a:endParaRPr lang="en-GB" dirty="0"/>
          </a:p>
        </p:txBody>
      </p:sp>
      <p:pic>
        <p:nvPicPr>
          <p:cNvPr id="7" name="Content Placeholder 5" descr="Xul Solar age 18.jpeg.JPG"/>
          <p:cNvPicPr>
            <a:picLocks noGrp="1" noChangeAspect="1"/>
          </p:cNvPicPr>
          <p:nvPr>
            <p:ph sz="half" idx="2"/>
          </p:nvPr>
        </p:nvPicPr>
        <p:blipFill>
          <a:blip r:embed="rId2" cstate="print"/>
          <a:stretch>
            <a:fillRect/>
          </a:stretch>
        </p:blipFill>
        <p:spPr>
          <a:xfrm>
            <a:off x="5000628" y="1500174"/>
            <a:ext cx="1438102" cy="1749829"/>
          </a:xfrm>
        </p:spPr>
      </p:pic>
      <p:pic>
        <p:nvPicPr>
          <p:cNvPr id="8" name="Picture 7" descr="Xul Solar leaving Beunos A.jpeg"/>
          <p:cNvPicPr>
            <a:picLocks noChangeAspect="1"/>
          </p:cNvPicPr>
          <p:nvPr/>
        </p:nvPicPr>
        <p:blipFill>
          <a:blip r:embed="rId3" cstate="print"/>
          <a:stretch>
            <a:fillRect/>
          </a:stretch>
        </p:blipFill>
        <p:spPr>
          <a:xfrm>
            <a:off x="6929454" y="2500306"/>
            <a:ext cx="1277290" cy="1617348"/>
          </a:xfrm>
          <a:prstGeom prst="rect">
            <a:avLst/>
          </a:prstGeom>
        </p:spPr>
      </p:pic>
      <p:pic>
        <p:nvPicPr>
          <p:cNvPr id="9" name="Picture 8" descr="Xuil Solar.jpg"/>
          <p:cNvPicPr>
            <a:picLocks noChangeAspect="1"/>
          </p:cNvPicPr>
          <p:nvPr/>
        </p:nvPicPr>
        <p:blipFill>
          <a:blip r:embed="rId4" cstate="print"/>
          <a:stretch>
            <a:fillRect/>
          </a:stretch>
        </p:blipFill>
        <p:spPr>
          <a:xfrm>
            <a:off x="5072066" y="3357562"/>
            <a:ext cx="1785950" cy="1834219"/>
          </a:xfrm>
          <a:prstGeom prst="rect">
            <a:avLst/>
          </a:prstGeom>
        </p:spPr>
      </p:pic>
      <p:pic>
        <p:nvPicPr>
          <p:cNvPr id="10" name="Picture 9" descr="Xul Solar middle age.jpg"/>
          <p:cNvPicPr>
            <a:picLocks noChangeAspect="1"/>
          </p:cNvPicPr>
          <p:nvPr/>
        </p:nvPicPr>
        <p:blipFill>
          <a:blip r:embed="rId5" cstate="print"/>
          <a:stretch>
            <a:fillRect/>
          </a:stretch>
        </p:blipFill>
        <p:spPr>
          <a:xfrm>
            <a:off x="6929454" y="4143380"/>
            <a:ext cx="1321882" cy="1628859"/>
          </a:xfrm>
          <a:prstGeom prst="rect">
            <a:avLst/>
          </a:prstGeom>
        </p:spPr>
      </p:pic>
      <p:pic>
        <p:nvPicPr>
          <p:cNvPr id="11" name="Picture 10" descr="Xul Solar with Lita.jpg"/>
          <p:cNvPicPr>
            <a:picLocks noChangeAspect="1"/>
          </p:cNvPicPr>
          <p:nvPr/>
        </p:nvPicPr>
        <p:blipFill>
          <a:blip r:embed="rId6" cstate="print"/>
          <a:stretch>
            <a:fillRect/>
          </a:stretch>
        </p:blipFill>
        <p:spPr>
          <a:xfrm>
            <a:off x="5572132" y="5072074"/>
            <a:ext cx="1230632" cy="1548214"/>
          </a:xfrm>
          <a:prstGeom prst="rect">
            <a:avLst/>
          </a:prstGeom>
        </p:spPr>
      </p:pic>
      <p:pic>
        <p:nvPicPr>
          <p:cNvPr id="12" name="Picture 11" descr="C:\Users\Liz\Dropbox\SEAC 2016\Artwork\UWTSD Logo_200dpi.jpg"/>
          <p:cNvPicPr/>
          <p:nvPr/>
        </p:nvPicPr>
        <p:blipFill>
          <a:blip r:embed="rId7" cstate="print"/>
          <a:srcRect/>
          <a:stretch>
            <a:fillRect/>
          </a:stretch>
        </p:blipFill>
        <p:spPr bwMode="auto">
          <a:xfrm>
            <a:off x="395536" y="5949280"/>
            <a:ext cx="2376264" cy="90872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smtClean="0">
                <a:latin typeface="Cambria" pitchFamily="18" charset="0"/>
              </a:rPr>
              <a:t>Introduction to esotericism and occultism</a:t>
            </a:r>
            <a:endParaRPr lang="en-GB" dirty="0">
              <a:latin typeface="Cambria" pitchFamily="18" charset="0"/>
            </a:endParaRPr>
          </a:p>
        </p:txBody>
      </p:sp>
      <p:sp>
        <p:nvSpPr>
          <p:cNvPr id="3" name="Content Placeholder 2"/>
          <p:cNvSpPr>
            <a:spLocks noGrp="1"/>
          </p:cNvSpPr>
          <p:nvPr>
            <p:ph idx="1"/>
          </p:nvPr>
        </p:nvSpPr>
        <p:spPr/>
        <p:txBody>
          <a:bodyPr>
            <a:normAutofit fontScale="47500" lnSpcReduction="20000"/>
          </a:bodyPr>
          <a:lstStyle/>
          <a:p>
            <a:r>
              <a:rPr lang="en-GB" dirty="0" smtClean="0">
                <a:latin typeface="Cambria" pitchFamily="18" charset="0"/>
              </a:rPr>
              <a:t>1912 disembarks from ship bound for Hong Kong, at London.</a:t>
            </a:r>
          </a:p>
          <a:p>
            <a:r>
              <a:rPr lang="en-GB" dirty="0" smtClean="0">
                <a:latin typeface="Cambria" pitchFamily="18" charset="0"/>
              </a:rPr>
              <a:t>1913 travels in Italy and France (Paris).</a:t>
            </a:r>
          </a:p>
          <a:p>
            <a:r>
              <a:rPr lang="en-GB" dirty="0" smtClean="0">
                <a:latin typeface="Cambria" pitchFamily="18" charset="0"/>
              </a:rPr>
              <a:t>1913 In London met </a:t>
            </a:r>
            <a:r>
              <a:rPr lang="en-GB" b="1" dirty="0" smtClean="0">
                <a:latin typeface="Cambria" pitchFamily="18" charset="0"/>
              </a:rPr>
              <a:t>Austin </a:t>
            </a:r>
            <a:r>
              <a:rPr lang="en-GB" b="1" dirty="0" err="1" smtClean="0">
                <a:latin typeface="Cambria" pitchFamily="18" charset="0"/>
              </a:rPr>
              <a:t>Osman</a:t>
            </a:r>
            <a:r>
              <a:rPr lang="en-GB" b="1" dirty="0" smtClean="0">
                <a:latin typeface="Cambria" pitchFamily="18" charset="0"/>
              </a:rPr>
              <a:t> Spare </a:t>
            </a:r>
            <a:r>
              <a:rPr lang="en-GB" dirty="0" smtClean="0">
                <a:latin typeface="Cambria" pitchFamily="18" charset="0"/>
              </a:rPr>
              <a:t>(1996-1956) right </a:t>
            </a:r>
          </a:p>
          <a:p>
            <a:r>
              <a:rPr lang="en-GB" dirty="0" smtClean="0">
                <a:latin typeface="Cambria" pitchFamily="18" charset="0"/>
              </a:rPr>
              <a:t>(‘the “Father” of English surrealism’), who introduces him to </a:t>
            </a:r>
          </a:p>
          <a:p>
            <a:r>
              <a:rPr lang="en-GB" b="1" dirty="0" err="1" smtClean="0">
                <a:latin typeface="Cambria" pitchFamily="18" charset="0"/>
              </a:rPr>
              <a:t>Aleister</a:t>
            </a:r>
            <a:r>
              <a:rPr lang="en-GB" b="1" dirty="0" smtClean="0">
                <a:latin typeface="Cambria" pitchFamily="18" charset="0"/>
              </a:rPr>
              <a:t> Crowley’s </a:t>
            </a:r>
            <a:r>
              <a:rPr lang="en-GB" i="1" dirty="0" err="1" smtClean="0">
                <a:latin typeface="Cambria" pitchFamily="18" charset="0"/>
              </a:rPr>
              <a:t>Astrum</a:t>
            </a:r>
            <a:r>
              <a:rPr lang="en-GB" i="1" dirty="0" smtClean="0">
                <a:latin typeface="Cambria" pitchFamily="18" charset="0"/>
              </a:rPr>
              <a:t> </a:t>
            </a:r>
            <a:r>
              <a:rPr lang="en-GB" i="1" dirty="0" err="1" smtClean="0">
                <a:latin typeface="Cambria" pitchFamily="18" charset="0"/>
              </a:rPr>
              <a:t>Argentinum</a:t>
            </a:r>
            <a:r>
              <a:rPr lang="en-GB" dirty="0" smtClean="0">
                <a:latin typeface="Cambria" pitchFamily="18" charset="0"/>
              </a:rPr>
              <a:t> (the magical order of the Silver Star)</a:t>
            </a:r>
          </a:p>
          <a:p>
            <a:r>
              <a:rPr lang="en-GB" dirty="0" smtClean="0">
                <a:latin typeface="Cambria" pitchFamily="18" charset="0"/>
              </a:rPr>
              <a:t>1916/17 adopts pseudonym </a:t>
            </a:r>
            <a:r>
              <a:rPr lang="en-GB" dirty="0" err="1" smtClean="0">
                <a:latin typeface="Cambria" pitchFamily="18" charset="0"/>
              </a:rPr>
              <a:t>Xul</a:t>
            </a:r>
            <a:r>
              <a:rPr lang="en-GB" dirty="0" smtClean="0">
                <a:latin typeface="Cambria" pitchFamily="18" charset="0"/>
              </a:rPr>
              <a:t> Solar</a:t>
            </a:r>
          </a:p>
          <a:p>
            <a:r>
              <a:rPr lang="en-GB" dirty="0" smtClean="0">
                <a:latin typeface="Cambria" pitchFamily="18" charset="0"/>
              </a:rPr>
              <a:t>1919 travels to Genoa, Milan, London: </a:t>
            </a:r>
            <a:r>
              <a:rPr lang="en-GB" b="1" dirty="0" smtClean="0">
                <a:latin typeface="Cambria" pitchFamily="18" charset="0"/>
              </a:rPr>
              <a:t>in London active in the</a:t>
            </a:r>
          </a:p>
          <a:p>
            <a:r>
              <a:rPr lang="en-GB" b="1" dirty="0" smtClean="0">
                <a:latin typeface="Cambria" pitchFamily="18" charset="0"/>
              </a:rPr>
              <a:t>Theosophical Society. </a:t>
            </a:r>
          </a:p>
          <a:p>
            <a:r>
              <a:rPr lang="en-GB" dirty="0" smtClean="0">
                <a:latin typeface="Cambria" pitchFamily="18" charset="0"/>
              </a:rPr>
              <a:t>1920 first exhibition in Milan</a:t>
            </a:r>
          </a:p>
          <a:p>
            <a:r>
              <a:rPr lang="en-GB" dirty="0" smtClean="0">
                <a:latin typeface="Cambria" pitchFamily="18" charset="0"/>
              </a:rPr>
              <a:t>1924 exhibits in Paris at the </a:t>
            </a:r>
            <a:r>
              <a:rPr lang="en-GB" dirty="0" err="1" smtClean="0">
                <a:latin typeface="Cambria" pitchFamily="18" charset="0"/>
              </a:rPr>
              <a:t>Musee</a:t>
            </a:r>
            <a:r>
              <a:rPr lang="en-GB" dirty="0" smtClean="0">
                <a:latin typeface="Cambria" pitchFamily="18" charset="0"/>
              </a:rPr>
              <a:t> </a:t>
            </a:r>
            <a:r>
              <a:rPr lang="en-GB" dirty="0" err="1" smtClean="0">
                <a:latin typeface="Cambria" pitchFamily="18" charset="0"/>
              </a:rPr>
              <a:t>Galliera</a:t>
            </a:r>
            <a:r>
              <a:rPr lang="en-GB" dirty="0" smtClean="0">
                <a:latin typeface="Cambria" pitchFamily="18" charset="0"/>
              </a:rPr>
              <a:t> with Latin American artists (</a:t>
            </a:r>
            <a:r>
              <a:rPr lang="en-GB" b="1" dirty="0" smtClean="0">
                <a:latin typeface="Cambria" pitchFamily="18" charset="0"/>
              </a:rPr>
              <a:t>initiated by Crowley 1924</a:t>
            </a:r>
            <a:r>
              <a:rPr lang="en-GB" dirty="0" smtClean="0">
                <a:latin typeface="Cambria" pitchFamily="18" charset="0"/>
              </a:rPr>
              <a:t>)</a:t>
            </a:r>
          </a:p>
          <a:p>
            <a:r>
              <a:rPr lang="en-GB" dirty="0" smtClean="0">
                <a:latin typeface="Cambria" pitchFamily="18" charset="0"/>
              </a:rPr>
              <a:t>1924 returns to Buenos Aires: remains in Argentina (or Uruguay) for the rest of his life.</a:t>
            </a:r>
          </a:p>
          <a:p>
            <a:endParaRPr lang="en-GB" dirty="0" smtClean="0">
              <a:latin typeface="Cambria" pitchFamily="18" charset="0"/>
            </a:endParaRPr>
          </a:p>
          <a:p>
            <a:endParaRPr lang="en-GB" dirty="0" smtClean="0">
              <a:latin typeface="Cambria" pitchFamily="18" charset="0"/>
            </a:endParaRPr>
          </a:p>
          <a:p>
            <a:r>
              <a:rPr lang="en-GB" dirty="0" smtClean="0">
                <a:latin typeface="Cambria" pitchFamily="18" charset="0"/>
              </a:rPr>
              <a:t>* Breton published the first Surrealist Manifesto in Paris in 1924 and the Surrealist circle was active, but Solar does not appear to have met Breton. According to Mark </a:t>
            </a:r>
            <a:r>
              <a:rPr lang="en-GB" dirty="0" err="1" smtClean="0">
                <a:latin typeface="Cambria" pitchFamily="18" charset="0"/>
              </a:rPr>
              <a:t>Pollizzoti</a:t>
            </a:r>
            <a:r>
              <a:rPr lang="en-GB" dirty="0" smtClean="0">
                <a:latin typeface="Cambria" pitchFamily="18" charset="0"/>
              </a:rPr>
              <a:t> at the Boston Museum of Fine Arts and biographer of Breton, the Surrealists functioned as an exclusive group, like a Church, and obtaining an audience with Breton was difficult</a:t>
            </a:r>
          </a:p>
          <a:p>
            <a:endParaRPr lang="en-GB" dirty="0" smtClean="0">
              <a:latin typeface="Cambria" pitchFamily="18" charset="0"/>
            </a:endParaRPr>
          </a:p>
          <a:p>
            <a:endParaRPr lang="en-GB" dirty="0" smtClean="0"/>
          </a:p>
          <a:p>
            <a:endParaRPr lang="en-GB" dirty="0" smtClean="0"/>
          </a:p>
          <a:p>
            <a:endParaRPr lang="en-GB" dirty="0"/>
          </a:p>
        </p:txBody>
      </p:sp>
      <p:pic>
        <p:nvPicPr>
          <p:cNvPr id="6" name="Picture 5" descr="Austin_Osman_Spare.jpg"/>
          <p:cNvPicPr>
            <a:picLocks noChangeAspect="1"/>
          </p:cNvPicPr>
          <p:nvPr/>
        </p:nvPicPr>
        <p:blipFill>
          <a:blip r:embed="rId2" cstate="print"/>
          <a:stretch>
            <a:fillRect/>
          </a:stretch>
        </p:blipFill>
        <p:spPr>
          <a:xfrm>
            <a:off x="8094060" y="1571612"/>
            <a:ext cx="1049940" cy="1504916"/>
          </a:xfrm>
          <a:prstGeom prst="rect">
            <a:avLst/>
          </a:prstGeom>
        </p:spPr>
      </p:pic>
      <p:pic>
        <p:nvPicPr>
          <p:cNvPr id="8" name="Picture 7" descr="aleistercrowley.jpeg"/>
          <p:cNvPicPr>
            <a:picLocks noChangeAspect="1"/>
          </p:cNvPicPr>
          <p:nvPr/>
        </p:nvPicPr>
        <p:blipFill>
          <a:blip r:embed="rId3" cstate="print"/>
          <a:stretch>
            <a:fillRect/>
          </a:stretch>
        </p:blipFill>
        <p:spPr>
          <a:xfrm>
            <a:off x="8109664" y="5286388"/>
            <a:ext cx="1034336" cy="1360293"/>
          </a:xfrm>
          <a:prstGeom prst="rect">
            <a:avLst/>
          </a:prstGeom>
        </p:spPr>
      </p:pic>
      <p:pic>
        <p:nvPicPr>
          <p:cNvPr id="9" name="Content Placeholder 5" descr="Xul Solar age 18.jpeg.JPG"/>
          <p:cNvPicPr>
            <a:picLocks noGrp="1" noChangeAspect="1"/>
          </p:cNvPicPr>
          <p:nvPr>
            <p:ph sz="half" idx="2"/>
          </p:nvPr>
        </p:nvPicPr>
        <p:blipFill>
          <a:blip r:embed="rId4" cstate="print"/>
          <a:stretch>
            <a:fillRect/>
          </a:stretch>
        </p:blipFill>
        <p:spPr>
          <a:xfrm>
            <a:off x="8028480" y="214291"/>
            <a:ext cx="1115519" cy="1357322"/>
          </a:xfrm>
        </p:spPr>
      </p:pic>
      <p:pic>
        <p:nvPicPr>
          <p:cNvPr id="7" name="Picture 6" descr="C:\Users\Liz\Dropbox\SEAC 2016\Artwork\UWTSD Logo_200dpi.jpg"/>
          <p:cNvPicPr/>
          <p:nvPr/>
        </p:nvPicPr>
        <p:blipFill>
          <a:blip r:embed="rId5" cstate="print"/>
          <a:srcRect/>
          <a:stretch>
            <a:fillRect/>
          </a:stretch>
        </p:blipFill>
        <p:spPr bwMode="auto">
          <a:xfrm>
            <a:off x="323528" y="5589240"/>
            <a:ext cx="2971800" cy="11412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Left: the </a:t>
            </a:r>
            <a:r>
              <a:rPr lang="en-GB" sz="2400" dirty="0" err="1" smtClean="0"/>
              <a:t>Museo</a:t>
            </a:r>
            <a:r>
              <a:rPr lang="en-GB" sz="2400" dirty="0" smtClean="0"/>
              <a:t> </a:t>
            </a:r>
            <a:r>
              <a:rPr lang="en-GB" sz="2400" dirty="0" err="1" smtClean="0"/>
              <a:t>Xul</a:t>
            </a:r>
            <a:r>
              <a:rPr lang="en-GB" sz="2400" dirty="0" smtClean="0"/>
              <a:t> Solar. </a:t>
            </a:r>
            <a:br>
              <a:rPr lang="en-GB" sz="2400" dirty="0" smtClean="0"/>
            </a:br>
            <a:r>
              <a:rPr lang="en-GB" sz="2400" dirty="0" smtClean="0"/>
              <a:t>Bottom Right 2013 – exhibition in Buenos Aires airport</a:t>
            </a:r>
            <a:endParaRPr lang="en-GB" sz="2400" dirty="0"/>
          </a:p>
        </p:txBody>
      </p:sp>
      <p:pic>
        <p:nvPicPr>
          <p:cNvPr id="1026" name="Picture 2"/>
          <p:cNvPicPr>
            <a:picLocks noGrp="1" noChangeAspect="1" noChangeArrowheads="1"/>
          </p:cNvPicPr>
          <p:nvPr>
            <p:ph idx="1"/>
          </p:nvPr>
        </p:nvPicPr>
        <p:blipFill>
          <a:blip r:embed="rId2" cstate="print"/>
          <a:srcRect l="1389" t="11981" r="43923" b="4299"/>
          <a:stretch>
            <a:fillRect/>
          </a:stretch>
        </p:blipFill>
        <p:spPr bwMode="auto">
          <a:xfrm>
            <a:off x="5000628" y="4643422"/>
            <a:ext cx="4500594" cy="2214578"/>
          </a:xfrm>
          <a:prstGeom prst="rect">
            <a:avLst/>
          </a:prstGeom>
          <a:noFill/>
          <a:ln w="9525">
            <a:noFill/>
            <a:miter lim="800000"/>
            <a:headEnd/>
            <a:tailEnd/>
          </a:ln>
          <a:effectLst/>
        </p:spPr>
      </p:pic>
      <p:pic>
        <p:nvPicPr>
          <p:cNvPr id="5" name="Picture 2"/>
          <p:cNvPicPr>
            <a:picLocks noChangeAspect="1" noChangeArrowheads="1"/>
          </p:cNvPicPr>
          <p:nvPr/>
        </p:nvPicPr>
        <p:blipFill>
          <a:blip r:embed="rId3" cstate="print"/>
          <a:srcRect l="20486" t="22784" r="64757" b="39407"/>
          <a:stretch>
            <a:fillRect/>
          </a:stretch>
        </p:blipFill>
        <p:spPr bwMode="auto">
          <a:xfrm>
            <a:off x="0" y="1428736"/>
            <a:ext cx="3296353" cy="2714644"/>
          </a:xfrm>
          <a:prstGeom prst="rect">
            <a:avLst/>
          </a:prstGeom>
          <a:noFill/>
          <a:ln w="9525">
            <a:noFill/>
            <a:miter lim="800000"/>
            <a:headEnd/>
            <a:tailEnd/>
          </a:ln>
          <a:effectLst/>
        </p:spPr>
      </p:pic>
      <p:pic>
        <p:nvPicPr>
          <p:cNvPr id="6" name="Picture 5" descr="Xul Solar museum 2.jpg"/>
          <p:cNvPicPr>
            <a:picLocks noChangeAspect="1"/>
          </p:cNvPicPr>
          <p:nvPr/>
        </p:nvPicPr>
        <p:blipFill>
          <a:blip r:embed="rId4" cstate="print"/>
          <a:stretch>
            <a:fillRect/>
          </a:stretch>
        </p:blipFill>
        <p:spPr>
          <a:xfrm>
            <a:off x="357158" y="4643446"/>
            <a:ext cx="2619375" cy="1743075"/>
          </a:xfrm>
          <a:prstGeom prst="rect">
            <a:avLst/>
          </a:prstGeom>
        </p:spPr>
      </p:pic>
      <p:pic>
        <p:nvPicPr>
          <p:cNvPr id="7" name="Picture 6" descr="Xul Solar museum 3.jpg"/>
          <p:cNvPicPr>
            <a:picLocks noChangeAspect="1"/>
          </p:cNvPicPr>
          <p:nvPr/>
        </p:nvPicPr>
        <p:blipFill>
          <a:blip r:embed="rId5" cstate="print"/>
          <a:stretch>
            <a:fillRect/>
          </a:stretch>
        </p:blipFill>
        <p:spPr>
          <a:xfrm>
            <a:off x="3071802" y="1928802"/>
            <a:ext cx="2238382" cy="1489541"/>
          </a:xfrm>
          <a:prstGeom prst="rect">
            <a:avLst/>
          </a:prstGeom>
        </p:spPr>
      </p:pic>
      <p:pic>
        <p:nvPicPr>
          <p:cNvPr id="8" name="Picture 7" descr="Xul Solar museum 4.jpg"/>
          <p:cNvPicPr>
            <a:picLocks noChangeAspect="1"/>
          </p:cNvPicPr>
          <p:nvPr/>
        </p:nvPicPr>
        <p:blipFill>
          <a:blip r:embed="rId6" cstate="print"/>
          <a:stretch>
            <a:fillRect/>
          </a:stretch>
        </p:blipFill>
        <p:spPr>
          <a:xfrm>
            <a:off x="2643174" y="3429000"/>
            <a:ext cx="2466975" cy="1857375"/>
          </a:xfrm>
          <a:prstGeom prst="rect">
            <a:avLst/>
          </a:prstGeom>
        </p:spPr>
      </p:pic>
      <p:pic>
        <p:nvPicPr>
          <p:cNvPr id="9" name="Picture 8" descr="Xul Solar museum.jpg"/>
          <p:cNvPicPr>
            <a:picLocks noChangeAspect="1"/>
          </p:cNvPicPr>
          <p:nvPr/>
        </p:nvPicPr>
        <p:blipFill>
          <a:blip r:embed="rId7" cstate="print"/>
          <a:stretch>
            <a:fillRect/>
          </a:stretch>
        </p:blipFill>
        <p:spPr>
          <a:xfrm>
            <a:off x="5286370" y="1428736"/>
            <a:ext cx="3857630" cy="2489925"/>
          </a:xfrm>
          <a:prstGeom prst="rect">
            <a:avLst/>
          </a:prstGeom>
        </p:spPr>
      </p:pic>
      <p:pic>
        <p:nvPicPr>
          <p:cNvPr id="10" name="Picture 9" descr="C:\Users\Liz\Dropbox\SEAC 2016\Artwork\UWTSD Logo_200dpi.jpg"/>
          <p:cNvPicPr/>
          <p:nvPr/>
        </p:nvPicPr>
        <p:blipFill>
          <a:blip r:embed="rId8" cstate="print"/>
          <a:srcRect/>
          <a:stretch>
            <a:fillRect/>
          </a:stretch>
        </p:blipFill>
        <p:spPr bwMode="auto">
          <a:xfrm>
            <a:off x="2411760" y="5988808"/>
            <a:ext cx="2810272" cy="869192"/>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latin typeface="Cambria" pitchFamily="18" charset="0"/>
              </a:rPr>
              <a:t>Jorge Borges on Solar as an </a:t>
            </a:r>
            <a:r>
              <a:rPr lang="en-GB" dirty="0" err="1" smtClean="0">
                <a:latin typeface="Cambria" pitchFamily="18" charset="0"/>
              </a:rPr>
              <a:t>Argentinian</a:t>
            </a:r>
            <a:r>
              <a:rPr lang="en-GB" dirty="0" smtClean="0">
                <a:latin typeface="Cambria" pitchFamily="18" charset="0"/>
              </a:rPr>
              <a:t> cultural icon</a:t>
            </a:r>
            <a:r>
              <a:rPr lang="en-GB" dirty="0" smtClean="0"/>
              <a:t/>
            </a:r>
            <a:br>
              <a:rPr lang="en-GB" dirty="0" smtClean="0"/>
            </a:br>
            <a:endParaRPr lang="en-GB" sz="1600" dirty="0"/>
          </a:p>
        </p:txBody>
      </p:sp>
      <p:sp>
        <p:nvSpPr>
          <p:cNvPr id="5" name="Content Placeholder 4"/>
          <p:cNvSpPr>
            <a:spLocks noGrp="1"/>
          </p:cNvSpPr>
          <p:nvPr>
            <p:ph idx="1"/>
          </p:nvPr>
        </p:nvSpPr>
        <p:spPr/>
        <p:txBody>
          <a:bodyPr>
            <a:normAutofit fontScale="85000" lnSpcReduction="10000"/>
          </a:bodyPr>
          <a:lstStyle/>
          <a:p>
            <a:pPr>
              <a:buNone/>
            </a:pPr>
            <a:r>
              <a:rPr lang="en-GB" dirty="0" smtClean="0">
                <a:latin typeface="Cambria" pitchFamily="18" charset="0"/>
              </a:rPr>
              <a:t>Borges </a:t>
            </a:r>
            <a:r>
              <a:rPr lang="en-GB" dirty="0" err="1" smtClean="0">
                <a:latin typeface="Cambria" pitchFamily="18" charset="0"/>
              </a:rPr>
              <a:t>asociated</a:t>
            </a:r>
            <a:r>
              <a:rPr lang="en-GB" dirty="0" smtClean="0">
                <a:latin typeface="Cambria" pitchFamily="18" charset="0"/>
              </a:rPr>
              <a:t> with ‘magic realism’.</a:t>
            </a:r>
          </a:p>
          <a:p>
            <a:pPr>
              <a:buNone/>
            </a:pPr>
            <a:r>
              <a:rPr lang="en-GB" dirty="0" smtClean="0">
                <a:latin typeface="Cambria" pitchFamily="18" charset="0"/>
              </a:rPr>
              <a:t>Prologue </a:t>
            </a:r>
            <a:r>
              <a:rPr lang="en-GB" dirty="0" smtClean="0">
                <a:latin typeface="Cambria" pitchFamily="18" charset="0"/>
              </a:rPr>
              <a:t>to the catalogue to </a:t>
            </a:r>
            <a:r>
              <a:rPr lang="en-GB" dirty="0" err="1" smtClean="0">
                <a:latin typeface="Cambria" pitchFamily="18" charset="0"/>
              </a:rPr>
              <a:t>Solar’s</a:t>
            </a:r>
            <a:r>
              <a:rPr lang="en-GB" dirty="0" smtClean="0">
                <a:latin typeface="Cambria" pitchFamily="18" charset="0"/>
              </a:rPr>
              <a:t> exhibition at the Samos Gallery, Buenos Aires, in </a:t>
            </a:r>
            <a:r>
              <a:rPr lang="en-GB" dirty="0" smtClean="0">
                <a:latin typeface="Cambria" pitchFamily="18" charset="0"/>
              </a:rPr>
              <a:t>1949</a:t>
            </a:r>
            <a:r>
              <a:rPr lang="en-GB" dirty="0" smtClean="0">
                <a:latin typeface="Cambria" pitchFamily="18" charset="0"/>
              </a:rPr>
              <a:t>:</a:t>
            </a:r>
            <a:endParaRPr lang="en-GB" dirty="0" smtClean="0">
              <a:latin typeface="Cambria" pitchFamily="18" charset="0"/>
            </a:endParaRPr>
          </a:p>
          <a:p>
            <a:endParaRPr lang="en-GB" dirty="0" smtClean="0">
              <a:latin typeface="Cambria" pitchFamily="18" charset="0"/>
            </a:endParaRPr>
          </a:p>
          <a:p>
            <a:pPr>
              <a:buNone/>
            </a:pPr>
            <a:r>
              <a:rPr lang="en-GB" i="1" dirty="0" smtClean="0">
                <a:latin typeface="Cambria" pitchFamily="18" charset="0"/>
              </a:rPr>
              <a:t>‘When we speak of a man of another time...</a:t>
            </a:r>
            <a:r>
              <a:rPr lang="en-GB" i="1" dirty="0" err="1" smtClean="0">
                <a:latin typeface="Cambria" pitchFamily="18" charset="0"/>
              </a:rPr>
              <a:t>Xul</a:t>
            </a:r>
            <a:r>
              <a:rPr lang="en-GB" i="1" dirty="0" smtClean="0">
                <a:latin typeface="Cambria" pitchFamily="18" charset="0"/>
              </a:rPr>
              <a:t> is already one of them...I believe that we will carry on living, our children will carry on living, our grand children will carry on living but I don’t know if they will understand that extraordinary man, </a:t>
            </a:r>
            <a:r>
              <a:rPr lang="en-GB" i="1" dirty="0" err="1" smtClean="0">
                <a:latin typeface="Cambria" pitchFamily="18" charset="0"/>
              </a:rPr>
              <a:t>Xul</a:t>
            </a:r>
            <a:r>
              <a:rPr lang="en-GB" i="1" dirty="0" smtClean="0">
                <a:latin typeface="Cambria" pitchFamily="18" charset="0"/>
              </a:rPr>
              <a:t>’. </a:t>
            </a:r>
          </a:p>
          <a:p>
            <a:endParaRPr lang="en-GB" sz="1700" dirty="0" smtClean="0">
              <a:latin typeface="Cambria" pitchFamily="18" charset="0"/>
            </a:endParaRPr>
          </a:p>
          <a:p>
            <a:r>
              <a:rPr lang="en-GB" sz="1700" dirty="0" smtClean="0">
                <a:latin typeface="Cambria" pitchFamily="18" charset="0"/>
              </a:rPr>
              <a:t>Borges, Jorge Luis, ‘Speech’, in Mario </a:t>
            </a:r>
            <a:r>
              <a:rPr lang="en-GB" sz="1700" dirty="0" err="1" smtClean="0">
                <a:latin typeface="Cambria" pitchFamily="18" charset="0"/>
              </a:rPr>
              <a:t>Gradowczyk</a:t>
            </a:r>
            <a:r>
              <a:rPr lang="en-GB" sz="1700" dirty="0" smtClean="0">
                <a:latin typeface="Cambria" pitchFamily="18" charset="0"/>
              </a:rPr>
              <a:t>, (ed.), </a:t>
            </a:r>
            <a:r>
              <a:rPr lang="en-GB" sz="1700" i="1" dirty="0" err="1" smtClean="0">
                <a:latin typeface="Cambria" pitchFamily="18" charset="0"/>
              </a:rPr>
              <a:t>Xul</a:t>
            </a:r>
            <a:r>
              <a:rPr lang="en-GB" sz="1700" i="1" dirty="0" smtClean="0">
                <a:latin typeface="Cambria" pitchFamily="18" charset="0"/>
              </a:rPr>
              <a:t> Solar</a:t>
            </a:r>
            <a:r>
              <a:rPr lang="en-GB" sz="1700" dirty="0" smtClean="0">
                <a:latin typeface="Cambria" pitchFamily="18" charset="0"/>
              </a:rPr>
              <a:t> (Buenos Aires: Pan </a:t>
            </a:r>
            <a:r>
              <a:rPr lang="en-GB" sz="1700" dirty="0" err="1" smtClean="0">
                <a:latin typeface="Cambria" pitchFamily="18" charset="0"/>
              </a:rPr>
              <a:t>Klub</a:t>
            </a:r>
            <a:r>
              <a:rPr lang="en-GB" sz="1700" dirty="0" smtClean="0">
                <a:latin typeface="Cambria" pitchFamily="18" charset="0"/>
              </a:rPr>
              <a:t> Foundation/ </a:t>
            </a:r>
            <a:r>
              <a:rPr lang="en-GB" sz="1700" dirty="0" err="1" smtClean="0">
                <a:latin typeface="Cambria" pitchFamily="18" charset="0"/>
              </a:rPr>
              <a:t>Xul</a:t>
            </a:r>
            <a:r>
              <a:rPr lang="en-GB" sz="1700" dirty="0" smtClean="0">
                <a:latin typeface="Cambria" pitchFamily="18" charset="0"/>
              </a:rPr>
              <a:t> Solar Museum, 1990), pp. 13-18, p. 16</a:t>
            </a:r>
          </a:p>
          <a:p>
            <a:endParaRPr lang="en-GB" dirty="0"/>
          </a:p>
        </p:txBody>
      </p:sp>
      <p:pic>
        <p:nvPicPr>
          <p:cNvPr id="8" name="Content Placeholder 5" descr="borges_grande.jpg"/>
          <p:cNvPicPr>
            <a:picLocks noChangeAspect="1"/>
          </p:cNvPicPr>
          <p:nvPr/>
        </p:nvPicPr>
        <p:blipFill>
          <a:blip r:embed="rId2" cstate="print"/>
          <a:stretch>
            <a:fillRect/>
          </a:stretch>
        </p:blipFill>
        <p:spPr>
          <a:xfrm>
            <a:off x="0" y="0"/>
            <a:ext cx="984172" cy="1397523"/>
          </a:xfrm>
          <a:prstGeom prst="rect">
            <a:avLst/>
          </a:prstGeom>
        </p:spPr>
      </p:pic>
      <p:pic>
        <p:nvPicPr>
          <p:cNvPr id="7" name="Picture 6" descr="C:\Users\Liz\Dropbox\SEAC 2016\Artwork\UWTSD Logo_200dpi.jpg"/>
          <p:cNvPicPr/>
          <p:nvPr/>
        </p:nvPicPr>
        <p:blipFill>
          <a:blip r:embed="rId3" cstate="print"/>
          <a:srcRect/>
          <a:stretch>
            <a:fillRect/>
          </a:stretch>
        </p:blipFill>
        <p:spPr bwMode="auto">
          <a:xfrm>
            <a:off x="2987824" y="6021288"/>
            <a:ext cx="2520280" cy="836712"/>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latin typeface="Cambria" pitchFamily="18" charset="0"/>
              </a:rPr>
              <a:t>Zodiaco</a:t>
            </a:r>
            <a:r>
              <a:rPr lang="en-GB" dirty="0" smtClean="0">
                <a:latin typeface="Cambria" pitchFamily="18" charset="0"/>
              </a:rPr>
              <a:t> 1953</a:t>
            </a:r>
            <a:br>
              <a:rPr lang="en-GB" dirty="0" smtClean="0">
                <a:latin typeface="Cambria" pitchFamily="18" charset="0"/>
              </a:rPr>
            </a:br>
            <a:r>
              <a:rPr lang="en-GB" dirty="0" smtClean="0">
                <a:latin typeface="Cambria" pitchFamily="18" charset="0"/>
              </a:rPr>
              <a:t> </a:t>
            </a:r>
            <a:r>
              <a:rPr lang="en-GB" sz="2000" dirty="0" smtClean="0">
                <a:latin typeface="Cambria" pitchFamily="18" charset="0"/>
              </a:rPr>
              <a:t>left to right in reverse order beginning with Gemini (left</a:t>
            </a:r>
            <a:r>
              <a:rPr lang="en-GB" sz="2000" dirty="0" smtClean="0">
                <a:latin typeface="Cambria" pitchFamily="18" charset="0"/>
              </a:rPr>
              <a:t>), then Aries, Aries, etc.</a:t>
            </a:r>
            <a:endParaRPr lang="en-GB" sz="2000" dirty="0">
              <a:latin typeface="Cambria" pitchFamily="18" charset="0"/>
            </a:endParaRPr>
          </a:p>
        </p:txBody>
      </p:sp>
      <p:pic>
        <p:nvPicPr>
          <p:cNvPr id="4" name="Content Placeholder 6" descr="Xul Zodiaco 1953.jpg"/>
          <p:cNvPicPr>
            <a:picLocks noGrp="1" noChangeAspect="1"/>
          </p:cNvPicPr>
          <p:nvPr>
            <p:ph idx="1"/>
          </p:nvPr>
        </p:nvPicPr>
        <p:blipFill>
          <a:blip r:embed="rId2" cstate="print"/>
          <a:stretch>
            <a:fillRect/>
          </a:stretch>
        </p:blipFill>
        <p:spPr>
          <a:xfrm>
            <a:off x="-53101" y="1571612"/>
            <a:ext cx="9197101" cy="3071834"/>
          </a:xfrm>
        </p:spPr>
      </p:pic>
      <p:pic>
        <p:nvPicPr>
          <p:cNvPr id="5" name="Picture 4" descr="C:\Users\Liz\Dropbox\SEAC 2016\Artwork\UWTSD Logo_200dpi.jpg"/>
          <p:cNvPicPr/>
          <p:nvPr/>
        </p:nvPicPr>
        <p:blipFill>
          <a:blip r:embed="rId3" cstate="print"/>
          <a:srcRect/>
          <a:stretch>
            <a:fillRect/>
          </a:stretch>
        </p:blipFill>
        <p:spPr bwMode="auto">
          <a:xfrm>
            <a:off x="2987824" y="6021288"/>
            <a:ext cx="2520280" cy="836712"/>
          </a:xfrm>
          <a:prstGeom prst="rect">
            <a:avLst/>
          </a:prstGeom>
          <a:noFill/>
          <a:ln w="9525">
            <a:noFill/>
            <a:miter lim="800000"/>
            <a:headEnd/>
            <a:tailEnd/>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Zodiaco</a:t>
            </a:r>
            <a:r>
              <a:rPr lang="en-GB" dirty="0" smtClean="0"/>
              <a:t> 1953</a:t>
            </a:r>
            <a:br>
              <a:rPr lang="en-GB" dirty="0" smtClean="0"/>
            </a:br>
            <a:r>
              <a:rPr lang="en-GB" dirty="0" smtClean="0"/>
              <a:t> </a:t>
            </a:r>
            <a:r>
              <a:rPr lang="en-GB" sz="2000" dirty="0" smtClean="0"/>
              <a:t>left to right in reverse order beginning with Gemini. </a:t>
            </a:r>
            <a:br>
              <a:rPr lang="en-GB" sz="2000" dirty="0" smtClean="0"/>
            </a:br>
            <a:r>
              <a:rPr lang="en-GB" sz="2000" dirty="0" smtClean="0"/>
              <a:t>Below zodiac signs from notebook 1924-6</a:t>
            </a:r>
            <a:endParaRPr lang="en-GB" sz="2000" dirty="0"/>
          </a:p>
        </p:txBody>
      </p:sp>
      <p:pic>
        <p:nvPicPr>
          <p:cNvPr id="4" name="Content Placeholder 6" descr="Xul Zodiaco 1953.jpg"/>
          <p:cNvPicPr>
            <a:picLocks noGrp="1" noChangeAspect="1"/>
          </p:cNvPicPr>
          <p:nvPr>
            <p:ph idx="1"/>
          </p:nvPr>
        </p:nvPicPr>
        <p:blipFill>
          <a:blip r:embed="rId2" cstate="print"/>
          <a:stretch>
            <a:fillRect/>
          </a:stretch>
        </p:blipFill>
        <p:spPr>
          <a:xfrm>
            <a:off x="0" y="1714488"/>
            <a:ext cx="9197101" cy="3071834"/>
          </a:xfrm>
        </p:spPr>
      </p:pic>
      <p:pic>
        <p:nvPicPr>
          <p:cNvPr id="5" name="Picture 4" descr="Xul Los Signos notes p 74 1924-6 (p.80) zodiac.jpg"/>
          <p:cNvPicPr>
            <a:picLocks noChangeAspect="1"/>
          </p:cNvPicPr>
          <p:nvPr/>
        </p:nvPicPr>
        <p:blipFill>
          <a:blip r:embed="rId3" cstate="print"/>
          <a:stretch>
            <a:fillRect/>
          </a:stretch>
        </p:blipFill>
        <p:spPr>
          <a:xfrm>
            <a:off x="4000496" y="4871728"/>
            <a:ext cx="5027292" cy="1839596"/>
          </a:xfrm>
          <a:prstGeom prst="rect">
            <a:avLst/>
          </a:prstGeom>
        </p:spPr>
      </p:pic>
      <p:pic>
        <p:nvPicPr>
          <p:cNvPr id="6" name="Picture 5" descr="C:\Users\Liz\Dropbox\SEAC 2016\Artwork\UWTSD Logo_200dpi.jpg"/>
          <p:cNvPicPr/>
          <p:nvPr/>
        </p:nvPicPr>
        <p:blipFill>
          <a:blip r:embed="rId4" cstate="print"/>
          <a:srcRect/>
          <a:stretch>
            <a:fillRect/>
          </a:stretch>
        </p:blipFill>
        <p:spPr bwMode="auto">
          <a:xfrm>
            <a:off x="539552" y="5733256"/>
            <a:ext cx="2520280" cy="836712"/>
          </a:xfrm>
          <a:prstGeom prst="rect">
            <a:avLst/>
          </a:prstGeom>
          <a:noFill/>
          <a:ln w="9525">
            <a:noFill/>
            <a:miter lim="800000"/>
            <a:headEnd/>
            <a:tailEnd/>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lnSpcReduction="10000"/>
          </a:bodyPr>
          <a:lstStyle/>
          <a:p>
            <a:endParaRPr lang="en-GB" sz="1800" dirty="0" smtClean="0"/>
          </a:p>
          <a:p>
            <a:endParaRPr lang="en-GB" sz="1800" dirty="0" smtClean="0"/>
          </a:p>
          <a:p>
            <a:endParaRPr lang="en-GB" sz="1800" dirty="0" smtClean="0"/>
          </a:p>
          <a:p>
            <a:endParaRPr lang="en-GB" sz="1800" dirty="0" smtClean="0"/>
          </a:p>
          <a:p>
            <a:endParaRPr lang="en-GB" sz="1800" dirty="0" smtClean="0"/>
          </a:p>
          <a:p>
            <a:endParaRPr lang="en-GB" sz="1800" dirty="0" smtClean="0"/>
          </a:p>
          <a:p>
            <a:endParaRPr lang="en-GB" sz="1800" dirty="0" smtClean="0"/>
          </a:p>
          <a:p>
            <a:endParaRPr lang="en-GB" sz="1800" dirty="0" smtClean="0"/>
          </a:p>
          <a:p>
            <a:pPr>
              <a:buNone/>
            </a:pPr>
            <a:r>
              <a:rPr lang="en-GB" sz="1800" dirty="0" smtClean="0">
                <a:latin typeface="Cambria" pitchFamily="18" charset="0"/>
              </a:rPr>
              <a:t>‘Both avant-gardism and modernism responded to the increasing commodification of Western culture, the one by somehow decorrupting or extracting the otherness out of the commodified object to produce art, the other by feeing the commodified object altogether </a:t>
            </a:r>
            <a:r>
              <a:rPr lang="en-GB" sz="1800" b="1" dirty="0" smtClean="0">
                <a:latin typeface="Cambria" pitchFamily="18" charset="0"/>
              </a:rPr>
              <a:t>in quest of art as “pure form”’.</a:t>
            </a:r>
          </a:p>
          <a:p>
            <a:endParaRPr lang="en-GB" sz="1800" dirty="0" smtClean="0">
              <a:latin typeface="Cambria" pitchFamily="18" charset="0"/>
            </a:endParaRPr>
          </a:p>
          <a:p>
            <a:pPr>
              <a:buNone/>
            </a:pPr>
            <a:r>
              <a:rPr lang="en-GB" sz="1800" dirty="0" smtClean="0">
                <a:latin typeface="Cambria" pitchFamily="18" charset="0"/>
              </a:rPr>
              <a:t>Walter L. Adamson, ‘Modernism in art, literature and political theory’, in Ball, Terence and Richard Bellamy, </a:t>
            </a:r>
            <a:r>
              <a:rPr lang="en-GB" sz="1800" i="1" dirty="0" smtClean="0">
                <a:latin typeface="Cambria" pitchFamily="18" charset="0"/>
              </a:rPr>
              <a:t>The Cambridge History of Twentieth Century Thought</a:t>
            </a:r>
            <a:r>
              <a:rPr lang="en-GB" sz="1800" dirty="0" smtClean="0">
                <a:latin typeface="Cambria" pitchFamily="18" charset="0"/>
              </a:rPr>
              <a:t> (Cambridge: Cambridge University Press, 2003), p. 413.</a:t>
            </a:r>
          </a:p>
          <a:p>
            <a:endParaRPr lang="en-GB" dirty="0"/>
          </a:p>
        </p:txBody>
      </p:sp>
      <p:pic>
        <p:nvPicPr>
          <p:cNvPr id="4" name="Content Placeholder 6" descr="Xul Zodiaco 1953.jpg"/>
          <p:cNvPicPr>
            <a:picLocks noChangeAspect="1"/>
          </p:cNvPicPr>
          <p:nvPr/>
        </p:nvPicPr>
        <p:blipFill>
          <a:blip r:embed="rId2" cstate="print"/>
          <a:stretch>
            <a:fillRect/>
          </a:stretch>
        </p:blipFill>
        <p:spPr>
          <a:xfrm>
            <a:off x="0" y="428604"/>
            <a:ext cx="9197101" cy="3071834"/>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2987824" y="6021288"/>
            <a:ext cx="2520280" cy="836712"/>
          </a:xfrm>
          <a:prstGeom prst="rect">
            <a:avLst/>
          </a:prstGeom>
          <a:noFill/>
          <a:ln w="9525">
            <a:noFill/>
            <a:miter lim="800000"/>
            <a:headEnd/>
            <a:tailEnd/>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Planetas</a:t>
            </a:r>
            <a:r>
              <a:rPr lang="en-GB" dirty="0" smtClean="0"/>
              <a:t> y </a:t>
            </a:r>
            <a:r>
              <a:rPr lang="en-GB" dirty="0" err="1" smtClean="0"/>
              <a:t>Regente</a:t>
            </a:r>
            <a:r>
              <a:rPr lang="en-GB" dirty="0" smtClean="0"/>
              <a:t> 1955</a:t>
            </a:r>
            <a:endParaRPr lang="en-GB" dirty="0"/>
          </a:p>
        </p:txBody>
      </p:sp>
      <p:pic>
        <p:nvPicPr>
          <p:cNvPr id="4" name="Content Placeholder 3" descr="Xul Planetas y Regente1955.jpeg"/>
          <p:cNvPicPr>
            <a:picLocks noGrp="1" noChangeAspect="1"/>
          </p:cNvPicPr>
          <p:nvPr>
            <p:ph idx="1"/>
          </p:nvPr>
        </p:nvPicPr>
        <p:blipFill>
          <a:blip r:embed="rId2" cstate="print"/>
          <a:stretch>
            <a:fillRect/>
          </a:stretch>
        </p:blipFill>
        <p:spPr>
          <a:xfrm>
            <a:off x="1300013" y="1571612"/>
            <a:ext cx="6343821" cy="4878752"/>
          </a:xfrm>
        </p:spPr>
      </p:pic>
      <p:pic>
        <p:nvPicPr>
          <p:cNvPr id="5" name="Picture 4" descr="C:\Users\Liz\Dropbox\SEAC 2016\Artwork\UWTSD Logo_200dpi.jpg"/>
          <p:cNvPicPr/>
          <p:nvPr/>
        </p:nvPicPr>
        <p:blipFill>
          <a:blip r:embed="rId3" cstate="print"/>
          <a:srcRect/>
          <a:stretch>
            <a:fillRect/>
          </a:stretch>
        </p:blipFill>
        <p:spPr bwMode="auto">
          <a:xfrm>
            <a:off x="179512" y="0"/>
            <a:ext cx="2016224" cy="54868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4000" dirty="0" smtClean="0">
                <a:latin typeface="Cambria" pitchFamily="18" charset="0"/>
              </a:rPr>
              <a:t>Solar and Tradition</a:t>
            </a:r>
            <a:endParaRPr lang="en-GB" sz="3600" dirty="0">
              <a:latin typeface="Cambria" pitchFamily="18" charset="0"/>
            </a:endParaRPr>
          </a:p>
        </p:txBody>
      </p:sp>
      <p:sp>
        <p:nvSpPr>
          <p:cNvPr id="6" name="Content Placeholder 5"/>
          <p:cNvSpPr>
            <a:spLocks noGrp="1"/>
          </p:cNvSpPr>
          <p:nvPr>
            <p:ph sz="half" idx="2"/>
          </p:nvPr>
        </p:nvSpPr>
        <p:spPr/>
        <p:txBody>
          <a:bodyPr>
            <a:normAutofit fontScale="85000" lnSpcReduction="10000"/>
          </a:bodyPr>
          <a:lstStyle/>
          <a:p>
            <a:pPr>
              <a:buNone/>
            </a:pPr>
            <a:r>
              <a:rPr lang="en-GB" dirty="0" smtClean="0">
                <a:latin typeface="Cambria" pitchFamily="18" charset="0"/>
              </a:rPr>
              <a:t>William Lily, </a:t>
            </a:r>
            <a:r>
              <a:rPr lang="en-GB" i="1" dirty="0" smtClean="0">
                <a:latin typeface="Cambria" pitchFamily="18" charset="0"/>
              </a:rPr>
              <a:t>Christian Astrology</a:t>
            </a:r>
            <a:r>
              <a:rPr lang="en-GB" dirty="0" smtClean="0">
                <a:latin typeface="Cambria" pitchFamily="18" charset="0"/>
              </a:rPr>
              <a:t>, 2</a:t>
            </a:r>
            <a:r>
              <a:rPr lang="en-GB" baseline="30000" dirty="0" smtClean="0">
                <a:latin typeface="Cambria" pitchFamily="18" charset="0"/>
              </a:rPr>
              <a:t>nd</a:t>
            </a:r>
            <a:r>
              <a:rPr lang="en-GB" dirty="0" smtClean="0">
                <a:latin typeface="Cambria" pitchFamily="18" charset="0"/>
              </a:rPr>
              <a:t> </a:t>
            </a:r>
            <a:r>
              <a:rPr lang="en-GB" dirty="0" err="1" smtClean="0">
                <a:latin typeface="Cambria" pitchFamily="18" charset="0"/>
              </a:rPr>
              <a:t>edn</a:t>
            </a:r>
            <a:r>
              <a:rPr lang="en-GB" dirty="0" smtClean="0">
                <a:latin typeface="Cambria" pitchFamily="18" charset="0"/>
              </a:rPr>
              <a:t>, 1659, pp. 66-7</a:t>
            </a:r>
          </a:p>
          <a:p>
            <a:pPr>
              <a:buNone/>
            </a:pPr>
            <a:r>
              <a:rPr lang="en-GB" i="1" dirty="0" smtClean="0">
                <a:latin typeface="Cambria" pitchFamily="18" charset="0"/>
              </a:rPr>
              <a:t>‘When ill placed’ Mars is: ‘a lover of slaughter and quarrels, Murder, </a:t>
            </a:r>
            <a:r>
              <a:rPr lang="en-GB" i="1" dirty="0" err="1" smtClean="0">
                <a:latin typeface="Cambria" pitchFamily="18" charset="0"/>
              </a:rPr>
              <a:t>Theevery</a:t>
            </a:r>
            <a:r>
              <a:rPr lang="en-GB" i="1" dirty="0" smtClean="0">
                <a:latin typeface="Cambria" pitchFamily="18" charset="0"/>
              </a:rPr>
              <a:t> ’ and in general, has a ‘ruddy complexion’ and rules ‘swords and knives’, is subject to ‘to much...Anger’ and ‘</a:t>
            </a:r>
            <a:r>
              <a:rPr lang="en-GB" i="1" dirty="0" err="1" smtClean="0">
                <a:latin typeface="Cambria" pitchFamily="18" charset="0"/>
              </a:rPr>
              <a:t>delighteth</a:t>
            </a:r>
            <a:r>
              <a:rPr lang="en-GB" i="1" dirty="0" smtClean="0">
                <a:latin typeface="Cambria" pitchFamily="18" charset="0"/>
              </a:rPr>
              <a:t> in Red colour, or Yellow, fiery and shining like </a:t>
            </a:r>
            <a:r>
              <a:rPr lang="en-GB" i="1" dirty="0" smtClean="0">
                <a:latin typeface="Cambria" pitchFamily="18" charset="0"/>
              </a:rPr>
              <a:t>Saffron’</a:t>
            </a:r>
            <a:endParaRPr lang="en-GB" i="1" dirty="0">
              <a:latin typeface="Cambria" pitchFamily="18" charset="0"/>
            </a:endParaRPr>
          </a:p>
        </p:txBody>
      </p:sp>
      <p:pic>
        <p:nvPicPr>
          <p:cNvPr id="7" name="Content Placeholder 3" descr="Xul Planetas y Regente1955.jpeg"/>
          <p:cNvPicPr>
            <a:picLocks noGrp="1" noChangeAspect="1"/>
          </p:cNvPicPr>
          <p:nvPr>
            <p:ph sz="half" idx="1"/>
          </p:nvPr>
        </p:nvPicPr>
        <p:blipFill>
          <a:blip r:embed="rId2" cstate="print"/>
          <a:srcRect l="27027" t="49997" r="50000"/>
          <a:stretch>
            <a:fillRect/>
          </a:stretch>
        </p:blipFill>
        <p:spPr>
          <a:xfrm>
            <a:off x="785786" y="1643050"/>
            <a:ext cx="3003099" cy="5026964"/>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6516216" y="5877272"/>
            <a:ext cx="2520280" cy="836712"/>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mbria" pitchFamily="18" charset="0"/>
              </a:rPr>
              <a:t>Solar and </a:t>
            </a:r>
            <a:r>
              <a:rPr lang="en-GB" dirty="0" err="1" smtClean="0">
                <a:latin typeface="Cambria" pitchFamily="18" charset="0"/>
              </a:rPr>
              <a:t>Detraditionalisation</a:t>
            </a:r>
            <a:r>
              <a:rPr lang="en-GB" dirty="0" smtClean="0">
                <a:latin typeface="Cambria" pitchFamily="18" charset="0"/>
              </a:rPr>
              <a:t> </a:t>
            </a:r>
            <a:r>
              <a:rPr lang="en-GB" dirty="0" smtClean="0">
                <a:latin typeface="Cambria" pitchFamily="18" charset="0"/>
              </a:rPr>
              <a:t/>
            </a:r>
            <a:br>
              <a:rPr lang="en-GB" dirty="0" smtClean="0">
                <a:latin typeface="Cambria" pitchFamily="18" charset="0"/>
              </a:rPr>
            </a:br>
            <a:r>
              <a:rPr lang="en-GB" sz="2000" dirty="0" smtClean="0">
                <a:latin typeface="Cambria" pitchFamily="18" charset="0"/>
              </a:rPr>
              <a:t>(Paul </a:t>
            </a:r>
            <a:r>
              <a:rPr lang="en-GB" sz="2000" dirty="0" err="1" smtClean="0">
                <a:latin typeface="Cambria" pitchFamily="18" charset="0"/>
              </a:rPr>
              <a:t>Heelas</a:t>
            </a:r>
            <a:r>
              <a:rPr lang="en-GB" sz="2000" dirty="0" smtClean="0">
                <a:latin typeface="Cambria" pitchFamily="18" charset="0"/>
              </a:rPr>
              <a:t> </a:t>
            </a:r>
            <a:r>
              <a:rPr lang="en-US" sz="2000" i="1" dirty="0" smtClean="0">
                <a:latin typeface="Cambria" pitchFamily="18" charset="0"/>
              </a:rPr>
              <a:t>The New Age Movement</a:t>
            </a:r>
            <a:r>
              <a:rPr lang="en-US" sz="2000" dirty="0" smtClean="0">
                <a:latin typeface="Cambria" pitchFamily="18" charset="0"/>
              </a:rPr>
              <a:t> (Oxford: Blackwell, 1996</a:t>
            </a:r>
            <a:r>
              <a:rPr lang="en-US" sz="2000" dirty="0" smtClean="0">
                <a:latin typeface="Cambria" pitchFamily="18" charset="0"/>
              </a:rPr>
              <a:t>), p. 23)</a:t>
            </a:r>
            <a:endParaRPr lang="en-GB" sz="2000" dirty="0">
              <a:latin typeface="Cambria" pitchFamily="18" charset="0"/>
            </a:endParaRPr>
          </a:p>
        </p:txBody>
      </p:sp>
      <p:sp>
        <p:nvSpPr>
          <p:cNvPr id="3" name="Content Placeholder 2"/>
          <p:cNvSpPr>
            <a:spLocks noGrp="1"/>
          </p:cNvSpPr>
          <p:nvPr>
            <p:ph sz="half" idx="1"/>
          </p:nvPr>
        </p:nvSpPr>
        <p:spPr/>
        <p:txBody>
          <a:bodyPr/>
          <a:lstStyle/>
          <a:p>
            <a:pPr>
              <a:buNone/>
            </a:pPr>
            <a:r>
              <a:rPr lang="en-GB" sz="1600" dirty="0" smtClean="0">
                <a:latin typeface="Cambria" pitchFamily="18" charset="0"/>
              </a:rPr>
              <a:t>Liana De </a:t>
            </a:r>
            <a:r>
              <a:rPr lang="en-GB" sz="1600" dirty="0" err="1" smtClean="0">
                <a:latin typeface="Cambria" pitchFamily="18" charset="0"/>
              </a:rPr>
              <a:t>Girolami</a:t>
            </a:r>
            <a:r>
              <a:rPr lang="en-GB" sz="1600" dirty="0" smtClean="0">
                <a:latin typeface="Cambria" pitchFamily="18" charset="0"/>
              </a:rPr>
              <a:t> Cheney</a:t>
            </a:r>
          </a:p>
          <a:p>
            <a:pPr>
              <a:buNone/>
            </a:pPr>
            <a:r>
              <a:rPr lang="en-GB" sz="1600" dirty="0" smtClean="0">
                <a:latin typeface="Cambria" pitchFamily="18" charset="0"/>
              </a:rPr>
              <a:t>‘EDWARD BURNE-JONES‘ THE PLANETS’ </a:t>
            </a:r>
            <a:r>
              <a:rPr lang="en-GB" sz="1600" dirty="0" smtClean="0">
                <a:latin typeface="Cambria" pitchFamily="18" charset="0"/>
              </a:rPr>
              <a:t>, SEAC 2016</a:t>
            </a:r>
            <a:endParaRPr lang="en-GB" sz="1600" dirty="0" smtClean="0">
              <a:latin typeface="Cambria" pitchFamily="18" charset="0"/>
            </a:endParaRPr>
          </a:p>
          <a:p>
            <a:pPr>
              <a:buNone/>
            </a:pPr>
            <a:r>
              <a:rPr lang="en-US" sz="1600" i="1" dirty="0" smtClean="0">
                <a:latin typeface="Cambria" pitchFamily="18" charset="0"/>
              </a:rPr>
              <a:t>The Planets</a:t>
            </a:r>
            <a:r>
              <a:rPr lang="en-US" sz="1600" dirty="0" smtClean="0">
                <a:latin typeface="Cambria" pitchFamily="18" charset="0"/>
              </a:rPr>
              <a:t>, </a:t>
            </a:r>
            <a:r>
              <a:rPr lang="en-US" sz="1600" dirty="0" smtClean="0">
                <a:latin typeface="Cambria" pitchFamily="18" charset="0"/>
              </a:rPr>
              <a:t>1879</a:t>
            </a:r>
          </a:p>
          <a:p>
            <a:pPr>
              <a:buNone/>
            </a:pPr>
            <a:endParaRPr lang="en-US" sz="1600" dirty="0" smtClean="0">
              <a:latin typeface="Cambria" pitchFamily="18" charset="0"/>
            </a:endParaRPr>
          </a:p>
          <a:p>
            <a:endParaRPr lang="en-GB" dirty="0"/>
          </a:p>
        </p:txBody>
      </p:sp>
      <p:pic>
        <p:nvPicPr>
          <p:cNvPr id="5" name="Picture 3" descr="Fig. 1. Burne-Jones, Mars cartoon BM.jpg"/>
          <p:cNvPicPr>
            <a:picLocks noChangeAspect="1"/>
          </p:cNvPicPr>
          <p:nvPr/>
        </p:nvPicPr>
        <p:blipFill>
          <a:blip r:embed="rId2" cstate="email">
            <a:extLst>
              <a:ext uri="{28A0092B-C50C-407E-A947-70E740481C1C}">
                <a14:useLocalDpi xmlns:a14="http://schemas.microsoft.com/office/drawing/2010/main" xmlns="" val="0"/>
              </a:ext>
            </a:extLst>
          </a:blip>
          <a:srcRect/>
          <a:stretch>
            <a:fillRect/>
          </a:stretch>
        </p:blipFill>
        <p:spPr bwMode="auto">
          <a:xfrm>
            <a:off x="1475656" y="2708920"/>
            <a:ext cx="2808312" cy="4006525"/>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pic>
        <p:nvPicPr>
          <p:cNvPr id="6" name="Content Placeholder 3" descr="Xul Planetas y Regente1955.jpeg"/>
          <p:cNvPicPr>
            <a:picLocks noGrp="1" noChangeAspect="1"/>
          </p:cNvPicPr>
          <p:nvPr>
            <p:ph sz="half" idx="2"/>
          </p:nvPr>
        </p:nvPicPr>
        <p:blipFill>
          <a:blip r:embed="rId3" cstate="print"/>
          <a:srcRect l="27027" t="49997" r="50000"/>
          <a:stretch>
            <a:fillRect/>
          </a:stretch>
        </p:blipFill>
        <p:spPr>
          <a:xfrm>
            <a:off x="5292080" y="1700808"/>
            <a:ext cx="2692214" cy="4506566"/>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Cultural Astronomy and the built- environment</a:t>
            </a:r>
            <a:endParaRPr lang="en-GB" dirty="0"/>
          </a:p>
        </p:txBody>
      </p:sp>
      <p:sp>
        <p:nvSpPr>
          <p:cNvPr id="3" name="Content Placeholder 2"/>
          <p:cNvSpPr>
            <a:spLocks noGrp="1"/>
          </p:cNvSpPr>
          <p:nvPr>
            <p:ph sz="half" idx="1"/>
          </p:nvPr>
        </p:nvSpPr>
        <p:spPr/>
        <p:txBody>
          <a:bodyPr>
            <a:normAutofit/>
          </a:bodyPr>
          <a:lstStyle/>
          <a:p>
            <a:r>
              <a:rPr lang="en-GB" sz="1400" dirty="0" smtClean="0"/>
              <a:t>VM Houses, Denmark, Copenhagen. Architect:: PLOT, 2013. A view of triangle balconies from </a:t>
            </a:r>
            <a:r>
              <a:rPr lang="en-GB" sz="1400" dirty="0" smtClean="0"/>
              <a:t>underneath</a:t>
            </a:r>
          </a:p>
          <a:p>
            <a:r>
              <a:rPr lang="en-GB" sz="1400" dirty="0" smtClean="0">
                <a:hlinkClick r:id="rId2"/>
              </a:rPr>
              <a:t>http</a:t>
            </a:r>
            <a:r>
              <a:rPr lang="en-GB" sz="1400" dirty="0" smtClean="0">
                <a:hlinkClick r:id="rId2"/>
              </a:rPr>
              <a:t>://www.pravdareport.com/photo/album/7965/#</a:t>
            </a:r>
            <a:r>
              <a:rPr lang="en-GB" sz="1400" dirty="0" smtClean="0">
                <a:hlinkClick r:id="rId2"/>
              </a:rPr>
              <a:t>sthash.SydoQsFw.dpuf</a:t>
            </a:r>
            <a:endParaRPr lang="en-GB" sz="1400" dirty="0" smtClean="0"/>
          </a:p>
          <a:p>
            <a:endParaRPr lang="en-GB" sz="1400" dirty="0"/>
          </a:p>
        </p:txBody>
      </p:sp>
      <p:pic>
        <p:nvPicPr>
          <p:cNvPr id="5" name="Picture 4" descr="Modern architecture: Glass  VM Houses, Denmark, Copenhagen. Architect:: PLOT, 2013. A view of triangle balconies from underneath architecture_glass"/>
          <p:cNvPicPr/>
          <p:nvPr/>
        </p:nvPicPr>
        <p:blipFill>
          <a:blip r:embed="rId3" cstate="print"/>
          <a:srcRect/>
          <a:stretch>
            <a:fillRect/>
          </a:stretch>
        </p:blipFill>
        <p:spPr bwMode="auto">
          <a:xfrm>
            <a:off x="899592" y="2852936"/>
            <a:ext cx="3312368" cy="3501008"/>
          </a:xfrm>
          <a:prstGeom prst="rect">
            <a:avLst/>
          </a:prstGeom>
          <a:noFill/>
          <a:ln w="9525">
            <a:noFill/>
            <a:miter lim="800000"/>
            <a:headEnd/>
            <a:tailEnd/>
          </a:ln>
        </p:spPr>
      </p:pic>
      <p:pic>
        <p:nvPicPr>
          <p:cNvPr id="6" name="Content Placeholder 3" descr="Xul Planetas y Regente1955.jpeg"/>
          <p:cNvPicPr>
            <a:picLocks noGrp="1" noChangeAspect="1"/>
          </p:cNvPicPr>
          <p:nvPr>
            <p:ph sz="half" idx="2"/>
          </p:nvPr>
        </p:nvPicPr>
        <p:blipFill>
          <a:blip r:embed="rId4" cstate="print"/>
          <a:srcRect l="27027" t="49997" r="50000"/>
          <a:stretch>
            <a:fillRect/>
          </a:stretch>
        </p:blipFill>
        <p:spPr>
          <a:xfrm>
            <a:off x="5292080" y="1658773"/>
            <a:ext cx="2808312" cy="4700905"/>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smtClean="0"/>
              <a:t>Multiple languages: </a:t>
            </a:r>
            <a:r>
              <a:rPr lang="en-GB" sz="1800" dirty="0" smtClean="0"/>
              <a:t>Solar </a:t>
            </a:r>
            <a:r>
              <a:rPr lang="en-GB" sz="1800" dirty="0" smtClean="0"/>
              <a:t>Pan </a:t>
            </a:r>
            <a:r>
              <a:rPr lang="en-GB" sz="1800" dirty="0" err="1" smtClean="0"/>
              <a:t>Ajadrez</a:t>
            </a:r>
            <a:r>
              <a:rPr lang="en-GB" sz="1800" dirty="0" smtClean="0"/>
              <a:t> (Universal Chess), c 1945 </a:t>
            </a:r>
            <a:br>
              <a:rPr lang="en-GB" sz="1800" dirty="0" smtClean="0"/>
            </a:br>
            <a:r>
              <a:rPr lang="en-GB" sz="1800" dirty="0" err="1" smtClean="0"/>
              <a:t>cf</a:t>
            </a:r>
            <a:r>
              <a:rPr lang="en-GB" sz="1800" dirty="0" smtClean="0"/>
              <a:t> Breton</a:t>
            </a:r>
            <a:r>
              <a:rPr lang="en-GB" sz="1800" dirty="0" smtClean="0"/>
              <a:t>: astrology as a</a:t>
            </a:r>
            <a:r>
              <a:rPr lang="en-US" sz="1800" dirty="0" smtClean="0"/>
              <a:t> ‘multi-layered logical game’.</a:t>
            </a:r>
            <a:endParaRPr lang="en-GB" sz="1800" dirty="0"/>
          </a:p>
        </p:txBody>
      </p:sp>
      <p:pic>
        <p:nvPicPr>
          <p:cNvPr id="1026" name="Picture 2"/>
          <p:cNvPicPr>
            <a:picLocks noGrp="1" noChangeAspect="1" noChangeArrowheads="1"/>
          </p:cNvPicPr>
          <p:nvPr>
            <p:ph idx="1"/>
          </p:nvPr>
        </p:nvPicPr>
        <p:blipFill>
          <a:blip r:embed="rId2" cstate="print"/>
          <a:srcRect l="2139" t="12470" r="57874" b="22435"/>
          <a:stretch>
            <a:fillRect/>
          </a:stretch>
        </p:blipFill>
        <p:spPr bwMode="auto">
          <a:xfrm>
            <a:off x="376207" y="1928802"/>
            <a:ext cx="8328083" cy="4357718"/>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Masks and Personas: Solar Mascara 1923.</a:t>
            </a:r>
            <a:br>
              <a:rPr lang="en-GB" sz="2800" dirty="0" smtClean="0"/>
            </a:br>
            <a:r>
              <a:rPr lang="en-GB" sz="2800" dirty="0" smtClean="0"/>
              <a:t>Is this the Sun </a:t>
            </a:r>
            <a:r>
              <a:rPr lang="en-GB" sz="2800" u="sng" dirty="0" smtClean="0"/>
              <a:t>and</a:t>
            </a:r>
            <a:r>
              <a:rPr lang="en-GB" sz="2800" dirty="0" smtClean="0"/>
              <a:t> Solar (a self-portrait)</a:t>
            </a:r>
            <a:endParaRPr lang="en-GB" sz="2800" dirty="0"/>
          </a:p>
        </p:txBody>
      </p:sp>
      <p:pic>
        <p:nvPicPr>
          <p:cNvPr id="2050" name="Picture 2"/>
          <p:cNvPicPr>
            <a:picLocks noGrp="1" noChangeAspect="1" noChangeArrowheads="1"/>
          </p:cNvPicPr>
          <p:nvPr>
            <p:ph sz="half" idx="1"/>
          </p:nvPr>
        </p:nvPicPr>
        <p:blipFill>
          <a:blip r:embed="rId2" cstate="print"/>
          <a:srcRect l="6667" t="11050" r="63562" b="8355"/>
          <a:stretch>
            <a:fillRect/>
          </a:stretch>
        </p:blipFill>
        <p:spPr bwMode="auto">
          <a:xfrm>
            <a:off x="428596" y="2063274"/>
            <a:ext cx="3786214" cy="3294552"/>
          </a:xfrm>
          <a:prstGeom prst="rect">
            <a:avLst/>
          </a:prstGeom>
          <a:noFill/>
          <a:ln w="9525">
            <a:noFill/>
            <a:miter lim="800000"/>
            <a:headEnd/>
            <a:tailEnd/>
          </a:ln>
          <a:effectLst/>
        </p:spPr>
      </p:pic>
      <p:sp>
        <p:nvSpPr>
          <p:cNvPr id="4" name="Content Placeholder 3"/>
          <p:cNvSpPr>
            <a:spLocks noGrp="1"/>
          </p:cNvSpPr>
          <p:nvPr>
            <p:ph sz="half" idx="2"/>
          </p:nvPr>
        </p:nvSpPr>
        <p:spPr/>
        <p:txBody>
          <a:bodyPr>
            <a:normAutofit fontScale="85000" lnSpcReduction="10000"/>
          </a:bodyPr>
          <a:lstStyle/>
          <a:p>
            <a:r>
              <a:rPr lang="en-GB" dirty="0" smtClean="0"/>
              <a:t>The English theosophical astrologer Alan Leo:  All souls are a 'Divine Fragment' of 'the great Being whom men ordinarily call God - the God of this system - and whom theosophists often refer to as the Solar Logos', and of whom they were once part </a:t>
            </a:r>
          </a:p>
          <a:p>
            <a:endParaRPr lang="en-GB" dirty="0" smtClean="0"/>
          </a:p>
          <a:p>
            <a:r>
              <a:rPr lang="en-GB" sz="1800" dirty="0" smtClean="0"/>
              <a:t>Leo, Alan (1936), </a:t>
            </a:r>
            <a:r>
              <a:rPr lang="en-GB" sz="1800" i="1" dirty="0" smtClean="0"/>
              <a:t>The Art of Synthesis</a:t>
            </a:r>
            <a:r>
              <a:rPr lang="en-GB" sz="1800" dirty="0" smtClean="0"/>
              <a:t>, London: Modern Astrology [1st </a:t>
            </a:r>
            <a:r>
              <a:rPr lang="en-GB" sz="1800" dirty="0" err="1" smtClean="0"/>
              <a:t>edn</a:t>
            </a:r>
            <a:r>
              <a:rPr lang="en-GB" sz="1800" dirty="0" smtClean="0"/>
              <a:t>. </a:t>
            </a:r>
            <a:r>
              <a:rPr lang="en-GB" sz="1800" i="1" dirty="0" smtClean="0"/>
              <a:t>How to Judge a Nativity</a:t>
            </a:r>
            <a:r>
              <a:rPr lang="en-GB" sz="1800" dirty="0" smtClean="0"/>
              <a:t> pt. 2, 1904], p 1.</a:t>
            </a:r>
          </a:p>
          <a:p>
            <a:endParaRPr lang="en-GB" dirty="0"/>
          </a:p>
        </p:txBody>
      </p:sp>
      <p:pic>
        <p:nvPicPr>
          <p:cNvPr id="5" name="Picture 4" descr="Aan Leo 2.jpeg"/>
          <p:cNvPicPr>
            <a:picLocks noChangeAspect="1"/>
          </p:cNvPicPr>
          <p:nvPr/>
        </p:nvPicPr>
        <p:blipFill>
          <a:blip r:embed="rId3" cstate="print"/>
          <a:stretch>
            <a:fillRect/>
          </a:stretch>
        </p:blipFill>
        <p:spPr>
          <a:xfrm>
            <a:off x="8320377" y="1714488"/>
            <a:ext cx="823623" cy="973787"/>
          </a:xfrm>
          <a:prstGeom prst="rect">
            <a:avLst/>
          </a:prstGeom>
        </p:spPr>
      </p:pic>
      <p:pic>
        <p:nvPicPr>
          <p:cNvPr id="6" name="Picture 5" descr="C:\Users\Liz\Dropbox\SEAC 2016\Artwork\UWTSD Logo_200dpi.jpg"/>
          <p:cNvPicPr/>
          <p:nvPr/>
        </p:nvPicPr>
        <p:blipFill>
          <a:blip r:embed="rId4" cstate="print"/>
          <a:srcRect/>
          <a:stretch>
            <a:fillRect/>
          </a:stretch>
        </p:blipFill>
        <p:spPr bwMode="auto">
          <a:xfrm>
            <a:off x="251520" y="5805264"/>
            <a:ext cx="2520280" cy="836712"/>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smtClean="0">
                <a:latin typeface="Cambria" pitchFamily="18" charset="0"/>
              </a:rPr>
              <a:t>Borges’ Horoscope cast by Solar</a:t>
            </a:r>
            <a:br>
              <a:rPr lang="en-GB" sz="2800" dirty="0" smtClean="0">
                <a:latin typeface="Cambria" pitchFamily="18" charset="0"/>
              </a:rPr>
            </a:br>
            <a:r>
              <a:rPr lang="en-GB" sz="2800" dirty="0" smtClean="0">
                <a:latin typeface="Cambria" pitchFamily="18" charset="0"/>
              </a:rPr>
              <a:t>3.30 am, 24 August 1899, Buenos Aires (a lyrical game?)</a:t>
            </a:r>
            <a:endParaRPr lang="en-GB" sz="2800" dirty="0">
              <a:latin typeface="Cambria" pitchFamily="18" charset="0"/>
            </a:endParaRPr>
          </a:p>
        </p:txBody>
      </p:sp>
      <p:pic>
        <p:nvPicPr>
          <p:cNvPr id="4" name="Content Placeholder 3" descr="Xul Solar Borges.jpg"/>
          <p:cNvPicPr>
            <a:picLocks noGrp="1" noChangeAspect="1"/>
          </p:cNvPicPr>
          <p:nvPr>
            <p:ph idx="1"/>
          </p:nvPr>
        </p:nvPicPr>
        <p:blipFill>
          <a:blip r:embed="rId2" cstate="print"/>
          <a:stretch>
            <a:fillRect/>
          </a:stretch>
        </p:blipFill>
        <p:spPr>
          <a:xfrm>
            <a:off x="3173429" y="1628800"/>
            <a:ext cx="5970571" cy="4525963"/>
          </a:xfrm>
          <a:prstGeom prst="rect">
            <a:avLst/>
          </a:prstGeom>
        </p:spPr>
      </p:pic>
      <p:pic>
        <p:nvPicPr>
          <p:cNvPr id="6" name="Picture 2"/>
          <p:cNvPicPr>
            <a:picLocks noChangeAspect="1" noChangeArrowheads="1"/>
          </p:cNvPicPr>
          <p:nvPr/>
        </p:nvPicPr>
        <p:blipFill>
          <a:blip r:embed="rId3" cstate="print"/>
          <a:srcRect r="86035" b="76956"/>
          <a:stretch>
            <a:fillRect/>
          </a:stretch>
        </p:blipFill>
        <p:spPr bwMode="auto">
          <a:xfrm>
            <a:off x="107504" y="2636912"/>
            <a:ext cx="1139413" cy="1046950"/>
          </a:xfrm>
          <a:prstGeom prst="rect">
            <a:avLst/>
          </a:prstGeom>
          <a:noFill/>
          <a:ln w="9525">
            <a:noFill/>
            <a:miter lim="800000"/>
            <a:headEnd/>
            <a:tailEnd/>
          </a:ln>
          <a:effectLst/>
        </p:spPr>
      </p:pic>
      <p:pic>
        <p:nvPicPr>
          <p:cNvPr id="7" name="Picture 2"/>
          <p:cNvPicPr>
            <a:picLocks noChangeAspect="1" noChangeArrowheads="1"/>
          </p:cNvPicPr>
          <p:nvPr/>
        </p:nvPicPr>
        <p:blipFill>
          <a:blip r:embed="rId4" cstate="print"/>
          <a:srcRect l="2257" t="11981" r="58681" b="7000"/>
          <a:stretch>
            <a:fillRect/>
          </a:stretch>
        </p:blipFill>
        <p:spPr bwMode="auto">
          <a:xfrm>
            <a:off x="1" y="4633524"/>
            <a:ext cx="3131840" cy="2087893"/>
          </a:xfrm>
          <a:prstGeom prst="rect">
            <a:avLst/>
          </a:prstGeom>
          <a:noFill/>
          <a:ln w="9525">
            <a:noFill/>
            <a:miter lim="800000"/>
            <a:headEnd/>
            <a:tailEnd/>
          </a:ln>
          <a:effectLst/>
        </p:spPr>
      </p:pic>
      <p:pic>
        <p:nvPicPr>
          <p:cNvPr id="8" name="Picture 7" descr="C:\Users\Liz\Dropbox\SEAC 2016\Artwork\UWTSD Logo_200dpi.jpg"/>
          <p:cNvPicPr/>
          <p:nvPr/>
        </p:nvPicPr>
        <p:blipFill>
          <a:blip r:embed="rId5" cstate="print"/>
          <a:srcRect/>
          <a:stretch>
            <a:fillRect/>
          </a:stretch>
        </p:blipFill>
        <p:spPr bwMode="auto">
          <a:xfrm>
            <a:off x="6948264" y="6165304"/>
            <a:ext cx="2195736" cy="692696"/>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Essentialism: Solar and the pure man</a:t>
            </a:r>
            <a:endParaRPr lang="en-GB" dirty="0"/>
          </a:p>
        </p:txBody>
      </p:sp>
      <p:sp>
        <p:nvSpPr>
          <p:cNvPr id="5" name="Content Placeholder 4"/>
          <p:cNvSpPr>
            <a:spLocks noGrp="1"/>
          </p:cNvSpPr>
          <p:nvPr>
            <p:ph sz="half" idx="1"/>
          </p:nvPr>
        </p:nvSpPr>
        <p:spPr/>
        <p:txBody>
          <a:bodyPr>
            <a:normAutofit fontScale="47500" lnSpcReduction="20000"/>
          </a:bodyPr>
          <a:lstStyle/>
          <a:p>
            <a:r>
              <a:rPr lang="en-GB" sz="3700" i="1" dirty="0" smtClean="0"/>
              <a:t>‘In one of his writings, </a:t>
            </a:r>
            <a:r>
              <a:rPr lang="en-GB" sz="3700" i="1" dirty="0" err="1" smtClean="0"/>
              <a:t>Xol</a:t>
            </a:r>
            <a:r>
              <a:rPr lang="en-GB" sz="3700" i="1" dirty="0" smtClean="0"/>
              <a:t> Solar mentions a “Homo Novus” by which </a:t>
            </a:r>
            <a:r>
              <a:rPr lang="en-GB" sz="3700" i="1" dirty="0" err="1" smtClean="0"/>
              <a:t>Demaria</a:t>
            </a:r>
            <a:r>
              <a:rPr lang="en-GB" sz="3700" i="1" dirty="0" smtClean="0"/>
              <a:t> and I were inspired to name our editorial house “El </a:t>
            </a:r>
            <a:r>
              <a:rPr lang="en-GB" sz="3700" i="1" dirty="0" err="1" smtClean="0"/>
              <a:t>Homre</a:t>
            </a:r>
            <a:r>
              <a:rPr lang="en-GB" sz="3700" i="1" dirty="0" smtClean="0"/>
              <a:t> Nuevo”. To me, at least, it was a reference to salvation and our Christian tradition. Christ’s answered [sic] Nicodemus as an advise [sic] for salvation: </a:t>
            </a:r>
            <a:r>
              <a:rPr lang="en-GB" sz="3700" b="1" i="1" dirty="0" smtClean="0"/>
              <a:t>“You must be born again”. And later, Saint Paul said: “Be one with the new man”.</a:t>
            </a:r>
          </a:p>
          <a:p>
            <a:r>
              <a:rPr lang="en-GB" sz="3700" i="1" dirty="0" smtClean="0"/>
              <a:t>	The ideas to which we refer and that I believe, find their completion on </a:t>
            </a:r>
            <a:r>
              <a:rPr lang="en-GB" sz="3700" i="1" dirty="0" err="1" smtClean="0"/>
              <a:t>Xul’s</a:t>
            </a:r>
            <a:r>
              <a:rPr lang="en-GB" sz="3700" i="1" dirty="0" smtClean="0"/>
              <a:t> art, contain </a:t>
            </a:r>
            <a:r>
              <a:rPr lang="en-GB" sz="3700" b="1" i="1" dirty="0" smtClean="0"/>
              <a:t>the essential in man and it’s [sic] renovation’.</a:t>
            </a:r>
          </a:p>
          <a:p>
            <a:endParaRPr lang="en-GB" dirty="0" smtClean="0"/>
          </a:p>
          <a:p>
            <a:r>
              <a:rPr lang="en-GB" sz="2500" dirty="0" smtClean="0"/>
              <a:t>Aldo </a:t>
            </a:r>
            <a:r>
              <a:rPr lang="en-GB" sz="2500" dirty="0" err="1" smtClean="0"/>
              <a:t>Pellegrini</a:t>
            </a:r>
            <a:r>
              <a:rPr lang="en-GB" sz="2500" dirty="0" smtClean="0"/>
              <a:t>, ‘</a:t>
            </a:r>
            <a:r>
              <a:rPr lang="en-GB" sz="2500" dirty="0" err="1" smtClean="0"/>
              <a:t>Xul</a:t>
            </a:r>
            <a:r>
              <a:rPr lang="en-GB" sz="2500" dirty="0" smtClean="0"/>
              <a:t> Solar’, in Mario H. </a:t>
            </a:r>
            <a:r>
              <a:rPr lang="en-GB" sz="2500" dirty="0" err="1" smtClean="0"/>
              <a:t>Gradowczyk</a:t>
            </a:r>
            <a:r>
              <a:rPr lang="en-GB" sz="2500" dirty="0" smtClean="0"/>
              <a:t>, (ed.), </a:t>
            </a:r>
            <a:r>
              <a:rPr lang="en-GB" sz="2500" i="1" dirty="0" err="1" smtClean="0"/>
              <a:t>Xul</a:t>
            </a:r>
            <a:r>
              <a:rPr lang="en-GB" sz="2500" i="1" dirty="0" smtClean="0"/>
              <a:t> Solar</a:t>
            </a:r>
            <a:r>
              <a:rPr lang="en-GB" sz="2500" dirty="0" smtClean="0"/>
              <a:t> (Buenos Aires: Pan </a:t>
            </a:r>
            <a:r>
              <a:rPr lang="en-GB" sz="2500" dirty="0" err="1" smtClean="0"/>
              <a:t>Klub</a:t>
            </a:r>
            <a:r>
              <a:rPr lang="en-GB" sz="2500" dirty="0" smtClean="0"/>
              <a:t> Foundation/ </a:t>
            </a:r>
            <a:r>
              <a:rPr lang="en-GB" sz="2500" dirty="0" err="1" smtClean="0"/>
              <a:t>Xul</a:t>
            </a:r>
            <a:r>
              <a:rPr lang="en-GB" sz="2500" dirty="0" smtClean="0"/>
              <a:t> Solar Museum, 1990, pp. 25-50 ), p. 47.</a:t>
            </a:r>
          </a:p>
          <a:p>
            <a:endParaRPr lang="en-GB" sz="2500" dirty="0" smtClean="0"/>
          </a:p>
          <a:p>
            <a:endParaRPr lang="en-GB" sz="2500" dirty="0" smtClean="0"/>
          </a:p>
          <a:p>
            <a:endParaRPr lang="en-GB" sz="2500" dirty="0" smtClean="0"/>
          </a:p>
          <a:p>
            <a:endParaRPr lang="en-GB" sz="2500" dirty="0" smtClean="0"/>
          </a:p>
          <a:p>
            <a:endParaRPr lang="en-GB" dirty="0" smtClean="0"/>
          </a:p>
        </p:txBody>
      </p:sp>
      <p:pic>
        <p:nvPicPr>
          <p:cNvPr id="7" name="Content Placeholder 3" descr="Xul Jesus Crucifio 1920.jpeg"/>
          <p:cNvPicPr>
            <a:picLocks noGrp="1" noChangeAspect="1"/>
          </p:cNvPicPr>
          <p:nvPr>
            <p:ph sz="half" idx="2"/>
          </p:nvPr>
        </p:nvPicPr>
        <p:blipFill>
          <a:blip r:embed="rId2" cstate="print"/>
          <a:stretch>
            <a:fillRect/>
          </a:stretch>
        </p:blipFill>
        <p:spPr>
          <a:xfrm>
            <a:off x="5875768" y="1600200"/>
            <a:ext cx="1583464" cy="4525963"/>
          </a:xfrm>
          <a:prstGeom prst="rect">
            <a:avLst/>
          </a:prstGeom>
        </p:spPr>
      </p:pic>
      <p:pic>
        <p:nvPicPr>
          <p:cNvPr id="6" name="Picture 5" descr="C:\Users\Liz\Dropbox\SEAC 2016\Artwork\UWTSD Logo_200dpi.jpg"/>
          <p:cNvPicPr/>
          <p:nvPr/>
        </p:nvPicPr>
        <p:blipFill>
          <a:blip r:embed="rId3" cstate="print"/>
          <a:srcRect/>
          <a:stretch>
            <a:fillRect/>
          </a:stretch>
        </p:blipFill>
        <p:spPr bwMode="auto">
          <a:xfrm>
            <a:off x="2987824" y="6021288"/>
            <a:ext cx="2520280" cy="836712"/>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Was Solar a surrealist?</a:t>
            </a:r>
            <a:endParaRPr lang="en-GB" dirty="0">
              <a:latin typeface="Cambria" pitchFamily="18" charset="0"/>
            </a:endParaRPr>
          </a:p>
        </p:txBody>
      </p:sp>
      <p:sp>
        <p:nvSpPr>
          <p:cNvPr id="3" name="Content Placeholder 2"/>
          <p:cNvSpPr>
            <a:spLocks noGrp="1"/>
          </p:cNvSpPr>
          <p:nvPr>
            <p:ph idx="1"/>
          </p:nvPr>
        </p:nvSpPr>
        <p:spPr/>
        <p:txBody>
          <a:bodyPr>
            <a:normAutofit/>
          </a:bodyPr>
          <a:lstStyle/>
          <a:p>
            <a:pPr>
              <a:buNone/>
            </a:pPr>
            <a:r>
              <a:rPr lang="en-GB" b="1" dirty="0" smtClean="0">
                <a:latin typeface="Cambria" pitchFamily="18" charset="0"/>
              </a:rPr>
              <a:t>‘Revolution and Magic are the two values which surrealism used to conceal its </a:t>
            </a:r>
            <a:r>
              <a:rPr lang="en-GB" b="1" dirty="0" err="1" smtClean="0">
                <a:latin typeface="Cambria" pitchFamily="18" charset="0"/>
              </a:rPr>
              <a:t>unconfessed</a:t>
            </a:r>
            <a:r>
              <a:rPr lang="en-GB" b="1" dirty="0" smtClean="0">
                <a:latin typeface="Cambria" pitchFamily="18" charset="0"/>
              </a:rPr>
              <a:t> </a:t>
            </a:r>
            <a:r>
              <a:rPr lang="en-GB" b="1" i="1" dirty="0" smtClean="0">
                <a:latin typeface="Cambria" pitchFamily="18" charset="0"/>
              </a:rPr>
              <a:t>raison d'être</a:t>
            </a:r>
            <a:r>
              <a:rPr lang="en-GB" b="1" dirty="0" smtClean="0">
                <a:latin typeface="Cambria" pitchFamily="18" charset="0"/>
              </a:rPr>
              <a:t>, which was to make a religion out of poetic inspiration</a:t>
            </a:r>
            <a:r>
              <a:rPr lang="en-GB" b="1" dirty="0" smtClean="0">
                <a:latin typeface="Cambria" pitchFamily="18" charset="0"/>
              </a:rPr>
              <a:t>.’ </a:t>
            </a:r>
            <a:endParaRPr lang="en-GB" dirty="0" smtClean="0">
              <a:latin typeface="Cambria" pitchFamily="18" charset="0"/>
            </a:endParaRPr>
          </a:p>
          <a:p>
            <a:pPr>
              <a:buNone/>
            </a:pPr>
            <a:endParaRPr lang="en-GB" dirty="0" smtClean="0">
              <a:latin typeface="Cambria" pitchFamily="18" charset="0"/>
            </a:endParaRPr>
          </a:p>
          <a:p>
            <a:pPr>
              <a:buNone/>
            </a:pPr>
            <a:r>
              <a:rPr lang="en-GB" dirty="0" smtClean="0">
                <a:latin typeface="Cambria" pitchFamily="18" charset="0"/>
              </a:rPr>
              <a:t>Alexandrian, </a:t>
            </a:r>
            <a:r>
              <a:rPr lang="en-GB" i="1" dirty="0" smtClean="0">
                <a:latin typeface="Cambria" pitchFamily="18" charset="0"/>
              </a:rPr>
              <a:t>Surrealist Art</a:t>
            </a:r>
            <a:r>
              <a:rPr lang="en-GB" dirty="0" smtClean="0">
                <a:latin typeface="Cambria" pitchFamily="18" charset="0"/>
              </a:rPr>
              <a:t>, p. 220.</a:t>
            </a:r>
            <a:endParaRPr lang="en-GB" dirty="0">
              <a:latin typeface="Cambria" pitchFamily="18" charset="0"/>
            </a:endParaRPr>
          </a:p>
        </p:txBody>
      </p:sp>
      <p:pic>
        <p:nvPicPr>
          <p:cNvPr id="4" name="Picture 3" descr="Alexandrian Surrealist Art.jpg"/>
          <p:cNvPicPr>
            <a:picLocks noChangeAspect="1"/>
          </p:cNvPicPr>
          <p:nvPr/>
        </p:nvPicPr>
        <p:blipFill>
          <a:blip r:embed="rId2" cstate="print"/>
          <a:stretch>
            <a:fillRect/>
          </a:stretch>
        </p:blipFill>
        <p:spPr>
          <a:xfrm>
            <a:off x="7572396" y="4714884"/>
            <a:ext cx="1362075" cy="1933575"/>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2987824" y="6021288"/>
            <a:ext cx="2520280" cy="836712"/>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6600" dirty="0" smtClean="0">
                <a:latin typeface="Cambria" pitchFamily="18" charset="0"/>
              </a:rPr>
              <a:t>Modernism</a:t>
            </a:r>
            <a:r>
              <a:rPr lang="en-GB" dirty="0" smtClean="0">
                <a:latin typeface="Cambria" pitchFamily="18" charset="0"/>
              </a:rPr>
              <a:t> </a:t>
            </a:r>
            <a:br>
              <a:rPr lang="en-GB" dirty="0" smtClean="0">
                <a:latin typeface="Cambria" pitchFamily="18" charset="0"/>
              </a:rPr>
            </a:br>
            <a:endParaRPr lang="en-GB" sz="1300" dirty="0">
              <a:latin typeface="Cambria" pitchFamily="18" charset="0"/>
            </a:endParaRPr>
          </a:p>
        </p:txBody>
      </p:sp>
      <p:sp>
        <p:nvSpPr>
          <p:cNvPr id="3" name="Content Placeholder 2"/>
          <p:cNvSpPr>
            <a:spLocks noGrp="1"/>
          </p:cNvSpPr>
          <p:nvPr>
            <p:ph idx="1"/>
          </p:nvPr>
        </p:nvSpPr>
        <p:spPr/>
        <p:txBody>
          <a:bodyPr>
            <a:normAutofit fontScale="62500" lnSpcReduction="20000"/>
          </a:bodyPr>
          <a:lstStyle/>
          <a:p>
            <a:r>
              <a:rPr lang="en-GB" i="1" dirty="0" smtClean="0">
                <a:latin typeface="Cambria" pitchFamily="18" charset="0"/>
              </a:rPr>
              <a:t>‘</a:t>
            </a:r>
            <a:r>
              <a:rPr lang="en-GB" i="1" dirty="0" smtClean="0">
                <a:latin typeface="Cambria" pitchFamily="18" charset="0"/>
              </a:rPr>
              <a:t>the collection of intellectuals and cultural movements which, with greatest intensity between 1905 and 1925, sought to ferment a </a:t>
            </a:r>
            <a:r>
              <a:rPr lang="en-GB" b="1" i="1" dirty="0" smtClean="0">
                <a:latin typeface="Cambria" pitchFamily="18" charset="0"/>
              </a:rPr>
              <a:t>“cultural renewal” </a:t>
            </a:r>
            <a:r>
              <a:rPr lang="en-GB" i="1" dirty="0" smtClean="0">
                <a:latin typeface="Cambria" pitchFamily="18" charset="0"/>
              </a:rPr>
              <a:t>of Europe’. </a:t>
            </a:r>
            <a:r>
              <a:rPr lang="en-GB" dirty="0" smtClean="0">
                <a:latin typeface="Cambria" pitchFamily="18" charset="0"/>
              </a:rPr>
              <a:t>(p. 414).</a:t>
            </a:r>
          </a:p>
          <a:p>
            <a:endParaRPr lang="en-GB" dirty="0" smtClean="0">
              <a:latin typeface="Cambria" pitchFamily="18" charset="0"/>
            </a:endParaRPr>
          </a:p>
          <a:p>
            <a:r>
              <a:rPr lang="en-GB" i="1" dirty="0" smtClean="0">
                <a:latin typeface="Cambria" pitchFamily="18" charset="0"/>
              </a:rPr>
              <a:t>‘Increasingly it is understood in relation to the rise of the modern metropolis, the fin de siècle cultural crisis with its explosive mix of utopian hopes for cultural renewal and fears of descent into “mass-cultural barbarism”, and the “space-time compression” associated with newly developed technologies of communication and transportation’ (p. 413).</a:t>
            </a:r>
          </a:p>
          <a:p>
            <a:endParaRPr lang="en-GB" dirty="0" smtClean="0">
              <a:latin typeface="Cambria" pitchFamily="18" charset="0"/>
            </a:endParaRPr>
          </a:p>
          <a:p>
            <a:r>
              <a:rPr lang="en-GB" dirty="0" smtClean="0">
                <a:latin typeface="Cambria" pitchFamily="18" charset="0"/>
              </a:rPr>
              <a:t>Modernist strands in art include Dada, Futurism and Surrealism.</a:t>
            </a:r>
          </a:p>
          <a:p>
            <a:endParaRPr lang="en-GB" dirty="0" smtClean="0">
              <a:latin typeface="Cambria" pitchFamily="18" charset="0"/>
            </a:endParaRPr>
          </a:p>
          <a:p>
            <a:r>
              <a:rPr lang="en-GB" sz="2500" dirty="0" smtClean="0">
                <a:latin typeface="Cambria" pitchFamily="18" charset="0"/>
              </a:rPr>
              <a:t>Walter L. Adamson, ‘Modernism in art, literature and political theory’, in Ball, Terence and Richard Bellamy, </a:t>
            </a:r>
            <a:r>
              <a:rPr lang="en-GB" sz="2500" i="1" dirty="0" smtClean="0">
                <a:latin typeface="Cambria" pitchFamily="18" charset="0"/>
              </a:rPr>
              <a:t>The Cambridge History of Twentieth Century Thought</a:t>
            </a:r>
            <a:r>
              <a:rPr lang="en-GB" sz="2500" dirty="0" smtClean="0">
                <a:latin typeface="Cambria" pitchFamily="18" charset="0"/>
              </a:rPr>
              <a:t> (Cambridge: Cambridge University Press, 2003) (Emory University)</a:t>
            </a:r>
            <a:endParaRPr lang="en-GB" sz="2500" dirty="0">
              <a:latin typeface="Cambria" pitchFamily="18" charset="0"/>
            </a:endParaRPr>
          </a:p>
        </p:txBody>
      </p:sp>
      <p:pic>
        <p:nvPicPr>
          <p:cNvPr id="4" name="Picture 3" descr="Walter Adamson.jpg"/>
          <p:cNvPicPr>
            <a:picLocks noChangeAspect="1"/>
          </p:cNvPicPr>
          <p:nvPr/>
        </p:nvPicPr>
        <p:blipFill>
          <a:blip r:embed="rId2" cstate="print"/>
          <a:stretch>
            <a:fillRect/>
          </a:stretch>
        </p:blipFill>
        <p:spPr>
          <a:xfrm>
            <a:off x="7937615" y="0"/>
            <a:ext cx="1206386" cy="1484784"/>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2987824" y="5877272"/>
            <a:ext cx="2520280" cy="980728"/>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Cambria" pitchFamily="18" charset="0"/>
              </a:rPr>
              <a:t>Charles Jencks:</a:t>
            </a:r>
            <a:br>
              <a:rPr lang="en-GB" dirty="0" smtClean="0">
                <a:latin typeface="Cambria" pitchFamily="18" charset="0"/>
              </a:rPr>
            </a:br>
            <a:r>
              <a:rPr lang="en-GB" dirty="0" smtClean="0">
                <a:latin typeface="Cambria" pitchFamily="18" charset="0"/>
              </a:rPr>
              <a:t>three kinds of </a:t>
            </a:r>
            <a:r>
              <a:rPr lang="en-GB" dirty="0" smtClean="0">
                <a:latin typeface="Cambria" pitchFamily="18" charset="0"/>
              </a:rPr>
              <a:t>‘modern’</a:t>
            </a:r>
            <a:endParaRPr lang="en-GB" dirty="0">
              <a:latin typeface="Cambria" pitchFamily="18" charset="0"/>
            </a:endParaRPr>
          </a:p>
        </p:txBody>
      </p:sp>
      <p:sp>
        <p:nvSpPr>
          <p:cNvPr id="3" name="Content Placeholder 2"/>
          <p:cNvSpPr>
            <a:spLocks noGrp="1"/>
          </p:cNvSpPr>
          <p:nvPr>
            <p:ph idx="1"/>
          </p:nvPr>
        </p:nvSpPr>
        <p:spPr/>
        <p:txBody>
          <a:bodyPr>
            <a:normAutofit fontScale="77500" lnSpcReduction="20000"/>
          </a:bodyPr>
          <a:lstStyle/>
          <a:p>
            <a:pPr marL="514350" indent="-514350">
              <a:buFont typeface="+mj-lt"/>
              <a:buAutoNum type="arabicPeriod"/>
            </a:pPr>
            <a:r>
              <a:rPr lang="en-GB" dirty="0" smtClean="0">
                <a:latin typeface="Cambria" pitchFamily="18" charset="0"/>
              </a:rPr>
              <a:t>modernisation, </a:t>
            </a:r>
          </a:p>
          <a:p>
            <a:pPr marL="514350" indent="-514350">
              <a:buFont typeface="+mj-lt"/>
              <a:buAutoNum type="arabicPeriod"/>
            </a:pPr>
            <a:r>
              <a:rPr lang="en-GB" dirty="0" smtClean="0">
                <a:latin typeface="Cambria" pitchFamily="18" charset="0"/>
              </a:rPr>
              <a:t>the condition of modernity</a:t>
            </a:r>
          </a:p>
          <a:p>
            <a:pPr marL="514350" indent="-514350">
              <a:buFont typeface="+mj-lt"/>
              <a:buAutoNum type="arabicPeriod"/>
            </a:pPr>
            <a:r>
              <a:rPr lang="en-GB" dirty="0" smtClean="0">
                <a:latin typeface="Cambria" pitchFamily="18" charset="0"/>
              </a:rPr>
              <a:t>cultural modernism.</a:t>
            </a:r>
          </a:p>
          <a:p>
            <a:pPr>
              <a:buNone/>
            </a:pPr>
            <a:endParaRPr lang="en-GB" dirty="0" smtClean="0">
              <a:latin typeface="Cambria" pitchFamily="18" charset="0"/>
            </a:endParaRPr>
          </a:p>
          <a:p>
            <a:pPr>
              <a:buNone/>
            </a:pPr>
            <a:r>
              <a:rPr lang="en-GB" dirty="0" smtClean="0">
                <a:latin typeface="Cambria" pitchFamily="18" charset="0"/>
              </a:rPr>
              <a:t>The </a:t>
            </a:r>
            <a:r>
              <a:rPr lang="en-GB" dirty="0" smtClean="0">
                <a:latin typeface="Cambria" pitchFamily="18" charset="0"/>
              </a:rPr>
              <a:t>three can be incompatible. For example, modern culture can be ‘critical of modernisation.’ </a:t>
            </a:r>
            <a:endParaRPr lang="en-GB" dirty="0" smtClean="0">
              <a:latin typeface="Cambria" pitchFamily="18" charset="0"/>
            </a:endParaRPr>
          </a:p>
          <a:p>
            <a:pPr>
              <a:buNone/>
            </a:pPr>
            <a:r>
              <a:rPr lang="en-GB" dirty="0" smtClean="0">
                <a:latin typeface="Cambria" pitchFamily="18" charset="0"/>
              </a:rPr>
              <a:t>Modern </a:t>
            </a:r>
            <a:r>
              <a:rPr lang="en-GB" dirty="0" smtClean="0">
                <a:latin typeface="Cambria" pitchFamily="18" charset="0"/>
              </a:rPr>
              <a:t>art (cultural modernism) can therefore be critical of modern urbanism and industrialisation (the condition of modernity), although both are </a:t>
            </a:r>
            <a:r>
              <a:rPr lang="en-GB" dirty="0" smtClean="0">
                <a:latin typeface="Cambria" pitchFamily="18" charset="0"/>
              </a:rPr>
              <a:t>modernising.</a:t>
            </a:r>
            <a:endParaRPr lang="en-GB" dirty="0" smtClean="0">
              <a:latin typeface="Cambria" pitchFamily="18" charset="0"/>
            </a:endParaRPr>
          </a:p>
          <a:p>
            <a:endParaRPr lang="en-GB" dirty="0" smtClean="0"/>
          </a:p>
          <a:p>
            <a:r>
              <a:rPr lang="en-GB" sz="1700" dirty="0" smtClean="0"/>
              <a:t>Charles Jencks, 'What Then Is Post-Modernism?',  </a:t>
            </a:r>
            <a:r>
              <a:rPr lang="en-GB" sz="1700" i="1" dirty="0" smtClean="0"/>
              <a:t>Post Modern Reader </a:t>
            </a:r>
            <a:r>
              <a:rPr lang="en-GB" sz="1700" dirty="0" smtClean="0"/>
              <a:t>(2009). &lt;http://media.johnwiley.com.au/product_data/excerpt/72/04707486/0470748672-233.pdf &gt; </a:t>
            </a:r>
          </a:p>
          <a:p>
            <a:endParaRPr lang="en-GB" dirty="0"/>
          </a:p>
        </p:txBody>
      </p:sp>
      <p:pic>
        <p:nvPicPr>
          <p:cNvPr id="4" name="Picture 3" descr="Charles_jencks.jpg"/>
          <p:cNvPicPr>
            <a:picLocks noChangeAspect="1"/>
          </p:cNvPicPr>
          <p:nvPr/>
        </p:nvPicPr>
        <p:blipFill>
          <a:blip r:embed="rId2" cstate="print"/>
          <a:stretch>
            <a:fillRect/>
          </a:stretch>
        </p:blipFill>
        <p:spPr>
          <a:xfrm>
            <a:off x="7308304" y="980728"/>
            <a:ext cx="1368152" cy="1824203"/>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7236296" y="6093296"/>
            <a:ext cx="1907704" cy="764704"/>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dirty="0"/>
          </a:p>
        </p:txBody>
      </p:sp>
      <p:sp>
        <p:nvSpPr>
          <p:cNvPr id="6" name="Content Placeholder 5"/>
          <p:cNvSpPr>
            <a:spLocks noGrp="1"/>
          </p:cNvSpPr>
          <p:nvPr>
            <p:ph idx="1"/>
          </p:nvPr>
        </p:nvSpPr>
        <p:spPr/>
        <p:txBody>
          <a:bodyPr>
            <a:normAutofit fontScale="92500" lnSpcReduction="20000"/>
          </a:bodyPr>
          <a:lstStyle/>
          <a:p>
            <a:pPr>
              <a:buNone/>
            </a:pPr>
            <a:endParaRPr lang="en-US" i="1" dirty="0" smtClean="0">
              <a:latin typeface="Cambria" pitchFamily="18" charset="0"/>
            </a:endParaRPr>
          </a:p>
          <a:p>
            <a:pPr>
              <a:buNone/>
            </a:pPr>
            <a:endParaRPr lang="en-US" i="1" dirty="0" smtClean="0">
              <a:latin typeface="Cambria" pitchFamily="18" charset="0"/>
            </a:endParaRPr>
          </a:p>
          <a:p>
            <a:pPr>
              <a:buNone/>
            </a:pPr>
            <a:r>
              <a:rPr lang="en-US" b="1" i="1" dirty="0" smtClean="0">
                <a:latin typeface="Cambria" pitchFamily="18" charset="0"/>
              </a:rPr>
              <a:t>‘Aesthetic modernity </a:t>
            </a:r>
            <a:r>
              <a:rPr lang="en-US" i="1" dirty="0" smtClean="0">
                <a:latin typeface="Cambria" pitchFamily="18" charset="0"/>
              </a:rPr>
              <a:t>emerged in the new avant-garde modernist movements and bohemian subcultures, which rebelled against the alienating aspects of industrialization and rationalization, while seeking to transform culture and to find creative self-realization in art.’</a:t>
            </a:r>
            <a:endParaRPr lang="en-GB" i="1" dirty="0" smtClean="0">
              <a:latin typeface="Cambria" pitchFamily="18" charset="0"/>
            </a:endParaRPr>
          </a:p>
          <a:p>
            <a:pPr>
              <a:buNone/>
            </a:pPr>
            <a:endParaRPr lang="en-US" sz="2200" dirty="0" smtClean="0"/>
          </a:p>
          <a:p>
            <a:pPr>
              <a:buNone/>
            </a:pPr>
            <a:r>
              <a:rPr lang="en-US" sz="2200" dirty="0" smtClean="0">
                <a:latin typeface="Cambria" pitchFamily="18" charset="0"/>
              </a:rPr>
              <a:t>Steven Best and Douglas </a:t>
            </a:r>
            <a:r>
              <a:rPr lang="en-US" sz="2200" dirty="0" err="1" smtClean="0">
                <a:latin typeface="Cambria" pitchFamily="18" charset="0"/>
              </a:rPr>
              <a:t>Kellner</a:t>
            </a:r>
            <a:r>
              <a:rPr lang="en-US" sz="2200" dirty="0" smtClean="0">
                <a:latin typeface="Cambria" pitchFamily="18" charset="0"/>
              </a:rPr>
              <a:t>, </a:t>
            </a:r>
            <a:r>
              <a:rPr lang="en-US" sz="2200" i="1" dirty="0" smtClean="0">
                <a:latin typeface="Cambria" pitchFamily="18" charset="0"/>
              </a:rPr>
              <a:t>Postmodern Theory: Critical Interrogations</a:t>
            </a:r>
            <a:r>
              <a:rPr lang="en-US" sz="2200" dirty="0" smtClean="0">
                <a:latin typeface="Cambria" pitchFamily="18" charset="0"/>
              </a:rPr>
              <a:t> (London: McMillan, 1991),</a:t>
            </a:r>
            <a:r>
              <a:rPr lang="en-GB" sz="2200" dirty="0" smtClean="0">
                <a:latin typeface="Cambria" pitchFamily="18" charset="0"/>
              </a:rPr>
              <a:t> p. 2.</a:t>
            </a:r>
          </a:p>
          <a:p>
            <a:endParaRPr lang="en-GB" dirty="0"/>
          </a:p>
        </p:txBody>
      </p:sp>
      <p:pic>
        <p:nvPicPr>
          <p:cNvPr id="7" name="Picture 6" descr="Best and Kellner PM theory.jpg"/>
          <p:cNvPicPr>
            <a:picLocks noChangeAspect="1"/>
          </p:cNvPicPr>
          <p:nvPr/>
        </p:nvPicPr>
        <p:blipFill>
          <a:blip r:embed="rId2" cstate="print"/>
          <a:stretch>
            <a:fillRect/>
          </a:stretch>
        </p:blipFill>
        <p:spPr>
          <a:xfrm>
            <a:off x="7568381" y="0"/>
            <a:ext cx="1575619" cy="2422952"/>
          </a:xfrm>
          <a:prstGeom prst="rect">
            <a:avLst/>
          </a:prstGeom>
        </p:spPr>
      </p:pic>
      <p:pic>
        <p:nvPicPr>
          <p:cNvPr id="8" name="Picture 7" descr="C:\Users\Liz\Dropbox\SEAC 2016\Artwork\UWTSD Logo_200dpi.jpg"/>
          <p:cNvPicPr/>
          <p:nvPr/>
        </p:nvPicPr>
        <p:blipFill>
          <a:blip r:embed="rId3" cstate="print"/>
          <a:srcRect/>
          <a:stretch>
            <a:fillRect/>
          </a:stretch>
        </p:blipFill>
        <p:spPr bwMode="auto">
          <a:xfrm>
            <a:off x="395536" y="404664"/>
            <a:ext cx="2520280" cy="936104"/>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Cambria" pitchFamily="18" charset="0"/>
              </a:rPr>
              <a:t>Conclusions</a:t>
            </a:r>
            <a:endParaRPr lang="en-GB" dirty="0">
              <a:latin typeface="Cambria" pitchFamily="18" charset="0"/>
            </a:endParaRPr>
          </a:p>
        </p:txBody>
      </p:sp>
      <p:sp>
        <p:nvSpPr>
          <p:cNvPr id="3" name="Content Placeholder 2"/>
          <p:cNvSpPr>
            <a:spLocks noGrp="1"/>
          </p:cNvSpPr>
          <p:nvPr>
            <p:ph idx="1"/>
          </p:nvPr>
        </p:nvSpPr>
        <p:spPr/>
        <p:txBody>
          <a:bodyPr>
            <a:normAutofit fontScale="70000" lnSpcReduction="20000"/>
          </a:bodyPr>
          <a:lstStyle/>
          <a:p>
            <a:endParaRPr lang="en-GB" sz="1900" dirty="0" smtClean="0"/>
          </a:p>
          <a:p>
            <a:pPr marL="457200" indent="-457200">
              <a:buFont typeface="+mj-lt"/>
              <a:buAutoNum type="arabicPeriod"/>
            </a:pPr>
            <a:r>
              <a:rPr lang="en-GB" sz="2100" i="1" dirty="0" err="1" smtClean="0">
                <a:latin typeface="Cambria" pitchFamily="18" charset="0"/>
              </a:rPr>
              <a:t>Xul</a:t>
            </a:r>
            <a:r>
              <a:rPr lang="en-GB" sz="2100" i="1" dirty="0" smtClean="0">
                <a:latin typeface="Cambria" pitchFamily="18" charset="0"/>
              </a:rPr>
              <a:t> Solar  is a key figure in astronomy and the visual arts – and therefore Cultural Astronomy - in the 20</a:t>
            </a:r>
            <a:r>
              <a:rPr lang="en-GB" sz="2100" i="1" baseline="30000" dirty="0" smtClean="0">
                <a:latin typeface="Cambria" pitchFamily="18" charset="0"/>
              </a:rPr>
              <a:t>th</a:t>
            </a:r>
            <a:r>
              <a:rPr lang="en-GB" sz="2100" i="1" dirty="0" smtClean="0">
                <a:latin typeface="Cambria" pitchFamily="18" charset="0"/>
              </a:rPr>
              <a:t> century, well known in Latin America, but almost unknown elsewhere</a:t>
            </a:r>
          </a:p>
          <a:p>
            <a:pPr marL="457200" indent="-457200">
              <a:buFont typeface="+mj-lt"/>
              <a:buAutoNum type="arabicPeriod"/>
            </a:pPr>
            <a:r>
              <a:rPr lang="en-GB" sz="2100" i="1" dirty="0" smtClean="0">
                <a:latin typeface="Cambria" pitchFamily="18" charset="0"/>
              </a:rPr>
              <a:t>We can bring cultural astronomy into the modern world</a:t>
            </a:r>
          </a:p>
          <a:p>
            <a:pPr marL="457200" indent="-457200">
              <a:buFont typeface="+mj-lt"/>
              <a:buAutoNum type="arabicPeriod"/>
            </a:pPr>
            <a:r>
              <a:rPr lang="en-GB" sz="2100" i="1" dirty="0" smtClean="0">
                <a:latin typeface="Cambria" pitchFamily="18" charset="0"/>
              </a:rPr>
              <a:t>We can expand it into the study of religions, cultural studies and art history</a:t>
            </a:r>
          </a:p>
          <a:p>
            <a:pPr marL="457200" indent="-457200">
              <a:buFont typeface="+mj-lt"/>
              <a:buAutoNum type="arabicPeriod"/>
            </a:pPr>
            <a:r>
              <a:rPr lang="en-GB" sz="2100" i="1" dirty="0" err="1" smtClean="0">
                <a:latin typeface="Cambria" pitchFamily="18" charset="0"/>
              </a:rPr>
              <a:t>Solar’s</a:t>
            </a:r>
            <a:r>
              <a:rPr lang="en-GB" sz="2100" i="1" dirty="0" smtClean="0">
                <a:latin typeface="Cambria" pitchFamily="18" charset="0"/>
              </a:rPr>
              <a:t> life questions Bauer and Durant’s model of modernity. </a:t>
            </a:r>
          </a:p>
          <a:p>
            <a:pPr marL="457200" indent="-457200">
              <a:buFont typeface="+mj-lt"/>
              <a:buAutoNum type="arabicPeriod"/>
            </a:pPr>
            <a:r>
              <a:rPr lang="en-GB" sz="2100" i="1" dirty="0" smtClean="0">
                <a:latin typeface="Cambria" pitchFamily="18" charset="0"/>
              </a:rPr>
              <a:t>We may contest the common view that modernity/modernism necessarily rejects the past or is inherently materialist/ rationalist/ positivist</a:t>
            </a:r>
          </a:p>
          <a:p>
            <a:pPr marL="457200" indent="-457200">
              <a:buFont typeface="+mj-lt"/>
              <a:buAutoNum type="arabicPeriod"/>
            </a:pPr>
            <a:r>
              <a:rPr lang="en-GB" sz="2100" i="1" dirty="0" err="1" smtClean="0">
                <a:latin typeface="Cambria" pitchFamily="18" charset="0"/>
              </a:rPr>
              <a:t>Solar’s</a:t>
            </a:r>
            <a:r>
              <a:rPr lang="en-GB" sz="2100" i="1" dirty="0" smtClean="0">
                <a:latin typeface="Cambria" pitchFamily="18" charset="0"/>
              </a:rPr>
              <a:t>  work – as Cultural Astronomy – conforms to Jencks’ ‘cultural modernism’ and Best and </a:t>
            </a:r>
            <a:r>
              <a:rPr lang="en-GB" sz="2100" i="1" dirty="0" err="1" smtClean="0">
                <a:latin typeface="Cambria" pitchFamily="18" charset="0"/>
              </a:rPr>
              <a:t>Kellner’s</a:t>
            </a:r>
            <a:r>
              <a:rPr lang="en-GB" sz="2100" i="1" dirty="0" smtClean="0">
                <a:latin typeface="Cambria" pitchFamily="18" charset="0"/>
              </a:rPr>
              <a:t> ‘aesthetic modernity’, seeking to achieve Adamson’s ‘pure form’, as a view of the zodiac and planets</a:t>
            </a:r>
          </a:p>
          <a:p>
            <a:pPr>
              <a:buNone/>
            </a:pPr>
            <a:endParaRPr lang="en-GB" sz="2100" dirty="0" smtClean="0">
              <a:latin typeface="Cambria" pitchFamily="18" charset="0"/>
            </a:endParaRPr>
          </a:p>
          <a:p>
            <a:pPr>
              <a:buNone/>
            </a:pPr>
            <a:r>
              <a:rPr lang="en-GB" sz="2100" dirty="0" smtClean="0">
                <a:latin typeface="Cambria" pitchFamily="18" charset="0"/>
              </a:rPr>
              <a:t>Further discussion may include </a:t>
            </a:r>
          </a:p>
          <a:p>
            <a:pPr marL="457200" indent="-457200">
              <a:buFont typeface="+mj-lt"/>
              <a:buAutoNum type="arabicPeriod"/>
            </a:pPr>
            <a:r>
              <a:rPr lang="en-GB" sz="2100" i="1" dirty="0" smtClean="0">
                <a:latin typeface="Cambria" pitchFamily="18" charset="0"/>
              </a:rPr>
              <a:t>The role of the visual arts in 20th century cultural astronomy</a:t>
            </a:r>
          </a:p>
          <a:p>
            <a:pPr marL="457200" indent="-457200">
              <a:buFont typeface="+mj-lt"/>
              <a:buAutoNum type="arabicPeriod"/>
            </a:pPr>
            <a:r>
              <a:rPr lang="en-GB" sz="2100" i="1" dirty="0" smtClean="0">
                <a:latin typeface="Cambria" pitchFamily="18" charset="0"/>
              </a:rPr>
              <a:t>Can we apply  models of art such as surrealism to 20th century cultural astronomy</a:t>
            </a:r>
          </a:p>
          <a:p>
            <a:pPr marL="457200" indent="-457200">
              <a:buFont typeface="+mj-lt"/>
              <a:buAutoNum type="arabicPeriod"/>
            </a:pPr>
            <a:r>
              <a:rPr lang="en-GB" sz="2100" i="1" dirty="0" smtClean="0">
                <a:latin typeface="Cambria" pitchFamily="18" charset="0"/>
              </a:rPr>
              <a:t>Cultural understanding of ‘New Age’ phenomena, including ‘alternative archaeoastronomy and New Age uses of archaeoastronomical </a:t>
            </a:r>
            <a:r>
              <a:rPr lang="en-GB" sz="2100" i="1" dirty="0" smtClean="0">
                <a:latin typeface="Cambria" pitchFamily="18" charset="0"/>
              </a:rPr>
              <a:t>sites: </a:t>
            </a:r>
            <a:r>
              <a:rPr lang="en-GB" sz="2100" i="1" dirty="0" err="1" smtClean="0">
                <a:latin typeface="Cambria" pitchFamily="18" charset="0"/>
              </a:rPr>
              <a:t>detraditionalisation</a:t>
            </a:r>
            <a:r>
              <a:rPr lang="en-GB" sz="2100" i="1" dirty="0" smtClean="0">
                <a:latin typeface="Cambria" pitchFamily="18" charset="0"/>
              </a:rPr>
              <a:t>? </a:t>
            </a:r>
            <a:r>
              <a:rPr lang="en-GB" sz="2100" i="1" dirty="0" err="1" smtClean="0">
                <a:latin typeface="Cambria" pitchFamily="18" charset="0"/>
              </a:rPr>
              <a:t>occulture</a:t>
            </a:r>
            <a:r>
              <a:rPr lang="en-GB" sz="2100" i="1" dirty="0" smtClean="0">
                <a:latin typeface="Cambria" pitchFamily="18" charset="0"/>
              </a:rPr>
              <a:t>?</a:t>
            </a:r>
            <a:endParaRPr lang="en-GB" sz="2100" i="1" dirty="0" smtClean="0">
              <a:latin typeface="Cambria" pitchFamily="18" charset="0"/>
            </a:endParaRPr>
          </a:p>
          <a:p>
            <a:pPr marL="457200" indent="-457200">
              <a:buFont typeface="+mj-lt"/>
              <a:buAutoNum type="arabicPeriod"/>
            </a:pPr>
            <a:r>
              <a:rPr lang="en-GB" sz="2100" i="1" dirty="0" smtClean="0">
                <a:latin typeface="Cambria" pitchFamily="18" charset="0"/>
              </a:rPr>
              <a:t>Was ancient/medieval archaeoastronomy an a</a:t>
            </a:r>
            <a:r>
              <a:rPr lang="en-GB" sz="2100" i="1" dirty="0" smtClean="0">
                <a:latin typeface="Cambria" pitchFamily="18" charset="0"/>
              </a:rPr>
              <a:t>ttempt </a:t>
            </a:r>
            <a:r>
              <a:rPr lang="en-GB" sz="2100" i="1" dirty="0" smtClean="0">
                <a:latin typeface="Cambria" pitchFamily="18" charset="0"/>
              </a:rPr>
              <a:t>to achieve a </a:t>
            </a:r>
            <a:r>
              <a:rPr lang="en-GB" sz="2100" i="1" dirty="0" smtClean="0">
                <a:latin typeface="Cambria" pitchFamily="18" charset="0"/>
              </a:rPr>
              <a:t>‘pure form’, or play a ‘lyrical game’?</a:t>
            </a:r>
            <a:endParaRPr lang="en-GB" sz="2100" i="1" dirty="0" smtClean="0">
              <a:latin typeface="Cambria" pitchFamily="18" charset="0"/>
            </a:endParaRPr>
          </a:p>
          <a:p>
            <a:endParaRPr lang="en-GB" dirty="0">
              <a:latin typeface="Cambria" pitchFamily="18" charset="0"/>
            </a:endParaRPr>
          </a:p>
        </p:txBody>
      </p:sp>
      <p:pic>
        <p:nvPicPr>
          <p:cNvPr id="4" name="Picture 3" descr="Xul Solar middle age.jpg"/>
          <p:cNvPicPr>
            <a:picLocks noChangeAspect="1"/>
          </p:cNvPicPr>
          <p:nvPr/>
        </p:nvPicPr>
        <p:blipFill>
          <a:blip r:embed="rId2" cstate="print"/>
          <a:stretch>
            <a:fillRect/>
          </a:stretch>
        </p:blipFill>
        <p:spPr>
          <a:xfrm>
            <a:off x="0" y="0"/>
            <a:ext cx="1321882" cy="1628859"/>
          </a:xfrm>
          <a:prstGeom prst="rect">
            <a:avLst/>
          </a:prstGeom>
        </p:spPr>
      </p:pic>
      <p:pic>
        <p:nvPicPr>
          <p:cNvPr id="5" name="Picture 4" descr="C:\Users\Liz\Dropbox\SEAC 2016\Artwork\UWTSD Logo_200dpi.jpg"/>
          <p:cNvPicPr/>
          <p:nvPr/>
        </p:nvPicPr>
        <p:blipFill>
          <a:blip r:embed="rId3" cstate="print"/>
          <a:srcRect/>
          <a:stretch>
            <a:fillRect/>
          </a:stretch>
        </p:blipFill>
        <p:spPr bwMode="auto">
          <a:xfrm>
            <a:off x="7236296" y="6093296"/>
            <a:ext cx="1907704" cy="764704"/>
          </a:xfrm>
          <a:prstGeom prst="rect">
            <a:avLst/>
          </a:prstGeom>
          <a:noFill/>
          <a:ln w="9525">
            <a:noFill/>
            <a:miter lim="800000"/>
            <a:headEnd/>
            <a:tailEnd/>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Cambria" pitchFamily="18" charset="0"/>
              </a:rPr>
              <a:t>Thank you!</a:t>
            </a:r>
            <a:endParaRPr lang="en-GB" dirty="0">
              <a:latin typeface="Cambria" pitchFamily="18" charset="0"/>
            </a:endParaRPr>
          </a:p>
        </p:txBody>
      </p:sp>
      <p:pic>
        <p:nvPicPr>
          <p:cNvPr id="4" name="Content Placeholder 3" descr="Xul Planetas y Regente1955.jpeg"/>
          <p:cNvPicPr>
            <a:picLocks noGrp="1" noChangeAspect="1"/>
          </p:cNvPicPr>
          <p:nvPr>
            <p:ph idx="1"/>
          </p:nvPr>
        </p:nvPicPr>
        <p:blipFill>
          <a:blip r:embed="rId2" cstate="print"/>
          <a:stretch>
            <a:fillRect/>
          </a:stretch>
        </p:blipFill>
        <p:spPr>
          <a:xfrm>
            <a:off x="2123728" y="1196752"/>
            <a:ext cx="5616624" cy="4319497"/>
          </a:xfrm>
        </p:spPr>
      </p:pic>
      <p:pic>
        <p:nvPicPr>
          <p:cNvPr id="5" name="Picture 4" descr="Xul Solar middle age.jpg"/>
          <p:cNvPicPr>
            <a:picLocks noChangeAspect="1"/>
          </p:cNvPicPr>
          <p:nvPr/>
        </p:nvPicPr>
        <p:blipFill>
          <a:blip r:embed="rId3" cstate="print"/>
          <a:stretch>
            <a:fillRect/>
          </a:stretch>
        </p:blipFill>
        <p:spPr>
          <a:xfrm>
            <a:off x="0" y="0"/>
            <a:ext cx="1907704" cy="2350725"/>
          </a:xfrm>
          <a:prstGeom prst="rect">
            <a:avLst/>
          </a:prstGeom>
        </p:spPr>
      </p:pic>
      <p:pic>
        <p:nvPicPr>
          <p:cNvPr id="6" name="Picture 5" descr="9af85b45-73d3-4114-b689-ef34bc31dd8c.jpg"/>
          <p:cNvPicPr>
            <a:picLocks noChangeAspect="1"/>
          </p:cNvPicPr>
          <p:nvPr/>
        </p:nvPicPr>
        <p:blipFill>
          <a:blip r:embed="rId4" cstate="print"/>
          <a:stretch>
            <a:fillRect/>
          </a:stretch>
        </p:blipFill>
        <p:spPr>
          <a:xfrm>
            <a:off x="395536" y="5627067"/>
            <a:ext cx="3168352" cy="1102908"/>
          </a:xfrm>
          <a:prstGeom prst="rect">
            <a:avLst/>
          </a:prstGeom>
        </p:spPr>
      </p:pic>
      <p:pic>
        <p:nvPicPr>
          <p:cNvPr id="7" name="Picture 6" descr="C:\Users\Liz\Dropbox\SEAC 2016\Artwork\UWTSD Logo_200dpi.jpg"/>
          <p:cNvPicPr/>
          <p:nvPr/>
        </p:nvPicPr>
        <p:blipFill>
          <a:blip r:embed="rId5" cstate="print"/>
          <a:srcRect/>
          <a:stretch>
            <a:fillRect/>
          </a:stretch>
        </p:blipFill>
        <p:spPr bwMode="auto">
          <a:xfrm>
            <a:off x="4139952" y="5805264"/>
            <a:ext cx="2520280" cy="836712"/>
          </a:xfrm>
          <a:prstGeom prst="rect">
            <a:avLst/>
          </a:prstGeom>
          <a:noFill/>
          <a:ln w="9525">
            <a:noFill/>
            <a:miter lim="800000"/>
            <a:headEnd/>
            <a:tailEnd/>
          </a:ln>
        </p:spPr>
      </p:pic>
      <p:pic>
        <p:nvPicPr>
          <p:cNvPr id="8" name="Picture 7" descr="C:\Users\b\AppData\Local\Microsoft\Windows\INetCache\Content.Word\SEAC Logo300dpi.jpg"/>
          <p:cNvPicPr/>
          <p:nvPr/>
        </p:nvPicPr>
        <p:blipFill>
          <a:blip r:embed="rId6" cstate="print">
            <a:extLst>
              <a:ext uri="{28A0092B-C50C-407E-A947-70E740481C1C}">
                <a14:useLocalDpi xmlns:ve="http://schemas.openxmlformats.org/markup-compatibility/2006" xmlns:m="http://schemas.openxmlformats.org/officeDocument/2006/math" xmlns:wp="http://schemas.openxmlformats.org/drawingml/2006/wordprocessingDrawing" xmlns:wne="http://schemas.microsoft.com/office/word/2006/wordml" xmlns:a14="http://schemas.microsoft.com/office/drawing/2010/main" xmlns:wps="http://schemas.microsoft.com/office/word/2010/wordprocessingShape" xmlns:wpi="http://schemas.microsoft.com/office/word/2010/wordprocessingInk" xmlns:wpg="http://schemas.microsoft.com/office/word/2010/wordprocessingGroup" xmlns:w15="http://schemas.microsoft.com/office/word/2012/wordml" xmlns:w14="http://schemas.microsoft.com/office/word/2010/wordml" xmlns:w="http://schemas.openxmlformats.org/wordprocessingml/2006/main" xmlns:w10="urn:schemas-microsoft-com:office:word" xmlns:wp14="http://schemas.microsoft.com/office/word/2010/wordprocessingDrawing" xmlns:v="urn:schemas-microsoft-com:vml" xmlns:o="urn:schemas-microsoft-com:office:office" xmlns:mv="urn:schemas-microsoft-com:mac:vml" xmlns:mc="http://schemas.openxmlformats.org/markup-compatibility/2006" xmlns:mo="http://schemas.microsoft.com/office/mac/office/2008/main" xmlns:wpc="http://schemas.microsoft.com/office/word/2010/wordprocessingCanvas" xmlns="" xmlns:pic="http://schemas.openxmlformats.org/drawingml/2006/picture" xmlns:lc="http://schemas.openxmlformats.org/drawingml/2006/lockedCanvas" val="0"/>
              </a:ext>
            </a:extLst>
          </a:blip>
          <a:srcRect/>
          <a:stretch>
            <a:fillRect/>
          </a:stretch>
        </p:blipFill>
        <p:spPr bwMode="auto">
          <a:xfrm>
            <a:off x="7740352" y="5517232"/>
            <a:ext cx="1193304" cy="1254646"/>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3091</TotalTime>
  <Words>1790</Words>
  <Application>Microsoft Office PowerPoint</Application>
  <PresentationFormat>On-screen Show (4:3)</PresentationFormat>
  <Paragraphs>156</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Nicholas Campion  Sophia Centre for the Study of Cosmology in Culture University of Wales Trinity Saint David</vt:lpstr>
      <vt:lpstr>My work</vt:lpstr>
      <vt:lpstr>In this talk</vt:lpstr>
      <vt:lpstr>My framework: Surrealism</vt:lpstr>
      <vt:lpstr>My framework: modernity and the modern</vt:lpstr>
      <vt:lpstr>The sociology  of modern astrology</vt:lpstr>
      <vt:lpstr>Surrealism and Astrology</vt:lpstr>
      <vt:lpstr>Xul Solar (Oscar Augustin Alejandro Schulz Solari)</vt:lpstr>
      <vt:lpstr>Introduction to esotericism and occultism</vt:lpstr>
      <vt:lpstr>Left: the Museo Xul Solar.  Bottom Right 2013 – exhibition in Buenos Aires airport</vt:lpstr>
      <vt:lpstr>Jorge Borges on Solar as an Argentinian cultural icon </vt:lpstr>
      <vt:lpstr>Zodiaco 1953  left to right in reverse order beginning with Gemini (left), then Aries, Aries, etc.</vt:lpstr>
      <vt:lpstr>Zodiaco 1953  left to right in reverse order beginning with Gemini.  Below zodiac signs from notebook 1924-6</vt:lpstr>
      <vt:lpstr>Slide 14</vt:lpstr>
      <vt:lpstr>Planetas y Regente 1955</vt:lpstr>
      <vt:lpstr>Solar and Tradition</vt:lpstr>
      <vt:lpstr>Solar and Detraditionalisation  (Paul Heelas The New Age Movement (Oxford: Blackwell, 1996), p. 23)</vt:lpstr>
      <vt:lpstr>Cultural Astronomy and the built- environment</vt:lpstr>
      <vt:lpstr>Multiple languages: Solar Pan Ajadrez (Universal Chess), c 1945  cf Breton: astrology as a ‘multi-layered logical game’.</vt:lpstr>
      <vt:lpstr>Masks and Personas: Solar Mascara 1923. Is this the Sun and Solar (a self-portrait)</vt:lpstr>
      <vt:lpstr>Borges’ Horoscope cast by Solar 3.30 am, 24 August 1899, Buenos Aires (a lyrical game?)</vt:lpstr>
      <vt:lpstr>Essentialism: Solar and the pure man</vt:lpstr>
      <vt:lpstr>Was Solar a surrealist?</vt:lpstr>
      <vt:lpstr>Modernism  </vt:lpstr>
      <vt:lpstr>Charles Jencks: three kinds of ‘modern’</vt:lpstr>
      <vt:lpstr>Slide 26</vt:lpstr>
      <vt:lpstr>Conclusions</vt:lpstr>
      <vt:lpstr>Thank you!</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164</cp:revision>
  <dcterms:created xsi:type="dcterms:W3CDTF">2014-03-09T11:51:56Z</dcterms:created>
  <dcterms:modified xsi:type="dcterms:W3CDTF">2016-09-13T04:51:26Z</dcterms:modified>
</cp:coreProperties>
</file>