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11"/>
  </p:notesMasterIdLst>
  <p:sldIdLst>
    <p:sldId id="401" r:id="rId5"/>
    <p:sldId id="402" r:id="rId6"/>
    <p:sldId id="403" r:id="rId7"/>
    <p:sldId id="410" r:id="rId8"/>
    <p:sldId id="396" r:id="rId9"/>
    <p:sldId id="40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BD2481-5211-44AD-8673-6B49CF4C1911}" v="14" dt="2026-06-21T15:49:57.2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6" autoAdjust="0"/>
    <p:restoredTop sz="96208" autoAdjust="0"/>
  </p:normalViewPr>
  <p:slideViewPr>
    <p:cSldViewPr snapToGrid="0">
      <p:cViewPr varScale="1">
        <p:scale>
          <a:sx n="94" d="100"/>
          <a:sy n="94" d="100"/>
        </p:scale>
        <p:origin x="114" y="216"/>
      </p:cViewPr>
      <p:guideLst>
        <p:guide orient="horz" pos="2160"/>
        <p:guide pos="672"/>
        <p:guide pos="7008"/>
        <p:guide orient="horz" pos="1824"/>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8/10/relationships/authors" Target="author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0B616-BCB2-4E7C-BAA6-B90DF21B9EDF}" type="datetimeFigureOut">
              <a:rPr lang="en-US" smtClean="0"/>
              <a:t>6/21/2026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EDF81-139F-488C-872B-4720FBA6BF98}" type="slidenum">
              <a:rPr lang="en-US" smtClean="0"/>
              <a:t>‹#›</a:t>
            </a:fld>
            <a:endParaRPr lang="en-US" dirty="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anchor="ctr">
            <a:normAutofit/>
          </a:bodyPr>
          <a:lstStyle>
            <a:lvl1pPr algn="l">
              <a:lnSpc>
                <a:spcPct val="100000"/>
              </a:lnSpc>
              <a:defRPr sz="48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a:lstStyle>
            <a:lvl1pPr marL="0" indent="0">
              <a:buNone/>
              <a:defRPr sz="20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a:lstStyle>
            <a:lvl1pPr algn="l">
              <a:defRPr/>
            </a:lvl1pPr>
          </a:lstStyle>
          <a:p>
            <a:pPr algn="l"/>
            <a:r>
              <a:rPr lang="en-US" dirty="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anchor="ctr"/>
          <a:lstStyle>
            <a:lvl1pPr algn="ctr">
              <a:buNone/>
              <a:defRPr/>
            </a:lvl1pPr>
          </a:lstStyle>
          <a:p>
            <a:r>
              <a:rPr lang="en-US"/>
              <a:t>Click icon to add picture</a:t>
            </a:r>
            <a:endParaRPr lang="en-US" dirty="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anchor="ct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anchor="ctr">
            <a:normAutofit/>
          </a:bodyPr>
          <a:lstStyle>
            <a:lvl1pPr>
              <a:defRPr sz="4000">
                <a:solidFill>
                  <a:schemeClr val="bg1"/>
                </a:solidFill>
              </a:defRPr>
            </a:lvl1pPr>
          </a:lstStyle>
          <a:p>
            <a:r>
              <a:rPr lang="en-US" dirty="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anchor="ct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anchor="b">
            <a:normAutofit/>
          </a:bodyPr>
          <a:lstStyle>
            <a:lvl1pPr algn="r">
              <a:defRPr sz="4800"/>
            </a:lvl1pPr>
          </a:lstStyle>
          <a:p>
            <a:r>
              <a:rPr lang="en-US" dirty="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anchor="b">
            <a:normAutofit/>
          </a:bodyPr>
          <a:lstStyle>
            <a:lvl1pPr algn="ctr">
              <a:defRPr sz="3600">
                <a:solidFill>
                  <a:schemeClr val="bg1"/>
                </a:solidFill>
                <a:latin typeface="+mn-lt"/>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a:lstStyle>
            <a:lvl1pPr marL="0" indent="0" algn="ctr">
              <a:buNone/>
              <a:defRPr sz="2400">
                <a:solidFill>
                  <a:schemeClr val="bg1"/>
                </a:solidFill>
                <a:latin typeface="+mj-lt"/>
              </a:defRPr>
            </a:lvl1pPr>
          </a:lstStyle>
          <a:p>
            <a:pPr lvl="0"/>
            <a:r>
              <a:rPr lang="en-US"/>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a:lstStyle>
            <a:lvl1pPr algn="ctr">
              <a:defRPr/>
            </a:lvl1pPr>
          </a:lstStyle>
          <a:p>
            <a:r>
              <a:rPr lang="en-US"/>
              <a:t>Click to edit Master title style</a:t>
            </a:r>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a:lstStyle>
            <a:lvl1pPr marL="0" indent="0">
              <a:buNone/>
              <a:defRPr sz="1800"/>
            </a:lvl1pPr>
            <a:lvl2pPr marL="228600">
              <a:defRPr sz="1800"/>
            </a:lvl2pPr>
            <a:lvl3pPr marL="457200">
              <a:defRPr sz="1800"/>
            </a:lvl3pPr>
            <a:lvl4pPr marL="68580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a:lstStyle>
            <a:lvl1pPr algn="l">
              <a:defRPr/>
            </a:lvl1pPr>
          </a:lstStyle>
          <a:p>
            <a:pPr algn="l"/>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anchor="b"/>
          <a:lstStyle>
            <a:lvl1pPr>
              <a:defRPr sz="4000"/>
            </a:lvl1pPr>
          </a:lstStyle>
          <a:p>
            <a:r>
              <a:rPr lang="en-US"/>
              <a:t>Click to edit Master title style</a:t>
            </a:r>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a:lstStyle>
            <a:lvl1pPr marL="0" indent="0">
              <a:buNone/>
              <a:defRPr sz="2000"/>
            </a:lvl1pPr>
          </a:lstStyle>
          <a:p>
            <a:pPr lvl="0"/>
            <a:r>
              <a:rPr lang="en-US"/>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a:lstStyle>
            <a:lvl1pPr marL="0" indent="0">
              <a:buNone/>
              <a:defRPr sz="2000"/>
            </a:lvl1pPr>
          </a:lstStyle>
          <a:p>
            <a:pPr lvl="0"/>
            <a:r>
              <a:rPr lang="en-US"/>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a:lstStyle>
            <a:lvl1pPr marL="0" indent="0">
              <a:buNone/>
              <a:defRPr sz="2000"/>
            </a:lvl1pPr>
          </a:lstStyle>
          <a:p>
            <a:pPr lvl="0"/>
            <a:r>
              <a:rPr lang="en-US"/>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r>
              <a:rPr lang="en-US" dirty="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solidFill>
                  <a:schemeClr val="bg1"/>
                </a:solidFill>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13C8C-8E70-45D5-AE59-23E60168254E}" type="slidenum">
              <a:rPr lang="en-US" smtClean="0"/>
              <a:t>‹#›</a:t>
            </a:fld>
            <a:endParaRPr lang="en-US" dirty="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healthliteracysolutions.org/blogs/iha-staff1/2023/07/19/7-barriers-to-effective-communication-in-healthcar?utm_source=chatgpt.com" TargetMode="External"/><Relationship Id="rId1" Type="http://schemas.openxmlformats.org/officeDocument/2006/relationships/slideLayout" Target="../slideLayouts/slideLayout5.xml"/><Relationship Id="rId4" Type="http://schemas.openxmlformats.org/officeDocument/2006/relationships/hyperlink" Target="https://healthcarecommunicationmatters.co.uk/articles/non-verbal-communication/"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F5D29EF-CFED-41EF-9138-BE844655F339}"/>
              </a:ext>
            </a:extLst>
          </p:cNvPr>
          <p:cNvSpPr>
            <a:spLocks noGrp="1"/>
          </p:cNvSpPr>
          <p:nvPr>
            <p:ph type="subTitle" idx="1"/>
          </p:nvPr>
        </p:nvSpPr>
        <p:spPr>
          <a:xfrm>
            <a:off x="8080248" y="2995346"/>
            <a:ext cx="3401568" cy="3508908"/>
          </a:xfrm>
        </p:spPr>
        <p:txBody>
          <a:bodyPr/>
          <a:lstStyle/>
          <a:p>
            <a:r>
              <a:rPr lang="en-US" sz="2000" i="1" dirty="0">
                <a:solidFill>
                  <a:schemeClr val="accent1">
                    <a:lumMod val="50000"/>
                  </a:schemeClr>
                </a:solidFill>
                <a:latin typeface="+mj-lt"/>
              </a:rPr>
              <a:t>Presenter </a:t>
            </a:r>
          </a:p>
          <a:p>
            <a:endParaRPr lang="en-US" sz="2000" i="1" dirty="0">
              <a:solidFill>
                <a:schemeClr val="accent1">
                  <a:lumMod val="50000"/>
                </a:schemeClr>
              </a:solidFill>
              <a:latin typeface="+mj-lt"/>
            </a:endParaRPr>
          </a:p>
          <a:p>
            <a:r>
              <a:rPr lang="en-US" sz="2000" i="1" dirty="0">
                <a:solidFill>
                  <a:schemeClr val="accent1">
                    <a:lumMod val="50000"/>
                  </a:schemeClr>
                </a:solidFill>
                <a:latin typeface="+mj-lt"/>
              </a:rPr>
              <a:t>Neelam Sumundar</a:t>
            </a:r>
          </a:p>
          <a:p>
            <a:endParaRPr lang="en-US" dirty="0"/>
          </a:p>
        </p:txBody>
      </p:sp>
      <p:sp>
        <p:nvSpPr>
          <p:cNvPr id="5" name="TextBox 4">
            <a:extLst>
              <a:ext uri="{FF2B5EF4-FFF2-40B4-BE49-F238E27FC236}">
                <a16:creationId xmlns:a16="http://schemas.microsoft.com/office/drawing/2014/main" id="{DE91F623-EC57-C0D7-8BD8-386E5638D6C7}"/>
              </a:ext>
            </a:extLst>
          </p:cNvPr>
          <p:cNvSpPr txBox="1"/>
          <p:nvPr/>
        </p:nvSpPr>
        <p:spPr>
          <a:xfrm>
            <a:off x="894080" y="2767280"/>
            <a:ext cx="5628640" cy="1323439"/>
          </a:xfrm>
          <a:prstGeom prst="rect">
            <a:avLst/>
          </a:prstGeom>
          <a:noFill/>
        </p:spPr>
        <p:txBody>
          <a:bodyPr wrap="square" rtlCol="0">
            <a:spAutoFit/>
          </a:bodyPr>
          <a:lstStyle/>
          <a:p>
            <a:r>
              <a:rPr lang="en-GB" sz="2000" i="1" dirty="0">
                <a:solidFill>
                  <a:schemeClr val="accent1">
                    <a:lumMod val="50000"/>
                  </a:schemeClr>
                </a:solidFill>
                <a:latin typeface="+mj-lt"/>
              </a:rPr>
              <a:t>Module: Professional Development within Health and Social Care</a:t>
            </a:r>
          </a:p>
          <a:p>
            <a:endParaRPr lang="en-GB" sz="2000" i="1" dirty="0">
              <a:solidFill>
                <a:schemeClr val="accent1">
                  <a:lumMod val="50000"/>
                </a:schemeClr>
              </a:solidFill>
              <a:latin typeface="+mj-lt"/>
            </a:endParaRPr>
          </a:p>
          <a:p>
            <a:r>
              <a:rPr lang="en-GB" sz="2000" i="1" dirty="0">
                <a:solidFill>
                  <a:schemeClr val="accent1">
                    <a:lumMod val="50000"/>
                  </a:schemeClr>
                </a:solidFill>
                <a:latin typeface="+mj-lt"/>
              </a:rPr>
              <a:t>Module code:LCHS4009	</a:t>
            </a:r>
          </a:p>
        </p:txBody>
      </p:sp>
    </p:spTree>
    <p:extLst>
      <p:ext uri="{BB962C8B-B14F-4D97-AF65-F5344CB8AC3E}">
        <p14:creationId xmlns:p14="http://schemas.microsoft.com/office/powerpoint/2010/main" val="2074766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ate Placeholder 11">
            <a:extLst>
              <a:ext uri="{FF2B5EF4-FFF2-40B4-BE49-F238E27FC236}">
                <a16:creationId xmlns:a16="http://schemas.microsoft.com/office/drawing/2014/main" id="{9C693BAD-6B4E-48AD-88BF-D933B374A1F1}"/>
              </a:ext>
            </a:extLst>
          </p:cNvPr>
          <p:cNvSpPr>
            <a:spLocks noGrp="1"/>
          </p:cNvSpPr>
          <p:nvPr>
            <p:ph type="dt" sz="half" idx="10"/>
          </p:nvPr>
        </p:nvSpPr>
        <p:spPr/>
        <p:txBody>
          <a:bodyPr/>
          <a:lstStyle/>
          <a:p>
            <a:r>
              <a:rPr lang="en-US" dirty="0"/>
              <a:t>9/3/20XX</a:t>
            </a:r>
          </a:p>
        </p:txBody>
      </p:sp>
      <p:sp>
        <p:nvSpPr>
          <p:cNvPr id="13" name="Footer Placeholder 12">
            <a:extLst>
              <a:ext uri="{FF2B5EF4-FFF2-40B4-BE49-F238E27FC236}">
                <a16:creationId xmlns:a16="http://schemas.microsoft.com/office/drawing/2014/main" id="{1B9E4CF7-70FB-40DF-BE47-6E5AE3154753}"/>
              </a:ext>
            </a:extLst>
          </p:cNvPr>
          <p:cNvSpPr>
            <a:spLocks noGrp="1"/>
          </p:cNvSpPr>
          <p:nvPr>
            <p:ph type="ftr" sz="quarter" idx="11"/>
          </p:nvPr>
        </p:nvSpPr>
        <p:spPr/>
        <p:txBody>
          <a:bodyPr/>
          <a:lstStyle/>
          <a:p>
            <a:r>
              <a:rPr lang="en-US" dirty="0"/>
              <a:t>Presentation Title</a:t>
            </a:r>
          </a:p>
        </p:txBody>
      </p:sp>
      <p:sp>
        <p:nvSpPr>
          <p:cNvPr id="14" name="Slide Number Placeholder 13">
            <a:extLst>
              <a:ext uri="{FF2B5EF4-FFF2-40B4-BE49-F238E27FC236}">
                <a16:creationId xmlns:a16="http://schemas.microsoft.com/office/drawing/2014/main" id="{C1EA167B-7079-4284-997F-7309C510B763}"/>
              </a:ext>
            </a:extLst>
          </p:cNvPr>
          <p:cNvSpPr>
            <a:spLocks noGrp="1"/>
          </p:cNvSpPr>
          <p:nvPr>
            <p:ph type="sldNum" sz="quarter" idx="12"/>
          </p:nvPr>
        </p:nvSpPr>
        <p:spPr/>
        <p:txBody>
          <a:bodyPr/>
          <a:lstStyle/>
          <a:p>
            <a:fld id="{B9713C8C-8E70-45D5-AE59-23E60168254E}" type="slidenum">
              <a:rPr lang="en-US" smtClean="0"/>
              <a:t>2</a:t>
            </a:fld>
            <a:endParaRPr lang="en-US" dirty="0"/>
          </a:p>
        </p:txBody>
      </p:sp>
      <p:sp>
        <p:nvSpPr>
          <p:cNvPr id="3" name="TextBox 2">
            <a:extLst>
              <a:ext uri="{FF2B5EF4-FFF2-40B4-BE49-F238E27FC236}">
                <a16:creationId xmlns:a16="http://schemas.microsoft.com/office/drawing/2014/main" id="{5B53EA5B-BF32-80DB-27F5-183071013735}"/>
              </a:ext>
            </a:extLst>
          </p:cNvPr>
          <p:cNvSpPr txBox="1"/>
          <p:nvPr/>
        </p:nvSpPr>
        <p:spPr>
          <a:xfrm>
            <a:off x="6634480" y="4236913"/>
            <a:ext cx="4790440" cy="1107996"/>
          </a:xfrm>
          <a:prstGeom prst="rect">
            <a:avLst/>
          </a:prstGeom>
          <a:noFill/>
        </p:spPr>
        <p:txBody>
          <a:bodyPr wrap="square">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encouraging patients to share information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giving patients more understandable information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motivating people to take their medicines at the right time and in the right manner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helping people to live a healthier lifestyle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positively influencing a person’s mental state.</a:t>
            </a:r>
          </a:p>
        </p:txBody>
      </p:sp>
      <p:sp>
        <p:nvSpPr>
          <p:cNvPr id="5" name="TextBox 4">
            <a:extLst>
              <a:ext uri="{FF2B5EF4-FFF2-40B4-BE49-F238E27FC236}">
                <a16:creationId xmlns:a16="http://schemas.microsoft.com/office/drawing/2014/main" id="{F01F2815-0DCD-1EF6-94F9-34F90AD29988}"/>
              </a:ext>
            </a:extLst>
          </p:cNvPr>
          <p:cNvSpPr txBox="1"/>
          <p:nvPr/>
        </p:nvSpPr>
        <p:spPr>
          <a:xfrm>
            <a:off x="6187440" y="1074509"/>
            <a:ext cx="6096000" cy="877163"/>
          </a:xfrm>
          <a:prstGeom prst="rect">
            <a:avLst/>
          </a:prstGeom>
          <a:noFill/>
        </p:spPr>
        <p:txBody>
          <a:bodyPr wrap="square">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Communication can be defined as the process of sending and receiving messages through verbal, non-verbal, and written methods. In health and social care, it is not only about exchanging information but also about building trust, understanding needs, and supporting individuals</a:t>
            </a:r>
            <a:r>
              <a:rPr lang="en-GB" dirty="0"/>
              <a:t>.</a:t>
            </a:r>
          </a:p>
        </p:txBody>
      </p:sp>
      <p:sp>
        <p:nvSpPr>
          <p:cNvPr id="7" name="TextBox 6">
            <a:extLst>
              <a:ext uri="{FF2B5EF4-FFF2-40B4-BE49-F238E27FC236}">
                <a16:creationId xmlns:a16="http://schemas.microsoft.com/office/drawing/2014/main" id="{12E8F756-425B-1C92-D8C0-2A260CD9D937}"/>
              </a:ext>
            </a:extLst>
          </p:cNvPr>
          <p:cNvSpPr txBox="1"/>
          <p:nvPr/>
        </p:nvSpPr>
        <p:spPr>
          <a:xfrm>
            <a:off x="1633220" y="2803966"/>
            <a:ext cx="4279900" cy="1615827"/>
          </a:xfrm>
          <a:prstGeom prst="rect">
            <a:avLst/>
          </a:prstGeom>
          <a:noFill/>
        </p:spPr>
        <p:txBody>
          <a:bodyPr wrap="square">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Types of Communication Verbal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speaking clearly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tone of voice Non-verbal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body language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eye contact</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Written – care plans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Theory: Albert Mehrabian (1971) – importance of non-verbal communication</a:t>
            </a:r>
          </a:p>
        </p:txBody>
      </p:sp>
      <p:sp>
        <p:nvSpPr>
          <p:cNvPr id="10" name="TextBox 9">
            <a:extLst>
              <a:ext uri="{FF2B5EF4-FFF2-40B4-BE49-F238E27FC236}">
                <a16:creationId xmlns:a16="http://schemas.microsoft.com/office/drawing/2014/main" id="{883DD4A3-A0E0-6983-12D9-A4E8DC10BA8F}"/>
              </a:ext>
            </a:extLst>
          </p:cNvPr>
          <p:cNvSpPr txBox="1"/>
          <p:nvPr/>
        </p:nvSpPr>
        <p:spPr>
          <a:xfrm>
            <a:off x="741680" y="501651"/>
            <a:ext cx="4886960" cy="707886"/>
          </a:xfrm>
          <a:prstGeom prst="rect">
            <a:avLst/>
          </a:prstGeom>
          <a:noFill/>
        </p:spPr>
        <p:txBody>
          <a:bodyPr wrap="square" rtlCol="0">
            <a:spAutoFit/>
          </a:bodyPr>
          <a:lstStyle/>
          <a:p>
            <a:r>
              <a:rPr lang="en-GB" sz="2000" i="1" dirty="0">
                <a:solidFill>
                  <a:schemeClr val="accent1">
                    <a:lumMod val="50000"/>
                  </a:schemeClr>
                </a:solidFill>
                <a:latin typeface="+mj-lt"/>
              </a:rPr>
              <a:t>What's Communication in Health Care </a:t>
            </a:r>
          </a:p>
        </p:txBody>
      </p:sp>
    </p:spTree>
    <p:extLst>
      <p:ext uri="{BB962C8B-B14F-4D97-AF65-F5344CB8AC3E}">
        <p14:creationId xmlns:p14="http://schemas.microsoft.com/office/powerpoint/2010/main" val="2849151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3" name="Date Placeholder 4">
            <a:extLst>
              <a:ext uri="{FF2B5EF4-FFF2-40B4-BE49-F238E27FC236}">
                <a16:creationId xmlns:a16="http://schemas.microsoft.com/office/drawing/2014/main" id="{0AD46BAE-7A2E-0293-C145-AE9E2CBD43B5}"/>
              </a:ext>
            </a:extLst>
          </p:cNvPr>
          <p:cNvSpPr>
            <a:spLocks noGrp="1"/>
          </p:cNvSpPr>
          <p:nvPr>
            <p:ph type="dt" sz="half" idx="10"/>
          </p:nvPr>
        </p:nvSpPr>
        <p:spPr>
          <a:xfrm>
            <a:off x="838200" y="6356350"/>
            <a:ext cx="2743200" cy="365125"/>
          </a:xfrm>
        </p:spPr>
        <p:txBody>
          <a:bodyPr anchor="ctr">
            <a:normAutofit/>
          </a:bodyPr>
          <a:lstStyle/>
          <a:p>
            <a:pPr>
              <a:spcAft>
                <a:spcPts val="600"/>
              </a:spcAft>
            </a:pPr>
            <a:r>
              <a:rPr lang="en-US"/>
              <a:t>9/3/20XX</a:t>
            </a:r>
          </a:p>
        </p:txBody>
      </p:sp>
      <p:sp>
        <p:nvSpPr>
          <p:cNvPr id="26" name="Footer Placeholder 25">
            <a:extLst>
              <a:ext uri="{FF2B5EF4-FFF2-40B4-BE49-F238E27FC236}">
                <a16:creationId xmlns:a16="http://schemas.microsoft.com/office/drawing/2014/main" id="{0E469817-940E-4A7E-82D2-9FC9B4D3AA33}"/>
              </a:ext>
            </a:extLst>
          </p:cNvPr>
          <p:cNvSpPr>
            <a:spLocks noGrp="1"/>
          </p:cNvSpPr>
          <p:nvPr>
            <p:ph type="ftr" sz="quarter" idx="11"/>
          </p:nvPr>
        </p:nvSpPr>
        <p:spPr>
          <a:xfrm>
            <a:off x="4038600" y="6356350"/>
            <a:ext cx="4114800" cy="365125"/>
          </a:xfrm>
        </p:spPr>
        <p:txBody>
          <a:bodyPr anchor="ctr">
            <a:normAutofit/>
          </a:bodyPr>
          <a:lstStyle/>
          <a:p>
            <a:pPr>
              <a:spcAft>
                <a:spcPts val="600"/>
              </a:spcAft>
            </a:pPr>
            <a:r>
              <a:rPr lang="en-US"/>
              <a:t>Presentation Title</a:t>
            </a:r>
          </a:p>
        </p:txBody>
      </p:sp>
      <p:sp>
        <p:nvSpPr>
          <p:cNvPr id="1039" name="Slide Number Placeholder 6">
            <a:extLst>
              <a:ext uri="{FF2B5EF4-FFF2-40B4-BE49-F238E27FC236}">
                <a16:creationId xmlns:a16="http://schemas.microsoft.com/office/drawing/2014/main" id="{13158249-4F3D-FC80-6323-A90016BEC783}"/>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3</a:t>
            </a:fld>
            <a:endParaRPr lang="en-US"/>
          </a:p>
        </p:txBody>
      </p:sp>
      <p:pic>
        <p:nvPicPr>
          <p:cNvPr id="1028" name="Picture 4" descr="effective communication skills for nurses">
            <a:extLst>
              <a:ext uri="{FF2B5EF4-FFF2-40B4-BE49-F238E27FC236}">
                <a16:creationId xmlns:a16="http://schemas.microsoft.com/office/drawing/2014/main" id="{5A506A2E-4771-84B3-8F3C-F05D525D5A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11886" y="2946337"/>
            <a:ext cx="3175205" cy="315744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8D24634-1B9C-66B9-F498-6DBE210D4A3D}"/>
              </a:ext>
            </a:extLst>
          </p:cNvPr>
          <p:cNvSpPr txBox="1"/>
          <p:nvPr/>
        </p:nvSpPr>
        <p:spPr>
          <a:xfrm>
            <a:off x="751840" y="1763098"/>
            <a:ext cx="6096000" cy="1277273"/>
          </a:xfrm>
          <a:prstGeom prst="rect">
            <a:avLst/>
          </a:prstGeom>
          <a:noFill/>
        </p:spPr>
        <p:txBody>
          <a:bodyPr wrap="square">
            <a:spAutoFit/>
          </a:bodyPr>
          <a:lstStyle/>
          <a:p>
            <a:pPr algn="l">
              <a:buFont typeface="+mj-lt"/>
              <a:buAutoNum type="arabicPeriod"/>
            </a:pPr>
            <a:r>
              <a:rPr lang="en-GB" sz="1100" b="0" i="0" dirty="0">
                <a:solidFill>
                  <a:srgbClr val="233D53"/>
                </a:solidFill>
                <a:effectLst/>
                <a:latin typeface="Arial" panose="020B0604020202020204" pitchFamily="34" charset="0"/>
                <a:cs typeface="Arial" panose="020B0604020202020204" pitchFamily="34" charset="0"/>
              </a:rPr>
              <a:t>Medical words</a:t>
            </a:r>
          </a:p>
          <a:p>
            <a:pPr algn="l">
              <a:buFont typeface="+mj-lt"/>
              <a:buAutoNum type="arabicPeriod"/>
            </a:pPr>
            <a:r>
              <a:rPr lang="en-GB" sz="1100" b="0" i="0" dirty="0">
                <a:solidFill>
                  <a:srgbClr val="233D53"/>
                </a:solidFill>
                <a:effectLst/>
                <a:latin typeface="Arial" panose="020B0604020202020204" pitchFamily="34" charset="0"/>
                <a:cs typeface="Arial" panose="020B0604020202020204" pitchFamily="34" charset="0"/>
              </a:rPr>
              <a:t>Language differences</a:t>
            </a:r>
          </a:p>
          <a:p>
            <a:pPr algn="l">
              <a:buFont typeface="+mj-lt"/>
              <a:buAutoNum type="arabicPeriod"/>
            </a:pPr>
            <a:r>
              <a:rPr lang="en-GB" sz="1100" b="0" i="0" dirty="0">
                <a:solidFill>
                  <a:srgbClr val="233D53"/>
                </a:solidFill>
                <a:effectLst/>
                <a:latin typeface="Arial" panose="020B0604020202020204" pitchFamily="34" charset="0"/>
                <a:cs typeface="Arial" panose="020B0604020202020204" pitchFamily="34" charset="0"/>
              </a:rPr>
              <a:t>Cultural differences</a:t>
            </a:r>
          </a:p>
          <a:p>
            <a:pPr algn="l">
              <a:buFont typeface="+mj-lt"/>
              <a:buAutoNum type="arabicPeriod"/>
            </a:pPr>
            <a:r>
              <a:rPr lang="en-GB" sz="1100" b="0" i="0" dirty="0">
                <a:solidFill>
                  <a:srgbClr val="233D53"/>
                </a:solidFill>
                <a:effectLst/>
                <a:latin typeface="Arial" panose="020B0604020202020204" pitchFamily="34" charset="0"/>
                <a:cs typeface="Arial" panose="020B0604020202020204" pitchFamily="34" charset="0"/>
              </a:rPr>
              <a:t>Disabilities and other challenges</a:t>
            </a:r>
          </a:p>
          <a:p>
            <a:pPr algn="l">
              <a:buFont typeface="+mj-lt"/>
              <a:buAutoNum type="arabicPeriod"/>
            </a:pPr>
            <a:r>
              <a:rPr lang="en-GB" sz="1100" b="0" i="0" dirty="0">
                <a:solidFill>
                  <a:srgbClr val="233D53"/>
                </a:solidFill>
                <a:effectLst/>
                <a:latin typeface="Arial" panose="020B0604020202020204" pitchFamily="34" charset="0"/>
                <a:cs typeface="Arial" panose="020B0604020202020204" pitchFamily="34" charset="0"/>
              </a:rPr>
              <a:t>Low health literacy</a:t>
            </a:r>
          </a:p>
          <a:p>
            <a:pPr algn="l">
              <a:buFont typeface="+mj-lt"/>
              <a:buAutoNum type="arabicPeriod"/>
            </a:pPr>
            <a:r>
              <a:rPr lang="en-GB" sz="1100" b="0" i="0" dirty="0">
                <a:solidFill>
                  <a:srgbClr val="233D53"/>
                </a:solidFill>
                <a:effectLst/>
                <a:latin typeface="Arial" panose="020B0604020202020204" pitchFamily="34" charset="0"/>
                <a:cs typeface="Arial" panose="020B0604020202020204" pitchFamily="34" charset="0"/>
              </a:rPr>
              <a:t>Complexity of health topics</a:t>
            </a:r>
          </a:p>
          <a:p>
            <a:pPr algn="l">
              <a:buFont typeface="+mj-lt"/>
              <a:buAutoNum type="arabicPeriod"/>
            </a:pPr>
            <a:r>
              <a:rPr lang="en-GB" sz="1100" b="0" i="0" dirty="0">
                <a:solidFill>
                  <a:srgbClr val="233D53"/>
                </a:solidFill>
                <a:effectLst/>
                <a:latin typeface="Arial" panose="020B0604020202020204" pitchFamily="34" charset="0"/>
                <a:cs typeface="Arial" panose="020B0604020202020204" pitchFamily="34" charset="0"/>
              </a:rPr>
              <a:t>Lack of time</a:t>
            </a:r>
          </a:p>
        </p:txBody>
      </p:sp>
      <p:sp>
        <p:nvSpPr>
          <p:cNvPr id="6" name="Title 5">
            <a:extLst>
              <a:ext uri="{FF2B5EF4-FFF2-40B4-BE49-F238E27FC236}">
                <a16:creationId xmlns:a16="http://schemas.microsoft.com/office/drawing/2014/main" id="{AC72C2A3-3D4F-9E13-75C6-A3389D2512FD}"/>
              </a:ext>
            </a:extLst>
          </p:cNvPr>
          <p:cNvSpPr>
            <a:spLocks noGrp="1"/>
          </p:cNvSpPr>
          <p:nvPr>
            <p:ph type="title"/>
          </p:nvPr>
        </p:nvSpPr>
        <p:spPr/>
        <p:txBody>
          <a:bodyPr>
            <a:normAutofit/>
          </a:bodyPr>
          <a:lstStyle/>
          <a:p>
            <a:r>
              <a:rPr lang="en-GB" sz="2000" dirty="0">
                <a:solidFill>
                  <a:schemeClr val="accent1">
                    <a:lumMod val="50000"/>
                  </a:schemeClr>
                </a:solidFill>
              </a:rPr>
              <a:t>Communication Barriers in Health and Social Care setting </a:t>
            </a:r>
          </a:p>
        </p:txBody>
      </p:sp>
      <p:sp>
        <p:nvSpPr>
          <p:cNvPr id="8" name="TextBox 7">
            <a:extLst>
              <a:ext uri="{FF2B5EF4-FFF2-40B4-BE49-F238E27FC236}">
                <a16:creationId xmlns:a16="http://schemas.microsoft.com/office/drawing/2014/main" id="{54F0D62E-E404-9D74-808A-6E305E4A9370}"/>
              </a:ext>
            </a:extLst>
          </p:cNvPr>
          <p:cNvSpPr txBox="1"/>
          <p:nvPr/>
        </p:nvSpPr>
        <p:spPr>
          <a:xfrm>
            <a:off x="751840" y="3128700"/>
            <a:ext cx="3850640" cy="3139321"/>
          </a:xfrm>
          <a:prstGeom prst="rect">
            <a:avLst/>
          </a:prstGeom>
          <a:noFill/>
        </p:spPr>
        <p:txBody>
          <a:bodyPr wrap="square">
            <a:spAutoFit/>
          </a:bodyPr>
          <a:lstStyle/>
          <a:p>
            <a:pPr algn="l" fontAlgn="ctr"/>
            <a:r>
              <a:rPr lang="en-GB" sz="1100" b="0" i="0" dirty="0">
                <a:effectLst/>
                <a:latin typeface="Arial" panose="020B0604020202020204" pitchFamily="34" charset="0"/>
                <a:cs typeface="Arial" panose="020B0604020202020204" pitchFamily="34" charset="0"/>
              </a:rPr>
              <a:t>Barrier 2: Language differences</a:t>
            </a:r>
          </a:p>
          <a:p>
            <a:pPr algn="l"/>
            <a:r>
              <a:rPr lang="en-GB" sz="1100" b="0" i="0" dirty="0">
                <a:solidFill>
                  <a:srgbClr val="233D53"/>
                </a:solidFill>
                <a:effectLst/>
                <a:latin typeface="Arial" panose="020B0604020202020204" pitchFamily="34" charset="0"/>
                <a:cs typeface="Arial" panose="020B0604020202020204" pitchFamily="34" charset="0"/>
              </a:rPr>
              <a:t>You and your patients may not use the same language or may not use it with the same ease. For instance, a patient may use Urdu, while you may prefer English.</a:t>
            </a:r>
            <a:br>
              <a:rPr lang="en-GB" sz="1100" b="0" i="0" dirty="0">
                <a:solidFill>
                  <a:srgbClr val="233D53"/>
                </a:solidFill>
                <a:effectLst/>
                <a:latin typeface="Arial" panose="020B0604020202020204" pitchFamily="34" charset="0"/>
                <a:cs typeface="Arial" panose="020B0604020202020204" pitchFamily="34" charset="0"/>
              </a:rPr>
            </a:br>
            <a:br>
              <a:rPr lang="en-GB" sz="1100" b="0" i="0" dirty="0">
                <a:solidFill>
                  <a:srgbClr val="233D53"/>
                </a:solidFill>
                <a:effectLst/>
                <a:latin typeface="Arial" panose="020B0604020202020204" pitchFamily="34" charset="0"/>
                <a:cs typeface="Arial" panose="020B0604020202020204" pitchFamily="34" charset="0"/>
              </a:rPr>
            </a:br>
            <a:endParaRPr lang="en-GB" sz="1100" b="0" i="0" dirty="0">
              <a:solidFill>
                <a:srgbClr val="233D53"/>
              </a:solidFill>
              <a:effectLst/>
              <a:latin typeface="Arial" panose="020B0604020202020204" pitchFamily="34" charset="0"/>
              <a:cs typeface="Arial" panose="020B0604020202020204" pitchFamily="34" charset="0"/>
            </a:endParaRPr>
          </a:p>
          <a:p>
            <a:pPr algn="l" fontAlgn="ctr"/>
            <a:r>
              <a:rPr lang="en-GB" sz="1100" b="0" i="0" dirty="0">
                <a:effectLst/>
                <a:latin typeface="Arial" panose="020B0604020202020204" pitchFamily="34" charset="0"/>
                <a:cs typeface="Arial" panose="020B0604020202020204" pitchFamily="34" charset="0"/>
              </a:rPr>
              <a:t>Barrier 3: Cultural differences</a:t>
            </a:r>
          </a:p>
          <a:p>
            <a:pPr algn="l"/>
            <a:r>
              <a:rPr lang="en-GB" sz="1100" b="0" i="0" dirty="0">
                <a:solidFill>
                  <a:srgbClr val="233D53"/>
                </a:solidFill>
                <a:effectLst/>
                <a:latin typeface="Arial" panose="020B0604020202020204" pitchFamily="34" charset="0"/>
                <a:cs typeface="Arial" panose="020B0604020202020204" pitchFamily="34" charset="0"/>
              </a:rPr>
              <a:t>You may have patients from a different culture. That is, you and your patients may have different beliefs and practices. These differences can make it harder to understand and trust each other.</a:t>
            </a:r>
            <a:br>
              <a:rPr lang="en-GB" sz="1100" b="0" i="0" dirty="0">
                <a:solidFill>
                  <a:srgbClr val="233D53"/>
                </a:solidFill>
                <a:effectLst/>
                <a:latin typeface="Arial" panose="020B0604020202020204" pitchFamily="34" charset="0"/>
                <a:cs typeface="Arial" panose="020B0604020202020204" pitchFamily="34" charset="0"/>
              </a:rPr>
            </a:br>
            <a:br>
              <a:rPr lang="en-GB" sz="1100" b="0" i="0" dirty="0">
                <a:solidFill>
                  <a:srgbClr val="233D53"/>
                </a:solidFill>
                <a:effectLst/>
                <a:latin typeface="Arial" panose="020B0604020202020204" pitchFamily="34" charset="0"/>
                <a:cs typeface="Arial" panose="020B0604020202020204" pitchFamily="34" charset="0"/>
              </a:rPr>
            </a:br>
            <a:endParaRPr lang="en-GB" sz="1100" b="0" i="0" dirty="0">
              <a:solidFill>
                <a:srgbClr val="233D53"/>
              </a:solidFill>
              <a:effectLst/>
              <a:latin typeface="Arial" panose="020B0604020202020204" pitchFamily="34" charset="0"/>
              <a:cs typeface="Arial" panose="020B0604020202020204" pitchFamily="34" charset="0"/>
            </a:endParaRPr>
          </a:p>
          <a:p>
            <a:pPr algn="l" fontAlgn="ctr"/>
            <a:r>
              <a:rPr lang="en-GB" sz="1100" b="0" i="0" dirty="0">
                <a:effectLst/>
                <a:latin typeface="Arial" panose="020B0604020202020204" pitchFamily="34" charset="0"/>
                <a:cs typeface="Arial" panose="020B0604020202020204" pitchFamily="34" charset="0"/>
              </a:rPr>
              <a:t>Barrier 4: Disabilities and other challenges</a:t>
            </a:r>
          </a:p>
          <a:p>
            <a:pPr algn="l"/>
            <a:r>
              <a:rPr lang="en-GB" sz="1100" b="0" i="0" dirty="0">
                <a:solidFill>
                  <a:srgbClr val="233D53"/>
                </a:solidFill>
                <a:effectLst/>
                <a:latin typeface="Arial" panose="020B0604020202020204" pitchFamily="34" charset="0"/>
                <a:cs typeface="Arial" panose="020B0604020202020204" pitchFamily="34" charset="0"/>
              </a:rPr>
              <a:t>Some patients have disabilities and other challenges that make it harder to communicate about health. For instance, they may have trouble seeing, hearing, talking, reading, or thinking.</a:t>
            </a:r>
          </a:p>
        </p:txBody>
      </p:sp>
    </p:spTree>
    <p:extLst>
      <p:ext uri="{BB962C8B-B14F-4D97-AF65-F5344CB8AC3E}">
        <p14:creationId xmlns:p14="http://schemas.microsoft.com/office/powerpoint/2010/main" val="1912948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A53E0-6CCA-AC93-C097-6E39B05080ED}"/>
              </a:ext>
            </a:extLst>
          </p:cNvPr>
          <p:cNvSpPr>
            <a:spLocks noGrp="1"/>
          </p:cNvSpPr>
          <p:nvPr>
            <p:ph type="title"/>
          </p:nvPr>
        </p:nvSpPr>
        <p:spPr/>
        <p:txBody>
          <a:bodyPr>
            <a:normAutofit/>
          </a:bodyPr>
          <a:lstStyle/>
          <a:p>
            <a:r>
              <a:rPr lang="en-GB" sz="2000" dirty="0">
                <a:solidFill>
                  <a:schemeClr val="accent1">
                    <a:lumMod val="50000"/>
                  </a:schemeClr>
                </a:solidFill>
              </a:rPr>
              <a:t>Ways of using non-verbal Communication in health care </a:t>
            </a:r>
          </a:p>
        </p:txBody>
      </p:sp>
      <p:sp>
        <p:nvSpPr>
          <p:cNvPr id="9" name="Slide Number Placeholder 8">
            <a:extLst>
              <a:ext uri="{FF2B5EF4-FFF2-40B4-BE49-F238E27FC236}">
                <a16:creationId xmlns:a16="http://schemas.microsoft.com/office/drawing/2014/main" id="{EFFF2682-568A-D539-E625-6A6B7CAE9D60}"/>
              </a:ext>
            </a:extLst>
          </p:cNvPr>
          <p:cNvSpPr>
            <a:spLocks noGrp="1"/>
          </p:cNvSpPr>
          <p:nvPr>
            <p:ph type="sldNum" sz="quarter" idx="12"/>
          </p:nvPr>
        </p:nvSpPr>
        <p:spPr/>
        <p:txBody>
          <a:bodyPr/>
          <a:lstStyle/>
          <a:p>
            <a:fld id="{B9713C8C-8E70-45D5-AE59-23E60168254E}" type="slidenum">
              <a:rPr lang="en-US" smtClean="0"/>
              <a:t>4</a:t>
            </a:fld>
            <a:endParaRPr lang="en-US" dirty="0"/>
          </a:p>
        </p:txBody>
      </p:sp>
      <p:sp>
        <p:nvSpPr>
          <p:cNvPr id="13" name="TextBox 12">
            <a:extLst>
              <a:ext uri="{FF2B5EF4-FFF2-40B4-BE49-F238E27FC236}">
                <a16:creationId xmlns:a16="http://schemas.microsoft.com/office/drawing/2014/main" id="{7D138C2A-2FC7-D8FB-4AB1-02B1D986E900}"/>
              </a:ext>
            </a:extLst>
          </p:cNvPr>
          <p:cNvSpPr txBox="1"/>
          <p:nvPr/>
        </p:nvSpPr>
        <p:spPr>
          <a:xfrm>
            <a:off x="596900" y="1690062"/>
            <a:ext cx="9984740" cy="4324261"/>
          </a:xfrm>
          <a:prstGeom prst="rect">
            <a:avLst/>
          </a:prstGeom>
          <a:noFill/>
        </p:spPr>
        <p:txBody>
          <a:bodyPr wrap="square">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Healthcare professional non-verbal communication</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Not only do we have to consider our patient’s non-verbal communication, but we also have to consider our own too. We can give off lots of cues that we are too busy to listen or are distracted and want to move on to the next person. So, we need to think about how we communicate and how we leak information to patients, without us necessarily knowing.  To help us improve our non-verbal communication we need to consider the following points:</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1. Open Body Language</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Focus on the patient, by facing them and having an open body posture.  Use eye contact, use minimal prompts such as nodding of your head to show you are listening or to encourage people to go on.  A smile when used appropriately can make the world of difference and help put someone at ease. If you do have to turn away to take notes, or access the computer, make sure that doesn’t become your primary focus.  Return your attention to the patient when you can.</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2. Spatial Awareness</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Where we sit in a room and position ourselves can speak volumes to a patient.  If we get it wrong, it can act as a barrier.  Watch how your patient responds if you sit too far away from them or sit too close.  If they draw nearer or pull away, take note of this and try not to react.  If you end up sitting too close, they may feel uncomfortable and can only focus on moving away.  If this is the case, they won’t be listening fully to what you are saying.</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3. Showing Empathy</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When a patient is sharing some sensitive information with us, or is expressing a higher level of emotion, we need to really listen to them and give them our attention.  We can demonstrate empathy through speech, but we can also show it through our non-verbal communication.  Sometimes, leaning towards them, sitting still, maintaining eye contact can help demonstrate you are connecting with them.  If you feel comfortable with touch and think the patient is too, then you might want to gently put a hand on a knee or arm to make a physical connection.</a:t>
            </a:r>
          </a:p>
        </p:txBody>
      </p:sp>
    </p:spTree>
    <p:extLst>
      <p:ext uri="{BB962C8B-B14F-4D97-AF65-F5344CB8AC3E}">
        <p14:creationId xmlns:p14="http://schemas.microsoft.com/office/powerpoint/2010/main" val="1541513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02820-7F02-4F5F-8933-C0B61CFA2E08}"/>
              </a:ext>
            </a:extLst>
          </p:cNvPr>
          <p:cNvSpPr>
            <a:spLocks noGrp="1"/>
          </p:cNvSpPr>
          <p:nvPr>
            <p:ph type="title"/>
          </p:nvPr>
        </p:nvSpPr>
        <p:spPr/>
        <p:txBody>
          <a:bodyPr>
            <a:normAutofit/>
          </a:bodyPr>
          <a:lstStyle/>
          <a:p>
            <a:r>
              <a:rPr lang="en-US" sz="2000" b="1" dirty="0">
                <a:solidFill>
                  <a:schemeClr val="accent1">
                    <a:lumMod val="50000"/>
                  </a:schemeClr>
                </a:solidFill>
              </a:rPr>
              <a:t>References </a:t>
            </a:r>
          </a:p>
        </p:txBody>
      </p:sp>
      <p:sp>
        <p:nvSpPr>
          <p:cNvPr id="7" name="Slide Number Placeholder 7">
            <a:extLst>
              <a:ext uri="{FF2B5EF4-FFF2-40B4-BE49-F238E27FC236}">
                <a16:creationId xmlns:a16="http://schemas.microsoft.com/office/drawing/2014/main" id="{F13D5288-11C4-425C-8C20-5E8A7E726773}"/>
              </a:ext>
            </a:extLst>
          </p:cNvPr>
          <p:cNvSpPr>
            <a:spLocks noGrp="1"/>
          </p:cNvSpPr>
          <p:nvPr>
            <p:ph type="sldNum" sz="quarter" idx="12"/>
          </p:nvPr>
        </p:nvSpPr>
        <p:spPr/>
        <p:txBody>
          <a:bodyPr/>
          <a:lstStyle/>
          <a:p>
            <a:fld id="{590024A9-0184-448B-881E-CC722A916CB1}" type="slidenum">
              <a:rPr lang="en-US" smtClean="0"/>
              <a:pPr/>
              <a:t>5</a:t>
            </a:fld>
            <a:endParaRPr lang="en-US" dirty="0"/>
          </a:p>
        </p:txBody>
      </p:sp>
      <p:sp>
        <p:nvSpPr>
          <p:cNvPr id="16" name="TextBox 15">
            <a:extLst>
              <a:ext uri="{FF2B5EF4-FFF2-40B4-BE49-F238E27FC236}">
                <a16:creationId xmlns:a16="http://schemas.microsoft.com/office/drawing/2014/main" id="{EC75510B-CF3D-F5B5-49FC-28A854336325}"/>
              </a:ext>
            </a:extLst>
          </p:cNvPr>
          <p:cNvSpPr txBox="1"/>
          <p:nvPr/>
        </p:nvSpPr>
        <p:spPr>
          <a:xfrm>
            <a:off x="609600" y="3183562"/>
            <a:ext cx="6096000" cy="769441"/>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2 Health Literacy Solutions (2023) </a:t>
            </a:r>
            <a:r>
              <a:rPr lang="en-GB" sz="1100" i="1" dirty="0">
                <a:latin typeface="Arial" panose="020B0604020202020204" pitchFamily="34" charset="0"/>
                <a:cs typeface="Arial" panose="020B0604020202020204" pitchFamily="34" charset="0"/>
              </a:rPr>
              <a:t>7 barriers to effective communication in healthcare</a:t>
            </a:r>
            <a:r>
              <a:rPr lang="en-GB" sz="1100" dirty="0">
                <a:latin typeface="Arial" panose="020B0604020202020204" pitchFamily="34" charset="0"/>
                <a:cs typeface="Arial" panose="020B0604020202020204" pitchFamily="34" charset="0"/>
              </a:rPr>
              <a:t>. Available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hlinkClick r:id="rId2"/>
              </a:rPr>
              <a:t>Health Literacy Solutions article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(Accessed: 21 June 2026).</a:t>
            </a:r>
          </a:p>
        </p:txBody>
      </p:sp>
      <p:sp>
        <p:nvSpPr>
          <p:cNvPr id="18" name="TextBox 17">
            <a:extLst>
              <a:ext uri="{FF2B5EF4-FFF2-40B4-BE49-F238E27FC236}">
                <a16:creationId xmlns:a16="http://schemas.microsoft.com/office/drawing/2014/main" id="{B3B84DDA-1070-AADC-DC8E-9EB41B51F110}"/>
              </a:ext>
            </a:extLst>
          </p:cNvPr>
          <p:cNvSpPr txBox="1"/>
          <p:nvPr/>
        </p:nvSpPr>
        <p:spPr>
          <a:xfrm>
            <a:off x="609600" y="2353752"/>
            <a:ext cx="6096000" cy="538609"/>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1 NHS (2023) </a:t>
            </a:r>
            <a:r>
              <a:rPr lang="en-GB" sz="1100" i="1" dirty="0">
                <a:latin typeface="Arial" panose="020B0604020202020204" pitchFamily="34" charset="0"/>
                <a:cs typeface="Arial" panose="020B0604020202020204" pitchFamily="34" charset="0"/>
              </a:rPr>
              <a:t>Communication in healthcare</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rPr>
              <a:t>https://www.nhs.uk</a:t>
            </a:r>
            <a:r>
              <a:rPr lang="en-GB" sz="1100" dirty="0">
                <a:latin typeface="Arial" panose="020B0604020202020204" pitchFamily="34" charset="0"/>
                <a:cs typeface="Arial" panose="020B0604020202020204" pitchFamily="34" charset="0"/>
              </a:rPr>
              <a:t> (Accessed: 21 June 2026)</a:t>
            </a:r>
            <a:r>
              <a:rPr lang="en-GB" dirty="0"/>
              <a:t>.</a:t>
            </a:r>
          </a:p>
        </p:txBody>
      </p:sp>
      <p:sp>
        <p:nvSpPr>
          <p:cNvPr id="20" name="TextBox 19">
            <a:extLst>
              <a:ext uri="{FF2B5EF4-FFF2-40B4-BE49-F238E27FC236}">
                <a16:creationId xmlns:a16="http://schemas.microsoft.com/office/drawing/2014/main" id="{57E797BC-D44F-E439-43FE-5815D1662C45}"/>
              </a:ext>
            </a:extLst>
          </p:cNvPr>
          <p:cNvSpPr txBox="1"/>
          <p:nvPr/>
        </p:nvSpPr>
        <p:spPr>
          <a:xfrm>
            <a:off x="609600" y="4232092"/>
            <a:ext cx="6096000" cy="600164"/>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3 Healthcare Communication Matters (n.d.) </a:t>
            </a:r>
            <a:r>
              <a:rPr lang="en-GB" sz="1100" i="1" dirty="0">
                <a:latin typeface="Arial" panose="020B0604020202020204" pitchFamily="34" charset="0"/>
                <a:cs typeface="Arial" panose="020B0604020202020204" pitchFamily="34" charset="0"/>
              </a:rPr>
              <a:t>Non-verbal communication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4"/>
              </a:rPr>
              <a:t>https://healthcarecommunicationmatters.co.uk/articles/non-verbal-communication/</a:t>
            </a:r>
            <a:r>
              <a:rPr lang="en-GB" sz="1100" dirty="0">
                <a:latin typeface="Arial" panose="020B0604020202020204" pitchFamily="34" charset="0"/>
                <a:cs typeface="Arial" panose="020B0604020202020204" pitchFamily="34" charset="0"/>
              </a:rPr>
              <a:t> (Accessed: 21 June 2026).</a:t>
            </a:r>
          </a:p>
        </p:txBody>
      </p:sp>
    </p:spTree>
    <p:extLst>
      <p:ext uri="{BB962C8B-B14F-4D97-AF65-F5344CB8AC3E}">
        <p14:creationId xmlns:p14="http://schemas.microsoft.com/office/powerpoint/2010/main" val="4093317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A6E381-7CDD-4999-B9C7-CD31E749FD95}"/>
              </a:ext>
            </a:extLst>
          </p:cNvPr>
          <p:cNvSpPr>
            <a:spLocks noGrp="1"/>
          </p:cNvSpPr>
          <p:nvPr>
            <p:ph type="title"/>
          </p:nvPr>
        </p:nvSpPr>
        <p:spPr>
          <a:xfrm>
            <a:off x="3169920" y="3048000"/>
            <a:ext cx="8778240" cy="487680"/>
          </a:xfrm>
        </p:spPr>
        <p:txBody>
          <a:bodyPr>
            <a:normAutofit/>
          </a:bodyPr>
          <a:lstStyle/>
          <a:p>
            <a:r>
              <a:rPr lang="en-US" sz="2000" dirty="0">
                <a:solidFill>
                  <a:schemeClr val="accent1">
                    <a:lumMod val="50000"/>
                  </a:schemeClr>
                </a:solidFill>
              </a:rPr>
              <a:t>Thank you for listening to my presentation. </a:t>
            </a:r>
          </a:p>
        </p:txBody>
      </p:sp>
    </p:spTree>
    <p:extLst>
      <p:ext uri="{BB962C8B-B14F-4D97-AF65-F5344CB8AC3E}">
        <p14:creationId xmlns:p14="http://schemas.microsoft.com/office/powerpoint/2010/main" val="2420767862"/>
      </p:ext>
    </p:extLst>
  </p:cSld>
  <p:clrMapOvr>
    <a:masterClrMapping/>
  </p:clrMapOvr>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 id="{83ACE2F6-3F27-4C0C-9F26-3A644E012A31}" vid="{2791EB26-28CE-473B-9B2E-6D68997E89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8b384b68389c725a79b461e6e3a8a28e">
  <xsd:schema xmlns:xsd="http://www.w3.org/2001/XMLSchema" xmlns:xs="http://www.w3.org/2001/XMLSchema" xmlns:p="http://schemas.microsoft.com/office/2006/metadata/properties" xmlns:ns3="3ef5847a-e696-4fee-a2c0-6c3f87568321" targetNamespace="http://schemas.microsoft.com/office/2006/metadata/properties" ma:root="true" ma:fieldsID="36d074e3c0a82629ba997c21533edf7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DCE9DA-F7FD-45FA-83B7-D9813A44258A}">
  <ds:schemaRefs>
    <ds:schemaRef ds:uri="http://schemas.microsoft.com/sharepoint/v3/contenttype/forms"/>
  </ds:schemaRefs>
</ds:datastoreItem>
</file>

<file path=customXml/itemProps2.xml><?xml version="1.0" encoding="utf-8"?>
<ds:datastoreItem xmlns:ds="http://schemas.openxmlformats.org/officeDocument/2006/customXml" ds:itemID="{9DFCC198-DBFA-46B2-A241-8E3888E63670}">
  <ds:schemaRefs>
    <ds:schemaRef ds:uri="http://schemas.openxmlformats.org/package/2006/metadata/core-properties"/>
    <ds:schemaRef ds:uri="http://schemas.microsoft.com/office/2006/documentManagement/types"/>
    <ds:schemaRef ds:uri="3ef5847a-e696-4fee-a2c0-6c3f87568321"/>
    <ds:schemaRef ds:uri="http://purl.org/dc/dcmitype/"/>
    <ds:schemaRef ds:uri="http://purl.org/dc/elements/1.1/"/>
    <ds:schemaRef ds:uri="http://schemas.microsoft.com/office/2006/metadata/properties"/>
    <ds:schemaRef ds:uri="http://purl.org/dc/terms/"/>
    <ds:schemaRef ds:uri="http://www.w3.org/XML/1998/namespace"/>
    <ds:schemaRef ds:uri="http://schemas.microsoft.com/office/infopath/2007/PartnerControls"/>
  </ds:schemaRefs>
</ds:datastoreItem>
</file>

<file path=customXml/itemProps3.xml><?xml version="1.0" encoding="utf-8"?>
<ds:datastoreItem xmlns:ds="http://schemas.openxmlformats.org/officeDocument/2006/customXml" ds:itemID="{6F150BB4-9452-4F82-B481-5F098014BE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{A8B0517B-8DE4-41A3-98A6-FB518DE30F36}TFe853cc32-c8a5-4d3d-be72-f0da08ad1ebd0034d42c_win32-6db092c676a8</Template>
  <TotalTime>234</TotalTime>
  <Words>817</Words>
  <Application>Microsoft Office PowerPoint</Application>
  <PresentationFormat>Widescreen</PresentationFormat>
  <Paragraphs>64</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Elephant</vt:lpstr>
      <vt:lpstr>Brush</vt:lpstr>
      <vt:lpstr>PowerPoint Presentation</vt:lpstr>
      <vt:lpstr>PowerPoint Presentation</vt:lpstr>
      <vt:lpstr>Communication Barriers in Health and Social Care setting </vt:lpstr>
      <vt:lpstr>Ways of using non-verbal Communication in health care </vt:lpstr>
      <vt:lpstr>References </vt:lpstr>
      <vt:lpstr>Thank you for listening to my presentation.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Neelam Sumundar (2509014)</dc:creator>
  <cp:lastModifiedBy>Neelam Sumundar (2509014)</cp:lastModifiedBy>
  <cp:revision>2</cp:revision>
  <dcterms:created xsi:type="dcterms:W3CDTF">2026-06-06T12:24:52Z</dcterms:created>
  <dcterms:modified xsi:type="dcterms:W3CDTF">2026-06-21T15:57:45Z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