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69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F72378-ED05-6E40-A97A-CB08F0D89785}" v="781" dt="2026-03-25T14:09:41.3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udocu.com/en-gb/messages/question/14170067/green-haven-florists-pestel-analiys" TargetMode="External"/><Relationship Id="rId2" Type="http://schemas.openxmlformats.org/officeDocument/2006/relationships/hyperlink" Target="https://calculatorultra.com/en/tool/drop-in-sales-calculator.html#google_vignette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>
                <a:latin typeface="A"/>
              </a:rPr>
              <a:t>MODULE NAME: Problem Solving and Decision Making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MODULE CODE: 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STUDENT NAME: Jose Carlos De Almeida Sousa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STUDENT ID: 2511761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LECTURER: Anita Nan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/>
              <a:t>Introduction </a:t>
            </a:r>
          </a:p>
          <a:p>
            <a:r>
              <a:rPr lang="en-GB" sz="2400" b="1"/>
              <a:t>Company background</a:t>
            </a:r>
          </a:p>
          <a:p>
            <a:r>
              <a:rPr lang="en-GB" sz="2400" b="1"/>
              <a:t>Problem: nature and scope</a:t>
            </a:r>
          </a:p>
          <a:p>
            <a:r>
              <a:rPr lang="en-GB" sz="2400" b="1"/>
              <a:t>PESTLE ANALYSIS: Green Haven Florists</a:t>
            </a:r>
          </a:p>
          <a:p>
            <a:r>
              <a:rPr lang="en-GB" sz="2400" b="1"/>
              <a:t>Cause and effect analysis: Fishbone diagram</a:t>
            </a:r>
          </a:p>
          <a:p>
            <a:r>
              <a:rPr lang="en-GB" sz="2400" b="1"/>
              <a:t>Conclusion</a:t>
            </a:r>
          </a:p>
          <a:p>
            <a:r>
              <a:rPr lang="en-GB" sz="2400" b="1"/>
              <a:t>References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768B6-F8F4-32BB-8645-3FA0047C36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6779" y="330327"/>
            <a:ext cx="3366531" cy="647421"/>
          </a:xfrm>
        </p:spPr>
        <p:txBody>
          <a:bodyPr/>
          <a:lstStyle/>
          <a:p>
            <a:r>
              <a:rPr lang="en-US" b="1"/>
              <a:t>Introduction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4BC6C6-093B-1E78-4C39-F4EBBD8C45DE}"/>
              </a:ext>
            </a:extLst>
          </p:cNvPr>
          <p:cNvSpPr txBox="1"/>
          <p:nvPr/>
        </p:nvSpPr>
        <p:spPr>
          <a:xfrm>
            <a:off x="2012873" y="980887"/>
            <a:ext cx="999925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/>
              <a:t>DROP IN SALE- "decrease in the amount sold or revenue generated between two periods" (Calculator Ultra, 2025)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BAE823-97C7-BF1A-AEED-FABBB90395D2}"/>
              </a:ext>
            </a:extLst>
          </p:cNvPr>
          <p:cNvSpPr txBox="1"/>
          <p:nvPr/>
        </p:nvSpPr>
        <p:spPr>
          <a:xfrm>
            <a:off x="2088572" y="1854928"/>
            <a:ext cx="9063789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-webkit-standard"/>
            </a:endParaRPr>
          </a:p>
          <a:p>
            <a:r>
              <a:rPr lang="en-GB" b="1">
                <a:latin typeface="-webkit-standard"/>
              </a:rPr>
              <a:t>In this presentation I will analyse the problem of drop in sales at Green Haven Florists. Which means a decrease in the number of products sold or the money the business makes.</a:t>
            </a:r>
            <a:endParaRPr lang="en-GB">
              <a:latin typeface="Century Gothic" panose="020B0502020202020204"/>
            </a:endParaRPr>
          </a:p>
          <a:p>
            <a:r>
              <a:rPr lang="en-GB" b="1">
                <a:latin typeface="-webkit-standard"/>
              </a:rPr>
              <a:t>I will also explain the company background, identify the nature and scope of the problem use a PESTLE analyses to </a:t>
            </a:r>
            <a:r>
              <a:rPr lang="en-GB" b="1" err="1">
                <a:latin typeface="-webkit-standard"/>
              </a:rPr>
              <a:t>explure</a:t>
            </a:r>
            <a:r>
              <a:rPr lang="en-GB" b="1">
                <a:latin typeface="-webkit-standard"/>
              </a:rPr>
              <a:t> external and I will explain the fishbone diagram to understand these causes.  </a:t>
            </a:r>
            <a:r>
              <a:rPr lang="en-GB" b="1" i="0" u="none" strike="noStrike">
                <a:effectLst/>
                <a:latin typeface="-webkit-standard"/>
              </a:rPr>
              <a:t>   </a:t>
            </a:r>
            <a:endParaRPr lang="en-GB"/>
          </a:p>
          <a:p>
            <a:endParaRPr lang="en-GB" b="1">
              <a:latin typeface="-webkit-standard"/>
            </a:endParaRPr>
          </a:p>
          <a:p>
            <a:endParaRPr lang="en-GB" b="1">
              <a:latin typeface="-webkit-standard"/>
            </a:endParaRPr>
          </a:p>
          <a:p>
            <a:endParaRPr lang="en-GB" b="1">
              <a:latin typeface="-webkit-standard"/>
            </a:endParaRPr>
          </a:p>
          <a:p>
            <a:endParaRPr lang="en-GB" b="1">
              <a:latin typeface="-webkit-standard"/>
            </a:endParaRPr>
          </a:p>
          <a:p>
            <a:endParaRPr lang="en-US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6CAAE-3BB6-1DAC-9C0F-F119D7DC074C}"/>
              </a:ext>
            </a:extLst>
          </p:cNvPr>
          <p:cNvSpPr txBox="1"/>
          <p:nvPr/>
        </p:nvSpPr>
        <p:spPr>
          <a:xfrm>
            <a:off x="5187795" y="252389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5927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9331"/>
            <a:ext cx="8915399" cy="756339"/>
          </a:xfrm>
        </p:spPr>
        <p:txBody>
          <a:bodyPr/>
          <a:lstStyle/>
          <a:p>
            <a:r>
              <a:rPr lang="en-GB" b="1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912099"/>
            <a:ext cx="9090595" cy="4078224"/>
          </a:xfrm>
        </p:spPr>
        <p:txBody>
          <a:bodyPr/>
          <a:lstStyle/>
          <a:p>
            <a:r>
              <a:rPr lang="en-GB" sz="2400" b="1"/>
              <a:t>Green Haven Florists</a:t>
            </a:r>
            <a:endParaRPr lang="en-GB" sz="240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/>
              <a:t>Founded in 2016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/>
              <a:t>Owners: Liam and Priya Patel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/>
              <a:t>Location: Norwich UK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/>
              <a:t>Sells: Flowers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>
                <a:ea typeface="+mn-lt"/>
                <a:cs typeface="+mn-lt"/>
              </a:rPr>
              <a:t>strong community ties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>
                <a:ea typeface="+mn-lt"/>
                <a:cs typeface="+mn-lt"/>
              </a:rPr>
              <a:t>Cater to a wide range of customers from walking into corporate clients and wedding.</a:t>
            </a:r>
          </a:p>
          <a:p>
            <a:endParaRPr lang="en-GB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6273" y="178116"/>
            <a:ext cx="8915399" cy="713232"/>
          </a:xfrm>
        </p:spPr>
        <p:txBody>
          <a:bodyPr/>
          <a:lstStyle/>
          <a:p>
            <a:r>
              <a:rPr lang="en-GB" b="1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616672"/>
            <a:ext cx="10065503" cy="5243703"/>
          </a:xfrm>
        </p:spPr>
        <p:txBody>
          <a:bodyPr>
            <a:normAutofit/>
          </a:bodyPr>
          <a:lstStyle/>
          <a:p>
            <a:r>
              <a:rPr lang="en-GB" sz="2800" b="1">
                <a:solidFill>
                  <a:schemeClr val="tx1"/>
                </a:solidFill>
              </a:rPr>
              <a:t>Who:</a:t>
            </a:r>
            <a:r>
              <a:rPr lang="en-GB" sz="2800">
                <a:solidFill>
                  <a:schemeClr val="tx1"/>
                </a:solidFill>
              </a:rPr>
              <a:t> </a:t>
            </a:r>
            <a:r>
              <a:rPr lang="en-GB" sz="2400">
                <a:solidFill>
                  <a:schemeClr val="tx1"/>
                </a:solidFill>
                <a:ea typeface="+mn-lt"/>
                <a:cs typeface="+mn-lt"/>
              </a:rPr>
              <a:t>Liam and Priya Patel</a:t>
            </a:r>
            <a:endParaRPr lang="en-GB" sz="2400" b="1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GB" sz="2800" b="1">
                <a:solidFill>
                  <a:schemeClr val="tx1"/>
                </a:solidFill>
              </a:rPr>
              <a:t>What:</a:t>
            </a:r>
            <a:r>
              <a:rPr lang="en-GB" sz="2800">
                <a:solidFill>
                  <a:schemeClr val="tx1"/>
                </a:solidFill>
              </a:rPr>
              <a:t> </a:t>
            </a:r>
            <a:r>
              <a:rPr lang="en-GB" sz="2400">
                <a:solidFill>
                  <a:schemeClr val="tx1"/>
                </a:solidFill>
              </a:rPr>
              <a:t>Sales revenue has decreased significant </a:t>
            </a:r>
          </a:p>
          <a:p>
            <a:r>
              <a:rPr lang="en-GB" sz="2800" b="1">
                <a:solidFill>
                  <a:schemeClr val="tx1"/>
                </a:solidFill>
              </a:rPr>
              <a:t>Where: </a:t>
            </a:r>
            <a:r>
              <a:rPr lang="en-GB" sz="2400">
                <a:solidFill>
                  <a:schemeClr val="tx1"/>
                </a:solidFill>
              </a:rPr>
              <a:t>They are located in Northwich Uk</a:t>
            </a:r>
          </a:p>
          <a:p>
            <a:r>
              <a:rPr lang="en-GB" sz="2800" b="1">
                <a:solidFill>
                  <a:schemeClr val="tx1"/>
                </a:solidFill>
              </a:rPr>
              <a:t>When: </a:t>
            </a:r>
            <a:r>
              <a:rPr lang="en-GB" sz="2400">
                <a:solidFill>
                  <a:schemeClr val="tx1"/>
                </a:solidFill>
              </a:rPr>
              <a:t>Over the past 12months</a:t>
            </a:r>
          </a:p>
          <a:p>
            <a:r>
              <a:rPr lang="en-GB" sz="2800" b="1">
                <a:solidFill>
                  <a:schemeClr val="tx1"/>
                </a:solidFill>
              </a:rPr>
              <a:t>Why:</a:t>
            </a:r>
            <a:r>
              <a:rPr lang="en-GB" sz="2800">
                <a:solidFill>
                  <a:schemeClr val="tx1"/>
                </a:solidFill>
              </a:rPr>
              <a:t> </a:t>
            </a:r>
            <a:r>
              <a:rPr lang="en-GB" sz="2400">
                <a:solidFill>
                  <a:schemeClr val="tx1"/>
                </a:solidFill>
              </a:rPr>
              <a:t>They have seen less activity due to the closure of nearby business and there rising cost have now strained the business </a:t>
            </a:r>
          </a:p>
          <a:p>
            <a:r>
              <a:rPr lang="en-GB" sz="2800" b="1">
                <a:solidFill>
                  <a:schemeClr val="tx1"/>
                </a:solidFill>
              </a:rPr>
              <a:t>How:</a:t>
            </a:r>
            <a:r>
              <a:rPr lang="en-GB" sz="2800">
                <a:solidFill>
                  <a:schemeClr val="tx1"/>
                </a:solidFill>
              </a:rPr>
              <a:t> </a:t>
            </a:r>
            <a:r>
              <a:rPr lang="en-GB" sz="2400">
                <a:solidFill>
                  <a:schemeClr val="tx1"/>
                </a:solidFill>
              </a:rPr>
              <a:t>Buyers ask for more delivery options and noticed that the shops website is out of date and difficult to Navigate</a:t>
            </a:r>
          </a:p>
          <a:p>
            <a:r>
              <a:rPr lang="en-GB" sz="2800" b="1">
                <a:solidFill>
                  <a:schemeClr val="tx1"/>
                </a:solidFill>
              </a:rPr>
              <a:t>How much:</a:t>
            </a:r>
            <a:r>
              <a:rPr lang="en-GB" sz="2800">
                <a:solidFill>
                  <a:schemeClr val="tx1"/>
                </a:solidFill>
              </a:rPr>
              <a:t> </a:t>
            </a:r>
            <a:r>
              <a:rPr lang="en-GB" sz="2400">
                <a:solidFill>
                  <a:schemeClr val="tx1"/>
                </a:solidFill>
              </a:rPr>
              <a:t>They have seen a 30%decline in store sales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/>
              <a:t>PESTLE ANALYSIS: Green Haven Florists</a:t>
            </a:r>
            <a:br>
              <a:rPr lang="en-GB">
                <a:solidFill>
                  <a:srgbClr val="000000"/>
                </a:solidFill>
              </a:rPr>
            </a:br>
            <a:endParaRPr lang="en-GB" b="1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67202" cy="5260423"/>
          </a:xfrm>
        </p:spPr>
        <p:txBody>
          <a:bodyPr>
            <a:normAutofit fontScale="85000" lnSpcReduction="20000"/>
          </a:bodyPr>
          <a:lstStyle/>
          <a:p>
            <a:r>
              <a:rPr lang="en-GB" b="1"/>
              <a:t>POLITICAL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/>
              <a:t>Regulations: </a:t>
            </a:r>
            <a:r>
              <a:rPr lang="en-GB" sz="1600" b="1"/>
              <a:t>Local laws and trade policies influence how green Haven Florists runs the prices of its flowers.</a:t>
            </a:r>
            <a:endParaRPr lang="en-GB" b="1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/>
              <a:t>Trade Policies:</a:t>
            </a:r>
            <a:r>
              <a:rPr lang="en-GB" sz="1600" b="1"/>
              <a:t> Important tariffs effect how much flowers cost and open trade can either help or hurt local flower shops depending on who has the best prices. </a:t>
            </a:r>
          </a:p>
          <a:p>
            <a:endParaRPr lang="en-GB" b="1"/>
          </a:p>
          <a:p>
            <a:r>
              <a:rPr lang="en-GB" b="1"/>
              <a:t>ECONOMIC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/>
              <a:t>Economic Conditions: </a:t>
            </a:r>
            <a:r>
              <a:rPr lang="en-GB" sz="1600" b="1"/>
              <a:t>When the economy is bad people buy fewer non-essential items like flowers because flowers are seen as optional, and changes in people's income directly impact flower sales.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/>
              <a:t>Seasonality: </a:t>
            </a:r>
            <a:r>
              <a:rPr lang="en-GB" sz="1600" b="1"/>
              <a:t>Flower shops makes more income during holidays and special events so they need to plan ahead to have enough flowers and staffs.</a:t>
            </a:r>
            <a:endParaRPr lang="en-GB" sz="1600"/>
          </a:p>
          <a:p>
            <a:endParaRPr lang="en-GB" b="1"/>
          </a:p>
          <a:p>
            <a:r>
              <a:rPr lang="en-GB" b="1"/>
              <a:t>SOCIAL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b="1"/>
              <a:t>Consumer Trends</a:t>
            </a:r>
            <a:r>
              <a:rPr lang="en-GB" b="1"/>
              <a:t>: </a:t>
            </a:r>
            <a:r>
              <a:rPr lang="en-GB" sz="1600" b="1"/>
              <a:t>More people want maintainable and local products which changes what they buy and flower shops might need to sell more eco-friendly flowers to keep up with what customers want. 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/>
              <a:t>Cultural 	Events: </a:t>
            </a:r>
            <a:r>
              <a:rPr lang="en-GB" sz="1600" b="1"/>
              <a:t>Different cultures have specific floral traditions which can influence product offerings. Knowing what flowers mean to different cultures can help you market your products better and offer the right stuff,.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042" y="190059"/>
            <a:ext cx="9921394" cy="1280890"/>
          </a:xfrm>
        </p:spPr>
        <p:txBody>
          <a:bodyPr/>
          <a:lstStyle/>
          <a:p>
            <a:r>
              <a:rPr lang="en-GB" b="1"/>
              <a:t>PESTLE ANALYSIS: Green Haven Florists</a:t>
            </a:r>
            <a:br>
              <a:rPr lang="en-GB">
                <a:solidFill>
                  <a:srgbClr val="000000"/>
                </a:solidFill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020303"/>
            <a:ext cx="9634011" cy="571638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/>
              <a:t>TECHNOLOGICAL</a:t>
            </a:r>
            <a:endParaRPr lang="en-US"/>
          </a:p>
          <a:p>
            <a:pPr>
              <a:buFont typeface="Arial" charset="2"/>
              <a:buChar char="•"/>
            </a:pPr>
            <a:r>
              <a:rPr lang="en-GB" b="1"/>
              <a:t>E-Commerce: </a:t>
            </a:r>
            <a:r>
              <a:rPr lang="en-GB" sz="1600"/>
              <a:t>Because everyone do online shopping now, Flower shops needs a good internet and digital marketing strategies to make easier for customers and to run their business smoothly.</a:t>
            </a:r>
          </a:p>
          <a:p>
            <a:pPr>
              <a:buFont typeface="Arial" charset="2"/>
              <a:buChar char="•"/>
            </a:pPr>
            <a:r>
              <a:rPr lang="en-GB" b="1"/>
              <a:t>Supply Chain Technology: </a:t>
            </a:r>
            <a:r>
              <a:rPr lang="en-GB" sz="1600"/>
              <a:t>The new ways of managing and delivering flowers are super important for keeping them fresh and in good shape.</a:t>
            </a:r>
          </a:p>
          <a:p>
            <a:pPr>
              <a:buFont typeface="Arial" charset="2"/>
              <a:buChar char="•"/>
            </a:pPr>
            <a:endParaRPr lang="en-GB" b="1"/>
          </a:p>
          <a:p>
            <a:pPr marL="0" indent="0">
              <a:buNone/>
            </a:pPr>
            <a:r>
              <a:rPr lang="en-GB" b="1"/>
              <a:t>LEGAL</a:t>
            </a:r>
          </a:p>
          <a:p>
            <a:pPr>
              <a:buFont typeface="Arial" charset="2"/>
              <a:buChar char="•"/>
            </a:pPr>
            <a:r>
              <a:rPr lang="en-GB" b="1"/>
              <a:t>Health and safety: </a:t>
            </a:r>
            <a:r>
              <a:rPr lang="en-GB" sz="1600"/>
              <a:t>Following health rules when handling and selling flowers is super important to keep them safe and in good quality.</a:t>
            </a:r>
          </a:p>
          <a:p>
            <a:pPr>
              <a:buFont typeface="Arial" charset="2"/>
              <a:buChar char="•"/>
            </a:pPr>
            <a:r>
              <a:rPr lang="en-GB" b="1"/>
              <a:t>Intellectual Property: </a:t>
            </a:r>
            <a:r>
              <a:rPr lang="en-GB" sz="1600"/>
              <a:t>Protecting your unique designs or brand helps you stand out and stay ahead of competitors.</a:t>
            </a:r>
          </a:p>
          <a:p>
            <a:pPr>
              <a:buFont typeface="Arial" charset="2"/>
              <a:buChar char="•"/>
            </a:pPr>
            <a:endParaRPr lang="en-GB" b="1"/>
          </a:p>
          <a:p>
            <a:pPr marL="0" indent="0">
              <a:buNone/>
            </a:pPr>
            <a:r>
              <a:rPr lang="en-GB" b="1"/>
              <a:t>ENVIRONMENTAL </a:t>
            </a:r>
          </a:p>
          <a:p>
            <a:pPr>
              <a:buFont typeface="Arial" charset="2"/>
              <a:buChar char="•"/>
            </a:pPr>
            <a:r>
              <a:rPr lang="en-GB" b="1"/>
              <a:t>Sustainability: </a:t>
            </a:r>
            <a:r>
              <a:rPr lang="en-GB"/>
              <a:t>People are caring more about environment so florists can make a big splash by using earth friendly flowers and packaging.</a:t>
            </a:r>
          </a:p>
          <a:p>
            <a:pPr>
              <a:buFont typeface="Arial" charset="2"/>
              <a:buChar char="•"/>
            </a:pPr>
            <a:r>
              <a:rPr lang="en-GB" b="1"/>
              <a:t>Climate change:</a:t>
            </a:r>
            <a:r>
              <a:rPr lang="en-GB"/>
              <a:t> Climate change can mess with flower production ,making it hard to keep a steady supply and prices predictable.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2"/>
            <a:ext cx="10087707" cy="444094"/>
          </a:xfrm>
        </p:spPr>
        <p:txBody>
          <a:bodyPr>
            <a:normAutofit fontScale="90000"/>
          </a:bodyPr>
          <a:lstStyle/>
          <a:p>
            <a:r>
              <a:rPr lang="en-GB" sz="3200" b="1"/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/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403B3807-FC70-92E7-F633-BE852862E38E}"/>
              </a:ext>
            </a:extLst>
          </p:cNvPr>
          <p:cNvSpPr/>
          <p:nvPr/>
        </p:nvSpPr>
        <p:spPr>
          <a:xfrm>
            <a:off x="572113" y="3262715"/>
            <a:ext cx="11047773" cy="57981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Moon 21">
            <a:extLst>
              <a:ext uri="{FF2B5EF4-FFF2-40B4-BE49-F238E27FC236}">
                <a16:creationId xmlns:a16="http://schemas.microsoft.com/office/drawing/2014/main" id="{20F76A6A-8C91-3671-14D1-F058FED8EA15}"/>
              </a:ext>
            </a:extLst>
          </p:cNvPr>
          <p:cNvSpPr/>
          <p:nvPr/>
        </p:nvSpPr>
        <p:spPr>
          <a:xfrm rot="10800000">
            <a:off x="250496" y="2506031"/>
            <a:ext cx="530136" cy="2319242"/>
          </a:xfrm>
          <a:prstGeom prst="mo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E4DFB8E0-16F8-3944-7507-753CA67564FB}"/>
              </a:ext>
            </a:extLst>
          </p:cNvPr>
          <p:cNvSpPr/>
          <p:nvPr/>
        </p:nvSpPr>
        <p:spPr>
          <a:xfrm rot="5400000">
            <a:off x="9937483" y="2462254"/>
            <a:ext cx="2646779" cy="2168438"/>
          </a:xfrm>
          <a:custGeom>
            <a:avLst/>
            <a:gdLst>
              <a:gd name="csX0" fmla="*/ 0 w 2599764"/>
              <a:gd name="csY0" fmla="*/ 1801906 h 1801906"/>
              <a:gd name="csX1" fmla="*/ 1299882 w 2599764"/>
              <a:gd name="csY1" fmla="*/ 0 h 1801906"/>
              <a:gd name="csX2" fmla="*/ 2599764 w 2599764"/>
              <a:gd name="csY2" fmla="*/ 1801906 h 1801906"/>
              <a:gd name="csX3" fmla="*/ 0 w 2599764"/>
              <a:gd name="csY3" fmla="*/ 1801906 h 1801906"/>
              <a:gd name="csX0" fmla="*/ 28330 w 2656424"/>
              <a:gd name="csY0" fmla="*/ 1801906 h 1801906"/>
              <a:gd name="csX1" fmla="*/ 1328212 w 2656424"/>
              <a:gd name="csY1" fmla="*/ 0 h 1801906"/>
              <a:gd name="csX2" fmla="*/ 2628094 w 2656424"/>
              <a:gd name="csY2" fmla="*/ 1801906 h 1801906"/>
              <a:gd name="csX3" fmla="*/ 28330 w 2656424"/>
              <a:gd name="csY3" fmla="*/ 1801906 h 180190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2656424" h="1801906">
                <a:moveTo>
                  <a:pt x="28330" y="1801906"/>
                </a:moveTo>
                <a:cubicBezTo>
                  <a:pt x="-188317" y="1501588"/>
                  <a:pt x="894918" y="0"/>
                  <a:pt x="1328212" y="0"/>
                </a:cubicBezTo>
                <a:cubicBezTo>
                  <a:pt x="1761506" y="0"/>
                  <a:pt x="2844741" y="1501588"/>
                  <a:pt x="2628094" y="1801906"/>
                </a:cubicBezTo>
                <a:lnTo>
                  <a:pt x="28330" y="1801906"/>
                </a:lnTo>
                <a:close/>
              </a:path>
            </a:pathLst>
          </a:cu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/>
              <a:t>  </a:t>
            </a:r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r>
              <a:rPr lang="en-GB"/>
              <a:t> </a:t>
            </a:r>
            <a:r>
              <a:rPr lang="en-GB" b="1"/>
              <a:t>Customer dissatisfaction at Green Haven Florists</a:t>
            </a:r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8C92C5D-6768-BCB8-0117-B96F067F5B2E}"/>
              </a:ext>
            </a:extLst>
          </p:cNvPr>
          <p:cNvSpPr/>
          <p:nvPr/>
        </p:nvSpPr>
        <p:spPr>
          <a:xfrm rot="15148126">
            <a:off x="11776447" y="3140633"/>
            <a:ext cx="362412" cy="835736"/>
          </a:xfrm>
          <a:custGeom>
            <a:avLst/>
            <a:gdLst>
              <a:gd name="csX0" fmla="*/ 0 w 282387"/>
              <a:gd name="csY0" fmla="*/ 670042 h 670042"/>
              <a:gd name="csX1" fmla="*/ 162104 w 282387"/>
              <a:gd name="csY1" fmla="*/ 0 h 670042"/>
              <a:gd name="csX2" fmla="*/ 282387 w 282387"/>
              <a:gd name="csY2" fmla="*/ 670042 h 670042"/>
              <a:gd name="csX3" fmla="*/ 0 w 282387"/>
              <a:gd name="csY3" fmla="*/ 670042 h 670042"/>
              <a:gd name="csX0" fmla="*/ 53047 w 335434"/>
              <a:gd name="csY0" fmla="*/ 723831 h 723831"/>
              <a:gd name="csX1" fmla="*/ 0 w 335434"/>
              <a:gd name="csY1" fmla="*/ 0 h 723831"/>
              <a:gd name="csX2" fmla="*/ 335434 w 335434"/>
              <a:gd name="csY2" fmla="*/ 723831 h 723831"/>
              <a:gd name="csX3" fmla="*/ 53047 w 335434"/>
              <a:gd name="csY3" fmla="*/ 723831 h 723831"/>
              <a:gd name="csX0" fmla="*/ 0 w 282387"/>
              <a:gd name="csY0" fmla="*/ 858303 h 858303"/>
              <a:gd name="csX1" fmla="*/ 278650 w 282387"/>
              <a:gd name="csY1" fmla="*/ 0 h 858303"/>
              <a:gd name="csX2" fmla="*/ 282387 w 282387"/>
              <a:gd name="csY2" fmla="*/ 858303 h 858303"/>
              <a:gd name="csX3" fmla="*/ 0 w 282387"/>
              <a:gd name="csY3" fmla="*/ 858303 h 858303"/>
              <a:gd name="csX0" fmla="*/ 0 w 282387"/>
              <a:gd name="csY0" fmla="*/ 858303 h 858303"/>
              <a:gd name="csX1" fmla="*/ 278650 w 282387"/>
              <a:gd name="csY1" fmla="*/ 0 h 858303"/>
              <a:gd name="csX2" fmla="*/ 282387 w 282387"/>
              <a:gd name="csY2" fmla="*/ 858303 h 858303"/>
              <a:gd name="csX3" fmla="*/ 0 w 282387"/>
              <a:gd name="csY3" fmla="*/ 858303 h 858303"/>
              <a:gd name="csX0" fmla="*/ 80018 w 362405"/>
              <a:gd name="csY0" fmla="*/ 930020 h 930020"/>
              <a:gd name="csX1" fmla="*/ 35939 w 362405"/>
              <a:gd name="csY1" fmla="*/ 0 h 930020"/>
              <a:gd name="csX2" fmla="*/ 362405 w 362405"/>
              <a:gd name="csY2" fmla="*/ 930020 h 930020"/>
              <a:gd name="csX3" fmla="*/ 80018 w 362405"/>
              <a:gd name="csY3" fmla="*/ 930020 h 9300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362405" h="930020">
                <a:moveTo>
                  <a:pt x="80018" y="930020"/>
                </a:moveTo>
                <a:cubicBezTo>
                  <a:pt x="172901" y="643919"/>
                  <a:pt x="-92803" y="330925"/>
                  <a:pt x="35939" y="0"/>
                </a:cubicBezTo>
                <a:cubicBezTo>
                  <a:pt x="37185" y="286101"/>
                  <a:pt x="361159" y="643919"/>
                  <a:pt x="362405" y="930020"/>
                </a:cubicBezTo>
                <a:lnTo>
                  <a:pt x="80018" y="93002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832A19DE-C589-58F9-3F1D-A65F7C1981B3}"/>
              </a:ext>
            </a:extLst>
          </p:cNvPr>
          <p:cNvSpPr/>
          <p:nvPr/>
        </p:nvSpPr>
        <p:spPr>
          <a:xfrm>
            <a:off x="11119128" y="2687128"/>
            <a:ext cx="385482" cy="38325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5466B5C-8036-74CD-6D7A-0F470A0EE323}"/>
              </a:ext>
            </a:extLst>
          </p:cNvPr>
          <p:cNvSpPr/>
          <p:nvPr/>
        </p:nvSpPr>
        <p:spPr>
          <a:xfrm>
            <a:off x="11251122" y="2755556"/>
            <a:ext cx="121493" cy="26298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6" name="Straight Connector 85">
            <a:extLst>
              <a:ext uri="{FF2B5EF4-FFF2-40B4-BE49-F238E27FC236}">
                <a16:creationId xmlns:a16="http://schemas.microsoft.com/office/drawing/2014/main" id="{5266701A-418A-7F44-054F-0713E72A7E27}"/>
              </a:ext>
            </a:extLst>
          </p:cNvPr>
          <p:cNvCxnSpPr>
            <a:cxnSpLocks/>
            <a:stCxn id="88" idx="4"/>
          </p:cNvCxnSpPr>
          <p:nvPr/>
        </p:nvCxnSpPr>
        <p:spPr>
          <a:xfrm>
            <a:off x="1753676" y="1577897"/>
            <a:ext cx="1008530" cy="185110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8" name="Oval 87">
            <a:extLst>
              <a:ext uri="{FF2B5EF4-FFF2-40B4-BE49-F238E27FC236}">
                <a16:creationId xmlns:a16="http://schemas.microsoft.com/office/drawing/2014/main" id="{8A141F0E-43ED-EC9E-634E-6B8C27463E0D}"/>
              </a:ext>
            </a:extLst>
          </p:cNvPr>
          <p:cNvSpPr/>
          <p:nvPr/>
        </p:nvSpPr>
        <p:spPr>
          <a:xfrm>
            <a:off x="1130629" y="855823"/>
            <a:ext cx="1246094" cy="72207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/>
              <a:t>Man</a:t>
            </a:r>
          </a:p>
        </p:txBody>
      </p:sp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221F3D53-4A73-8AAA-9396-BC60BA1D2463}"/>
              </a:ext>
            </a:extLst>
          </p:cNvPr>
          <p:cNvCxnSpPr>
            <a:cxnSpLocks/>
            <a:endCxn id="100" idx="0"/>
          </p:cNvCxnSpPr>
          <p:nvPr/>
        </p:nvCxnSpPr>
        <p:spPr>
          <a:xfrm flipH="1">
            <a:off x="7944251" y="3682322"/>
            <a:ext cx="370715" cy="197478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1827307C-2050-A623-6684-77DD20CB8F2D}"/>
              </a:ext>
            </a:extLst>
          </p:cNvPr>
          <p:cNvCxnSpPr>
            <a:cxnSpLocks/>
            <a:endCxn id="101" idx="0"/>
          </p:cNvCxnSpPr>
          <p:nvPr/>
        </p:nvCxnSpPr>
        <p:spPr>
          <a:xfrm flipH="1">
            <a:off x="5316430" y="3682322"/>
            <a:ext cx="508374" cy="197478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88AE2EFE-25DE-12C4-2429-2204F1A93309}"/>
              </a:ext>
            </a:extLst>
          </p:cNvPr>
          <p:cNvCxnSpPr>
            <a:cxnSpLocks/>
            <a:endCxn id="102" idx="0"/>
          </p:cNvCxnSpPr>
          <p:nvPr/>
        </p:nvCxnSpPr>
        <p:spPr>
          <a:xfrm flipH="1">
            <a:off x="2535427" y="3707803"/>
            <a:ext cx="855738" cy="188783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3" name="Straight Connector 92">
            <a:extLst>
              <a:ext uri="{FF2B5EF4-FFF2-40B4-BE49-F238E27FC236}">
                <a16:creationId xmlns:a16="http://schemas.microsoft.com/office/drawing/2014/main" id="{15C158D0-92B3-B770-4D80-AB497AF8FD45}"/>
              </a:ext>
            </a:extLst>
          </p:cNvPr>
          <p:cNvCxnSpPr>
            <a:cxnSpLocks/>
            <a:stCxn id="103" idx="4"/>
          </p:cNvCxnSpPr>
          <p:nvPr/>
        </p:nvCxnSpPr>
        <p:spPr>
          <a:xfrm>
            <a:off x="6460112" y="1598068"/>
            <a:ext cx="748558" cy="178378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0" name="Oval 99">
            <a:extLst>
              <a:ext uri="{FF2B5EF4-FFF2-40B4-BE49-F238E27FC236}">
                <a16:creationId xmlns:a16="http://schemas.microsoft.com/office/drawing/2014/main" id="{A029CB0A-007A-05B0-9ADF-8D15984FA08C}"/>
              </a:ext>
            </a:extLst>
          </p:cNvPr>
          <p:cNvSpPr/>
          <p:nvPr/>
        </p:nvSpPr>
        <p:spPr>
          <a:xfrm>
            <a:off x="7150554" y="5657103"/>
            <a:ext cx="1587394" cy="93085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 b="1"/>
              <a:t>Measurement</a:t>
            </a:r>
          </a:p>
        </p:txBody>
      </p:sp>
      <p:sp>
        <p:nvSpPr>
          <p:cNvPr id="101" name="Oval 100">
            <a:extLst>
              <a:ext uri="{FF2B5EF4-FFF2-40B4-BE49-F238E27FC236}">
                <a16:creationId xmlns:a16="http://schemas.microsoft.com/office/drawing/2014/main" id="{6E425350-C57A-267F-EEF3-701DCFDCB8F4}"/>
              </a:ext>
            </a:extLst>
          </p:cNvPr>
          <p:cNvSpPr/>
          <p:nvPr/>
        </p:nvSpPr>
        <p:spPr>
          <a:xfrm>
            <a:off x="4522733" y="5657103"/>
            <a:ext cx="1587394" cy="901681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 b="1"/>
              <a:t>Environment</a:t>
            </a:r>
          </a:p>
        </p:txBody>
      </p:sp>
      <p:sp>
        <p:nvSpPr>
          <p:cNvPr id="102" name="Oval 101">
            <a:extLst>
              <a:ext uri="{FF2B5EF4-FFF2-40B4-BE49-F238E27FC236}">
                <a16:creationId xmlns:a16="http://schemas.microsoft.com/office/drawing/2014/main" id="{77F9C355-DFA4-B14D-414A-E0DB9F4E8B7F}"/>
              </a:ext>
            </a:extLst>
          </p:cNvPr>
          <p:cNvSpPr/>
          <p:nvPr/>
        </p:nvSpPr>
        <p:spPr>
          <a:xfrm>
            <a:off x="1781424" y="5595639"/>
            <a:ext cx="1508006" cy="90181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/>
              <a:t>Method</a:t>
            </a:r>
          </a:p>
        </p:txBody>
      </p:sp>
      <p:sp>
        <p:nvSpPr>
          <p:cNvPr id="103" name="Oval 102">
            <a:extLst>
              <a:ext uri="{FF2B5EF4-FFF2-40B4-BE49-F238E27FC236}">
                <a16:creationId xmlns:a16="http://schemas.microsoft.com/office/drawing/2014/main" id="{E12B70E2-C3CC-40AE-F1DA-60292F7ADA94}"/>
              </a:ext>
            </a:extLst>
          </p:cNvPr>
          <p:cNvSpPr/>
          <p:nvPr/>
        </p:nvSpPr>
        <p:spPr>
          <a:xfrm>
            <a:off x="5739296" y="766404"/>
            <a:ext cx="1441631" cy="83166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 b="1"/>
              <a:t>Material</a:t>
            </a:r>
          </a:p>
        </p:txBody>
      </p:sp>
      <p:sp>
        <p:nvSpPr>
          <p:cNvPr id="127" name="Rectangle: Rounded Corners 126">
            <a:extLst>
              <a:ext uri="{FF2B5EF4-FFF2-40B4-BE49-F238E27FC236}">
                <a16:creationId xmlns:a16="http://schemas.microsoft.com/office/drawing/2014/main" id="{DCBE863F-F5A6-EAFF-72F2-E20291BC7F81}"/>
              </a:ext>
            </a:extLst>
          </p:cNvPr>
          <p:cNvSpPr/>
          <p:nvPr/>
        </p:nvSpPr>
        <p:spPr>
          <a:xfrm>
            <a:off x="2004708" y="1546912"/>
            <a:ext cx="1385242" cy="44094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100" b="1"/>
              <a:t>Lack of skills</a:t>
            </a:r>
          </a:p>
        </p:txBody>
      </p:sp>
      <p:sp>
        <p:nvSpPr>
          <p:cNvPr id="131" name="Rectangle: Rounded Corners 130">
            <a:extLst>
              <a:ext uri="{FF2B5EF4-FFF2-40B4-BE49-F238E27FC236}">
                <a16:creationId xmlns:a16="http://schemas.microsoft.com/office/drawing/2014/main" id="{257326F0-3E35-2029-7ADD-99454D2F7A4F}"/>
              </a:ext>
            </a:extLst>
          </p:cNvPr>
          <p:cNvSpPr/>
          <p:nvPr/>
        </p:nvSpPr>
        <p:spPr>
          <a:xfrm>
            <a:off x="2252970" y="2176488"/>
            <a:ext cx="1568507" cy="5084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100" b="1"/>
              <a:t>Staff shortage during peak times</a:t>
            </a:r>
          </a:p>
        </p:txBody>
      </p:sp>
      <p:sp>
        <p:nvSpPr>
          <p:cNvPr id="132" name="Rectangle: Rounded Corners 131">
            <a:extLst>
              <a:ext uri="{FF2B5EF4-FFF2-40B4-BE49-F238E27FC236}">
                <a16:creationId xmlns:a16="http://schemas.microsoft.com/office/drawing/2014/main" id="{A41A002B-152A-FBA7-A8F6-F128786DE220}"/>
              </a:ext>
            </a:extLst>
          </p:cNvPr>
          <p:cNvSpPr/>
          <p:nvPr/>
        </p:nvSpPr>
        <p:spPr>
          <a:xfrm>
            <a:off x="2559944" y="2810944"/>
            <a:ext cx="1684252" cy="45059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100" b="1"/>
              <a:t>Communication</a:t>
            </a:r>
          </a:p>
        </p:txBody>
      </p:sp>
      <p:sp>
        <p:nvSpPr>
          <p:cNvPr id="133" name="Rectangle: Rounded Corners 132">
            <a:extLst>
              <a:ext uri="{FF2B5EF4-FFF2-40B4-BE49-F238E27FC236}">
                <a16:creationId xmlns:a16="http://schemas.microsoft.com/office/drawing/2014/main" id="{27B2431D-00E5-9832-0E4E-8B60F2E7EC31}"/>
              </a:ext>
            </a:extLst>
          </p:cNvPr>
          <p:cNvSpPr/>
          <p:nvPr/>
        </p:nvSpPr>
        <p:spPr>
          <a:xfrm>
            <a:off x="842269" y="4988169"/>
            <a:ext cx="1742127" cy="51811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100" b="1"/>
              <a:t>Delays in delivery scheduling </a:t>
            </a:r>
          </a:p>
        </p:txBody>
      </p:sp>
      <p:sp>
        <p:nvSpPr>
          <p:cNvPr id="134" name="Rectangle: Rounded Corners 133">
            <a:extLst>
              <a:ext uri="{FF2B5EF4-FFF2-40B4-BE49-F238E27FC236}">
                <a16:creationId xmlns:a16="http://schemas.microsoft.com/office/drawing/2014/main" id="{76CC240C-4025-C597-C6C9-898E2C737437}"/>
              </a:ext>
            </a:extLst>
          </p:cNvPr>
          <p:cNvSpPr/>
          <p:nvPr/>
        </p:nvSpPr>
        <p:spPr>
          <a:xfrm>
            <a:off x="7150075" y="2809306"/>
            <a:ext cx="1201976" cy="45059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100"/>
              <a:t>Damaged packing materials</a:t>
            </a:r>
          </a:p>
        </p:txBody>
      </p:sp>
      <p:sp>
        <p:nvSpPr>
          <p:cNvPr id="135" name="Rectangle: Rounded Corners 134">
            <a:extLst>
              <a:ext uri="{FF2B5EF4-FFF2-40B4-BE49-F238E27FC236}">
                <a16:creationId xmlns:a16="http://schemas.microsoft.com/office/drawing/2014/main" id="{8EDA8912-6364-18E4-A57D-6D17902A1B49}"/>
              </a:ext>
            </a:extLst>
          </p:cNvPr>
          <p:cNvSpPr/>
          <p:nvPr/>
        </p:nvSpPr>
        <p:spPr>
          <a:xfrm>
            <a:off x="6832508" y="2176626"/>
            <a:ext cx="1279140" cy="37342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/>
              <a:t>Storage condition </a:t>
            </a:r>
          </a:p>
        </p:txBody>
      </p:sp>
      <p:sp>
        <p:nvSpPr>
          <p:cNvPr id="136" name="Rectangle: Rounded Corners 135">
            <a:extLst>
              <a:ext uri="{FF2B5EF4-FFF2-40B4-BE49-F238E27FC236}">
                <a16:creationId xmlns:a16="http://schemas.microsoft.com/office/drawing/2014/main" id="{5750D65D-3D38-F91E-88F6-5BFCCABB41FF}"/>
              </a:ext>
            </a:extLst>
          </p:cNvPr>
          <p:cNvSpPr/>
          <p:nvPr/>
        </p:nvSpPr>
        <p:spPr>
          <a:xfrm>
            <a:off x="6607682" y="1549820"/>
            <a:ext cx="1201976" cy="45059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/>
              <a:t>Supplier Variation</a:t>
            </a:r>
          </a:p>
        </p:txBody>
      </p:sp>
      <p:sp>
        <p:nvSpPr>
          <p:cNvPr id="141" name="Rectangle: Rounded Corners 140">
            <a:extLst>
              <a:ext uri="{FF2B5EF4-FFF2-40B4-BE49-F238E27FC236}">
                <a16:creationId xmlns:a16="http://schemas.microsoft.com/office/drawing/2014/main" id="{02C8A717-F344-5F68-36AA-76EC529D94A3}"/>
              </a:ext>
            </a:extLst>
          </p:cNvPr>
          <p:cNvSpPr/>
          <p:nvPr/>
        </p:nvSpPr>
        <p:spPr>
          <a:xfrm>
            <a:off x="6608471" y="3833250"/>
            <a:ext cx="1626381" cy="45059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100" b="1"/>
              <a:t>IPoor monitoring of delivery </a:t>
            </a:r>
            <a:r>
              <a:rPr lang="en-GB" sz="1100" b="1" err="1"/>
              <a:t>tim</a:t>
            </a:r>
            <a:r>
              <a:rPr lang="en-GB" sz="1100" b="1"/>
              <a:t>es</a:t>
            </a:r>
          </a:p>
        </p:txBody>
      </p:sp>
      <p:sp>
        <p:nvSpPr>
          <p:cNvPr id="142" name="Rectangle: Rounded Corners 141">
            <a:extLst>
              <a:ext uri="{FF2B5EF4-FFF2-40B4-BE49-F238E27FC236}">
                <a16:creationId xmlns:a16="http://schemas.microsoft.com/office/drawing/2014/main" id="{9BC72B5B-F86B-A044-C786-276D1466CEAE}"/>
              </a:ext>
            </a:extLst>
          </p:cNvPr>
          <p:cNvSpPr/>
          <p:nvPr/>
        </p:nvSpPr>
        <p:spPr>
          <a:xfrm>
            <a:off x="6417437" y="4451846"/>
            <a:ext cx="1703546" cy="4313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100" b="1"/>
              <a:t>Lack of sales performance data</a:t>
            </a:r>
          </a:p>
        </p:txBody>
      </p:sp>
      <p:sp>
        <p:nvSpPr>
          <p:cNvPr id="143" name="Rectangle: Rounded Corners 142">
            <a:extLst>
              <a:ext uri="{FF2B5EF4-FFF2-40B4-BE49-F238E27FC236}">
                <a16:creationId xmlns:a16="http://schemas.microsoft.com/office/drawing/2014/main" id="{DDC09FFD-1FAB-48F0-A3C6-047004E870C1}"/>
              </a:ext>
            </a:extLst>
          </p:cNvPr>
          <p:cNvSpPr/>
          <p:nvPr/>
        </p:nvSpPr>
        <p:spPr>
          <a:xfrm>
            <a:off x="6317870" y="5138545"/>
            <a:ext cx="1626382" cy="46023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100" b="1"/>
              <a:t>No feedback system</a:t>
            </a:r>
          </a:p>
        </p:txBody>
      </p:sp>
      <p:sp>
        <p:nvSpPr>
          <p:cNvPr id="144" name="Rectangle: Rounded Corners 143">
            <a:extLst>
              <a:ext uri="{FF2B5EF4-FFF2-40B4-BE49-F238E27FC236}">
                <a16:creationId xmlns:a16="http://schemas.microsoft.com/office/drawing/2014/main" id="{9CB86DFA-5A18-CC70-EE34-6F82713723E7}"/>
              </a:ext>
            </a:extLst>
          </p:cNvPr>
          <p:cNvSpPr/>
          <p:nvPr/>
        </p:nvSpPr>
        <p:spPr>
          <a:xfrm>
            <a:off x="4093185" y="3832182"/>
            <a:ext cx="1645672" cy="35413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100" b="1"/>
              <a:t>Competition from </a:t>
            </a:r>
            <a:r>
              <a:rPr lang="en-GB" sz="1100" b="1" err="1"/>
              <a:t>nerby</a:t>
            </a:r>
            <a:endParaRPr lang="en-GB" sz="1100" b="1"/>
          </a:p>
        </p:txBody>
      </p:sp>
      <p:sp>
        <p:nvSpPr>
          <p:cNvPr id="145" name="Rectangle: Rounded Corners 144">
            <a:extLst>
              <a:ext uri="{FF2B5EF4-FFF2-40B4-BE49-F238E27FC236}">
                <a16:creationId xmlns:a16="http://schemas.microsoft.com/office/drawing/2014/main" id="{533D7F04-EB11-C202-8849-8AF5CD7F54B2}"/>
              </a:ext>
            </a:extLst>
          </p:cNvPr>
          <p:cNvSpPr/>
          <p:nvPr/>
        </p:nvSpPr>
        <p:spPr>
          <a:xfrm>
            <a:off x="1415596" y="3783954"/>
            <a:ext cx="1742128" cy="40236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100" b="1"/>
              <a:t>Poor inventory management</a:t>
            </a:r>
          </a:p>
        </p:txBody>
      </p:sp>
      <p:sp>
        <p:nvSpPr>
          <p:cNvPr id="146" name="Rectangle: Rounded Corners 145">
            <a:extLst>
              <a:ext uri="{FF2B5EF4-FFF2-40B4-BE49-F238E27FC236}">
                <a16:creationId xmlns:a16="http://schemas.microsoft.com/office/drawing/2014/main" id="{166451AE-B2FB-2DE1-5084-77346DB4EECB}"/>
              </a:ext>
            </a:extLst>
          </p:cNvPr>
          <p:cNvSpPr/>
          <p:nvPr/>
        </p:nvSpPr>
        <p:spPr>
          <a:xfrm>
            <a:off x="3910475" y="4352626"/>
            <a:ext cx="1655319" cy="46023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100" b="1"/>
              <a:t>Weather effecting deliveries</a:t>
            </a:r>
          </a:p>
        </p:txBody>
      </p:sp>
      <p:sp>
        <p:nvSpPr>
          <p:cNvPr id="147" name="Rectangle: Rounded Corners 146">
            <a:extLst>
              <a:ext uri="{FF2B5EF4-FFF2-40B4-BE49-F238E27FC236}">
                <a16:creationId xmlns:a16="http://schemas.microsoft.com/office/drawing/2014/main" id="{88BBD7E5-D557-6EB7-2E33-BE7B6BAF1A22}"/>
              </a:ext>
            </a:extLst>
          </p:cNvPr>
          <p:cNvSpPr/>
          <p:nvPr/>
        </p:nvSpPr>
        <p:spPr>
          <a:xfrm>
            <a:off x="3682860" y="5136012"/>
            <a:ext cx="1664964" cy="45059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100" b="1"/>
              <a:t>Humidity effecting flowers</a:t>
            </a:r>
          </a:p>
        </p:txBody>
      </p:sp>
      <p:sp>
        <p:nvSpPr>
          <p:cNvPr id="148" name="Rectangle: Rounded Corners 147">
            <a:extLst>
              <a:ext uri="{FF2B5EF4-FFF2-40B4-BE49-F238E27FC236}">
                <a16:creationId xmlns:a16="http://schemas.microsoft.com/office/drawing/2014/main" id="{9580479F-9A31-24DC-8F09-C4739CB0A887}"/>
              </a:ext>
            </a:extLst>
          </p:cNvPr>
          <p:cNvSpPr/>
          <p:nvPr/>
        </p:nvSpPr>
        <p:spPr>
          <a:xfrm>
            <a:off x="1134986" y="4413263"/>
            <a:ext cx="1751774" cy="41201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100" b="1"/>
              <a:t>Lack of quality control checks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/>
              <a:t>Conclusion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DE961F4-978C-6F9F-B593-ADCB30BE30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24578" y="1923103"/>
            <a:ext cx="8915399" cy="3445451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Helvetica" pitchFamily="2" charset="0"/>
              </a:rPr>
              <a:t>In conclusion , Green Haven Florists is facing a sales slump, impacting both the volume of flowers sold and overall revenue. We've explored the company's background, identified the scale and causes of the problem, and examined external factors using a PESTLE analysis. A fishbone diagram helped pinpoint specific reasons for the sales decline. Moving forward, the ideas presented aim </a:t>
            </a:r>
            <a:r>
              <a:rPr lang="en-GB">
                <a:effectLst/>
                <a:latin typeface="Helvetica" pitchFamily="2" charset="0"/>
              </a:rPr>
              <a:t>to boost Green </a:t>
            </a:r>
            <a:r>
              <a:rPr lang="en-GB" dirty="0">
                <a:effectLst/>
                <a:latin typeface="Helvetica" pitchFamily="2" charset="0"/>
              </a:rPr>
              <a:t>Haven Florists' sales </a:t>
            </a:r>
            <a:r>
              <a:rPr lang="en-GB">
                <a:effectLst/>
                <a:latin typeface="Helvetica" pitchFamily="2" charset="0"/>
              </a:rPr>
              <a:t>and ensure</a:t>
            </a:r>
            <a:r>
              <a:rPr lang="en-GB">
                <a:latin typeface="Helvetica" pitchFamily="2" charset="0"/>
              </a:rPr>
              <a:t> </a:t>
            </a:r>
            <a:r>
              <a:rPr lang="en-GB" dirty="0">
                <a:effectLst/>
                <a:latin typeface="Helvetica" pitchFamily="2" charset="0"/>
              </a:rPr>
              <a:t>a return to growth and profitability."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r>
              <a:rPr lang="en-GB" b="1">
                <a:solidFill>
                  <a:srgbClr val="111111"/>
                </a:solidFill>
                <a:latin typeface="Arial"/>
                <a:ea typeface="Roboto"/>
                <a:cs typeface="Roboto"/>
              </a:rPr>
              <a:t>Calculator Ultra (2025)</a:t>
            </a:r>
            <a:r>
              <a:rPr lang="en-GB" b="1" i="1">
                <a:solidFill>
                  <a:srgbClr val="11111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i="1">
                <a:solidFill>
                  <a:srgbClr val="1D4ED8"/>
                </a:solidFill>
                <a:latin typeface="Arial"/>
                <a:ea typeface="Roboto"/>
                <a:cs typeface="Roboto"/>
              </a:rPr>
              <a:t>Find More Calculator</a:t>
            </a:r>
            <a:r>
              <a:rPr lang="en-GB" b="1">
                <a:solidFill>
                  <a:srgbClr val="1D4ED8"/>
                </a:solidFill>
                <a:latin typeface="Arial"/>
                <a:ea typeface="Roboto"/>
                <a:cs typeface="Roboto"/>
              </a:rPr>
              <a:t> Available at: </a:t>
            </a:r>
            <a:r>
              <a:rPr lang="en-GB">
                <a:solidFill>
                  <a:srgbClr val="1D4ED8"/>
                </a:solidFill>
                <a:latin typeface="Arial"/>
                <a:ea typeface="+mn-lt"/>
                <a:cs typeface="+mn-lt"/>
                <a:hlinkClick r:id="rId2"/>
              </a:rPr>
              <a:t>Drop in Sales Calculator &amp; Formula Online Calculator Ultra</a:t>
            </a:r>
            <a:r>
              <a:rPr lang="en-GB" b="1" i="1">
                <a:latin typeface="Arial"/>
                <a:ea typeface="Roboto"/>
                <a:cs typeface="Roboto"/>
              </a:rPr>
              <a:t> </a:t>
            </a:r>
            <a:r>
              <a:rPr lang="en-GB" b="1">
                <a:latin typeface="Arial"/>
                <a:ea typeface="Roboto"/>
                <a:cs typeface="Roboto"/>
              </a:rPr>
              <a:t>(Accessed:  6 October 2025).</a:t>
            </a:r>
          </a:p>
          <a:p>
            <a:r>
              <a:rPr lang="en-GB" b="1">
                <a:latin typeface="Arial"/>
                <a:ea typeface="Roboto"/>
                <a:cs typeface="Roboto"/>
                <a:hlinkClick r:id="rId3"/>
              </a:rPr>
              <a:t>https://www.studocu.com/en-gb/messages/question/14170067/green-haven-florists-pestel-analiys</a:t>
            </a:r>
            <a:endParaRPr lang="en-GB" b="1">
              <a:latin typeface="Arial"/>
              <a:ea typeface="Roboto"/>
              <a:cs typeface="Roboto"/>
            </a:endParaRPr>
          </a:p>
          <a:p>
            <a:r>
              <a:rPr lang="en-GB" b="1">
                <a:solidFill>
                  <a:srgbClr val="595959"/>
                </a:solidFill>
                <a:latin typeface="Arial"/>
                <a:ea typeface="Roboto"/>
                <a:cs typeface="Arial"/>
                <a:hlinkClick r:id="rId3"/>
              </a:rPr>
              <a:t>https://www.studocu.com/en-gb/messages/question/14170067/green-haven-florists-pestel-analiys</a:t>
            </a:r>
            <a:endParaRPr lang="en-GB" b="1">
              <a:solidFill>
                <a:srgbClr val="595959"/>
              </a:solidFill>
              <a:latin typeface="Arial"/>
              <a:ea typeface="Roboto"/>
              <a:cs typeface="Arial"/>
            </a:endParaRPr>
          </a:p>
          <a:p>
            <a:endParaRPr lang="en-GB" b="1">
              <a:solidFill>
                <a:srgbClr val="595959"/>
              </a:solidFill>
              <a:latin typeface="Arial"/>
              <a:ea typeface="Roboto"/>
              <a:cs typeface="Roboto"/>
            </a:endParaRPr>
          </a:p>
          <a:p>
            <a:endParaRPr lang="en-GB" b="1">
              <a:solidFill>
                <a:srgbClr val="595959"/>
              </a:solidFill>
              <a:latin typeface="Arial"/>
              <a:ea typeface="Roboto"/>
              <a:cs typeface="Roboto"/>
            </a:endParaRPr>
          </a:p>
          <a:p>
            <a:r>
              <a:rPr lang="en-GB" b="1">
                <a:solidFill>
                  <a:srgbClr val="FF0000"/>
                </a:solidFill>
                <a:latin typeface="Arial"/>
                <a:ea typeface="Roboto"/>
                <a:cs typeface="Roboto"/>
              </a:rPr>
              <a:t>5 sources</a:t>
            </a:r>
            <a:br>
              <a:rPr lang="en-GB" b="1">
                <a:latin typeface="Arial"/>
                <a:ea typeface="Roboto"/>
                <a:cs typeface="Roboto"/>
              </a:rPr>
            </a:br>
            <a:endParaRPr lang="en-GB" sz="1800" b="1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/>
              <a:t>				</a:t>
            </a:r>
            <a:r>
              <a:rPr lang="en-US" sz="5400" b="1"/>
              <a:t>Questions</a:t>
            </a:r>
            <a:r>
              <a:rPr lang="en-US" sz="540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Application>Microsoft Office PowerPoint</Application>
  <PresentationFormat>Widescreen</PresentationFormat>
  <Slides>11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Wisp</vt:lpstr>
      <vt:lpstr>MODULE NAME: Problem Solving and Decision Making MODULE CODE:  STUDENT NAME: Jose Carlos De Almeida Sousa STUDENT ID: 2511761 LECTURER: Anita Nan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NAME: Problem Solving and Decision Making MODULE CODE:  STUDENT NAME: Jose Carlos De Almeida Sousa STUDENT ID: 2511761 LECTURER: Anita Nan Assignment 1: Presentation</dc:title>
  <dc:creator>Anita Nan</dc:creator>
  <cp:lastModifiedBy>Jose Carlos De Almeida Sousa Chong (2511671)</cp:lastModifiedBy>
  <cp:revision>2</cp:revision>
  <dcterms:created xsi:type="dcterms:W3CDTF">2024-10-08T15:58:04Z</dcterms:created>
  <dcterms:modified xsi:type="dcterms:W3CDTF">2026-07-29T15:48:43Z</dcterms:modified>
</cp:coreProperties>
</file>