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72" r:id="rId2"/>
    <p:sldId id="258" r:id="rId3"/>
    <p:sldId id="259" r:id="rId4"/>
    <p:sldId id="260" r:id="rId5"/>
    <p:sldId id="261" r:id="rId6"/>
    <p:sldId id="262" r:id="rId7"/>
    <p:sldId id="263" r:id="rId8"/>
    <p:sldId id="269" r:id="rId9"/>
    <p:sldId id="264" r:id="rId10"/>
    <p:sldId id="265" r:id="rId11"/>
    <p:sldId id="266" r:id="rId12"/>
    <p:sldId id="267" r:id="rId13"/>
    <p:sldId id="285" r:id="rId14"/>
    <p:sldId id="286" r:id="rId15"/>
    <p:sldId id="287" r:id="rId16"/>
    <p:sldId id="273" r:id="rId17"/>
    <p:sldId id="281" r:id="rId18"/>
    <p:sldId id="284" r:id="rId19"/>
    <p:sldId id="271" r:id="rId20"/>
    <p:sldId id="274" r:id="rId21"/>
    <p:sldId id="275" r:id="rId22"/>
    <p:sldId id="276" r:id="rId23"/>
    <p:sldId id="277" r:id="rId24"/>
    <p:sldId id="268" r:id="rId25"/>
    <p:sldId id="279" r:id="rId26"/>
    <p:sldId id="280" r:id="rId27"/>
    <p:sldId id="283" r:id="rId28"/>
    <p:sldId id="27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95226" autoAdjust="0"/>
  </p:normalViewPr>
  <p:slideViewPr>
    <p:cSldViewPr>
      <p:cViewPr varScale="1">
        <p:scale>
          <a:sx n="82" d="100"/>
          <a:sy n="82" d="100"/>
        </p:scale>
        <p:origin x="147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85BFC0-A00D-4F6D-B3CB-646C2D89ADDF}" type="datetimeFigureOut">
              <a:rPr lang="en-US" smtClean="0"/>
              <a:pPr/>
              <a:t>2/8/2021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CBF665-3BBB-458C-8D93-E2400EB85EF6}" type="slidenum">
              <a:rPr lang="en-GB" smtClean="0"/>
              <a:pPr/>
              <a:t>‹#›</a:t>
            </a:fld>
            <a:endParaRPr lang="en-GB" dirty="0"/>
          </a:p>
        </p:txBody>
      </p:sp>
    </p:spTree>
    <p:extLst>
      <p:ext uri="{BB962C8B-B14F-4D97-AF65-F5344CB8AC3E}">
        <p14:creationId xmlns:p14="http://schemas.microsoft.com/office/powerpoint/2010/main" val="309548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1CBF665-3BBB-458C-8D93-E2400EB85EF6}" type="slidenum">
              <a:rPr lang="en-GB" smtClean="0"/>
              <a:pPr/>
              <a:t>6</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2/8/2021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4696B3-C44F-472E-B62B-82911BA0A0B6}" type="datetimeFigureOut">
              <a:rPr lang="en-US" smtClean="0"/>
              <a:pPr/>
              <a:t>2/8/2021</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413F0-2243-42DE-B397-D82A44521E4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myheritage.com/album-21_0_1_10339761/%D1%80%D0%BE%D0%B4%D0%BD%D1%8B%D0%B5?fsn=1&amp;page=2"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rogerebert.com/reviews/little-miss-sunshine-200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tutor2u.net/revision_notes_marketing.asp"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reelmovienews.com/images/gallery/the-juno-movie-poster_292x410.jpg"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anorak.co.uk/wp-content/uploads/harps_elton_john_cover.jpg" TargetMode="Externa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blog.amigram.com/wp-content/uploads/2010/07/marilyn65randy59-10yrtwinsTravis-andRyan.jpg" TargetMode="Externa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71611"/>
            <a:ext cx="7772400" cy="1928827"/>
          </a:xfrm>
        </p:spPr>
        <p:txBody>
          <a:bodyPr>
            <a:normAutofit fontScale="90000"/>
          </a:bodyPr>
          <a:lstStyle/>
          <a:p>
            <a:br>
              <a:rPr lang="en-GB" dirty="0"/>
            </a:br>
            <a:r>
              <a:rPr lang="en-GB" sz="3600" dirty="0"/>
              <a:t> </a:t>
            </a:r>
            <a:r>
              <a:rPr lang="en-GB" sz="3600" dirty="0">
                <a:latin typeface="Arial" pitchFamily="34" charset="0"/>
                <a:cs typeface="Arial" pitchFamily="34" charset="0"/>
              </a:rPr>
              <a:t>Can the Family Life Cycle (FLC) be used in the C21st? </a:t>
            </a:r>
            <a:br>
              <a:rPr lang="en-GB" sz="3600" dirty="0">
                <a:latin typeface="Arial" pitchFamily="34" charset="0"/>
                <a:cs typeface="Arial" pitchFamily="34" charset="0"/>
              </a:rPr>
            </a:br>
            <a:br>
              <a:rPr lang="en-GB" sz="3600" dirty="0">
                <a:latin typeface="Arial" pitchFamily="34" charset="0"/>
                <a:cs typeface="Arial" pitchFamily="34" charset="0"/>
              </a:rPr>
            </a:br>
            <a:r>
              <a:rPr lang="en-GB" sz="3600" dirty="0">
                <a:latin typeface="Arial" pitchFamily="34" charset="0"/>
                <a:cs typeface="Arial" pitchFamily="34" charset="0"/>
              </a:rPr>
              <a:t>Could it provide ideas for your thesis?</a:t>
            </a:r>
          </a:p>
        </p:txBody>
      </p:sp>
      <p:sp>
        <p:nvSpPr>
          <p:cNvPr id="3" name="Subtitle 2"/>
          <p:cNvSpPr>
            <a:spLocks noGrp="1"/>
          </p:cNvSpPr>
          <p:nvPr>
            <p:ph type="subTitle" idx="1"/>
          </p:nvPr>
        </p:nvSpPr>
        <p:spPr>
          <a:xfrm>
            <a:off x="1371600" y="4005064"/>
            <a:ext cx="6400800" cy="1633736"/>
          </a:xfrm>
        </p:spPr>
        <p:txBody>
          <a:bodyPr>
            <a:noAutofit/>
          </a:bodyPr>
          <a:lstStyle/>
          <a:p>
            <a:r>
              <a:rPr lang="en-GB" sz="2800" dirty="0">
                <a:solidFill>
                  <a:schemeClr val="tx1"/>
                </a:solidFill>
                <a:latin typeface="Arial" pitchFamily="34" charset="0"/>
                <a:cs typeface="Arial" pitchFamily="34" charset="0"/>
              </a:rPr>
              <a:t>Steve Griffiths</a:t>
            </a:r>
          </a:p>
          <a:p>
            <a:r>
              <a:rPr lang="en-GB" sz="1800" dirty="0">
                <a:solidFill>
                  <a:schemeClr val="tx1"/>
                </a:solidFill>
              </a:rPr>
              <a:t>Visiting tutor, Post Graduate Centre, Institute of Management &amp; Health.</a:t>
            </a:r>
          </a:p>
          <a:p>
            <a:endParaRPr lang="en-GB" sz="1800" dirty="0">
              <a:solidFill>
                <a:schemeClr val="tx1"/>
              </a:solidFill>
              <a:latin typeface="Arial" pitchFamily="34" charset="0"/>
              <a:cs typeface="Arial" pitchFamily="34" charset="0"/>
            </a:endParaRPr>
          </a:p>
          <a:p>
            <a:r>
              <a:rPr lang="en-GB" sz="1800" dirty="0">
                <a:solidFill>
                  <a:schemeClr val="tx1"/>
                </a:solidFill>
                <a:latin typeface="Arial" pitchFamily="34" charset="0"/>
                <a:cs typeface="Arial" pitchFamily="34" charset="0"/>
              </a:rPr>
              <a:t>Former Assistant Dean, Faculty of Business and Management</a:t>
            </a:r>
          </a:p>
          <a:p>
            <a:r>
              <a:rPr lang="en-GB" sz="2000" dirty="0">
                <a:solidFill>
                  <a:schemeClr val="tx1"/>
                </a:solidFill>
                <a:latin typeface="Arial" pitchFamily="34" charset="0"/>
                <a:cs typeface="Arial" pitchFamily="34" charset="0"/>
              </a:rPr>
              <a:t>Swansea Business School</a:t>
            </a:r>
          </a:p>
        </p:txBody>
      </p:sp>
      <p:pic>
        <p:nvPicPr>
          <p:cNvPr id="7" name="Picture 3" descr="UWTSD new Logo">
            <a:extLst>
              <a:ext uri="{FF2B5EF4-FFF2-40B4-BE49-F238E27FC236}">
                <a16:creationId xmlns:a16="http://schemas.microsoft.com/office/drawing/2014/main" id="{EECD9512-2964-444E-828E-A373028C7F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7794" y="332656"/>
            <a:ext cx="3371850"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1. The happy family?</a:t>
            </a:r>
          </a:p>
        </p:txBody>
      </p:sp>
      <p:pic>
        <p:nvPicPr>
          <p:cNvPr id="4" name="il_fi" descr="http://www.hhs.state.ne.us/images/family-mulitigenerational.jpg"/>
          <p:cNvPicPr>
            <a:picLocks noGrp="1"/>
          </p:cNvPicPr>
          <p:nvPr>
            <p:ph idx="1"/>
          </p:nvPr>
        </p:nvPicPr>
        <p:blipFill>
          <a:blip r:embed="rId2"/>
          <a:srcRect/>
          <a:stretch>
            <a:fillRect/>
          </a:stretch>
        </p:blipFill>
        <p:spPr bwMode="auto">
          <a:xfrm>
            <a:off x="1714480" y="1714488"/>
            <a:ext cx="5500726" cy="471490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 2. The happy family?</a:t>
            </a:r>
          </a:p>
        </p:txBody>
      </p:sp>
      <p:pic>
        <p:nvPicPr>
          <p:cNvPr id="4" name="Content Placeholder 3" descr="http://thumbnail.myheritageimages.com/339/761/10339761/000/000021_305018f3df2884xmbsxq88_N_128x128C.jpg">
            <a:hlinkClick r:id="rId2"/>
          </p:cNvPr>
          <p:cNvPicPr>
            <a:picLocks noGrp="1"/>
          </p:cNvPicPr>
          <p:nvPr>
            <p:ph idx="1"/>
          </p:nvPr>
        </p:nvPicPr>
        <p:blipFill>
          <a:blip r:embed="rId3"/>
          <a:srcRect/>
          <a:stretch>
            <a:fillRect/>
          </a:stretch>
        </p:blipFill>
        <p:spPr bwMode="auto">
          <a:xfrm>
            <a:off x="1285852" y="1643050"/>
            <a:ext cx="5572164" cy="4572032"/>
          </a:xfrm>
          <a:prstGeom prst="rect">
            <a:avLst/>
          </a:prstGeom>
          <a:noFill/>
          <a:ln w="9525">
            <a:noFill/>
            <a:miter lim="800000"/>
            <a:headEnd/>
            <a:tailEnd/>
          </a:ln>
        </p:spPr>
      </p:pic>
      <p:sp>
        <p:nvSpPr>
          <p:cNvPr id="5" name="Rectangle 4"/>
          <p:cNvSpPr/>
          <p:nvPr/>
        </p:nvSpPr>
        <p:spPr>
          <a:xfrm>
            <a:off x="7143768" y="1643051"/>
            <a:ext cx="1785950" cy="2862322"/>
          </a:xfrm>
          <a:prstGeom prst="rect">
            <a:avLst/>
          </a:prstGeom>
        </p:spPr>
        <p:txBody>
          <a:bodyPr wrap="square">
            <a:spAutoFit/>
          </a:bodyPr>
          <a:lstStyle/>
          <a:p>
            <a:r>
              <a:rPr lang="en-GB" sz="2000" b="1" dirty="0">
                <a:latin typeface="Arial" pitchFamily="34" charset="0"/>
                <a:cs typeface="Arial" pitchFamily="34" charset="0"/>
              </a:rPr>
              <a:t>Is the happy family a myth?</a:t>
            </a:r>
          </a:p>
          <a:p>
            <a:endParaRPr lang="en-GB" sz="2000" b="1" dirty="0">
              <a:latin typeface="Arial" pitchFamily="34" charset="0"/>
              <a:cs typeface="Arial" pitchFamily="34" charset="0"/>
            </a:endParaRPr>
          </a:p>
          <a:p>
            <a:endParaRPr lang="en-GB" sz="2000" b="1" dirty="0">
              <a:latin typeface="Arial" pitchFamily="34" charset="0"/>
              <a:cs typeface="Arial" pitchFamily="34" charset="0"/>
            </a:endParaRPr>
          </a:p>
          <a:p>
            <a:endParaRPr lang="en-GB" sz="2000" b="1" dirty="0">
              <a:latin typeface="Arial" pitchFamily="34" charset="0"/>
              <a:cs typeface="Arial" pitchFamily="34" charset="0"/>
            </a:endParaRPr>
          </a:p>
          <a:p>
            <a:r>
              <a:rPr lang="en-GB" sz="2000" b="1" dirty="0">
                <a:latin typeface="Arial" pitchFamily="34" charset="0"/>
                <a:cs typeface="Arial" pitchFamily="34" charset="0"/>
              </a:rPr>
              <a:t>You don’t choose your relatives!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itchFamily="34" charset="0"/>
                <a:cs typeface="Arial" pitchFamily="34" charset="0"/>
              </a:rPr>
              <a:t>3. The happy family? </a:t>
            </a:r>
            <a:r>
              <a:rPr lang="en-GB" sz="2200" dirty="0">
                <a:latin typeface="Arial" pitchFamily="34" charset="0"/>
                <a:cs typeface="Arial" pitchFamily="34" charset="0"/>
              </a:rPr>
              <a:t>Little Miss Sunshine </a:t>
            </a:r>
            <a:r>
              <a:rPr lang="en-GB" sz="1200" dirty="0">
                <a:latin typeface="Arial" pitchFamily="34" charset="0"/>
                <a:cs typeface="Arial" pitchFamily="34" charset="0"/>
                <a:hlinkClick r:id="rId2"/>
              </a:rPr>
              <a:t>https://www.rogerebert.com/reviews/little-miss-sunshine-2006</a:t>
            </a:r>
            <a:r>
              <a:rPr lang="en-GB" sz="1200" dirty="0">
                <a:latin typeface="Arial" pitchFamily="34" charset="0"/>
                <a:cs typeface="Arial" pitchFamily="34" charset="0"/>
              </a:rPr>
              <a:t> </a:t>
            </a:r>
          </a:p>
        </p:txBody>
      </p:sp>
      <p:pic>
        <p:nvPicPr>
          <p:cNvPr id="4" name="il_fi" descr="http://www.babble.com/CS/blogs/strollerderby/sunshine.jpg"/>
          <p:cNvPicPr>
            <a:picLocks noGrp="1"/>
          </p:cNvPicPr>
          <p:nvPr>
            <p:ph idx="1"/>
          </p:nvPr>
        </p:nvPicPr>
        <p:blipFill>
          <a:blip r:embed="rId3"/>
          <a:srcRect/>
          <a:stretch>
            <a:fillRect/>
          </a:stretch>
        </p:blipFill>
        <p:spPr bwMode="auto">
          <a:xfrm>
            <a:off x="857224" y="1500174"/>
            <a:ext cx="7215238" cy="457203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4. The happy family?</a:t>
            </a:r>
          </a:p>
        </p:txBody>
      </p:sp>
      <p:pic>
        <p:nvPicPr>
          <p:cNvPr id="4" name="il_fi" descr="http://papergangsta101.files.wordpress.com/2010/06/filal-piety-asian_family.jpg"/>
          <p:cNvPicPr>
            <a:picLocks noGrp="1"/>
          </p:cNvPicPr>
          <p:nvPr>
            <p:ph idx="1"/>
          </p:nvPr>
        </p:nvPicPr>
        <p:blipFill>
          <a:blip r:embed="rId2"/>
          <a:srcRect/>
          <a:stretch>
            <a:fillRect/>
          </a:stretch>
        </p:blipFill>
        <p:spPr bwMode="auto">
          <a:xfrm>
            <a:off x="1180177" y="1600200"/>
            <a:ext cx="6783645" cy="452596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5. The happy family?</a:t>
            </a:r>
          </a:p>
        </p:txBody>
      </p:sp>
      <p:pic>
        <p:nvPicPr>
          <p:cNvPr id="4" name="Content Placeholder 3" descr="Mixed race Chinese and white blended family with baby"/>
          <p:cNvPicPr>
            <a:picLocks noGrp="1"/>
          </p:cNvPicPr>
          <p:nvPr>
            <p:ph idx="1"/>
          </p:nvPr>
        </p:nvPicPr>
        <p:blipFill>
          <a:blip r:embed="rId3"/>
          <a:srcRect/>
          <a:stretch>
            <a:fillRect/>
          </a:stretch>
        </p:blipFill>
        <p:spPr bwMode="auto">
          <a:xfrm>
            <a:off x="1816100" y="1615281"/>
            <a:ext cx="5511800" cy="44958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57166"/>
            <a:ext cx="9144000" cy="2062103"/>
          </a:xfrm>
          <a:prstGeom prst="rect">
            <a:avLst/>
          </a:prstGeom>
        </p:spPr>
        <p:txBody>
          <a:bodyPr wrap="square">
            <a:spAutoFit/>
          </a:bodyPr>
          <a:lstStyle/>
          <a:p>
            <a:r>
              <a:rPr lang="en-GB" sz="3200" dirty="0">
                <a:latin typeface="Arial" pitchFamily="34" charset="0"/>
                <a:cs typeface="Arial" pitchFamily="34" charset="0"/>
              </a:rPr>
              <a:t>Wells, W. D. &amp; Gruber, G. (1966) The Life Cycle Concept in Marketing Research, </a:t>
            </a:r>
            <a:r>
              <a:rPr lang="en-GB" sz="3200" i="1" dirty="0">
                <a:latin typeface="Arial" pitchFamily="34" charset="0"/>
                <a:cs typeface="Arial" pitchFamily="34" charset="0"/>
              </a:rPr>
              <a:t>Journal of Marketing </a:t>
            </a:r>
            <a:r>
              <a:rPr lang="en-GB" sz="3200" i="1" dirty="0" err="1">
                <a:latin typeface="Arial" pitchFamily="34" charset="0"/>
                <a:cs typeface="Arial" pitchFamily="34" charset="0"/>
              </a:rPr>
              <a:t>Research</a:t>
            </a:r>
            <a:r>
              <a:rPr lang="en-GB" sz="3200" dirty="0" err="1">
                <a:latin typeface="Arial" pitchFamily="34" charset="0"/>
                <a:cs typeface="Arial" pitchFamily="34" charset="0"/>
              </a:rPr>
              <a:t>,Vol</a:t>
            </a:r>
            <a:r>
              <a:rPr lang="en-GB" sz="3200" dirty="0">
                <a:latin typeface="Arial" pitchFamily="34" charset="0"/>
                <a:cs typeface="Arial" pitchFamily="34" charset="0"/>
              </a:rPr>
              <a:t>. 3, November, pp 355-363</a:t>
            </a:r>
          </a:p>
        </p:txBody>
      </p:sp>
      <p:sp>
        <p:nvSpPr>
          <p:cNvPr id="4" name="Rectangle 3"/>
          <p:cNvSpPr/>
          <p:nvPr/>
        </p:nvSpPr>
        <p:spPr>
          <a:xfrm>
            <a:off x="500034" y="2571744"/>
            <a:ext cx="7858180" cy="2677656"/>
          </a:xfrm>
          <a:prstGeom prst="rect">
            <a:avLst/>
          </a:prstGeom>
        </p:spPr>
        <p:txBody>
          <a:bodyPr wrap="square">
            <a:spAutoFit/>
          </a:bodyPr>
          <a:lstStyle/>
          <a:p>
            <a:r>
              <a:rPr lang="en-GB" sz="2800" dirty="0">
                <a:latin typeface="Arial" pitchFamily="34" charset="0"/>
                <a:cs typeface="Arial" pitchFamily="34" charset="0"/>
              </a:rPr>
              <a:t>A way of segmenting the family market at different stages of the life cycle to determine the products and services that people buy at each stage.</a:t>
            </a:r>
          </a:p>
          <a:p>
            <a:r>
              <a:rPr lang="en-GB" sz="2800" dirty="0">
                <a:latin typeface="Arial" pitchFamily="34" charset="0"/>
                <a:cs typeface="Arial" pitchFamily="34" charset="0"/>
              </a:rPr>
              <a:t>(</a:t>
            </a:r>
            <a:r>
              <a:rPr lang="en-GB" sz="2800" dirty="0">
                <a:latin typeface="Arial" pitchFamily="34" charset="0"/>
                <a:cs typeface="Arial" pitchFamily="34" charset="0"/>
                <a:hlinkClick r:id="rId2"/>
              </a:rPr>
              <a:t>www.tutor2u.net/revision_notes_marketing.asp</a:t>
            </a:r>
            <a:r>
              <a:rPr lang="en-GB" sz="2800" dirty="0">
                <a:latin typeface="Arial" pitchFamily="34" charset="0"/>
                <a:cs typeface="Arial" pitchFamily="34" charset="0"/>
              </a:rPr>
              <a:t>  Accessed 20 May 2011)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latin typeface="Arial" pitchFamily="34" charset="0"/>
                <a:cs typeface="Arial" pitchFamily="34" charset="0"/>
              </a:rPr>
              <a:t>Why use theory?</a:t>
            </a:r>
            <a:br>
              <a:rPr lang="en-GB" dirty="0"/>
            </a:br>
            <a:endParaRPr lang="en-GB" dirty="0"/>
          </a:p>
        </p:txBody>
      </p:sp>
      <p:sp>
        <p:nvSpPr>
          <p:cNvPr id="3" name="Content Placeholder 2"/>
          <p:cNvSpPr>
            <a:spLocks noGrp="1"/>
          </p:cNvSpPr>
          <p:nvPr>
            <p:ph idx="1"/>
          </p:nvPr>
        </p:nvSpPr>
        <p:spPr>
          <a:xfrm>
            <a:off x="457200" y="1000108"/>
            <a:ext cx="8229600" cy="5500726"/>
          </a:xfrm>
        </p:spPr>
        <p:txBody>
          <a:bodyPr>
            <a:normAutofit fontScale="70000" lnSpcReduction="20000"/>
          </a:bodyPr>
          <a:lstStyle/>
          <a:p>
            <a:r>
              <a:rPr lang="en-GB" sz="4000" b="1" dirty="0">
                <a:latin typeface="Arial" pitchFamily="34" charset="0"/>
                <a:cs typeface="Arial" pitchFamily="34" charset="0"/>
              </a:rPr>
              <a:t>Theories, models, paradigms, concepts...... are all essential to study of business and management at the highest level.</a:t>
            </a:r>
            <a:endParaRPr lang="en-GB" sz="4000" dirty="0">
              <a:latin typeface="Arial" pitchFamily="34" charset="0"/>
              <a:cs typeface="Arial" pitchFamily="34" charset="0"/>
            </a:endParaRPr>
          </a:p>
          <a:p>
            <a:r>
              <a:rPr lang="en-GB" sz="4000" b="1" dirty="0">
                <a:latin typeface="Arial" pitchFamily="34" charset="0"/>
                <a:cs typeface="Arial" pitchFamily="34" charset="0"/>
              </a:rPr>
              <a:t>Many students hate theories.</a:t>
            </a:r>
            <a:endParaRPr lang="en-GB" sz="4000" dirty="0">
              <a:latin typeface="Arial" pitchFamily="34" charset="0"/>
              <a:cs typeface="Arial" pitchFamily="34" charset="0"/>
            </a:endParaRPr>
          </a:p>
          <a:p>
            <a:r>
              <a:rPr lang="en-GB" sz="4000" b="1" dirty="0">
                <a:latin typeface="Arial" pitchFamily="34" charset="0"/>
                <a:cs typeface="Arial" pitchFamily="34" charset="0"/>
              </a:rPr>
              <a:t>Theory helps us understand the world, make predictions and strengthens our arguments.</a:t>
            </a:r>
            <a:endParaRPr lang="en-GB" sz="4000" dirty="0">
              <a:latin typeface="Arial" pitchFamily="34" charset="0"/>
              <a:cs typeface="Arial" pitchFamily="34" charset="0"/>
            </a:endParaRPr>
          </a:p>
          <a:p>
            <a:r>
              <a:rPr lang="en-GB" sz="4000" b="1" dirty="0">
                <a:latin typeface="Arial" pitchFamily="34" charset="0"/>
                <a:cs typeface="Arial" pitchFamily="34" charset="0"/>
              </a:rPr>
              <a:t>Few theories work 100% of the time. It is important to evaluate when theory does not work as well as when it does.</a:t>
            </a:r>
            <a:endParaRPr lang="en-GB" sz="4000" dirty="0">
              <a:latin typeface="Arial" pitchFamily="34" charset="0"/>
              <a:cs typeface="Arial" pitchFamily="34" charset="0"/>
            </a:endParaRPr>
          </a:p>
          <a:p>
            <a:r>
              <a:rPr lang="en-GB" sz="4000" b="1" dirty="0">
                <a:latin typeface="Arial" pitchFamily="34" charset="0"/>
                <a:cs typeface="Arial" pitchFamily="34" charset="0"/>
              </a:rPr>
              <a:t>All theories have alternatives that say the opposite or very different things.</a:t>
            </a:r>
            <a:endParaRPr lang="en-GB" sz="4000" dirty="0">
              <a:latin typeface="Arial" pitchFamily="34" charset="0"/>
              <a:cs typeface="Arial" pitchFamily="34" charset="0"/>
            </a:endParaRPr>
          </a:p>
          <a:p>
            <a:r>
              <a:rPr lang="en-GB" sz="4000" b="1" dirty="0">
                <a:latin typeface="Arial" pitchFamily="34" charset="0"/>
                <a:cs typeface="Arial" pitchFamily="34" charset="0"/>
              </a:rPr>
              <a:t>All theories need to be updated for changing circumstances</a:t>
            </a:r>
            <a:endParaRPr lang="en-GB" sz="4000" dirty="0">
              <a:latin typeface="Arial" pitchFamily="34" charset="0"/>
              <a:cs typeface="Arial" pitchFamily="34" charset="0"/>
            </a:endParaRP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5786" y="857232"/>
            <a:ext cx="7286676" cy="4462760"/>
          </a:xfrm>
          <a:prstGeom prst="rect">
            <a:avLst/>
          </a:prstGeom>
        </p:spPr>
        <p:txBody>
          <a:bodyPr wrap="square">
            <a:spAutoFit/>
          </a:bodyPr>
          <a:lstStyle/>
          <a:p>
            <a:r>
              <a:rPr lang="en-GB" sz="3200" b="1" dirty="0">
                <a:latin typeface="Arial" pitchFamily="34" charset="0"/>
                <a:cs typeface="Arial" pitchFamily="34" charset="0"/>
              </a:rPr>
              <a:t>Key Variables for the FLC</a:t>
            </a:r>
          </a:p>
          <a:p>
            <a:endParaRPr lang="en-GB" sz="2800" b="1" dirty="0">
              <a:latin typeface="Arial" pitchFamily="34" charset="0"/>
              <a:cs typeface="Arial" pitchFamily="34" charset="0"/>
            </a:endParaRPr>
          </a:p>
          <a:p>
            <a:endParaRPr lang="en-GB" sz="2800" b="1" dirty="0">
              <a:latin typeface="Arial" pitchFamily="34" charset="0"/>
              <a:cs typeface="Arial" pitchFamily="34" charset="0"/>
            </a:endParaRPr>
          </a:p>
          <a:p>
            <a:pPr lvl="0">
              <a:buFont typeface="Arial" pitchFamily="34" charset="0"/>
              <a:buChar char="•"/>
            </a:pPr>
            <a:r>
              <a:rPr lang="en-GB" sz="2800" b="1" dirty="0">
                <a:latin typeface="Arial" pitchFamily="34" charset="0"/>
                <a:cs typeface="Arial" pitchFamily="34" charset="0"/>
              </a:rPr>
              <a:t>Age</a:t>
            </a:r>
          </a:p>
          <a:p>
            <a:pPr lvl="0">
              <a:buFont typeface="Arial" pitchFamily="34" charset="0"/>
              <a:buChar char="•"/>
            </a:pPr>
            <a:endParaRPr lang="en-GB" sz="2800" b="1" dirty="0">
              <a:latin typeface="Arial" pitchFamily="34" charset="0"/>
              <a:cs typeface="Arial" pitchFamily="34" charset="0"/>
            </a:endParaRPr>
          </a:p>
          <a:p>
            <a:pPr lvl="0">
              <a:buFont typeface="Arial" pitchFamily="34" charset="0"/>
              <a:buChar char="•"/>
            </a:pPr>
            <a:r>
              <a:rPr lang="en-GB" sz="2800" b="1" dirty="0">
                <a:latin typeface="Arial" pitchFamily="34" charset="0"/>
                <a:cs typeface="Arial" pitchFamily="34" charset="0"/>
              </a:rPr>
              <a:t>Marital status</a:t>
            </a:r>
          </a:p>
          <a:p>
            <a:pPr lvl="0"/>
            <a:endParaRPr lang="en-GB" sz="2800" b="1" dirty="0">
              <a:latin typeface="Arial" pitchFamily="34" charset="0"/>
              <a:cs typeface="Arial" pitchFamily="34" charset="0"/>
            </a:endParaRPr>
          </a:p>
          <a:p>
            <a:pPr lvl="0">
              <a:buFont typeface="Arial" pitchFamily="34" charset="0"/>
              <a:buChar char="•"/>
            </a:pPr>
            <a:r>
              <a:rPr lang="en-GB" sz="2800" b="1" dirty="0">
                <a:latin typeface="Arial" pitchFamily="34" charset="0"/>
                <a:cs typeface="Arial" pitchFamily="34" charset="0"/>
              </a:rPr>
              <a:t>Disposable income</a:t>
            </a:r>
          </a:p>
          <a:p>
            <a:pPr lvl="0"/>
            <a:endParaRPr lang="en-GB" sz="2800" b="1" dirty="0">
              <a:latin typeface="Arial" pitchFamily="34" charset="0"/>
              <a:cs typeface="Arial" pitchFamily="34" charset="0"/>
            </a:endParaRPr>
          </a:p>
          <a:p>
            <a:pPr lvl="0">
              <a:buFont typeface="Arial" pitchFamily="34" charset="0"/>
              <a:buChar char="•"/>
            </a:pPr>
            <a:r>
              <a:rPr lang="en-GB" sz="2800" b="1" dirty="0">
                <a:latin typeface="Arial" pitchFamily="34" charset="0"/>
                <a:cs typeface="Arial" pitchFamily="34" charset="0"/>
              </a:rPr>
              <a:t>Presence or absence of children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5616" y="785794"/>
            <a:ext cx="7056784" cy="4893647"/>
          </a:xfrm>
          <a:prstGeom prst="rect">
            <a:avLst/>
          </a:prstGeom>
        </p:spPr>
        <p:txBody>
          <a:bodyPr wrap="square">
            <a:spAutoFit/>
          </a:bodyPr>
          <a:lstStyle/>
          <a:p>
            <a:r>
              <a:rPr lang="en-GB" sz="3200" b="1" dirty="0">
                <a:latin typeface="Arial" pitchFamily="34" charset="0"/>
                <a:cs typeface="Arial" pitchFamily="34" charset="0"/>
              </a:rPr>
              <a:t>Classical Stages of the FLC</a:t>
            </a:r>
          </a:p>
          <a:p>
            <a:endParaRPr lang="en-GB" sz="2800" b="1" dirty="0">
              <a:latin typeface="Arial" pitchFamily="34" charset="0"/>
              <a:cs typeface="Arial" pitchFamily="34" charset="0"/>
            </a:endParaRPr>
          </a:p>
          <a:p>
            <a:pPr marL="514350" indent="-514350">
              <a:buFont typeface="+mj-lt"/>
              <a:buAutoNum type="arabicPeriod"/>
            </a:pPr>
            <a:r>
              <a:rPr lang="en-GB" sz="2800" b="1" dirty="0">
                <a:latin typeface="Arial" pitchFamily="34" charset="0"/>
                <a:cs typeface="Arial" pitchFamily="34" charset="0"/>
              </a:rPr>
              <a:t>Bachelor Stage</a:t>
            </a:r>
          </a:p>
          <a:p>
            <a:pPr marL="514350" indent="-514350">
              <a:buFont typeface="+mj-lt"/>
              <a:buAutoNum type="arabicPeriod"/>
            </a:pPr>
            <a:r>
              <a:rPr lang="en-GB" sz="2800" b="1" dirty="0">
                <a:latin typeface="Arial" pitchFamily="34" charset="0"/>
                <a:cs typeface="Arial" pitchFamily="34" charset="0"/>
              </a:rPr>
              <a:t>Newly Married Couple</a:t>
            </a:r>
          </a:p>
          <a:p>
            <a:pPr marL="514350" indent="-514350">
              <a:buFont typeface="+mj-lt"/>
              <a:buAutoNum type="arabicPeriod"/>
            </a:pPr>
            <a:r>
              <a:rPr lang="en-GB" sz="2800" b="1" dirty="0">
                <a:latin typeface="Arial" pitchFamily="34" charset="0"/>
                <a:cs typeface="Arial" pitchFamily="34" charset="0"/>
              </a:rPr>
              <a:t>Full Nest 1</a:t>
            </a:r>
          </a:p>
          <a:p>
            <a:pPr marL="514350" indent="-514350">
              <a:buFont typeface="+mj-lt"/>
              <a:buAutoNum type="arabicPeriod"/>
            </a:pPr>
            <a:r>
              <a:rPr lang="en-GB" sz="2800" b="1" dirty="0">
                <a:latin typeface="Arial" pitchFamily="34" charset="0"/>
                <a:cs typeface="Arial" pitchFamily="34" charset="0"/>
              </a:rPr>
              <a:t>Full Nest 2</a:t>
            </a:r>
          </a:p>
          <a:p>
            <a:pPr marL="514350" indent="-514350">
              <a:buFont typeface="+mj-lt"/>
              <a:buAutoNum type="arabicPeriod"/>
            </a:pPr>
            <a:r>
              <a:rPr lang="en-GB" sz="2800" b="1" dirty="0">
                <a:latin typeface="Arial" pitchFamily="34" charset="0"/>
                <a:cs typeface="Arial" pitchFamily="34" charset="0"/>
              </a:rPr>
              <a:t>Full nest 3</a:t>
            </a:r>
          </a:p>
          <a:p>
            <a:pPr marL="514350" indent="-514350">
              <a:buFont typeface="+mj-lt"/>
              <a:buAutoNum type="arabicPeriod"/>
            </a:pPr>
            <a:r>
              <a:rPr lang="en-GB" sz="2800" b="1" dirty="0">
                <a:latin typeface="Arial" pitchFamily="34" charset="0"/>
                <a:cs typeface="Arial" pitchFamily="34" charset="0"/>
              </a:rPr>
              <a:t>Empty Nest 1</a:t>
            </a:r>
          </a:p>
          <a:p>
            <a:pPr marL="514350" indent="-514350">
              <a:buFont typeface="+mj-lt"/>
              <a:buAutoNum type="arabicPeriod"/>
            </a:pPr>
            <a:r>
              <a:rPr lang="en-GB" sz="2800" b="1" dirty="0">
                <a:latin typeface="Arial" pitchFamily="34" charset="0"/>
                <a:cs typeface="Arial" pitchFamily="34" charset="0"/>
              </a:rPr>
              <a:t>Empty Nest 2</a:t>
            </a:r>
          </a:p>
          <a:p>
            <a:pPr marL="514350" indent="-514350">
              <a:buFont typeface="+mj-lt"/>
              <a:buAutoNum type="arabicPeriod"/>
            </a:pPr>
            <a:r>
              <a:rPr lang="en-GB" sz="2800" b="1" dirty="0">
                <a:latin typeface="Arial" pitchFamily="34" charset="0"/>
                <a:cs typeface="Arial" pitchFamily="34" charset="0"/>
              </a:rPr>
              <a:t>Solitary Survivor 1</a:t>
            </a:r>
          </a:p>
          <a:p>
            <a:pPr marL="514350" indent="-514350">
              <a:buFont typeface="+mj-lt"/>
              <a:buAutoNum type="arabicPeriod"/>
            </a:pPr>
            <a:r>
              <a:rPr lang="en-GB" sz="2800" b="1" dirty="0">
                <a:latin typeface="Arial" pitchFamily="34" charset="0"/>
                <a:cs typeface="Arial" pitchFamily="34" charset="0"/>
              </a:rPr>
              <a:t>Solitary Survivor 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5720" y="571480"/>
            <a:ext cx="7858180" cy="6124754"/>
          </a:xfrm>
          <a:prstGeom prst="rect">
            <a:avLst/>
          </a:prstGeom>
        </p:spPr>
        <p:txBody>
          <a:bodyPr wrap="square">
            <a:spAutoFit/>
          </a:bodyPr>
          <a:lstStyle/>
          <a:p>
            <a:pPr algn="just"/>
            <a:r>
              <a:rPr lang="en-GB" sz="2800" b="1" dirty="0">
                <a:latin typeface="Arial" pitchFamily="34" charset="0"/>
                <a:cs typeface="Arial" pitchFamily="34" charset="0"/>
              </a:rPr>
              <a:t>Don’t worry if your textbook, case organisation or article use different terminology. Academics often like to  ‘reinvent the wheel’ or are focussed on a special application.</a:t>
            </a:r>
          </a:p>
          <a:p>
            <a:pPr algn="just"/>
            <a:endParaRPr lang="en-GB" sz="2800" b="1" dirty="0">
              <a:latin typeface="Arial" pitchFamily="34" charset="0"/>
              <a:cs typeface="Arial" pitchFamily="34" charset="0"/>
            </a:endParaRPr>
          </a:p>
          <a:p>
            <a:pPr algn="just"/>
            <a:r>
              <a:rPr lang="en-GB" sz="2800" b="1" dirty="0">
                <a:latin typeface="Arial" pitchFamily="34" charset="0"/>
                <a:cs typeface="Arial" pitchFamily="34" charset="0"/>
              </a:rPr>
              <a:t>E.g. Carter, B. &amp; McGoldrick, M. (1999) </a:t>
            </a:r>
            <a:r>
              <a:rPr lang="en-GB" sz="2800" b="1" i="1" dirty="0">
                <a:latin typeface="Arial" pitchFamily="34" charset="0"/>
                <a:cs typeface="Arial" pitchFamily="34" charset="0"/>
              </a:rPr>
              <a:t>The Expanded Family Life Cycle</a:t>
            </a:r>
            <a:r>
              <a:rPr lang="en-GB" sz="2800" b="1" dirty="0">
                <a:latin typeface="Arial" pitchFamily="34" charset="0"/>
                <a:cs typeface="Arial" pitchFamily="34" charset="0"/>
              </a:rPr>
              <a:t>, New York, Allyn and Bacon Classics in Education, use:</a:t>
            </a:r>
          </a:p>
          <a:p>
            <a:pPr>
              <a:buFont typeface="Arial" pitchFamily="34" charset="0"/>
              <a:buChar char="•"/>
            </a:pPr>
            <a:r>
              <a:rPr lang="en-GB" sz="2800" b="1" dirty="0">
                <a:latin typeface="Arial" pitchFamily="34" charset="0"/>
                <a:cs typeface="Arial" pitchFamily="34" charset="0"/>
              </a:rPr>
              <a:t>Dependent</a:t>
            </a:r>
          </a:p>
          <a:p>
            <a:pPr>
              <a:buFont typeface="Arial" pitchFamily="34" charset="0"/>
              <a:buChar char="•"/>
            </a:pPr>
            <a:r>
              <a:rPr lang="en-GB" sz="2800" b="1" dirty="0">
                <a:latin typeface="Arial" pitchFamily="34" charset="0"/>
                <a:cs typeface="Arial" pitchFamily="34" charset="0"/>
              </a:rPr>
              <a:t>Late</a:t>
            </a:r>
          </a:p>
          <a:p>
            <a:pPr>
              <a:buFont typeface="Arial" pitchFamily="34" charset="0"/>
              <a:buChar char="•"/>
            </a:pPr>
            <a:r>
              <a:rPr lang="en-GB" sz="2800" b="1" dirty="0">
                <a:latin typeface="Arial" pitchFamily="34" charset="0"/>
                <a:cs typeface="Arial" pitchFamily="34" charset="0"/>
              </a:rPr>
              <a:t>Pre-family</a:t>
            </a:r>
          </a:p>
          <a:p>
            <a:pPr>
              <a:buFont typeface="Arial" pitchFamily="34" charset="0"/>
              <a:buChar char="•"/>
            </a:pPr>
            <a:r>
              <a:rPr lang="en-GB" sz="2800" b="1" dirty="0">
                <a:latin typeface="Arial" pitchFamily="34" charset="0"/>
                <a:cs typeface="Arial" pitchFamily="34" charset="0"/>
              </a:rPr>
              <a:t>Family</a:t>
            </a:r>
          </a:p>
          <a:p>
            <a:pPr>
              <a:buFont typeface="Arial" pitchFamily="34" charset="0"/>
              <a:buChar char="•"/>
            </a:pPr>
            <a:r>
              <a:rPr lang="en-GB" sz="2800" b="1" dirty="0">
                <a:latin typeface="Arial" pitchFamily="34" charset="0"/>
                <a:cs typeface="Arial" pitchFamily="34" charset="0"/>
              </a:rPr>
              <a:t>Post-family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84784"/>
            <a:ext cx="8229600" cy="5087488"/>
          </a:xfrm>
        </p:spPr>
        <p:txBody>
          <a:bodyPr>
            <a:noAutofit/>
          </a:bodyPr>
          <a:lstStyle/>
          <a:p>
            <a:pPr algn="l"/>
            <a:r>
              <a:rPr lang="en-GB" sz="2400" b="1" dirty="0">
                <a:latin typeface="Arial" pitchFamily="34" charset="0"/>
                <a:cs typeface="Arial" pitchFamily="34" charset="0"/>
              </a:rPr>
              <a:t>Family Life Cycle Theory Exercises 1</a:t>
            </a:r>
            <a:br>
              <a:rPr lang="en-GB" sz="2400" b="1" dirty="0">
                <a:latin typeface="Arial" pitchFamily="34" charset="0"/>
                <a:cs typeface="Arial" pitchFamily="34" charset="0"/>
              </a:rPr>
            </a:br>
            <a:r>
              <a:rPr lang="en-GB" sz="2400" dirty="0">
                <a:latin typeface="Arial" pitchFamily="34" charset="0"/>
                <a:cs typeface="Arial" pitchFamily="34" charset="0"/>
              </a:rPr>
              <a:t> </a:t>
            </a:r>
            <a:br>
              <a:rPr lang="en-GB" sz="2400" dirty="0">
                <a:latin typeface="Arial" pitchFamily="34" charset="0"/>
                <a:cs typeface="Arial" pitchFamily="34" charset="0"/>
              </a:rPr>
            </a:br>
            <a:r>
              <a:rPr lang="en-GB" sz="2400" dirty="0">
                <a:latin typeface="Arial" pitchFamily="34" charset="0"/>
                <a:cs typeface="Arial" pitchFamily="34" charset="0"/>
              </a:rPr>
              <a:t>1. Think of products, services and processes that would be appropriate to the stage you have been allocated. </a:t>
            </a:r>
            <a:br>
              <a:rPr lang="en-GB" sz="2400" dirty="0">
                <a:latin typeface="Arial" pitchFamily="34" charset="0"/>
                <a:cs typeface="Arial" pitchFamily="34" charset="0"/>
              </a:rPr>
            </a:br>
            <a:br>
              <a:rPr lang="en-GB" sz="2400" dirty="0">
                <a:latin typeface="Arial" pitchFamily="34" charset="0"/>
                <a:cs typeface="Arial" pitchFamily="34" charset="0"/>
              </a:rPr>
            </a:br>
            <a:r>
              <a:rPr lang="en-GB" sz="2400" dirty="0">
                <a:latin typeface="Arial" pitchFamily="34" charset="0"/>
                <a:cs typeface="Arial" pitchFamily="34" charset="0"/>
              </a:rPr>
              <a:t>2.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What media would you use to communicate with your stage of the lifecycle? Newspapers, TV, radio, Internet, word of mouth, viral campaigns, personal selling, telesales, etc.</a:t>
            </a:r>
            <a:br>
              <a:rPr lang="en-GB" sz="2400" dirty="0">
                <a:effectLst/>
                <a:latin typeface="Calibri" panose="020F0502020204030204" pitchFamily="34" charset="0"/>
                <a:ea typeface="Times New Roman" panose="02020603050405020304" pitchFamily="18" charset="0"/>
                <a:cs typeface="Times New Roman" panose="02020603050405020304" pitchFamily="18" charset="0"/>
              </a:rPr>
            </a:br>
            <a:br>
              <a:rPr lang="en-GB" sz="2400" dirty="0">
                <a:latin typeface="Arial" pitchFamily="34" charset="0"/>
                <a:cs typeface="Arial" pitchFamily="34" charset="0"/>
              </a:rPr>
            </a:br>
            <a:r>
              <a:rPr lang="en-GB" sz="2400" dirty="0">
                <a:latin typeface="Arial" pitchFamily="34" charset="0"/>
                <a:cs typeface="Arial" pitchFamily="34" charset="0"/>
              </a:rPr>
              <a:t>3. Can you think of an advertising strap line to summarise your stage? </a:t>
            </a:r>
            <a:br>
              <a:rPr lang="en-GB" sz="2400" dirty="0">
                <a:latin typeface="Arial" pitchFamily="34" charset="0"/>
                <a:cs typeface="Arial" pitchFamily="34" charset="0"/>
              </a:rPr>
            </a:br>
            <a:r>
              <a:rPr lang="en-GB" sz="2400" dirty="0">
                <a:latin typeface="Arial" pitchFamily="34" charset="0"/>
                <a:cs typeface="Arial" pitchFamily="34" charset="0"/>
              </a:rPr>
              <a:t> </a:t>
            </a:r>
            <a:br>
              <a:rPr lang="en-GB" sz="2400" dirty="0">
                <a:latin typeface="Arial" pitchFamily="34" charset="0"/>
                <a:cs typeface="Arial" pitchFamily="34" charset="0"/>
              </a:rPr>
            </a:br>
            <a:r>
              <a:rPr lang="en-GB" sz="2400" i="1" dirty="0">
                <a:solidFill>
                  <a:srgbClr val="FF0000"/>
                </a:solidFill>
                <a:latin typeface="Arial" pitchFamily="34" charset="0"/>
                <a:cs typeface="Arial" pitchFamily="34" charset="0"/>
              </a:rPr>
              <a:t>“Live life to the full, tomorrow you die!” </a:t>
            </a:r>
            <a:br>
              <a:rPr lang="en-GB" sz="2400" dirty="0">
                <a:latin typeface="Arial" pitchFamily="34" charset="0"/>
                <a:cs typeface="Arial" pitchFamily="34" charset="0"/>
              </a:rPr>
            </a:br>
            <a:br>
              <a:rPr lang="en-GB" sz="2400" dirty="0">
                <a:latin typeface="Arial" pitchFamily="34" charset="0"/>
                <a:cs typeface="Arial" pitchFamily="34" charset="0"/>
              </a:rPr>
            </a:br>
            <a:r>
              <a:rPr lang="en-GB" sz="2400" dirty="0">
                <a:latin typeface="Arial" pitchFamily="34" charset="0"/>
                <a:cs typeface="Arial" pitchFamily="34" charset="0"/>
              </a:rPr>
              <a:t>I wouldn’t use this, but which stage does it refer to?</a:t>
            </a:r>
            <a:br>
              <a:rPr lang="en-GB" sz="2000" b="1" dirty="0">
                <a:latin typeface="Arial" pitchFamily="34" charset="0"/>
                <a:cs typeface="Arial" pitchFamily="34" charset="0"/>
              </a:rPr>
            </a:br>
            <a:br>
              <a:rPr lang="en-GB" sz="2000" b="1" dirty="0">
                <a:latin typeface="Arial" pitchFamily="34" charset="0"/>
                <a:cs typeface="Arial" pitchFamily="34" charset="0"/>
              </a:rPr>
            </a:br>
            <a:r>
              <a:rPr lang="en-GB" sz="2000" b="1" dirty="0">
                <a:latin typeface="Arial" pitchFamily="34" charset="0"/>
                <a:cs typeface="Arial" pitchFamily="34" charset="0"/>
              </a:rPr>
              <a:t> </a:t>
            </a:r>
            <a:br>
              <a:rPr lang="en-GB" sz="2000" b="1" dirty="0">
                <a:latin typeface="Arial" pitchFamily="34" charset="0"/>
                <a:cs typeface="Arial" pitchFamily="34" charset="0"/>
              </a:rPr>
            </a:br>
            <a:br>
              <a:rPr lang="en-GB" sz="1800" dirty="0"/>
            </a:br>
            <a:r>
              <a:rPr lang="en-GB" sz="2000" b="1" dirty="0">
                <a:latin typeface="Arial" pitchFamily="34" charset="0"/>
                <a:cs typeface="Arial" pitchFamily="34" charset="0"/>
              </a:rPr>
              <a:t> </a:t>
            </a:r>
            <a:br>
              <a:rPr lang="en-GB" sz="2000" b="1" dirty="0">
                <a:latin typeface="Arial" pitchFamily="34" charset="0"/>
                <a:cs typeface="Arial" pitchFamily="34" charset="0"/>
              </a:rPr>
            </a:br>
            <a:endParaRPr lang="en-GB"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3A6A-FFA9-4ED4-9670-24167100F541}"/>
              </a:ext>
            </a:extLst>
          </p:cNvPr>
          <p:cNvSpPr>
            <a:spLocks noGrp="1"/>
          </p:cNvSpPr>
          <p:nvPr>
            <p:ph type="title"/>
          </p:nvPr>
        </p:nvSpPr>
        <p:spPr/>
        <p:txBody>
          <a:bodyPr>
            <a:noAutofit/>
          </a:bodyPr>
          <a:lstStyle/>
          <a:p>
            <a:r>
              <a:rPr lang="en-GB" sz="3200" b="1" dirty="0"/>
              <a:t>An example. You can make judgements (evaluations) about other stages in the exercise section. </a:t>
            </a:r>
          </a:p>
        </p:txBody>
      </p:sp>
      <p:pic>
        <p:nvPicPr>
          <p:cNvPr id="4" name="Content Placeholder 3">
            <a:extLst>
              <a:ext uri="{FF2B5EF4-FFF2-40B4-BE49-F238E27FC236}">
                <a16:creationId xmlns:a16="http://schemas.microsoft.com/office/drawing/2014/main" id="{ABE9E868-DBD7-432D-A477-7BF8F267F066}"/>
              </a:ext>
            </a:extLst>
          </p:cNvPr>
          <p:cNvPicPr>
            <a:picLocks noGrp="1"/>
          </p:cNvPicPr>
          <p:nvPr>
            <p:ph idx="1"/>
          </p:nvPr>
        </p:nvPicPr>
        <p:blipFill>
          <a:blip r:embed="rId2"/>
          <a:stretch>
            <a:fillRect/>
          </a:stretch>
        </p:blipFill>
        <p:spPr>
          <a:xfrm>
            <a:off x="539552" y="1701006"/>
            <a:ext cx="8147248" cy="4680322"/>
          </a:xfrm>
          <a:prstGeom prst="rect">
            <a:avLst/>
          </a:prstGeom>
        </p:spPr>
      </p:pic>
    </p:spTree>
    <p:extLst>
      <p:ext uri="{BB962C8B-B14F-4D97-AF65-F5344CB8AC3E}">
        <p14:creationId xmlns:p14="http://schemas.microsoft.com/office/powerpoint/2010/main" val="1031476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ECDE-37F5-4501-B6B6-B34CC1A0EC5D}"/>
              </a:ext>
            </a:extLst>
          </p:cNvPr>
          <p:cNvSpPr>
            <a:spLocks noGrp="1"/>
          </p:cNvSpPr>
          <p:nvPr>
            <p:ph type="title"/>
          </p:nvPr>
        </p:nvSpPr>
        <p:spPr>
          <a:xfrm>
            <a:off x="457200" y="-459432"/>
            <a:ext cx="8229600" cy="1877070"/>
          </a:xfrm>
        </p:spPr>
        <p:txBody>
          <a:bodyPr>
            <a:normAutofit/>
          </a:bodyPr>
          <a:lstStyle/>
          <a:p>
            <a:r>
              <a:rPr lang="en-GB" sz="3200" dirty="0"/>
              <a:t>Possible answer: Batchelor stage.</a:t>
            </a:r>
          </a:p>
        </p:txBody>
      </p:sp>
      <p:sp>
        <p:nvSpPr>
          <p:cNvPr id="3" name="Content Placeholder 2">
            <a:extLst>
              <a:ext uri="{FF2B5EF4-FFF2-40B4-BE49-F238E27FC236}">
                <a16:creationId xmlns:a16="http://schemas.microsoft.com/office/drawing/2014/main" id="{5C8D21E6-6E25-43C8-9DDE-0C6D3AFA7B91}"/>
              </a:ext>
            </a:extLst>
          </p:cNvPr>
          <p:cNvSpPr>
            <a:spLocks noGrp="1"/>
          </p:cNvSpPr>
          <p:nvPr>
            <p:ph idx="1"/>
          </p:nvPr>
        </p:nvSpPr>
        <p:spPr>
          <a:xfrm>
            <a:off x="457200" y="980728"/>
            <a:ext cx="8229600" cy="6048672"/>
          </a:xfrm>
        </p:spPr>
        <p:txBody>
          <a:bodyPr>
            <a:normAutofit lnSpcReduction="10000"/>
          </a:bodyPr>
          <a:lstStyle/>
          <a:p>
            <a:pPr>
              <a:lnSpc>
                <a:spcPct val="115000"/>
              </a:lnSpc>
              <a:spcAft>
                <a:spcPts val="1000"/>
              </a:spcAf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Think of products, services and processes that would be appropriate to the stage you have been allocated.</a:t>
            </a:r>
            <a:r>
              <a:rPr lang="en-GB" sz="1800" dirty="0">
                <a:effectLst/>
                <a:latin typeface="Arial" panose="020B0604020202020204" pitchFamily="34" charset="0"/>
                <a:ea typeface="Times New Roman" panose="02020603050405020304" pitchFamily="18" charset="0"/>
              </a:rPr>
              <a:t> </a:t>
            </a:r>
          </a:p>
          <a:p>
            <a:pPr marL="0" indent="0">
              <a:lnSpc>
                <a:spcPct val="115000"/>
              </a:lnSpc>
              <a:spcAft>
                <a:spcPts val="1000"/>
              </a:spcAft>
              <a:buNone/>
            </a:pPr>
            <a:r>
              <a:rPr lang="en-GB" sz="2000" i="1" dirty="0">
                <a:latin typeface="Arial" panose="020B0604020202020204" pitchFamily="34" charset="0"/>
                <a:ea typeface="Times New Roman" panose="02020603050405020304" pitchFamily="18" charset="0"/>
              </a:rPr>
              <a:t>Living in a shared apartment. Owns a motorbike. Uses public transport, bus, metro. Love music, internet games, movies, web chat. Fast food. Dating. Plays sport. Visiting family. Starting new job, need clothes for work and play. Health needs: accident and emergency, pain killers, contraception, relationship counselling. BUT…….men v women…are all young people only interested in hedonism? What about those planning for the next phase?</a:t>
            </a:r>
          </a:p>
          <a:p>
            <a:pPr marL="0" indent="0">
              <a:lnSpc>
                <a:spcPct val="115000"/>
              </a:lnSpc>
              <a:spcAft>
                <a:spcPts val="10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2. What media would you use to communicate with your stage of the lifecycle? </a:t>
            </a:r>
          </a:p>
          <a:p>
            <a:pPr marL="0" lvl="0" indent="0">
              <a:lnSpc>
                <a:spcPct val="115000"/>
              </a:lnSpc>
              <a:spcAft>
                <a:spcPts val="1000"/>
              </a:spcAft>
              <a:buNone/>
              <a:tabLst>
                <a:tab pos="457200" algn="l"/>
              </a:tabLst>
            </a:pPr>
            <a:r>
              <a:rPr lang="en-GB" sz="2000" i="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NOT Newspapers</a:t>
            </a:r>
            <a:r>
              <a:rPr lang="en-GB" sz="2000" i="1" dirty="0">
                <a:solidFill>
                  <a:srgbClr val="FF0000"/>
                </a:solidFill>
                <a:latin typeface="Arial" panose="020B0604020202020204" pitchFamily="34" charset="0"/>
                <a:ea typeface="Times New Roman" panose="02020603050405020304" pitchFamily="18" charset="0"/>
                <a:cs typeface="Times New Roman" panose="02020603050405020304" pitchFamily="18" charset="0"/>
              </a:rPr>
              <a:t>?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Lifestyle magazines. Digital TV, music radio, Internet, word of mouth (WOM), influencers,  K pop, viral campaigns, personal selling, telesales, etc.</a:t>
            </a:r>
          </a:p>
          <a:p>
            <a:pPr marL="0" lvl="0" indent="0">
              <a:lnSpc>
                <a:spcPct val="115000"/>
              </a:lnSpc>
              <a:spcAft>
                <a:spcPts val="1000"/>
              </a:spcAft>
              <a:buNone/>
              <a:tabLst>
                <a:tab pos="45720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Advertising strap line.</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ctr">
              <a:buNone/>
            </a:pPr>
            <a:r>
              <a:rPr lang="en-GB" i="1" dirty="0">
                <a:solidFill>
                  <a:srgbClr val="FF0000"/>
                </a:solidFill>
                <a:latin typeface="Algerian" panose="04020705040A02060702" pitchFamily="82" charset="0"/>
              </a:rPr>
              <a:t>“You are only young once…do it!”</a:t>
            </a:r>
          </a:p>
        </p:txBody>
      </p:sp>
    </p:spTree>
    <p:extLst>
      <p:ext uri="{BB962C8B-B14F-4D97-AF65-F5344CB8AC3E}">
        <p14:creationId xmlns:p14="http://schemas.microsoft.com/office/powerpoint/2010/main" val="1998457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FECC5-B648-43A1-8FD8-5C25DA9ED2CA}"/>
              </a:ext>
            </a:extLst>
          </p:cNvPr>
          <p:cNvSpPr>
            <a:spLocks noGrp="1"/>
          </p:cNvSpPr>
          <p:nvPr>
            <p:ph type="title"/>
          </p:nvPr>
        </p:nvSpPr>
        <p:spPr/>
        <p:txBody>
          <a:bodyPr>
            <a:normAutofit fontScale="90000"/>
          </a:bodyPr>
          <a:lstStyle/>
          <a:p>
            <a:r>
              <a:rPr lang="en-GB" sz="4400" b="1" dirty="0">
                <a:latin typeface="Arial" pitchFamily="34" charset="0"/>
                <a:cs typeface="Arial" pitchFamily="34" charset="0"/>
              </a:rPr>
              <a:t>Family Life Cycle Theory Exercises 2</a:t>
            </a:r>
            <a:endParaRPr lang="en-GB" dirty="0"/>
          </a:p>
        </p:txBody>
      </p:sp>
      <p:sp>
        <p:nvSpPr>
          <p:cNvPr id="3" name="Content Placeholder 2">
            <a:extLst>
              <a:ext uri="{FF2B5EF4-FFF2-40B4-BE49-F238E27FC236}">
                <a16:creationId xmlns:a16="http://schemas.microsoft.com/office/drawing/2014/main" id="{79D2783C-0C8A-4AA3-8A72-AFA702AB26A6}"/>
              </a:ext>
            </a:extLst>
          </p:cNvPr>
          <p:cNvSpPr>
            <a:spLocks noGrp="1"/>
          </p:cNvSpPr>
          <p:nvPr>
            <p:ph idx="1"/>
          </p:nvPr>
        </p:nvSpPr>
        <p:spPr>
          <a:xfrm>
            <a:off x="457200" y="1556792"/>
            <a:ext cx="8229600" cy="4525963"/>
          </a:xfrm>
        </p:spPr>
        <p:txBody>
          <a:bodyPr>
            <a:normAutofit/>
          </a:bodyPr>
          <a:lstStyle/>
          <a:p>
            <a:pPr marL="0" indent="0">
              <a:buNone/>
            </a:pPr>
            <a:endParaRPr lang="en-GB" sz="2800" dirty="0">
              <a:latin typeface="Arial" pitchFamily="34" charset="0"/>
              <a:cs typeface="Arial" pitchFamily="34" charset="0"/>
            </a:endParaRPr>
          </a:p>
          <a:p>
            <a:pPr marL="0" indent="0">
              <a:buNone/>
            </a:pPr>
            <a:r>
              <a:rPr lang="en-GB" sz="2800" dirty="0">
                <a:latin typeface="Arial" pitchFamily="34" charset="0"/>
                <a:cs typeface="Arial" pitchFamily="34" charset="0"/>
              </a:rPr>
              <a:t>4.   Review the common and different suggestions for different phases of the Life Cycle.</a:t>
            </a:r>
            <a:br>
              <a:rPr lang="en-GB" sz="2800" dirty="0">
                <a:latin typeface="Arial" pitchFamily="34" charset="0"/>
                <a:cs typeface="Arial" pitchFamily="34" charset="0"/>
              </a:rPr>
            </a:br>
            <a:r>
              <a:rPr lang="en-GB" sz="2800" dirty="0">
                <a:latin typeface="Arial" pitchFamily="34" charset="0"/>
                <a:cs typeface="Arial" pitchFamily="34" charset="0"/>
              </a:rPr>
              <a:t> </a:t>
            </a:r>
            <a:br>
              <a:rPr lang="en-GB" sz="2800" dirty="0">
                <a:latin typeface="Arial" pitchFamily="34" charset="0"/>
                <a:cs typeface="Arial" pitchFamily="34" charset="0"/>
              </a:rPr>
            </a:br>
            <a:r>
              <a:rPr lang="en-GB" sz="2800" dirty="0">
                <a:latin typeface="Arial" pitchFamily="34" charset="0"/>
                <a:cs typeface="Arial" pitchFamily="34" charset="0"/>
              </a:rPr>
              <a:t>5.   Discuss why this model is still useful or may now be redundant in the early C21st.</a:t>
            </a:r>
            <a:endParaRPr lang="en-GB" sz="2800" dirty="0"/>
          </a:p>
        </p:txBody>
      </p:sp>
    </p:spTree>
    <p:extLst>
      <p:ext uri="{BB962C8B-B14F-4D97-AF65-F5344CB8AC3E}">
        <p14:creationId xmlns:p14="http://schemas.microsoft.com/office/powerpoint/2010/main" val="1067117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1143000"/>
          </a:xfrm>
        </p:spPr>
        <p:txBody>
          <a:bodyPr>
            <a:normAutofit fontScale="90000"/>
          </a:bodyPr>
          <a:lstStyle/>
          <a:p>
            <a:pPr algn="l"/>
            <a:r>
              <a:rPr lang="en-GB" sz="4000" b="1" dirty="0">
                <a:latin typeface="Arial" pitchFamily="34" charset="0"/>
                <a:cs typeface="Arial" pitchFamily="34" charset="0"/>
              </a:rPr>
              <a:t>Well rehearsed challenges to the FLC from Western Cultural trends</a:t>
            </a:r>
          </a:p>
        </p:txBody>
      </p:sp>
      <p:sp>
        <p:nvSpPr>
          <p:cNvPr id="3" name="Content Placeholder 2"/>
          <p:cNvSpPr>
            <a:spLocks noGrp="1"/>
          </p:cNvSpPr>
          <p:nvPr>
            <p:ph idx="1"/>
          </p:nvPr>
        </p:nvSpPr>
        <p:spPr/>
        <p:txBody>
          <a:bodyPr>
            <a:normAutofit lnSpcReduction="10000"/>
          </a:bodyPr>
          <a:lstStyle/>
          <a:p>
            <a:r>
              <a:rPr lang="en-GB" b="1" dirty="0">
                <a:latin typeface="Arial" pitchFamily="34" charset="0"/>
                <a:cs typeface="Arial" pitchFamily="34" charset="0"/>
              </a:rPr>
              <a:t>Young single parents</a:t>
            </a:r>
          </a:p>
          <a:p>
            <a:r>
              <a:rPr lang="en-GB" b="1" dirty="0">
                <a:latin typeface="Arial" pitchFamily="34" charset="0"/>
                <a:cs typeface="Arial" pitchFamily="34" charset="0"/>
              </a:rPr>
              <a:t>Middle aged single parents</a:t>
            </a:r>
          </a:p>
          <a:p>
            <a:r>
              <a:rPr lang="en-GB" b="1" dirty="0">
                <a:latin typeface="Arial" pitchFamily="34" charset="0"/>
                <a:cs typeface="Arial" pitchFamily="34" charset="0"/>
              </a:rPr>
              <a:t>Middle aged no children</a:t>
            </a:r>
          </a:p>
          <a:p>
            <a:r>
              <a:rPr lang="en-GB" b="1" dirty="0">
                <a:latin typeface="Arial" pitchFamily="34" charset="0"/>
                <a:cs typeface="Arial" pitchFamily="34" charset="0"/>
              </a:rPr>
              <a:t>Divorced with or without children</a:t>
            </a:r>
          </a:p>
          <a:p>
            <a:r>
              <a:rPr lang="en-GB" b="1" dirty="0">
                <a:latin typeface="Arial" pitchFamily="34" charset="0"/>
                <a:cs typeface="Arial" pitchFamily="34" charset="0"/>
              </a:rPr>
              <a:t>Second marriage, second families</a:t>
            </a:r>
          </a:p>
          <a:p>
            <a:r>
              <a:rPr lang="en-GB" b="1" dirty="0">
                <a:latin typeface="Arial" pitchFamily="34" charset="0"/>
                <a:cs typeface="Arial" pitchFamily="34" charset="0"/>
              </a:rPr>
              <a:t>Alternative lifestyles: influence of gay marriage and feminism</a:t>
            </a:r>
          </a:p>
          <a:p>
            <a:r>
              <a:rPr lang="en-GB" b="1" dirty="0">
                <a:latin typeface="Arial" pitchFamily="34" charset="0"/>
                <a:cs typeface="Arial" pitchFamily="34" charset="0"/>
              </a:rPr>
              <a:t>Ethnic minorities in Western society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reelmovienews.com/images/gallery/the-juno-movie-poster_292x410.jpg">
            <a:hlinkClick r:id="rId2"/>
          </p:cNvPr>
          <p:cNvPicPr/>
          <p:nvPr/>
        </p:nvPicPr>
        <p:blipFill>
          <a:blip r:embed="rId3"/>
          <a:srcRect/>
          <a:stretch>
            <a:fillRect/>
          </a:stretch>
        </p:blipFill>
        <p:spPr bwMode="auto">
          <a:xfrm>
            <a:off x="0" y="-214338"/>
            <a:ext cx="9036496" cy="7429552"/>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young parent cartoons, young parent cartoon, young parent picture, young parent pictures, young parent image, young parent images, young parent illustration, young parent illustrations "/>
          <p:cNvPicPr/>
          <p:nvPr/>
        </p:nvPicPr>
        <p:blipFill>
          <a:blip r:embed="rId2"/>
          <a:srcRect/>
          <a:stretch>
            <a:fillRect/>
          </a:stretch>
        </p:blipFill>
        <p:spPr bwMode="auto">
          <a:xfrm>
            <a:off x="785786" y="285728"/>
            <a:ext cx="7429552" cy="6215106"/>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5286388"/>
            <a:ext cx="8143932" cy="357190"/>
          </a:xfrm>
        </p:spPr>
        <p:txBody>
          <a:bodyPr>
            <a:normAutofit fontScale="90000"/>
          </a:bodyPr>
          <a:lstStyle/>
          <a:p>
            <a:br>
              <a:rPr lang="en-GB" dirty="0">
                <a:latin typeface="Arial" pitchFamily="34" charset="0"/>
                <a:cs typeface="Arial" pitchFamily="34" charset="0"/>
              </a:rPr>
            </a:br>
            <a:r>
              <a:rPr lang="en-GB" sz="2200" dirty="0">
                <a:latin typeface="Arial" pitchFamily="34" charset="0"/>
                <a:cs typeface="Arial" pitchFamily="34" charset="0"/>
              </a:rPr>
              <a:t>Children are making Harry </a:t>
            </a:r>
            <a:r>
              <a:rPr lang="en-GB" sz="2200" dirty="0" err="1">
                <a:latin typeface="Arial" pitchFamily="34" charset="0"/>
                <a:cs typeface="Arial" pitchFamily="34" charset="0"/>
              </a:rPr>
              <a:t>Housen</a:t>
            </a:r>
            <a:r>
              <a:rPr lang="en-GB" sz="2200" dirty="0">
                <a:latin typeface="Arial" pitchFamily="34" charset="0"/>
                <a:cs typeface="Arial" pitchFamily="34" charset="0"/>
              </a:rPr>
              <a:t> change his previously expensive spending habits</a:t>
            </a:r>
          </a:p>
        </p:txBody>
      </p:sp>
      <p:sp>
        <p:nvSpPr>
          <p:cNvPr id="4" name="Text Placeholder 3"/>
          <p:cNvSpPr>
            <a:spLocks noGrp="1"/>
          </p:cNvSpPr>
          <p:nvPr>
            <p:ph type="body" sz="half" idx="2"/>
          </p:nvPr>
        </p:nvSpPr>
        <p:spPr>
          <a:xfrm>
            <a:off x="500034" y="5786454"/>
            <a:ext cx="8072494" cy="714380"/>
          </a:xfrm>
        </p:spPr>
        <p:txBody>
          <a:bodyPr>
            <a:normAutofit/>
          </a:bodyPr>
          <a:lstStyle/>
          <a:p>
            <a:r>
              <a:rPr lang="en-GB" sz="2000" b="1" dirty="0">
                <a:latin typeface="Arial" pitchFamily="34" charset="0"/>
                <a:cs typeface="Arial" pitchFamily="34" charset="0"/>
              </a:rPr>
              <a:t>Barron, N. (2010) Pink Pound loses its glow as more gay couples become parents, </a:t>
            </a:r>
            <a:r>
              <a:rPr lang="en-GB" sz="2000" b="1" i="1" dirty="0">
                <a:latin typeface="Arial" pitchFamily="34" charset="0"/>
                <a:cs typeface="Arial" pitchFamily="34" charset="0"/>
              </a:rPr>
              <a:t>The Observer</a:t>
            </a:r>
            <a:r>
              <a:rPr lang="en-GB" sz="2000" b="1" dirty="0">
                <a:latin typeface="Arial" pitchFamily="34" charset="0"/>
                <a:cs typeface="Arial" pitchFamily="34" charset="0"/>
              </a:rPr>
              <a:t>, 25 April</a:t>
            </a:r>
          </a:p>
          <a:p>
            <a:endParaRPr lang="en-GB" dirty="0"/>
          </a:p>
        </p:txBody>
      </p:sp>
      <p:pic>
        <p:nvPicPr>
          <p:cNvPr id="5" name="Picture Placeholder 4" descr="pink-pound-gay-spending"/>
          <p:cNvPicPr>
            <a:picLocks noGrp="1"/>
          </p:cNvPicPr>
          <p:nvPr>
            <p:ph type="pic" idx="1"/>
          </p:nvPr>
        </p:nvPicPr>
        <p:blipFill>
          <a:blip r:embed="rId2"/>
          <a:srcRect l="10000" r="10000"/>
          <a:stretch>
            <a:fillRect/>
          </a:stretch>
        </p:blipFill>
        <p:spPr bwMode="auto">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The dysfunctional family</a:t>
            </a:r>
          </a:p>
        </p:txBody>
      </p:sp>
      <p:sp>
        <p:nvSpPr>
          <p:cNvPr id="4" name="Text Placeholder 3"/>
          <p:cNvSpPr>
            <a:spLocks noGrp="1"/>
          </p:cNvSpPr>
          <p:nvPr>
            <p:ph type="body" sz="half" idx="2"/>
          </p:nvPr>
        </p:nvSpPr>
        <p:spPr>
          <a:xfrm>
            <a:off x="1785918" y="5643578"/>
            <a:ext cx="5486400" cy="804862"/>
          </a:xfrm>
        </p:spPr>
        <p:txBody>
          <a:bodyPr>
            <a:normAutofit/>
          </a:bodyPr>
          <a:lstStyle/>
          <a:p>
            <a:r>
              <a:rPr lang="en-GB" sz="2000" b="1" dirty="0">
                <a:latin typeface="Arial" pitchFamily="34" charset="0"/>
                <a:cs typeface="Arial" pitchFamily="34" charset="0"/>
              </a:rPr>
              <a:t>There is a business opportunity catering for all segments</a:t>
            </a:r>
          </a:p>
        </p:txBody>
      </p:sp>
      <p:pic>
        <p:nvPicPr>
          <p:cNvPr id="5" name="il_fi" descr="http://www.cartoonstock.com/lowres/bro0011l.jpg"/>
          <p:cNvPicPr>
            <a:picLocks noGrp="1"/>
          </p:cNvPicPr>
          <p:nvPr>
            <p:ph type="pic" idx="1"/>
          </p:nvPr>
        </p:nvPicPr>
        <p:blipFill>
          <a:blip r:embed="rId2"/>
          <a:srcRect t="6647" b="6647"/>
          <a:stretch>
            <a:fillRect/>
          </a:stretch>
        </p:blipFill>
        <p:spPr bwMode="auto">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5072074"/>
            <a:ext cx="7429552" cy="714380"/>
          </a:xfrm>
        </p:spPr>
        <p:txBody>
          <a:bodyPr>
            <a:normAutofit fontScale="90000"/>
          </a:bodyPr>
          <a:lstStyle/>
          <a:p>
            <a:r>
              <a:rPr lang="en-GB" sz="2200" dirty="0">
                <a:latin typeface="Arial" pitchFamily="34" charset="0"/>
                <a:cs typeface="Arial" pitchFamily="34" charset="0"/>
              </a:rPr>
              <a:t>US Evangelical church website welcoming single parents</a:t>
            </a:r>
            <a:br>
              <a:rPr lang="en-GB" dirty="0"/>
            </a:br>
            <a:endParaRPr lang="en-GB" dirty="0"/>
          </a:p>
        </p:txBody>
      </p:sp>
      <p:sp>
        <p:nvSpPr>
          <p:cNvPr id="4" name="Text Placeholder 3"/>
          <p:cNvSpPr>
            <a:spLocks noGrp="1"/>
          </p:cNvSpPr>
          <p:nvPr>
            <p:ph type="body" sz="half" idx="2"/>
          </p:nvPr>
        </p:nvSpPr>
        <p:spPr>
          <a:xfrm>
            <a:off x="857224" y="5643578"/>
            <a:ext cx="7643866" cy="785818"/>
          </a:xfrm>
        </p:spPr>
        <p:txBody>
          <a:bodyPr>
            <a:noAutofit/>
          </a:bodyPr>
          <a:lstStyle/>
          <a:p>
            <a:r>
              <a:rPr lang="en-GB" sz="2000" b="1" dirty="0">
                <a:latin typeface="Arial" pitchFamily="34" charset="0"/>
                <a:cs typeface="Arial" pitchFamily="34" charset="0"/>
              </a:rPr>
              <a:t>Even traditionalists have to respond to changing environments</a:t>
            </a:r>
          </a:p>
        </p:txBody>
      </p:sp>
      <p:pic>
        <p:nvPicPr>
          <p:cNvPr id="5" name="il_fi" descr="http://oasis-church-nj.com/wp-content/uploads/2008/06/single-parent-families.jpg"/>
          <p:cNvPicPr>
            <a:picLocks noGrp="1"/>
          </p:cNvPicPr>
          <p:nvPr>
            <p:ph type="pic" idx="1"/>
          </p:nvPr>
        </p:nvPicPr>
        <p:blipFill>
          <a:blip r:embed="rId2"/>
          <a:srcRect t="21875" b="21875"/>
          <a:stretch>
            <a:fillRect/>
          </a:stretch>
        </p:blipFill>
        <p:spPr bwMode="auto">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Except some don’t!</a:t>
            </a:r>
          </a:p>
        </p:txBody>
      </p:sp>
      <p:sp>
        <p:nvSpPr>
          <p:cNvPr id="4" name="Text Placeholder 3"/>
          <p:cNvSpPr>
            <a:spLocks noGrp="1"/>
          </p:cNvSpPr>
          <p:nvPr>
            <p:ph type="body" sz="half" idx="2"/>
          </p:nvPr>
        </p:nvSpPr>
        <p:spPr/>
        <p:txBody>
          <a:bodyPr/>
          <a:lstStyle/>
          <a:p>
            <a:r>
              <a:rPr lang="en-GB" sz="2000" b="1" dirty="0">
                <a:latin typeface="Arial" pitchFamily="34" charset="0"/>
                <a:cs typeface="Arial" pitchFamily="34" charset="0"/>
              </a:rPr>
              <a:t>Elton John Gay Family Pictures censored in Newsagents shop in Kansas USA</a:t>
            </a:r>
          </a:p>
          <a:p>
            <a:endParaRPr lang="en-GB" dirty="0"/>
          </a:p>
        </p:txBody>
      </p:sp>
      <p:pic>
        <p:nvPicPr>
          <p:cNvPr id="5" name="Picture Placeholder 4" descr="harps elton john cover Elton Johns Gay Family Photos Censored By Anti Gay Christians In Arkansas">
            <a:hlinkClick r:id="rId2"/>
          </p:cNvPr>
          <p:cNvPicPr>
            <a:picLocks noGrp="1"/>
          </p:cNvPicPr>
          <p:nvPr>
            <p:ph type="pic" idx="1"/>
          </p:nvPr>
        </p:nvPicPr>
        <p:blipFill>
          <a:blip r:embed="rId3" cstate="print"/>
          <a:srcRect t="23161" b="23161"/>
          <a:stretch>
            <a:fillRect/>
          </a:stretch>
        </p:blipFill>
        <p:spPr bwMode="auto">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Mixed race family</a:t>
            </a:r>
          </a:p>
        </p:txBody>
      </p:sp>
      <p:sp>
        <p:nvSpPr>
          <p:cNvPr id="4" name="Text Placeholder 3"/>
          <p:cNvSpPr>
            <a:spLocks noGrp="1"/>
          </p:cNvSpPr>
          <p:nvPr>
            <p:ph type="body" sz="half" idx="2"/>
          </p:nvPr>
        </p:nvSpPr>
        <p:spPr/>
        <p:txBody>
          <a:bodyPr>
            <a:normAutofit/>
          </a:bodyPr>
          <a:lstStyle/>
          <a:p>
            <a:r>
              <a:rPr lang="en-GB" sz="2000" b="1" dirty="0">
                <a:latin typeface="Arial" pitchFamily="34" charset="0"/>
                <a:cs typeface="Arial" pitchFamily="34" charset="0"/>
              </a:rPr>
              <a:t>Whose culture do we follow?</a:t>
            </a:r>
          </a:p>
        </p:txBody>
      </p:sp>
      <p:pic>
        <p:nvPicPr>
          <p:cNvPr id="5" name="il_fi" descr="http://www.jarnot.com/images/twinsGR210206_450x300.jpg"/>
          <p:cNvPicPr>
            <a:picLocks noGrp="1"/>
          </p:cNvPicPr>
          <p:nvPr>
            <p:ph type="pic" idx="1"/>
          </p:nvPr>
        </p:nvPicPr>
        <p:blipFill>
          <a:blip r:embed="rId2"/>
          <a:srcRect l="5556" r="5556"/>
          <a:stretch>
            <a:fillRect/>
          </a:stretch>
        </p:blipFill>
        <p:spPr bwMode="auto">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Alternatives to the FLC</a:t>
            </a:r>
            <a:br>
              <a:rPr lang="en-GB" dirty="0"/>
            </a:br>
            <a:endParaRPr lang="en-GB" dirty="0"/>
          </a:p>
        </p:txBody>
      </p:sp>
      <p:sp>
        <p:nvSpPr>
          <p:cNvPr id="3" name="Content Placeholder 2"/>
          <p:cNvSpPr>
            <a:spLocks noGrp="1"/>
          </p:cNvSpPr>
          <p:nvPr>
            <p:ph idx="1"/>
          </p:nvPr>
        </p:nvSpPr>
        <p:spPr>
          <a:xfrm>
            <a:off x="457200" y="1357298"/>
            <a:ext cx="8229600" cy="4768865"/>
          </a:xfrm>
        </p:spPr>
        <p:txBody>
          <a:bodyPr>
            <a:normAutofit lnSpcReduction="10000"/>
          </a:bodyPr>
          <a:lstStyle/>
          <a:p>
            <a:pPr>
              <a:buNone/>
            </a:pPr>
            <a:endParaRPr lang="en-GB" dirty="0">
              <a:latin typeface="Arial" pitchFamily="34" charset="0"/>
              <a:cs typeface="Arial" pitchFamily="34" charset="0"/>
            </a:endParaRPr>
          </a:p>
          <a:p>
            <a:r>
              <a:rPr lang="en-GB" b="1" dirty="0">
                <a:latin typeface="Arial" pitchFamily="34" charset="0"/>
                <a:cs typeface="Arial" pitchFamily="34" charset="0"/>
              </a:rPr>
              <a:t>Class and Levels of Affluence</a:t>
            </a:r>
            <a:endParaRPr lang="en-GB" dirty="0">
              <a:latin typeface="Arial" pitchFamily="34" charset="0"/>
              <a:cs typeface="Arial" pitchFamily="34" charset="0"/>
            </a:endParaRPr>
          </a:p>
          <a:p>
            <a:r>
              <a:rPr lang="en-GB" b="1" dirty="0">
                <a:latin typeface="Arial" pitchFamily="34" charset="0"/>
                <a:cs typeface="Arial" pitchFamily="34" charset="0"/>
              </a:rPr>
              <a:t>Influence of the Internet and new technologies</a:t>
            </a:r>
            <a:endParaRPr lang="en-GB" dirty="0">
              <a:latin typeface="Arial" pitchFamily="34" charset="0"/>
              <a:cs typeface="Arial" pitchFamily="34" charset="0"/>
            </a:endParaRPr>
          </a:p>
          <a:p>
            <a:r>
              <a:rPr lang="en-GB" b="1" dirty="0">
                <a:latin typeface="Arial" pitchFamily="34" charset="0"/>
                <a:cs typeface="Arial" pitchFamily="34" charset="0"/>
              </a:rPr>
              <a:t>Cultures:  Western v Eastern v African v South American v Asian</a:t>
            </a:r>
          </a:p>
          <a:p>
            <a:r>
              <a:rPr lang="en-GB" b="1" dirty="0">
                <a:latin typeface="Arial" pitchFamily="34" charset="0"/>
                <a:cs typeface="Arial" pitchFamily="34" charset="0"/>
              </a:rPr>
              <a:t>Education levels</a:t>
            </a:r>
          </a:p>
          <a:p>
            <a:r>
              <a:rPr lang="en-GB" b="1" dirty="0">
                <a:latin typeface="Arial" pitchFamily="34" charset="0"/>
                <a:cs typeface="Arial" pitchFamily="34" charset="0"/>
              </a:rPr>
              <a:t>Fashion and lifestyle choices</a:t>
            </a:r>
          </a:p>
          <a:p>
            <a:r>
              <a:rPr lang="en-GB" b="1" dirty="0">
                <a:latin typeface="Arial" pitchFamily="34" charset="0"/>
                <a:cs typeface="Arial" pitchFamily="34" charset="0"/>
              </a:rPr>
              <a:t>State support for the family</a:t>
            </a:r>
            <a:endParaRPr lang="en-GB" dirty="0">
              <a:latin typeface="Arial" pitchFamily="34" charset="0"/>
              <a:cs typeface="Arial" pitchFamily="34" charset="0"/>
            </a:endParaRP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comps.fotosearch.com/bigcomps/STK/STK004/RWC1055.jpg"/>
          <p:cNvPicPr/>
          <p:nvPr/>
        </p:nvPicPr>
        <p:blipFill>
          <a:blip r:embed="rId2"/>
          <a:srcRect/>
          <a:stretch>
            <a:fillRect/>
          </a:stretch>
        </p:blipFill>
        <p:spPr bwMode="auto">
          <a:xfrm>
            <a:off x="1357290" y="500042"/>
            <a:ext cx="3200400" cy="5238752"/>
          </a:xfrm>
          <a:prstGeom prst="rect">
            <a:avLst/>
          </a:prstGeom>
          <a:noFill/>
          <a:ln w="9525">
            <a:noFill/>
            <a:miter lim="800000"/>
            <a:headEnd/>
            <a:tailEnd/>
          </a:ln>
        </p:spPr>
      </p:pic>
      <p:sp>
        <p:nvSpPr>
          <p:cNvPr id="3" name="Rectangle 2"/>
          <p:cNvSpPr/>
          <p:nvPr/>
        </p:nvSpPr>
        <p:spPr>
          <a:xfrm>
            <a:off x="4857752" y="1571612"/>
            <a:ext cx="3929090" cy="954107"/>
          </a:xfrm>
          <a:prstGeom prst="rect">
            <a:avLst/>
          </a:prstGeom>
        </p:spPr>
        <p:txBody>
          <a:bodyPr wrap="square">
            <a:spAutoFit/>
          </a:bodyPr>
          <a:lstStyle/>
          <a:p>
            <a:r>
              <a:rPr lang="en-GB" sz="2800" b="1" dirty="0">
                <a:latin typeface="Arial" pitchFamily="34" charset="0"/>
                <a:cs typeface="Arial" pitchFamily="34" charset="0"/>
              </a:rPr>
              <a:t>No money, no segment?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cs typeface="Arial" pitchFamily="34" charset="0"/>
              </a:rPr>
              <a:t>Older parents- we have the technology!</a:t>
            </a:r>
          </a:p>
        </p:txBody>
      </p:sp>
      <p:sp>
        <p:nvSpPr>
          <p:cNvPr id="4" name="Text Placeholder 3"/>
          <p:cNvSpPr>
            <a:spLocks noGrp="1"/>
          </p:cNvSpPr>
          <p:nvPr>
            <p:ph type="body" sz="half" idx="2"/>
          </p:nvPr>
        </p:nvSpPr>
        <p:spPr/>
        <p:txBody>
          <a:bodyPr/>
          <a:lstStyle/>
          <a:p>
            <a:r>
              <a:rPr lang="en-GB" sz="2000" b="1" dirty="0">
                <a:latin typeface="Arial" pitchFamily="34" charset="0"/>
                <a:cs typeface="Arial" pitchFamily="34" charset="0"/>
              </a:rPr>
              <a:t>Marilyn Nolen, 65, Randy, 59 and ten-year olds Travis and Ryan</a:t>
            </a:r>
          </a:p>
          <a:p>
            <a:endParaRPr lang="en-GB" dirty="0"/>
          </a:p>
        </p:txBody>
      </p:sp>
      <p:pic>
        <p:nvPicPr>
          <p:cNvPr id="5" name="Picture Placeholder 4" descr="Marilyn Nolen, 65 with her husband, 59, and ten-year old twin boys">
            <a:hlinkClick r:id="rId2"/>
          </p:cNvPr>
          <p:cNvPicPr>
            <a:picLocks noGrp="1"/>
          </p:cNvPicPr>
          <p:nvPr>
            <p:ph type="pic" idx="1"/>
          </p:nvPr>
        </p:nvPicPr>
        <p:blipFill>
          <a:blip r:embed="rId3"/>
          <a:srcRect/>
          <a:stretch>
            <a:fillRect/>
          </a:stretch>
        </p:blipFill>
        <p:spPr bwMode="auto">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www.nefsak.com/images/T/9780380797509.jpg"/>
          <p:cNvPicPr/>
          <p:nvPr/>
        </p:nvPicPr>
        <p:blipFill>
          <a:blip r:embed="rId2"/>
          <a:srcRect/>
          <a:stretch>
            <a:fillRect/>
          </a:stretch>
        </p:blipFill>
        <p:spPr bwMode="auto">
          <a:xfrm>
            <a:off x="785786" y="642918"/>
            <a:ext cx="4548214" cy="5786478"/>
          </a:xfrm>
          <a:prstGeom prst="rect">
            <a:avLst/>
          </a:prstGeom>
          <a:noFill/>
          <a:ln w="9525">
            <a:noFill/>
            <a:miter lim="800000"/>
            <a:headEnd/>
            <a:tailEnd/>
          </a:ln>
        </p:spPr>
      </p:pic>
      <p:sp>
        <p:nvSpPr>
          <p:cNvPr id="3" name="Rectangle 2"/>
          <p:cNvSpPr/>
          <p:nvPr/>
        </p:nvSpPr>
        <p:spPr>
          <a:xfrm>
            <a:off x="5786446" y="2071678"/>
            <a:ext cx="2647841" cy="1569660"/>
          </a:xfrm>
          <a:prstGeom prst="rect">
            <a:avLst/>
          </a:prstGeom>
        </p:spPr>
        <p:txBody>
          <a:bodyPr wrap="square">
            <a:spAutoFit/>
          </a:bodyPr>
          <a:lstStyle/>
          <a:p>
            <a:r>
              <a:rPr lang="en-GB" sz="3200" b="1" dirty="0">
                <a:latin typeface="Arial" pitchFamily="34" charset="0"/>
                <a:cs typeface="Arial" pitchFamily="34" charset="0"/>
              </a:rPr>
              <a:t>Who is looking after whom?</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What have we learnt?</a:t>
            </a:r>
            <a:br>
              <a:rPr lang="en-GB" dirty="0"/>
            </a:br>
            <a:endParaRPr lang="en-GB" dirty="0"/>
          </a:p>
        </p:txBody>
      </p:sp>
      <p:sp>
        <p:nvSpPr>
          <p:cNvPr id="3" name="Content Placeholder 2"/>
          <p:cNvSpPr>
            <a:spLocks noGrp="1"/>
          </p:cNvSpPr>
          <p:nvPr>
            <p:ph idx="1"/>
          </p:nvPr>
        </p:nvSpPr>
        <p:spPr>
          <a:xfrm>
            <a:off x="457200" y="1142984"/>
            <a:ext cx="8229600" cy="4983179"/>
          </a:xfrm>
        </p:spPr>
        <p:txBody>
          <a:bodyPr>
            <a:normAutofit fontScale="70000" lnSpcReduction="20000"/>
          </a:bodyPr>
          <a:lstStyle/>
          <a:p>
            <a:pPr lvl="0"/>
            <a:r>
              <a:rPr lang="en-GB" b="1" dirty="0"/>
              <a:t>Theory needs application</a:t>
            </a:r>
            <a:endParaRPr lang="en-GB" dirty="0"/>
          </a:p>
          <a:p>
            <a:pPr lvl="0"/>
            <a:r>
              <a:rPr lang="en-GB" b="1" dirty="0"/>
              <a:t>Application shows the need for different interpretation</a:t>
            </a:r>
            <a:endParaRPr lang="en-GB" dirty="0"/>
          </a:p>
          <a:p>
            <a:pPr lvl="0"/>
            <a:r>
              <a:rPr lang="en-GB" b="1" dirty="0"/>
              <a:t>Theory can be/should be challenged, by evidence and alternative perspectives (theories)</a:t>
            </a:r>
            <a:endParaRPr lang="en-GB" dirty="0"/>
          </a:p>
          <a:p>
            <a:pPr lvl="0"/>
            <a:r>
              <a:rPr lang="en-GB" b="1" dirty="0"/>
              <a:t>Dangers of stereotyping and cliché. Need to interpret for individual cases.</a:t>
            </a:r>
            <a:endParaRPr lang="en-GB" dirty="0"/>
          </a:p>
          <a:p>
            <a:pPr lvl="0"/>
            <a:r>
              <a:rPr lang="en-GB" b="1" dirty="0"/>
              <a:t>Evidence of common behaviours which make theory useful and allow prediction of human behaviour</a:t>
            </a:r>
            <a:endParaRPr lang="en-GB" dirty="0"/>
          </a:p>
          <a:p>
            <a:pPr lvl="0"/>
            <a:r>
              <a:rPr lang="en-GB" b="1" dirty="0"/>
              <a:t>Theory needs updating, especially for historical change and for application across cultures.</a:t>
            </a:r>
            <a:endParaRPr lang="en-GB" dirty="0"/>
          </a:p>
          <a:p>
            <a:pPr lvl="0"/>
            <a:r>
              <a:rPr lang="en-GB" b="1" dirty="0"/>
              <a:t>If better theories emerge, old theories die.</a:t>
            </a:r>
            <a:endParaRPr lang="en-GB" dirty="0"/>
          </a:p>
          <a:p>
            <a:pPr lvl="0"/>
            <a:r>
              <a:rPr lang="en-GB" b="1" dirty="0"/>
              <a:t>Theory can be adapted for diverse examples and across subject disciplines</a:t>
            </a:r>
            <a:endParaRPr lang="en-GB" dirty="0"/>
          </a:p>
          <a:p>
            <a:pPr lvl="0"/>
            <a:r>
              <a:rPr lang="en-GB" b="1" dirty="0"/>
              <a:t>What is the alternative to using theory?</a:t>
            </a:r>
            <a:endParaRPr lang="en-GB" dirty="0"/>
          </a:p>
          <a:p>
            <a:pPr lvl="0"/>
            <a:r>
              <a:rPr lang="en-GB" b="1" dirty="0"/>
              <a:t>If it works, use it</a:t>
            </a:r>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366</TotalTime>
  <Words>1082</Words>
  <Application>Microsoft Office PowerPoint</Application>
  <PresentationFormat>On-screen Show (4:3)</PresentationFormat>
  <Paragraphs>109</Paragraphs>
  <Slides>28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Algerian</vt:lpstr>
      <vt:lpstr>Arial</vt:lpstr>
      <vt:lpstr>Calibri</vt:lpstr>
      <vt:lpstr>Office Theme</vt:lpstr>
      <vt:lpstr>  Can the Family Life Cycle (FLC) be used in the C21st?   Could it provide ideas for your thesis?</vt:lpstr>
      <vt:lpstr>1. The happy family?</vt:lpstr>
      <vt:lpstr> 2. The happy family?</vt:lpstr>
      <vt:lpstr>3. The happy family? Little Miss Sunshine https://www.rogerebert.com/reviews/little-miss-sunshine-2006 </vt:lpstr>
      <vt:lpstr>4. The happy family?</vt:lpstr>
      <vt:lpstr>5. The happy family?</vt:lpstr>
      <vt:lpstr>PowerPoint Presentation</vt:lpstr>
      <vt:lpstr>Why use theory? </vt:lpstr>
      <vt:lpstr>PowerPoint Presentation</vt:lpstr>
      <vt:lpstr>PowerPoint Presentation</vt:lpstr>
      <vt:lpstr>PowerPoint Presentation</vt:lpstr>
      <vt:lpstr>Family Life Cycle Theory Exercises 1   1. Think of products, services and processes that would be appropriate to the stage you have been allocated.   2. What media would you use to communicate with your stage of the lifecycle? Newspapers, TV, radio, Internet, word of mouth, viral campaigns, personal selling, telesales, etc.  3. Can you think of an advertising strap line to summarise your stage?    “Live life to the full, tomorrow you die!”   I wouldn’t use this, but which stage does it refer to?       </vt:lpstr>
      <vt:lpstr>An example. You can make judgements (evaluations) about other stages in the exercise section. </vt:lpstr>
      <vt:lpstr>Possible answer: Batchelor stage.</vt:lpstr>
      <vt:lpstr>Family Life Cycle Theory Exercises 2</vt:lpstr>
      <vt:lpstr>Well rehearsed challenges to the FLC from Western Cultural trends</vt:lpstr>
      <vt:lpstr>PowerPoint Presentation</vt:lpstr>
      <vt:lpstr>PowerPoint Presentation</vt:lpstr>
      <vt:lpstr> Children are making Harry Housen change his previously expensive spending habits</vt:lpstr>
      <vt:lpstr>The dysfunctional family</vt:lpstr>
      <vt:lpstr>US Evangelical church website welcoming single parents </vt:lpstr>
      <vt:lpstr>Except some don’t!</vt:lpstr>
      <vt:lpstr>Mixed race family</vt:lpstr>
      <vt:lpstr>Alternatives to the FLC </vt:lpstr>
      <vt:lpstr>PowerPoint Presentation</vt:lpstr>
      <vt:lpstr>Older parents- we have the technology!</vt:lpstr>
      <vt:lpstr>PowerPoint Presentation</vt:lpstr>
      <vt:lpstr>What have we learnt?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the Family Life Cycle theory be used in C21st in Asian economies?</dc:title>
  <dc:creator>Karen</dc:creator>
  <cp:lastModifiedBy>Stephen Griffiths</cp:lastModifiedBy>
  <cp:revision>32</cp:revision>
  <dcterms:created xsi:type="dcterms:W3CDTF">2011-05-30T03:21:45Z</dcterms:created>
  <dcterms:modified xsi:type="dcterms:W3CDTF">2021-02-08T16:12:46Z</dcterms:modified>
</cp:coreProperties>
</file>