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8"/>
  </p:notesMasterIdLst>
  <p:sldIdLst>
    <p:sldId id="256" r:id="rId2"/>
    <p:sldId id="257" r:id="rId3"/>
    <p:sldId id="258" r:id="rId4"/>
    <p:sldId id="259" r:id="rId5"/>
    <p:sldId id="260" r:id="rId6"/>
    <p:sldId id="261" r:id="rId7"/>
    <p:sldId id="262" r:id="rId8"/>
    <p:sldId id="272" r:id="rId9"/>
    <p:sldId id="273" r:id="rId10"/>
    <p:sldId id="265" r:id="rId11"/>
    <p:sldId id="266" r:id="rId12"/>
    <p:sldId id="267" r:id="rId13"/>
    <p:sldId id="274"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73"/>
    <p:restoredTop sz="94674"/>
  </p:normalViewPr>
  <p:slideViewPr>
    <p:cSldViewPr snapToGrid="0">
      <p:cViewPr varScale="1">
        <p:scale>
          <a:sx n="102" d="100"/>
          <a:sy n="102" d="100"/>
        </p:scale>
        <p:origin x="4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AA4684-4EB7-4DF7-9F1D-9CCC9E31B08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8CF9CF3-D58C-492C-9D7A-4E2F19498D1F}">
      <dgm:prSet/>
      <dgm:spPr>
        <a:ln>
          <a:solidFill>
            <a:schemeClr val="bg1">
              <a:lumMod val="95000"/>
            </a:schemeClr>
          </a:solidFill>
        </a:ln>
      </dgm:spPr>
      <dgm:t>
        <a:bodyPr/>
        <a:lstStyle/>
        <a:p>
          <a:r>
            <a:rPr lang="en-US"/>
            <a:t>Name: Valdice Cristina Albuquerque Sousa</a:t>
          </a:r>
        </a:p>
      </dgm:t>
    </dgm:pt>
    <dgm:pt modelId="{6DE3A1F9-5029-4DA6-959B-BE301C51CB6D}" type="parTrans" cxnId="{8C50805A-EA25-498A-8C65-466FD8EDBBB8}">
      <dgm:prSet/>
      <dgm:spPr/>
      <dgm:t>
        <a:bodyPr/>
        <a:lstStyle/>
        <a:p>
          <a:endParaRPr lang="en-US"/>
        </a:p>
      </dgm:t>
    </dgm:pt>
    <dgm:pt modelId="{79EC442E-051A-45C4-8069-3FB5B73001F7}" type="sibTrans" cxnId="{8C50805A-EA25-498A-8C65-466FD8EDBBB8}">
      <dgm:prSet/>
      <dgm:spPr/>
      <dgm:t>
        <a:bodyPr/>
        <a:lstStyle/>
        <a:p>
          <a:endParaRPr lang="en-US"/>
        </a:p>
      </dgm:t>
    </dgm:pt>
    <dgm:pt modelId="{97CE1DA0-3383-4AF6-BB7E-A14F8BDA1FEE}">
      <dgm:prSet/>
      <dgm:spPr/>
      <dgm:t>
        <a:bodyPr/>
        <a:lstStyle/>
        <a:p>
          <a:r>
            <a:rPr lang="en-US" dirty="0" err="1"/>
            <a:t>Studend</a:t>
          </a:r>
          <a:r>
            <a:rPr lang="en-US" dirty="0"/>
            <a:t> ID: 2435221</a:t>
          </a:r>
        </a:p>
      </dgm:t>
    </dgm:pt>
    <dgm:pt modelId="{AA28774D-D978-4AE5-AE14-B62947F2970E}" type="parTrans" cxnId="{AA1AF0EF-06E6-4703-ABEF-F133FAAC3611}">
      <dgm:prSet/>
      <dgm:spPr/>
      <dgm:t>
        <a:bodyPr/>
        <a:lstStyle/>
        <a:p>
          <a:endParaRPr lang="en-US"/>
        </a:p>
      </dgm:t>
    </dgm:pt>
    <dgm:pt modelId="{5ABCE361-5DFB-40A2-A1C4-8958F8B8BE41}" type="sibTrans" cxnId="{AA1AF0EF-06E6-4703-ABEF-F133FAAC3611}">
      <dgm:prSet/>
      <dgm:spPr/>
      <dgm:t>
        <a:bodyPr/>
        <a:lstStyle/>
        <a:p>
          <a:endParaRPr lang="en-US"/>
        </a:p>
      </dgm:t>
    </dgm:pt>
    <dgm:pt modelId="{365AF7FB-455A-4F5D-A394-1C0634C5E1E0}">
      <dgm:prSet/>
      <dgm:spPr/>
      <dgm:t>
        <a:bodyPr/>
        <a:lstStyle/>
        <a:p>
          <a:r>
            <a:rPr lang="en-US"/>
            <a:t>Module: </a:t>
          </a:r>
          <a:r>
            <a:rPr lang="en-GB"/>
            <a:t>Developing and Managing Individuals and Teams </a:t>
          </a:r>
          <a:endParaRPr lang="en-US"/>
        </a:p>
      </dgm:t>
    </dgm:pt>
    <dgm:pt modelId="{71FF7552-396C-443B-9918-5E73CCFDAFE9}" type="parTrans" cxnId="{28F95BA1-7389-4EF2-95CF-6CF0E66EC19F}">
      <dgm:prSet/>
      <dgm:spPr/>
      <dgm:t>
        <a:bodyPr/>
        <a:lstStyle/>
        <a:p>
          <a:endParaRPr lang="en-US"/>
        </a:p>
      </dgm:t>
    </dgm:pt>
    <dgm:pt modelId="{20E987D2-969E-4ACB-B8D7-DB306532CE19}" type="sibTrans" cxnId="{28F95BA1-7389-4EF2-95CF-6CF0E66EC19F}">
      <dgm:prSet/>
      <dgm:spPr/>
      <dgm:t>
        <a:bodyPr/>
        <a:lstStyle/>
        <a:p>
          <a:endParaRPr lang="en-US"/>
        </a:p>
      </dgm:t>
    </dgm:pt>
    <dgm:pt modelId="{5928BE62-CBF0-4F9C-839F-077CA90BAEE1}">
      <dgm:prSet/>
      <dgm:spPr/>
      <dgm:t>
        <a:bodyPr/>
        <a:lstStyle/>
        <a:p>
          <a:r>
            <a:rPr lang="en-GB"/>
            <a:t>Lecture: Sukhpreet Grewal</a:t>
          </a:r>
          <a:endParaRPr lang="en-US"/>
        </a:p>
      </dgm:t>
    </dgm:pt>
    <dgm:pt modelId="{4F31DC5D-D33D-4E84-8CB2-1E00605FF8F3}" type="parTrans" cxnId="{533A24C3-B0C7-4882-85A3-C4082947528F}">
      <dgm:prSet/>
      <dgm:spPr/>
      <dgm:t>
        <a:bodyPr/>
        <a:lstStyle/>
        <a:p>
          <a:endParaRPr lang="en-US"/>
        </a:p>
      </dgm:t>
    </dgm:pt>
    <dgm:pt modelId="{917E2001-9327-4163-9663-590B63D26DF2}" type="sibTrans" cxnId="{533A24C3-B0C7-4882-85A3-C4082947528F}">
      <dgm:prSet/>
      <dgm:spPr/>
      <dgm:t>
        <a:bodyPr/>
        <a:lstStyle/>
        <a:p>
          <a:endParaRPr lang="en-US"/>
        </a:p>
      </dgm:t>
    </dgm:pt>
    <dgm:pt modelId="{2C1AE095-0C21-2C4A-8E55-DF6DDB29B0D9}" type="pres">
      <dgm:prSet presAssocID="{4DAA4684-4EB7-4DF7-9F1D-9CCC9E31B08C}" presName="linear" presStyleCnt="0">
        <dgm:presLayoutVars>
          <dgm:animLvl val="lvl"/>
          <dgm:resizeHandles val="exact"/>
        </dgm:presLayoutVars>
      </dgm:prSet>
      <dgm:spPr/>
    </dgm:pt>
    <dgm:pt modelId="{C282CB6F-E031-3642-80A0-72FB4EE2E405}" type="pres">
      <dgm:prSet presAssocID="{B8CF9CF3-D58C-492C-9D7A-4E2F19498D1F}" presName="parentText" presStyleLbl="node1" presStyleIdx="0" presStyleCnt="4">
        <dgm:presLayoutVars>
          <dgm:chMax val="0"/>
          <dgm:bulletEnabled val="1"/>
        </dgm:presLayoutVars>
      </dgm:prSet>
      <dgm:spPr/>
    </dgm:pt>
    <dgm:pt modelId="{F2FF60A8-4C01-E54D-9DC4-66184C6E11C4}" type="pres">
      <dgm:prSet presAssocID="{79EC442E-051A-45C4-8069-3FB5B73001F7}" presName="spacer" presStyleCnt="0"/>
      <dgm:spPr/>
    </dgm:pt>
    <dgm:pt modelId="{C839FA87-D664-E244-83BD-0BB87D84E1A4}" type="pres">
      <dgm:prSet presAssocID="{97CE1DA0-3383-4AF6-BB7E-A14F8BDA1FEE}" presName="parentText" presStyleLbl="node1" presStyleIdx="1" presStyleCnt="4">
        <dgm:presLayoutVars>
          <dgm:chMax val="0"/>
          <dgm:bulletEnabled val="1"/>
        </dgm:presLayoutVars>
      </dgm:prSet>
      <dgm:spPr/>
    </dgm:pt>
    <dgm:pt modelId="{5018B37C-6746-EF47-8876-AC185EEEE925}" type="pres">
      <dgm:prSet presAssocID="{5ABCE361-5DFB-40A2-A1C4-8958F8B8BE41}" presName="spacer" presStyleCnt="0"/>
      <dgm:spPr/>
    </dgm:pt>
    <dgm:pt modelId="{1931DBCB-04A2-3D47-A967-8C13568322B5}" type="pres">
      <dgm:prSet presAssocID="{365AF7FB-455A-4F5D-A394-1C0634C5E1E0}" presName="parentText" presStyleLbl="node1" presStyleIdx="2" presStyleCnt="4">
        <dgm:presLayoutVars>
          <dgm:chMax val="0"/>
          <dgm:bulletEnabled val="1"/>
        </dgm:presLayoutVars>
      </dgm:prSet>
      <dgm:spPr/>
    </dgm:pt>
    <dgm:pt modelId="{CE27B18D-4693-A34F-854D-022452D4EECD}" type="pres">
      <dgm:prSet presAssocID="{20E987D2-969E-4ACB-B8D7-DB306532CE19}" presName="spacer" presStyleCnt="0"/>
      <dgm:spPr/>
    </dgm:pt>
    <dgm:pt modelId="{F33E9F8C-5F5A-B046-8D0E-8A048189988B}" type="pres">
      <dgm:prSet presAssocID="{5928BE62-CBF0-4F9C-839F-077CA90BAEE1}" presName="parentText" presStyleLbl="node1" presStyleIdx="3" presStyleCnt="4">
        <dgm:presLayoutVars>
          <dgm:chMax val="0"/>
          <dgm:bulletEnabled val="1"/>
        </dgm:presLayoutVars>
      </dgm:prSet>
      <dgm:spPr/>
    </dgm:pt>
  </dgm:ptLst>
  <dgm:cxnLst>
    <dgm:cxn modelId="{855BED02-6B13-7746-95D6-361D56C731FF}" type="presOf" srcId="{4DAA4684-4EB7-4DF7-9F1D-9CCC9E31B08C}" destId="{2C1AE095-0C21-2C4A-8E55-DF6DDB29B0D9}" srcOrd="0" destOrd="0" presId="urn:microsoft.com/office/officeart/2005/8/layout/vList2"/>
    <dgm:cxn modelId="{4D6F2D16-CAFA-B24C-8A1C-89B4428AEF4D}" type="presOf" srcId="{B8CF9CF3-D58C-492C-9D7A-4E2F19498D1F}" destId="{C282CB6F-E031-3642-80A0-72FB4EE2E405}" srcOrd="0" destOrd="0" presId="urn:microsoft.com/office/officeart/2005/8/layout/vList2"/>
    <dgm:cxn modelId="{8C50805A-EA25-498A-8C65-466FD8EDBBB8}" srcId="{4DAA4684-4EB7-4DF7-9F1D-9CCC9E31B08C}" destId="{B8CF9CF3-D58C-492C-9D7A-4E2F19498D1F}" srcOrd="0" destOrd="0" parTransId="{6DE3A1F9-5029-4DA6-959B-BE301C51CB6D}" sibTransId="{79EC442E-051A-45C4-8069-3FB5B73001F7}"/>
    <dgm:cxn modelId="{86CDFC9A-2A53-1644-B49D-9A16EF5C181E}" type="presOf" srcId="{5928BE62-CBF0-4F9C-839F-077CA90BAEE1}" destId="{F33E9F8C-5F5A-B046-8D0E-8A048189988B}" srcOrd="0" destOrd="0" presId="urn:microsoft.com/office/officeart/2005/8/layout/vList2"/>
    <dgm:cxn modelId="{28F95BA1-7389-4EF2-95CF-6CF0E66EC19F}" srcId="{4DAA4684-4EB7-4DF7-9F1D-9CCC9E31B08C}" destId="{365AF7FB-455A-4F5D-A394-1C0634C5E1E0}" srcOrd="2" destOrd="0" parTransId="{71FF7552-396C-443B-9918-5E73CCFDAFE9}" sibTransId="{20E987D2-969E-4ACB-B8D7-DB306532CE19}"/>
    <dgm:cxn modelId="{533A24C3-B0C7-4882-85A3-C4082947528F}" srcId="{4DAA4684-4EB7-4DF7-9F1D-9CCC9E31B08C}" destId="{5928BE62-CBF0-4F9C-839F-077CA90BAEE1}" srcOrd="3" destOrd="0" parTransId="{4F31DC5D-D33D-4E84-8CB2-1E00605FF8F3}" sibTransId="{917E2001-9327-4163-9663-590B63D26DF2}"/>
    <dgm:cxn modelId="{CA11A6D8-9DDA-5141-AF69-3A20C5843988}" type="presOf" srcId="{365AF7FB-455A-4F5D-A394-1C0634C5E1E0}" destId="{1931DBCB-04A2-3D47-A967-8C13568322B5}" srcOrd="0" destOrd="0" presId="urn:microsoft.com/office/officeart/2005/8/layout/vList2"/>
    <dgm:cxn modelId="{0B51C9E6-96BA-9743-98E5-A630D6B76388}" type="presOf" srcId="{97CE1DA0-3383-4AF6-BB7E-A14F8BDA1FEE}" destId="{C839FA87-D664-E244-83BD-0BB87D84E1A4}" srcOrd="0" destOrd="0" presId="urn:microsoft.com/office/officeart/2005/8/layout/vList2"/>
    <dgm:cxn modelId="{AA1AF0EF-06E6-4703-ABEF-F133FAAC3611}" srcId="{4DAA4684-4EB7-4DF7-9F1D-9CCC9E31B08C}" destId="{97CE1DA0-3383-4AF6-BB7E-A14F8BDA1FEE}" srcOrd="1" destOrd="0" parTransId="{AA28774D-D978-4AE5-AE14-B62947F2970E}" sibTransId="{5ABCE361-5DFB-40A2-A1C4-8958F8B8BE41}"/>
    <dgm:cxn modelId="{479E4CF8-B8D8-204B-81A3-CE5305283790}" type="presParOf" srcId="{2C1AE095-0C21-2C4A-8E55-DF6DDB29B0D9}" destId="{C282CB6F-E031-3642-80A0-72FB4EE2E405}" srcOrd="0" destOrd="0" presId="urn:microsoft.com/office/officeart/2005/8/layout/vList2"/>
    <dgm:cxn modelId="{B79BFA08-D81A-E24E-916A-326D5BDE7B7F}" type="presParOf" srcId="{2C1AE095-0C21-2C4A-8E55-DF6DDB29B0D9}" destId="{F2FF60A8-4C01-E54D-9DC4-66184C6E11C4}" srcOrd="1" destOrd="0" presId="urn:microsoft.com/office/officeart/2005/8/layout/vList2"/>
    <dgm:cxn modelId="{F6DB212E-D2EF-A84A-8187-F5435C72C963}" type="presParOf" srcId="{2C1AE095-0C21-2C4A-8E55-DF6DDB29B0D9}" destId="{C839FA87-D664-E244-83BD-0BB87D84E1A4}" srcOrd="2" destOrd="0" presId="urn:microsoft.com/office/officeart/2005/8/layout/vList2"/>
    <dgm:cxn modelId="{0BE98DEA-CF9C-A142-98F0-D8AC6DAF0E0F}" type="presParOf" srcId="{2C1AE095-0C21-2C4A-8E55-DF6DDB29B0D9}" destId="{5018B37C-6746-EF47-8876-AC185EEEE925}" srcOrd="3" destOrd="0" presId="urn:microsoft.com/office/officeart/2005/8/layout/vList2"/>
    <dgm:cxn modelId="{6FF0A2B4-97FA-6B4C-82ED-39B82D4DE45D}" type="presParOf" srcId="{2C1AE095-0C21-2C4A-8E55-DF6DDB29B0D9}" destId="{1931DBCB-04A2-3D47-A967-8C13568322B5}" srcOrd="4" destOrd="0" presId="urn:microsoft.com/office/officeart/2005/8/layout/vList2"/>
    <dgm:cxn modelId="{A4FC197B-17EE-D24D-A13D-B7FD5C3F4F2D}" type="presParOf" srcId="{2C1AE095-0C21-2C4A-8E55-DF6DDB29B0D9}" destId="{CE27B18D-4693-A34F-854D-022452D4EECD}" srcOrd="5" destOrd="0" presId="urn:microsoft.com/office/officeart/2005/8/layout/vList2"/>
    <dgm:cxn modelId="{3267266C-E377-1B4A-87E1-9EBEC2E8044D}" type="presParOf" srcId="{2C1AE095-0C21-2C4A-8E55-DF6DDB29B0D9}" destId="{F33E9F8C-5F5A-B046-8D0E-8A04818998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A3953-F793-41E5-8A12-2CB1176161A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D72E82-057B-4F8A-8C96-ED7399CFD597}">
      <dgm:prSet/>
      <dgm:spPr/>
      <dgm:t>
        <a:bodyPr/>
        <a:lstStyle/>
        <a:p>
          <a:r>
            <a:rPr lang="en-US"/>
            <a:t>1. Introduction to Boots UK</a:t>
          </a:r>
        </a:p>
      </dgm:t>
    </dgm:pt>
    <dgm:pt modelId="{E4A0D6F6-22A5-43C6-A4EB-0245F4A63052}" type="parTrans" cxnId="{BF01D02E-6E36-4D92-8819-FD844D8CE18F}">
      <dgm:prSet/>
      <dgm:spPr/>
      <dgm:t>
        <a:bodyPr/>
        <a:lstStyle/>
        <a:p>
          <a:endParaRPr lang="en-US"/>
        </a:p>
      </dgm:t>
    </dgm:pt>
    <dgm:pt modelId="{C7221E3B-1D83-4C28-A380-EAE731B2657A}" type="sibTrans" cxnId="{BF01D02E-6E36-4D92-8819-FD844D8CE18F}">
      <dgm:prSet/>
      <dgm:spPr/>
      <dgm:t>
        <a:bodyPr/>
        <a:lstStyle/>
        <a:p>
          <a:endParaRPr lang="en-US"/>
        </a:p>
      </dgm:t>
    </dgm:pt>
    <dgm:pt modelId="{5E997A3C-70A3-4615-A264-05F78E03D6D5}">
      <dgm:prSet/>
      <dgm:spPr/>
      <dgm:t>
        <a:bodyPr/>
        <a:lstStyle/>
        <a:p>
          <a:r>
            <a:rPr lang="en-US"/>
            <a:t>2. Organisational Transformation</a:t>
          </a:r>
        </a:p>
      </dgm:t>
    </dgm:pt>
    <dgm:pt modelId="{FA61AC77-A51C-46FB-80AD-DBC20B6AEFD4}" type="parTrans" cxnId="{821A27B9-8C37-4823-85BD-DB90DA71E88B}">
      <dgm:prSet/>
      <dgm:spPr/>
      <dgm:t>
        <a:bodyPr/>
        <a:lstStyle/>
        <a:p>
          <a:endParaRPr lang="en-US"/>
        </a:p>
      </dgm:t>
    </dgm:pt>
    <dgm:pt modelId="{6BB0DCC8-BA13-4ED6-8852-AA14FDFB0487}" type="sibTrans" cxnId="{821A27B9-8C37-4823-85BD-DB90DA71E88B}">
      <dgm:prSet/>
      <dgm:spPr/>
      <dgm:t>
        <a:bodyPr/>
        <a:lstStyle/>
        <a:p>
          <a:endParaRPr lang="en-US"/>
        </a:p>
      </dgm:t>
    </dgm:pt>
    <dgm:pt modelId="{35E4BBD6-5376-473F-8547-E9E7B1E23DAC}">
      <dgm:prSet/>
      <dgm:spPr/>
      <dgm:t>
        <a:bodyPr/>
        <a:lstStyle/>
        <a:p>
          <a:r>
            <a:rPr lang="en-US"/>
            <a:t>3. Recruitment Process</a:t>
          </a:r>
        </a:p>
      </dgm:t>
    </dgm:pt>
    <dgm:pt modelId="{8C550D8B-D3C1-4CD6-8CCC-D9475A3F27A3}" type="parTrans" cxnId="{2C367702-CFD4-47F2-BDD8-AB09C3F467B6}">
      <dgm:prSet/>
      <dgm:spPr/>
      <dgm:t>
        <a:bodyPr/>
        <a:lstStyle/>
        <a:p>
          <a:endParaRPr lang="en-US"/>
        </a:p>
      </dgm:t>
    </dgm:pt>
    <dgm:pt modelId="{B1F58B9B-BDC5-42FC-B7DB-0167D6AC7BC8}" type="sibTrans" cxnId="{2C367702-CFD4-47F2-BDD8-AB09C3F467B6}">
      <dgm:prSet/>
      <dgm:spPr/>
      <dgm:t>
        <a:bodyPr/>
        <a:lstStyle/>
        <a:p>
          <a:endParaRPr lang="en-US"/>
        </a:p>
      </dgm:t>
    </dgm:pt>
    <dgm:pt modelId="{AB3ABE14-C52D-4123-A806-D9B5F6DE4048}">
      <dgm:prSet/>
      <dgm:spPr/>
      <dgm:t>
        <a:bodyPr/>
        <a:lstStyle/>
        <a:p>
          <a:r>
            <a:rPr lang="en-US"/>
            <a:t>4. Job Analysis</a:t>
          </a:r>
        </a:p>
      </dgm:t>
    </dgm:pt>
    <dgm:pt modelId="{D64D3549-0DFD-4CAA-91EE-C5F04539D8FE}" type="parTrans" cxnId="{67544D4B-CBC0-47C3-A86F-3D0816152BC0}">
      <dgm:prSet/>
      <dgm:spPr/>
      <dgm:t>
        <a:bodyPr/>
        <a:lstStyle/>
        <a:p>
          <a:endParaRPr lang="en-US"/>
        </a:p>
      </dgm:t>
    </dgm:pt>
    <dgm:pt modelId="{0E5E2898-9DCA-46F4-B0EF-639DE2D91DAE}" type="sibTrans" cxnId="{67544D4B-CBC0-47C3-A86F-3D0816152BC0}">
      <dgm:prSet/>
      <dgm:spPr/>
      <dgm:t>
        <a:bodyPr/>
        <a:lstStyle/>
        <a:p>
          <a:endParaRPr lang="en-US"/>
        </a:p>
      </dgm:t>
    </dgm:pt>
    <dgm:pt modelId="{16E20D19-A33B-4150-A524-27352919C4BA}">
      <dgm:prSet/>
      <dgm:spPr/>
      <dgm:t>
        <a:bodyPr/>
        <a:lstStyle/>
        <a:p>
          <a:r>
            <a:rPr lang="en-US"/>
            <a:t>5. Job Description and Person Specification</a:t>
          </a:r>
        </a:p>
      </dgm:t>
    </dgm:pt>
    <dgm:pt modelId="{49EF9C2F-ED25-4BD9-87B8-F04B88D83925}" type="parTrans" cxnId="{A41C528B-F463-4E5E-B2E0-DF573248BCB4}">
      <dgm:prSet/>
      <dgm:spPr/>
      <dgm:t>
        <a:bodyPr/>
        <a:lstStyle/>
        <a:p>
          <a:endParaRPr lang="en-US"/>
        </a:p>
      </dgm:t>
    </dgm:pt>
    <dgm:pt modelId="{B6952EC4-C3B7-42F0-A59A-EDDEDEB45963}" type="sibTrans" cxnId="{A41C528B-F463-4E5E-B2E0-DF573248BCB4}">
      <dgm:prSet/>
      <dgm:spPr/>
      <dgm:t>
        <a:bodyPr/>
        <a:lstStyle/>
        <a:p>
          <a:endParaRPr lang="en-US"/>
        </a:p>
      </dgm:t>
    </dgm:pt>
    <dgm:pt modelId="{4F60E5B1-7FF3-4B77-970C-F1A653E79456}">
      <dgm:prSet/>
      <dgm:spPr/>
      <dgm:t>
        <a:bodyPr/>
        <a:lstStyle/>
        <a:p>
          <a:r>
            <a:rPr lang="en-US"/>
            <a:t>6. Recruitment Methods</a:t>
          </a:r>
        </a:p>
      </dgm:t>
    </dgm:pt>
    <dgm:pt modelId="{48221FB2-5CA5-431A-82A0-5C5D0F29BF47}" type="parTrans" cxnId="{B608EE03-096D-4D51-91E2-BABEB649E69F}">
      <dgm:prSet/>
      <dgm:spPr/>
      <dgm:t>
        <a:bodyPr/>
        <a:lstStyle/>
        <a:p>
          <a:endParaRPr lang="en-US"/>
        </a:p>
      </dgm:t>
    </dgm:pt>
    <dgm:pt modelId="{ED70C118-9B31-40B8-990E-3E1AB13DBD5F}" type="sibTrans" cxnId="{B608EE03-096D-4D51-91E2-BABEB649E69F}">
      <dgm:prSet/>
      <dgm:spPr/>
      <dgm:t>
        <a:bodyPr/>
        <a:lstStyle/>
        <a:p>
          <a:endParaRPr lang="en-US"/>
        </a:p>
      </dgm:t>
    </dgm:pt>
    <dgm:pt modelId="{160F83A7-F5E4-4B2D-A1F5-C5931703505A}">
      <dgm:prSet/>
      <dgm:spPr/>
      <dgm:t>
        <a:bodyPr/>
        <a:lstStyle/>
        <a:p>
          <a:r>
            <a:rPr lang="en-US"/>
            <a:t>7. Interview Methods</a:t>
          </a:r>
        </a:p>
      </dgm:t>
    </dgm:pt>
    <dgm:pt modelId="{055A190C-1E73-4287-AAC4-7E8997FD6C40}" type="parTrans" cxnId="{3E95753A-53A5-481E-B60E-F9FAE0363792}">
      <dgm:prSet/>
      <dgm:spPr/>
      <dgm:t>
        <a:bodyPr/>
        <a:lstStyle/>
        <a:p>
          <a:endParaRPr lang="en-US"/>
        </a:p>
      </dgm:t>
    </dgm:pt>
    <dgm:pt modelId="{BA351F8C-CECC-4FF4-80BC-73AC16B82BAB}" type="sibTrans" cxnId="{3E95753A-53A5-481E-B60E-F9FAE0363792}">
      <dgm:prSet/>
      <dgm:spPr/>
      <dgm:t>
        <a:bodyPr/>
        <a:lstStyle/>
        <a:p>
          <a:endParaRPr lang="en-US"/>
        </a:p>
      </dgm:t>
    </dgm:pt>
    <dgm:pt modelId="{7105A4EE-8502-4F9A-B4C8-7F4F00D3BBAA}">
      <dgm:prSet/>
      <dgm:spPr/>
      <dgm:t>
        <a:bodyPr/>
        <a:lstStyle/>
        <a:p>
          <a:r>
            <a:rPr lang="en-US"/>
            <a:t>8. Questioning Techniques</a:t>
          </a:r>
        </a:p>
      </dgm:t>
    </dgm:pt>
    <dgm:pt modelId="{69624326-6B08-422D-A3A8-39575B3B51BE}" type="parTrans" cxnId="{589D5F0B-8B0E-4929-BEF8-332F324B8D4F}">
      <dgm:prSet/>
      <dgm:spPr/>
      <dgm:t>
        <a:bodyPr/>
        <a:lstStyle/>
        <a:p>
          <a:endParaRPr lang="en-US"/>
        </a:p>
      </dgm:t>
    </dgm:pt>
    <dgm:pt modelId="{7E00D59D-0EC3-41F0-98B5-F3D3E2E224D3}" type="sibTrans" cxnId="{589D5F0B-8B0E-4929-BEF8-332F324B8D4F}">
      <dgm:prSet/>
      <dgm:spPr/>
      <dgm:t>
        <a:bodyPr/>
        <a:lstStyle/>
        <a:p>
          <a:endParaRPr lang="en-US"/>
        </a:p>
      </dgm:t>
    </dgm:pt>
    <dgm:pt modelId="{EA2CE711-90A1-4951-B8E0-C8BDC0D43CC8}">
      <dgm:prSet/>
      <dgm:spPr/>
      <dgm:t>
        <a:bodyPr/>
        <a:lstStyle/>
        <a:p>
          <a:r>
            <a:rPr lang="en-US"/>
            <a:t>9. Face-to-Face vs Virtual Interviews</a:t>
          </a:r>
        </a:p>
      </dgm:t>
    </dgm:pt>
    <dgm:pt modelId="{A4911FCA-1529-41D5-8347-8DA47B54DD94}" type="parTrans" cxnId="{709F0C34-CD72-48B7-9570-A6E0ADB7441D}">
      <dgm:prSet/>
      <dgm:spPr/>
      <dgm:t>
        <a:bodyPr/>
        <a:lstStyle/>
        <a:p>
          <a:endParaRPr lang="en-US"/>
        </a:p>
      </dgm:t>
    </dgm:pt>
    <dgm:pt modelId="{253B49D7-5B02-42FC-9A3E-000C654EFA73}" type="sibTrans" cxnId="{709F0C34-CD72-48B7-9570-A6E0ADB7441D}">
      <dgm:prSet/>
      <dgm:spPr/>
      <dgm:t>
        <a:bodyPr/>
        <a:lstStyle/>
        <a:p>
          <a:endParaRPr lang="en-US"/>
        </a:p>
      </dgm:t>
    </dgm:pt>
    <dgm:pt modelId="{D8BCF1CE-647E-49FE-A9C2-FB2BDE94262F}">
      <dgm:prSet/>
      <dgm:spPr/>
      <dgm:t>
        <a:bodyPr/>
        <a:lstStyle/>
        <a:p>
          <a:r>
            <a:rPr lang="en-US"/>
            <a:t>10. Recommendations</a:t>
          </a:r>
        </a:p>
      </dgm:t>
    </dgm:pt>
    <dgm:pt modelId="{6F8A598C-5B86-4034-8CAB-F27BB3D3A04E}" type="parTrans" cxnId="{517703A0-8E7A-4E11-B0C5-B63314E627CA}">
      <dgm:prSet/>
      <dgm:spPr/>
      <dgm:t>
        <a:bodyPr/>
        <a:lstStyle/>
        <a:p>
          <a:endParaRPr lang="en-US"/>
        </a:p>
      </dgm:t>
    </dgm:pt>
    <dgm:pt modelId="{9C0B749A-9AFE-42EB-A7F4-29693BCDFE2A}" type="sibTrans" cxnId="{517703A0-8E7A-4E11-B0C5-B63314E627CA}">
      <dgm:prSet/>
      <dgm:spPr/>
      <dgm:t>
        <a:bodyPr/>
        <a:lstStyle/>
        <a:p>
          <a:endParaRPr lang="en-US"/>
        </a:p>
      </dgm:t>
    </dgm:pt>
    <dgm:pt modelId="{9FDE2371-797A-4B1A-AA11-DC450B00249B}">
      <dgm:prSet/>
      <dgm:spPr/>
      <dgm:t>
        <a:bodyPr/>
        <a:lstStyle/>
        <a:p>
          <a:r>
            <a:rPr lang="en-US"/>
            <a:t>11. Conclusion</a:t>
          </a:r>
        </a:p>
      </dgm:t>
    </dgm:pt>
    <dgm:pt modelId="{5CC84E59-A51C-4CEC-8AA4-B03BCCB5B936}" type="parTrans" cxnId="{2B1D0418-3277-4271-B86A-4EA29A2DA68A}">
      <dgm:prSet/>
      <dgm:spPr/>
      <dgm:t>
        <a:bodyPr/>
        <a:lstStyle/>
        <a:p>
          <a:endParaRPr lang="en-US"/>
        </a:p>
      </dgm:t>
    </dgm:pt>
    <dgm:pt modelId="{9EEFC1DB-4025-4495-BED1-98DB91D52023}" type="sibTrans" cxnId="{2B1D0418-3277-4271-B86A-4EA29A2DA68A}">
      <dgm:prSet/>
      <dgm:spPr/>
      <dgm:t>
        <a:bodyPr/>
        <a:lstStyle/>
        <a:p>
          <a:endParaRPr lang="en-US"/>
        </a:p>
      </dgm:t>
    </dgm:pt>
    <dgm:pt modelId="{1357300F-E7F1-427D-B642-47C43441A0B7}">
      <dgm:prSet/>
      <dgm:spPr/>
      <dgm:t>
        <a:bodyPr/>
        <a:lstStyle/>
        <a:p>
          <a:r>
            <a:rPr lang="en-US"/>
            <a:t>12. References</a:t>
          </a:r>
        </a:p>
      </dgm:t>
    </dgm:pt>
    <dgm:pt modelId="{7B32E77C-F4A5-40C2-99B4-5091C86D3F15}" type="parTrans" cxnId="{E0349764-792B-4F95-90C6-407956DA4B72}">
      <dgm:prSet/>
      <dgm:spPr/>
      <dgm:t>
        <a:bodyPr/>
        <a:lstStyle/>
        <a:p>
          <a:endParaRPr lang="en-US"/>
        </a:p>
      </dgm:t>
    </dgm:pt>
    <dgm:pt modelId="{713B6E1B-8CC6-4E95-81C3-8147B140F057}" type="sibTrans" cxnId="{E0349764-792B-4F95-90C6-407956DA4B72}">
      <dgm:prSet/>
      <dgm:spPr/>
      <dgm:t>
        <a:bodyPr/>
        <a:lstStyle/>
        <a:p>
          <a:endParaRPr lang="en-US"/>
        </a:p>
      </dgm:t>
    </dgm:pt>
    <dgm:pt modelId="{04EFE926-64DF-884F-9D3B-74178F8B7C59}" type="pres">
      <dgm:prSet presAssocID="{2C0A3953-F793-41E5-8A12-2CB1176161A8}" presName="vert0" presStyleCnt="0">
        <dgm:presLayoutVars>
          <dgm:dir/>
          <dgm:animOne val="branch"/>
          <dgm:animLvl val="lvl"/>
        </dgm:presLayoutVars>
      </dgm:prSet>
      <dgm:spPr/>
    </dgm:pt>
    <dgm:pt modelId="{60FC4D31-E210-9947-A1B4-77D8CB5F82F6}" type="pres">
      <dgm:prSet presAssocID="{4BD72E82-057B-4F8A-8C96-ED7399CFD597}" presName="thickLine" presStyleLbl="alignNode1" presStyleIdx="0" presStyleCnt="12"/>
      <dgm:spPr/>
    </dgm:pt>
    <dgm:pt modelId="{9E2402F5-72DA-0C44-8B50-BB66CBD06CAE}" type="pres">
      <dgm:prSet presAssocID="{4BD72E82-057B-4F8A-8C96-ED7399CFD597}" presName="horz1" presStyleCnt="0"/>
      <dgm:spPr/>
    </dgm:pt>
    <dgm:pt modelId="{605E8DC0-0BED-5949-9898-8B9D322F9262}" type="pres">
      <dgm:prSet presAssocID="{4BD72E82-057B-4F8A-8C96-ED7399CFD597}" presName="tx1" presStyleLbl="revTx" presStyleIdx="0" presStyleCnt="12"/>
      <dgm:spPr/>
    </dgm:pt>
    <dgm:pt modelId="{96A107DB-4E69-5342-91BF-1B72893CA41F}" type="pres">
      <dgm:prSet presAssocID="{4BD72E82-057B-4F8A-8C96-ED7399CFD597}" presName="vert1" presStyleCnt="0"/>
      <dgm:spPr/>
    </dgm:pt>
    <dgm:pt modelId="{48EC99EE-C3C0-1B48-BC4D-F066739F4DC9}" type="pres">
      <dgm:prSet presAssocID="{5E997A3C-70A3-4615-A264-05F78E03D6D5}" presName="thickLine" presStyleLbl="alignNode1" presStyleIdx="1" presStyleCnt="12"/>
      <dgm:spPr/>
    </dgm:pt>
    <dgm:pt modelId="{9C629538-08A7-174A-ABC8-AB643AE2F739}" type="pres">
      <dgm:prSet presAssocID="{5E997A3C-70A3-4615-A264-05F78E03D6D5}" presName="horz1" presStyleCnt="0"/>
      <dgm:spPr/>
    </dgm:pt>
    <dgm:pt modelId="{65C11A96-2ADF-3844-B5FA-0122D73985E3}" type="pres">
      <dgm:prSet presAssocID="{5E997A3C-70A3-4615-A264-05F78E03D6D5}" presName="tx1" presStyleLbl="revTx" presStyleIdx="1" presStyleCnt="12"/>
      <dgm:spPr/>
    </dgm:pt>
    <dgm:pt modelId="{49B07720-D7C2-9F4D-ADB3-7603E55B9149}" type="pres">
      <dgm:prSet presAssocID="{5E997A3C-70A3-4615-A264-05F78E03D6D5}" presName="vert1" presStyleCnt="0"/>
      <dgm:spPr/>
    </dgm:pt>
    <dgm:pt modelId="{2A4BA3CC-AFE6-FB49-AEA2-32CA85B8E822}" type="pres">
      <dgm:prSet presAssocID="{35E4BBD6-5376-473F-8547-E9E7B1E23DAC}" presName="thickLine" presStyleLbl="alignNode1" presStyleIdx="2" presStyleCnt="12"/>
      <dgm:spPr/>
    </dgm:pt>
    <dgm:pt modelId="{F9886631-B022-ED44-B66D-558228913DDF}" type="pres">
      <dgm:prSet presAssocID="{35E4BBD6-5376-473F-8547-E9E7B1E23DAC}" presName="horz1" presStyleCnt="0"/>
      <dgm:spPr/>
    </dgm:pt>
    <dgm:pt modelId="{1B848014-AFA4-E241-93D4-1F55BFD8C85A}" type="pres">
      <dgm:prSet presAssocID="{35E4BBD6-5376-473F-8547-E9E7B1E23DAC}" presName="tx1" presStyleLbl="revTx" presStyleIdx="2" presStyleCnt="12"/>
      <dgm:spPr/>
    </dgm:pt>
    <dgm:pt modelId="{F773D5B9-3E79-5C4B-AC1D-5A708BDADE28}" type="pres">
      <dgm:prSet presAssocID="{35E4BBD6-5376-473F-8547-E9E7B1E23DAC}" presName="vert1" presStyleCnt="0"/>
      <dgm:spPr/>
    </dgm:pt>
    <dgm:pt modelId="{92D2375B-9710-ED41-B48B-9EFA1011E4C0}" type="pres">
      <dgm:prSet presAssocID="{AB3ABE14-C52D-4123-A806-D9B5F6DE4048}" presName="thickLine" presStyleLbl="alignNode1" presStyleIdx="3" presStyleCnt="12"/>
      <dgm:spPr/>
    </dgm:pt>
    <dgm:pt modelId="{B3ED2033-A575-D145-9CA3-161C4BDEFD84}" type="pres">
      <dgm:prSet presAssocID="{AB3ABE14-C52D-4123-A806-D9B5F6DE4048}" presName="horz1" presStyleCnt="0"/>
      <dgm:spPr/>
    </dgm:pt>
    <dgm:pt modelId="{9C931C34-EA27-A247-8D2B-B62B3E15A3D9}" type="pres">
      <dgm:prSet presAssocID="{AB3ABE14-C52D-4123-A806-D9B5F6DE4048}" presName="tx1" presStyleLbl="revTx" presStyleIdx="3" presStyleCnt="12"/>
      <dgm:spPr/>
    </dgm:pt>
    <dgm:pt modelId="{D59C0AF8-BCA0-664A-B184-E39FFC1D81E1}" type="pres">
      <dgm:prSet presAssocID="{AB3ABE14-C52D-4123-A806-D9B5F6DE4048}" presName="vert1" presStyleCnt="0"/>
      <dgm:spPr/>
    </dgm:pt>
    <dgm:pt modelId="{33548D36-51AC-DB47-B6CC-B2E5FF2408C7}" type="pres">
      <dgm:prSet presAssocID="{16E20D19-A33B-4150-A524-27352919C4BA}" presName="thickLine" presStyleLbl="alignNode1" presStyleIdx="4" presStyleCnt="12"/>
      <dgm:spPr/>
    </dgm:pt>
    <dgm:pt modelId="{3998CBE3-CFAD-0C48-8851-C1E87A8F02D9}" type="pres">
      <dgm:prSet presAssocID="{16E20D19-A33B-4150-A524-27352919C4BA}" presName="horz1" presStyleCnt="0"/>
      <dgm:spPr/>
    </dgm:pt>
    <dgm:pt modelId="{30085F58-01B8-2147-A1DA-C21FD8A69E3B}" type="pres">
      <dgm:prSet presAssocID="{16E20D19-A33B-4150-A524-27352919C4BA}" presName="tx1" presStyleLbl="revTx" presStyleIdx="4" presStyleCnt="12"/>
      <dgm:spPr/>
    </dgm:pt>
    <dgm:pt modelId="{090A46B5-4848-064B-93ED-45825FF4D60D}" type="pres">
      <dgm:prSet presAssocID="{16E20D19-A33B-4150-A524-27352919C4BA}" presName="vert1" presStyleCnt="0"/>
      <dgm:spPr/>
    </dgm:pt>
    <dgm:pt modelId="{5AC86F20-C7F2-E349-8315-2611EF88FC14}" type="pres">
      <dgm:prSet presAssocID="{4F60E5B1-7FF3-4B77-970C-F1A653E79456}" presName="thickLine" presStyleLbl="alignNode1" presStyleIdx="5" presStyleCnt="12"/>
      <dgm:spPr/>
    </dgm:pt>
    <dgm:pt modelId="{719EB82E-7773-1748-B5CF-81DFD0CDF4DC}" type="pres">
      <dgm:prSet presAssocID="{4F60E5B1-7FF3-4B77-970C-F1A653E79456}" presName="horz1" presStyleCnt="0"/>
      <dgm:spPr/>
    </dgm:pt>
    <dgm:pt modelId="{0F7B4F01-D3AD-C849-87D8-E943F47A6DD2}" type="pres">
      <dgm:prSet presAssocID="{4F60E5B1-7FF3-4B77-970C-F1A653E79456}" presName="tx1" presStyleLbl="revTx" presStyleIdx="5" presStyleCnt="12"/>
      <dgm:spPr/>
    </dgm:pt>
    <dgm:pt modelId="{E6B40D50-3A5B-5D42-980E-C2C1C1610B46}" type="pres">
      <dgm:prSet presAssocID="{4F60E5B1-7FF3-4B77-970C-F1A653E79456}" presName="vert1" presStyleCnt="0"/>
      <dgm:spPr/>
    </dgm:pt>
    <dgm:pt modelId="{CBA5C928-2F93-5742-AAF4-33594DFE192D}" type="pres">
      <dgm:prSet presAssocID="{160F83A7-F5E4-4B2D-A1F5-C5931703505A}" presName="thickLine" presStyleLbl="alignNode1" presStyleIdx="6" presStyleCnt="12"/>
      <dgm:spPr/>
    </dgm:pt>
    <dgm:pt modelId="{FB148C70-F9A3-7E4C-B8F1-487348D7E82C}" type="pres">
      <dgm:prSet presAssocID="{160F83A7-F5E4-4B2D-A1F5-C5931703505A}" presName="horz1" presStyleCnt="0"/>
      <dgm:spPr/>
    </dgm:pt>
    <dgm:pt modelId="{0FBFF6B9-8FFC-7444-AF4D-AEB67FC3DD62}" type="pres">
      <dgm:prSet presAssocID="{160F83A7-F5E4-4B2D-A1F5-C5931703505A}" presName="tx1" presStyleLbl="revTx" presStyleIdx="6" presStyleCnt="12"/>
      <dgm:spPr/>
    </dgm:pt>
    <dgm:pt modelId="{D00A3930-5D26-DF4B-8225-A968B92C406A}" type="pres">
      <dgm:prSet presAssocID="{160F83A7-F5E4-4B2D-A1F5-C5931703505A}" presName="vert1" presStyleCnt="0"/>
      <dgm:spPr/>
    </dgm:pt>
    <dgm:pt modelId="{E83922B3-9337-5F47-8A02-E7AFAF39AF93}" type="pres">
      <dgm:prSet presAssocID="{7105A4EE-8502-4F9A-B4C8-7F4F00D3BBAA}" presName="thickLine" presStyleLbl="alignNode1" presStyleIdx="7" presStyleCnt="12"/>
      <dgm:spPr/>
    </dgm:pt>
    <dgm:pt modelId="{9C902974-0D2B-EA46-AF93-818C072358EA}" type="pres">
      <dgm:prSet presAssocID="{7105A4EE-8502-4F9A-B4C8-7F4F00D3BBAA}" presName="horz1" presStyleCnt="0"/>
      <dgm:spPr/>
    </dgm:pt>
    <dgm:pt modelId="{11FE6B31-54CD-BC4F-859A-0AFF953CDB2E}" type="pres">
      <dgm:prSet presAssocID="{7105A4EE-8502-4F9A-B4C8-7F4F00D3BBAA}" presName="tx1" presStyleLbl="revTx" presStyleIdx="7" presStyleCnt="12"/>
      <dgm:spPr/>
    </dgm:pt>
    <dgm:pt modelId="{4A2D4737-9BCA-834A-90BF-F331701DA58E}" type="pres">
      <dgm:prSet presAssocID="{7105A4EE-8502-4F9A-B4C8-7F4F00D3BBAA}" presName="vert1" presStyleCnt="0"/>
      <dgm:spPr/>
    </dgm:pt>
    <dgm:pt modelId="{41B8A6D6-3F51-A74E-B7AE-8D13C96C2531}" type="pres">
      <dgm:prSet presAssocID="{EA2CE711-90A1-4951-B8E0-C8BDC0D43CC8}" presName="thickLine" presStyleLbl="alignNode1" presStyleIdx="8" presStyleCnt="12"/>
      <dgm:spPr/>
    </dgm:pt>
    <dgm:pt modelId="{316B9EDF-074B-DF41-9FE9-53F1253DF8CC}" type="pres">
      <dgm:prSet presAssocID="{EA2CE711-90A1-4951-B8E0-C8BDC0D43CC8}" presName="horz1" presStyleCnt="0"/>
      <dgm:spPr/>
    </dgm:pt>
    <dgm:pt modelId="{3AB214D1-25AB-4946-AB3D-BD60AF0DF013}" type="pres">
      <dgm:prSet presAssocID="{EA2CE711-90A1-4951-B8E0-C8BDC0D43CC8}" presName="tx1" presStyleLbl="revTx" presStyleIdx="8" presStyleCnt="12"/>
      <dgm:spPr/>
    </dgm:pt>
    <dgm:pt modelId="{ADFC861E-31EA-D848-83FC-EE998FA3BEA2}" type="pres">
      <dgm:prSet presAssocID="{EA2CE711-90A1-4951-B8E0-C8BDC0D43CC8}" presName="vert1" presStyleCnt="0"/>
      <dgm:spPr/>
    </dgm:pt>
    <dgm:pt modelId="{39B95B08-EB3B-AA43-ACF3-9992BE035E16}" type="pres">
      <dgm:prSet presAssocID="{D8BCF1CE-647E-49FE-A9C2-FB2BDE94262F}" presName="thickLine" presStyleLbl="alignNode1" presStyleIdx="9" presStyleCnt="12"/>
      <dgm:spPr/>
    </dgm:pt>
    <dgm:pt modelId="{1EE8C8B5-BCC7-814A-9580-3614C4DB1A1F}" type="pres">
      <dgm:prSet presAssocID="{D8BCF1CE-647E-49FE-A9C2-FB2BDE94262F}" presName="horz1" presStyleCnt="0"/>
      <dgm:spPr/>
    </dgm:pt>
    <dgm:pt modelId="{D41BCCCE-9E70-A64A-ABC7-E4F2B4BB8A55}" type="pres">
      <dgm:prSet presAssocID="{D8BCF1CE-647E-49FE-A9C2-FB2BDE94262F}" presName="tx1" presStyleLbl="revTx" presStyleIdx="9" presStyleCnt="12"/>
      <dgm:spPr/>
    </dgm:pt>
    <dgm:pt modelId="{1C253130-83A2-C14F-81CA-B1AF80A177A7}" type="pres">
      <dgm:prSet presAssocID="{D8BCF1CE-647E-49FE-A9C2-FB2BDE94262F}" presName="vert1" presStyleCnt="0"/>
      <dgm:spPr/>
    </dgm:pt>
    <dgm:pt modelId="{CEAE0BCB-10C0-2046-8CAA-4C6FA36B24CB}" type="pres">
      <dgm:prSet presAssocID="{9FDE2371-797A-4B1A-AA11-DC450B00249B}" presName="thickLine" presStyleLbl="alignNode1" presStyleIdx="10" presStyleCnt="12"/>
      <dgm:spPr/>
    </dgm:pt>
    <dgm:pt modelId="{E4CA8328-FFF6-BF44-B781-BB1BA20A72A2}" type="pres">
      <dgm:prSet presAssocID="{9FDE2371-797A-4B1A-AA11-DC450B00249B}" presName="horz1" presStyleCnt="0"/>
      <dgm:spPr/>
    </dgm:pt>
    <dgm:pt modelId="{398A5A2C-45AE-2A49-9744-4F3744E29BE5}" type="pres">
      <dgm:prSet presAssocID="{9FDE2371-797A-4B1A-AA11-DC450B00249B}" presName="tx1" presStyleLbl="revTx" presStyleIdx="10" presStyleCnt="12"/>
      <dgm:spPr/>
    </dgm:pt>
    <dgm:pt modelId="{BDF5290F-C5CB-1B41-BF37-1378B6676ECB}" type="pres">
      <dgm:prSet presAssocID="{9FDE2371-797A-4B1A-AA11-DC450B00249B}" presName="vert1" presStyleCnt="0"/>
      <dgm:spPr/>
    </dgm:pt>
    <dgm:pt modelId="{8B38A37E-1240-A640-9634-5735D1ABB189}" type="pres">
      <dgm:prSet presAssocID="{1357300F-E7F1-427D-B642-47C43441A0B7}" presName="thickLine" presStyleLbl="alignNode1" presStyleIdx="11" presStyleCnt="12"/>
      <dgm:spPr/>
    </dgm:pt>
    <dgm:pt modelId="{2930B94F-A92A-5C41-B1DB-F8491986AF38}" type="pres">
      <dgm:prSet presAssocID="{1357300F-E7F1-427D-B642-47C43441A0B7}" presName="horz1" presStyleCnt="0"/>
      <dgm:spPr/>
    </dgm:pt>
    <dgm:pt modelId="{2A14885F-525D-BC45-8FC6-001777F58ACC}" type="pres">
      <dgm:prSet presAssocID="{1357300F-E7F1-427D-B642-47C43441A0B7}" presName="tx1" presStyleLbl="revTx" presStyleIdx="11" presStyleCnt="12"/>
      <dgm:spPr/>
    </dgm:pt>
    <dgm:pt modelId="{BA9E9523-F1C6-9A44-8AA1-C0B8861D9792}" type="pres">
      <dgm:prSet presAssocID="{1357300F-E7F1-427D-B642-47C43441A0B7}" presName="vert1" presStyleCnt="0"/>
      <dgm:spPr/>
    </dgm:pt>
  </dgm:ptLst>
  <dgm:cxnLst>
    <dgm:cxn modelId="{2C367702-CFD4-47F2-BDD8-AB09C3F467B6}" srcId="{2C0A3953-F793-41E5-8A12-2CB1176161A8}" destId="{35E4BBD6-5376-473F-8547-E9E7B1E23DAC}" srcOrd="2" destOrd="0" parTransId="{8C550D8B-D3C1-4CD6-8CCC-D9475A3F27A3}" sibTransId="{B1F58B9B-BDC5-42FC-B7DB-0167D6AC7BC8}"/>
    <dgm:cxn modelId="{B608EE03-096D-4D51-91E2-BABEB649E69F}" srcId="{2C0A3953-F793-41E5-8A12-2CB1176161A8}" destId="{4F60E5B1-7FF3-4B77-970C-F1A653E79456}" srcOrd="5" destOrd="0" parTransId="{48221FB2-5CA5-431A-82A0-5C5D0F29BF47}" sibTransId="{ED70C118-9B31-40B8-990E-3E1AB13DBD5F}"/>
    <dgm:cxn modelId="{03F2BF09-1C4E-0E47-AFF9-89ADCEF43DFF}" type="presOf" srcId="{1357300F-E7F1-427D-B642-47C43441A0B7}" destId="{2A14885F-525D-BC45-8FC6-001777F58ACC}" srcOrd="0" destOrd="0" presId="urn:microsoft.com/office/officeart/2008/layout/LinedList"/>
    <dgm:cxn modelId="{589D5F0B-8B0E-4929-BEF8-332F324B8D4F}" srcId="{2C0A3953-F793-41E5-8A12-2CB1176161A8}" destId="{7105A4EE-8502-4F9A-B4C8-7F4F00D3BBAA}" srcOrd="7" destOrd="0" parTransId="{69624326-6B08-422D-A3A8-39575B3B51BE}" sibTransId="{7E00D59D-0EC3-41F0-98B5-F3D3E2E224D3}"/>
    <dgm:cxn modelId="{F8157D16-3902-9A4E-8ECE-0B343DF78344}" type="presOf" srcId="{D8BCF1CE-647E-49FE-A9C2-FB2BDE94262F}" destId="{D41BCCCE-9E70-A64A-ABC7-E4F2B4BB8A55}" srcOrd="0" destOrd="0" presId="urn:microsoft.com/office/officeart/2008/layout/LinedList"/>
    <dgm:cxn modelId="{2B1D0418-3277-4271-B86A-4EA29A2DA68A}" srcId="{2C0A3953-F793-41E5-8A12-2CB1176161A8}" destId="{9FDE2371-797A-4B1A-AA11-DC450B00249B}" srcOrd="10" destOrd="0" parTransId="{5CC84E59-A51C-4CEC-8AA4-B03BCCB5B936}" sibTransId="{9EEFC1DB-4025-4495-BED1-98DB91D52023}"/>
    <dgm:cxn modelId="{B0D9671D-DD51-C948-9C22-23A2FD70F09A}" type="presOf" srcId="{35E4BBD6-5376-473F-8547-E9E7B1E23DAC}" destId="{1B848014-AFA4-E241-93D4-1F55BFD8C85A}" srcOrd="0" destOrd="0" presId="urn:microsoft.com/office/officeart/2008/layout/LinedList"/>
    <dgm:cxn modelId="{BF01D02E-6E36-4D92-8819-FD844D8CE18F}" srcId="{2C0A3953-F793-41E5-8A12-2CB1176161A8}" destId="{4BD72E82-057B-4F8A-8C96-ED7399CFD597}" srcOrd="0" destOrd="0" parTransId="{E4A0D6F6-22A5-43C6-A4EB-0245F4A63052}" sibTransId="{C7221E3B-1D83-4C28-A380-EAE731B2657A}"/>
    <dgm:cxn modelId="{709F0C34-CD72-48B7-9570-A6E0ADB7441D}" srcId="{2C0A3953-F793-41E5-8A12-2CB1176161A8}" destId="{EA2CE711-90A1-4951-B8E0-C8BDC0D43CC8}" srcOrd="8" destOrd="0" parTransId="{A4911FCA-1529-41D5-8347-8DA47B54DD94}" sibTransId="{253B49D7-5B02-42FC-9A3E-000C654EFA73}"/>
    <dgm:cxn modelId="{3E95753A-53A5-481E-B60E-F9FAE0363792}" srcId="{2C0A3953-F793-41E5-8A12-2CB1176161A8}" destId="{160F83A7-F5E4-4B2D-A1F5-C5931703505A}" srcOrd="6" destOrd="0" parTransId="{055A190C-1E73-4287-AAC4-7E8997FD6C40}" sibTransId="{BA351F8C-CECC-4FF4-80BC-73AC16B82BAB}"/>
    <dgm:cxn modelId="{1880C33A-5977-7A45-B241-540F49DA79A6}" type="presOf" srcId="{4F60E5B1-7FF3-4B77-970C-F1A653E79456}" destId="{0F7B4F01-D3AD-C849-87D8-E943F47A6DD2}" srcOrd="0" destOrd="0" presId="urn:microsoft.com/office/officeart/2008/layout/LinedList"/>
    <dgm:cxn modelId="{07E80B3C-C9C3-3F4A-8987-11BABC201D5B}" type="presOf" srcId="{9FDE2371-797A-4B1A-AA11-DC450B00249B}" destId="{398A5A2C-45AE-2A49-9744-4F3744E29BE5}" srcOrd="0" destOrd="0" presId="urn:microsoft.com/office/officeart/2008/layout/LinedList"/>
    <dgm:cxn modelId="{CD32933D-3A9E-414B-8C32-FCD656AD456A}" type="presOf" srcId="{2C0A3953-F793-41E5-8A12-2CB1176161A8}" destId="{04EFE926-64DF-884F-9D3B-74178F8B7C59}" srcOrd="0" destOrd="0" presId="urn:microsoft.com/office/officeart/2008/layout/LinedList"/>
    <dgm:cxn modelId="{23D32141-997E-1B4F-99B0-DE2151C98E16}" type="presOf" srcId="{AB3ABE14-C52D-4123-A806-D9B5F6DE4048}" destId="{9C931C34-EA27-A247-8D2B-B62B3E15A3D9}" srcOrd="0" destOrd="0" presId="urn:microsoft.com/office/officeart/2008/layout/LinedList"/>
    <dgm:cxn modelId="{67544D4B-CBC0-47C3-A86F-3D0816152BC0}" srcId="{2C0A3953-F793-41E5-8A12-2CB1176161A8}" destId="{AB3ABE14-C52D-4123-A806-D9B5F6DE4048}" srcOrd="3" destOrd="0" parTransId="{D64D3549-0DFD-4CAA-91EE-C5F04539D8FE}" sibTransId="{0E5E2898-9DCA-46F4-B0EF-639DE2D91DAE}"/>
    <dgm:cxn modelId="{BCC0F954-B167-9E4F-AB51-E3516887D497}" type="presOf" srcId="{EA2CE711-90A1-4951-B8E0-C8BDC0D43CC8}" destId="{3AB214D1-25AB-4946-AB3D-BD60AF0DF013}" srcOrd="0" destOrd="0" presId="urn:microsoft.com/office/officeart/2008/layout/LinedList"/>
    <dgm:cxn modelId="{125AED59-1441-4448-8515-5BDC89D8F11B}" type="presOf" srcId="{5E997A3C-70A3-4615-A264-05F78E03D6D5}" destId="{65C11A96-2ADF-3844-B5FA-0122D73985E3}" srcOrd="0" destOrd="0" presId="urn:microsoft.com/office/officeart/2008/layout/LinedList"/>
    <dgm:cxn modelId="{79258762-1700-6D4B-8A17-8E775FD65283}" type="presOf" srcId="{4BD72E82-057B-4F8A-8C96-ED7399CFD597}" destId="{605E8DC0-0BED-5949-9898-8B9D322F9262}" srcOrd="0" destOrd="0" presId="urn:microsoft.com/office/officeart/2008/layout/LinedList"/>
    <dgm:cxn modelId="{E0349764-792B-4F95-90C6-407956DA4B72}" srcId="{2C0A3953-F793-41E5-8A12-2CB1176161A8}" destId="{1357300F-E7F1-427D-B642-47C43441A0B7}" srcOrd="11" destOrd="0" parTransId="{7B32E77C-F4A5-40C2-99B4-5091C86D3F15}" sibTransId="{713B6E1B-8CC6-4E95-81C3-8147B140F057}"/>
    <dgm:cxn modelId="{00DB0D7E-237E-0D4A-82D0-9249DCEDE6E7}" type="presOf" srcId="{7105A4EE-8502-4F9A-B4C8-7F4F00D3BBAA}" destId="{11FE6B31-54CD-BC4F-859A-0AFF953CDB2E}" srcOrd="0" destOrd="0" presId="urn:microsoft.com/office/officeart/2008/layout/LinedList"/>
    <dgm:cxn modelId="{A41C528B-F463-4E5E-B2E0-DF573248BCB4}" srcId="{2C0A3953-F793-41E5-8A12-2CB1176161A8}" destId="{16E20D19-A33B-4150-A524-27352919C4BA}" srcOrd="4" destOrd="0" parTransId="{49EF9C2F-ED25-4BD9-87B8-F04B88D83925}" sibTransId="{B6952EC4-C3B7-42F0-A59A-EDDEDEB45963}"/>
    <dgm:cxn modelId="{517703A0-8E7A-4E11-B0C5-B63314E627CA}" srcId="{2C0A3953-F793-41E5-8A12-2CB1176161A8}" destId="{D8BCF1CE-647E-49FE-A9C2-FB2BDE94262F}" srcOrd="9" destOrd="0" parTransId="{6F8A598C-5B86-4034-8CAB-F27BB3D3A04E}" sibTransId="{9C0B749A-9AFE-42EB-A7F4-29693BCDFE2A}"/>
    <dgm:cxn modelId="{821A27B9-8C37-4823-85BD-DB90DA71E88B}" srcId="{2C0A3953-F793-41E5-8A12-2CB1176161A8}" destId="{5E997A3C-70A3-4615-A264-05F78E03D6D5}" srcOrd="1" destOrd="0" parTransId="{FA61AC77-A51C-46FB-80AD-DBC20B6AEFD4}" sibTransId="{6BB0DCC8-BA13-4ED6-8852-AA14FDFB0487}"/>
    <dgm:cxn modelId="{641C85DC-2261-4048-832D-8F2C3CAB5090}" type="presOf" srcId="{160F83A7-F5E4-4B2D-A1F5-C5931703505A}" destId="{0FBFF6B9-8FFC-7444-AF4D-AEB67FC3DD62}" srcOrd="0" destOrd="0" presId="urn:microsoft.com/office/officeart/2008/layout/LinedList"/>
    <dgm:cxn modelId="{ACEDF0F7-0D31-E140-9D4D-1CEAD0BB55E0}" type="presOf" srcId="{16E20D19-A33B-4150-A524-27352919C4BA}" destId="{30085F58-01B8-2147-A1DA-C21FD8A69E3B}" srcOrd="0" destOrd="0" presId="urn:microsoft.com/office/officeart/2008/layout/LinedList"/>
    <dgm:cxn modelId="{BFC5ABE7-7963-2D44-B63A-9740826990F4}" type="presParOf" srcId="{04EFE926-64DF-884F-9D3B-74178F8B7C59}" destId="{60FC4D31-E210-9947-A1B4-77D8CB5F82F6}" srcOrd="0" destOrd="0" presId="urn:microsoft.com/office/officeart/2008/layout/LinedList"/>
    <dgm:cxn modelId="{4BCC8C54-029F-BD47-85F2-76B2BA526957}" type="presParOf" srcId="{04EFE926-64DF-884F-9D3B-74178F8B7C59}" destId="{9E2402F5-72DA-0C44-8B50-BB66CBD06CAE}" srcOrd="1" destOrd="0" presId="urn:microsoft.com/office/officeart/2008/layout/LinedList"/>
    <dgm:cxn modelId="{18A4B09D-B738-6640-8D31-2B6F876484EF}" type="presParOf" srcId="{9E2402F5-72DA-0C44-8B50-BB66CBD06CAE}" destId="{605E8DC0-0BED-5949-9898-8B9D322F9262}" srcOrd="0" destOrd="0" presId="urn:microsoft.com/office/officeart/2008/layout/LinedList"/>
    <dgm:cxn modelId="{A7832290-87FD-884F-AC60-C8AAA1994F1D}" type="presParOf" srcId="{9E2402F5-72DA-0C44-8B50-BB66CBD06CAE}" destId="{96A107DB-4E69-5342-91BF-1B72893CA41F}" srcOrd="1" destOrd="0" presId="urn:microsoft.com/office/officeart/2008/layout/LinedList"/>
    <dgm:cxn modelId="{0EBF031A-73C9-C044-8901-6D9EF1951CE9}" type="presParOf" srcId="{04EFE926-64DF-884F-9D3B-74178F8B7C59}" destId="{48EC99EE-C3C0-1B48-BC4D-F066739F4DC9}" srcOrd="2" destOrd="0" presId="urn:microsoft.com/office/officeart/2008/layout/LinedList"/>
    <dgm:cxn modelId="{5C932632-EFCF-A34D-A162-BE839F4CE05C}" type="presParOf" srcId="{04EFE926-64DF-884F-9D3B-74178F8B7C59}" destId="{9C629538-08A7-174A-ABC8-AB643AE2F739}" srcOrd="3" destOrd="0" presId="urn:microsoft.com/office/officeart/2008/layout/LinedList"/>
    <dgm:cxn modelId="{E2A3DE1E-9110-4545-99A7-CD60282E4B66}" type="presParOf" srcId="{9C629538-08A7-174A-ABC8-AB643AE2F739}" destId="{65C11A96-2ADF-3844-B5FA-0122D73985E3}" srcOrd="0" destOrd="0" presId="urn:microsoft.com/office/officeart/2008/layout/LinedList"/>
    <dgm:cxn modelId="{23802004-0A09-8143-A345-2044DD831590}" type="presParOf" srcId="{9C629538-08A7-174A-ABC8-AB643AE2F739}" destId="{49B07720-D7C2-9F4D-ADB3-7603E55B9149}" srcOrd="1" destOrd="0" presId="urn:microsoft.com/office/officeart/2008/layout/LinedList"/>
    <dgm:cxn modelId="{ECA8AA55-DC80-9E44-8F22-A7FBA44781DB}" type="presParOf" srcId="{04EFE926-64DF-884F-9D3B-74178F8B7C59}" destId="{2A4BA3CC-AFE6-FB49-AEA2-32CA85B8E822}" srcOrd="4" destOrd="0" presId="urn:microsoft.com/office/officeart/2008/layout/LinedList"/>
    <dgm:cxn modelId="{3977A21D-D188-EE4A-86D3-64109AB7B5E7}" type="presParOf" srcId="{04EFE926-64DF-884F-9D3B-74178F8B7C59}" destId="{F9886631-B022-ED44-B66D-558228913DDF}" srcOrd="5" destOrd="0" presId="urn:microsoft.com/office/officeart/2008/layout/LinedList"/>
    <dgm:cxn modelId="{A92639C4-71F7-294E-ABA2-C2F04DAF477B}" type="presParOf" srcId="{F9886631-B022-ED44-B66D-558228913DDF}" destId="{1B848014-AFA4-E241-93D4-1F55BFD8C85A}" srcOrd="0" destOrd="0" presId="urn:microsoft.com/office/officeart/2008/layout/LinedList"/>
    <dgm:cxn modelId="{0BDB4488-4B6F-0D4A-8E7F-B40513A05058}" type="presParOf" srcId="{F9886631-B022-ED44-B66D-558228913DDF}" destId="{F773D5B9-3E79-5C4B-AC1D-5A708BDADE28}" srcOrd="1" destOrd="0" presId="urn:microsoft.com/office/officeart/2008/layout/LinedList"/>
    <dgm:cxn modelId="{1886D38A-3D49-154A-AA26-3F043F799F8A}" type="presParOf" srcId="{04EFE926-64DF-884F-9D3B-74178F8B7C59}" destId="{92D2375B-9710-ED41-B48B-9EFA1011E4C0}" srcOrd="6" destOrd="0" presId="urn:microsoft.com/office/officeart/2008/layout/LinedList"/>
    <dgm:cxn modelId="{A836DA35-A87B-F348-A0A7-84404EED4AEF}" type="presParOf" srcId="{04EFE926-64DF-884F-9D3B-74178F8B7C59}" destId="{B3ED2033-A575-D145-9CA3-161C4BDEFD84}" srcOrd="7" destOrd="0" presId="urn:microsoft.com/office/officeart/2008/layout/LinedList"/>
    <dgm:cxn modelId="{4834C4C0-B32B-B34A-87DF-A8188BCE2D52}" type="presParOf" srcId="{B3ED2033-A575-D145-9CA3-161C4BDEFD84}" destId="{9C931C34-EA27-A247-8D2B-B62B3E15A3D9}" srcOrd="0" destOrd="0" presId="urn:microsoft.com/office/officeart/2008/layout/LinedList"/>
    <dgm:cxn modelId="{783561AC-F1F0-2F4C-A186-558CB82C4ADD}" type="presParOf" srcId="{B3ED2033-A575-D145-9CA3-161C4BDEFD84}" destId="{D59C0AF8-BCA0-664A-B184-E39FFC1D81E1}" srcOrd="1" destOrd="0" presId="urn:microsoft.com/office/officeart/2008/layout/LinedList"/>
    <dgm:cxn modelId="{9C56670E-0BD8-4149-AA73-AA6F1AF17063}" type="presParOf" srcId="{04EFE926-64DF-884F-9D3B-74178F8B7C59}" destId="{33548D36-51AC-DB47-B6CC-B2E5FF2408C7}" srcOrd="8" destOrd="0" presId="urn:microsoft.com/office/officeart/2008/layout/LinedList"/>
    <dgm:cxn modelId="{268A5AF1-BD2D-5A48-B8A8-7298AC3AFB5C}" type="presParOf" srcId="{04EFE926-64DF-884F-9D3B-74178F8B7C59}" destId="{3998CBE3-CFAD-0C48-8851-C1E87A8F02D9}" srcOrd="9" destOrd="0" presId="urn:microsoft.com/office/officeart/2008/layout/LinedList"/>
    <dgm:cxn modelId="{C612B314-8135-5C43-A641-3022AEB9D132}" type="presParOf" srcId="{3998CBE3-CFAD-0C48-8851-C1E87A8F02D9}" destId="{30085F58-01B8-2147-A1DA-C21FD8A69E3B}" srcOrd="0" destOrd="0" presId="urn:microsoft.com/office/officeart/2008/layout/LinedList"/>
    <dgm:cxn modelId="{20DAF490-7A43-B747-9A70-D79A3FB693D2}" type="presParOf" srcId="{3998CBE3-CFAD-0C48-8851-C1E87A8F02D9}" destId="{090A46B5-4848-064B-93ED-45825FF4D60D}" srcOrd="1" destOrd="0" presId="urn:microsoft.com/office/officeart/2008/layout/LinedList"/>
    <dgm:cxn modelId="{43B7F0C2-89AA-EE4A-9683-9A738228A09E}" type="presParOf" srcId="{04EFE926-64DF-884F-9D3B-74178F8B7C59}" destId="{5AC86F20-C7F2-E349-8315-2611EF88FC14}" srcOrd="10" destOrd="0" presId="urn:microsoft.com/office/officeart/2008/layout/LinedList"/>
    <dgm:cxn modelId="{62912F39-5601-1D4C-9D3B-AF39F5996125}" type="presParOf" srcId="{04EFE926-64DF-884F-9D3B-74178F8B7C59}" destId="{719EB82E-7773-1748-B5CF-81DFD0CDF4DC}" srcOrd="11" destOrd="0" presId="urn:microsoft.com/office/officeart/2008/layout/LinedList"/>
    <dgm:cxn modelId="{E7FBE3EA-00B4-3246-89B5-530B71BE68C2}" type="presParOf" srcId="{719EB82E-7773-1748-B5CF-81DFD0CDF4DC}" destId="{0F7B4F01-D3AD-C849-87D8-E943F47A6DD2}" srcOrd="0" destOrd="0" presId="urn:microsoft.com/office/officeart/2008/layout/LinedList"/>
    <dgm:cxn modelId="{36DBA919-3039-144A-B499-37CD10EF9BA7}" type="presParOf" srcId="{719EB82E-7773-1748-B5CF-81DFD0CDF4DC}" destId="{E6B40D50-3A5B-5D42-980E-C2C1C1610B46}" srcOrd="1" destOrd="0" presId="urn:microsoft.com/office/officeart/2008/layout/LinedList"/>
    <dgm:cxn modelId="{97224D7F-6DCB-2540-ADF0-38EDA853A2B3}" type="presParOf" srcId="{04EFE926-64DF-884F-9D3B-74178F8B7C59}" destId="{CBA5C928-2F93-5742-AAF4-33594DFE192D}" srcOrd="12" destOrd="0" presId="urn:microsoft.com/office/officeart/2008/layout/LinedList"/>
    <dgm:cxn modelId="{F45158C6-FF90-EF43-AC90-06FA3B7D2F6A}" type="presParOf" srcId="{04EFE926-64DF-884F-9D3B-74178F8B7C59}" destId="{FB148C70-F9A3-7E4C-B8F1-487348D7E82C}" srcOrd="13" destOrd="0" presId="urn:microsoft.com/office/officeart/2008/layout/LinedList"/>
    <dgm:cxn modelId="{E5E5DA21-5BDA-0641-9887-680FFE126BAB}" type="presParOf" srcId="{FB148C70-F9A3-7E4C-B8F1-487348D7E82C}" destId="{0FBFF6B9-8FFC-7444-AF4D-AEB67FC3DD62}" srcOrd="0" destOrd="0" presId="urn:microsoft.com/office/officeart/2008/layout/LinedList"/>
    <dgm:cxn modelId="{EBF8951F-0E06-3D48-B53F-7D9971CCC566}" type="presParOf" srcId="{FB148C70-F9A3-7E4C-B8F1-487348D7E82C}" destId="{D00A3930-5D26-DF4B-8225-A968B92C406A}" srcOrd="1" destOrd="0" presId="urn:microsoft.com/office/officeart/2008/layout/LinedList"/>
    <dgm:cxn modelId="{5321C6BB-EA03-4741-82B1-7C257E8D6410}" type="presParOf" srcId="{04EFE926-64DF-884F-9D3B-74178F8B7C59}" destId="{E83922B3-9337-5F47-8A02-E7AFAF39AF93}" srcOrd="14" destOrd="0" presId="urn:microsoft.com/office/officeart/2008/layout/LinedList"/>
    <dgm:cxn modelId="{C2CAF577-352E-7D48-B936-5C1D9919B1D3}" type="presParOf" srcId="{04EFE926-64DF-884F-9D3B-74178F8B7C59}" destId="{9C902974-0D2B-EA46-AF93-818C072358EA}" srcOrd="15" destOrd="0" presId="urn:microsoft.com/office/officeart/2008/layout/LinedList"/>
    <dgm:cxn modelId="{0D1D81FB-128D-954E-AEFE-5C3535E76F1E}" type="presParOf" srcId="{9C902974-0D2B-EA46-AF93-818C072358EA}" destId="{11FE6B31-54CD-BC4F-859A-0AFF953CDB2E}" srcOrd="0" destOrd="0" presId="urn:microsoft.com/office/officeart/2008/layout/LinedList"/>
    <dgm:cxn modelId="{462D53AF-71A2-BD4A-89B6-6BB5DE3C5BD1}" type="presParOf" srcId="{9C902974-0D2B-EA46-AF93-818C072358EA}" destId="{4A2D4737-9BCA-834A-90BF-F331701DA58E}" srcOrd="1" destOrd="0" presId="urn:microsoft.com/office/officeart/2008/layout/LinedList"/>
    <dgm:cxn modelId="{CD6864D3-F493-3846-BC6B-23BC1DBC30DA}" type="presParOf" srcId="{04EFE926-64DF-884F-9D3B-74178F8B7C59}" destId="{41B8A6D6-3F51-A74E-B7AE-8D13C96C2531}" srcOrd="16" destOrd="0" presId="urn:microsoft.com/office/officeart/2008/layout/LinedList"/>
    <dgm:cxn modelId="{1644FC47-0C8F-DA48-8CE0-D60A9AAEF6F1}" type="presParOf" srcId="{04EFE926-64DF-884F-9D3B-74178F8B7C59}" destId="{316B9EDF-074B-DF41-9FE9-53F1253DF8CC}" srcOrd="17" destOrd="0" presId="urn:microsoft.com/office/officeart/2008/layout/LinedList"/>
    <dgm:cxn modelId="{E7F14C0B-9061-1C4C-BECD-EEACC2519CD7}" type="presParOf" srcId="{316B9EDF-074B-DF41-9FE9-53F1253DF8CC}" destId="{3AB214D1-25AB-4946-AB3D-BD60AF0DF013}" srcOrd="0" destOrd="0" presId="urn:microsoft.com/office/officeart/2008/layout/LinedList"/>
    <dgm:cxn modelId="{E7A31AE1-1C08-354E-8E0A-12246F873754}" type="presParOf" srcId="{316B9EDF-074B-DF41-9FE9-53F1253DF8CC}" destId="{ADFC861E-31EA-D848-83FC-EE998FA3BEA2}" srcOrd="1" destOrd="0" presId="urn:microsoft.com/office/officeart/2008/layout/LinedList"/>
    <dgm:cxn modelId="{C64FF952-CE8D-2646-9513-4E2FBE5D87B2}" type="presParOf" srcId="{04EFE926-64DF-884F-9D3B-74178F8B7C59}" destId="{39B95B08-EB3B-AA43-ACF3-9992BE035E16}" srcOrd="18" destOrd="0" presId="urn:microsoft.com/office/officeart/2008/layout/LinedList"/>
    <dgm:cxn modelId="{50FB96D9-BDE1-C64C-93F7-BC9AF0B884F5}" type="presParOf" srcId="{04EFE926-64DF-884F-9D3B-74178F8B7C59}" destId="{1EE8C8B5-BCC7-814A-9580-3614C4DB1A1F}" srcOrd="19" destOrd="0" presId="urn:microsoft.com/office/officeart/2008/layout/LinedList"/>
    <dgm:cxn modelId="{0F7B3442-C5AA-724A-9DE4-5FB6A5903D61}" type="presParOf" srcId="{1EE8C8B5-BCC7-814A-9580-3614C4DB1A1F}" destId="{D41BCCCE-9E70-A64A-ABC7-E4F2B4BB8A55}" srcOrd="0" destOrd="0" presId="urn:microsoft.com/office/officeart/2008/layout/LinedList"/>
    <dgm:cxn modelId="{3C3FF074-B192-4E4C-AE2E-384C42C622E2}" type="presParOf" srcId="{1EE8C8B5-BCC7-814A-9580-3614C4DB1A1F}" destId="{1C253130-83A2-C14F-81CA-B1AF80A177A7}" srcOrd="1" destOrd="0" presId="urn:microsoft.com/office/officeart/2008/layout/LinedList"/>
    <dgm:cxn modelId="{373ED838-4B04-9941-ADA6-301E8953BD28}" type="presParOf" srcId="{04EFE926-64DF-884F-9D3B-74178F8B7C59}" destId="{CEAE0BCB-10C0-2046-8CAA-4C6FA36B24CB}" srcOrd="20" destOrd="0" presId="urn:microsoft.com/office/officeart/2008/layout/LinedList"/>
    <dgm:cxn modelId="{7591CE36-1C6E-D845-9015-32EC3D393E3C}" type="presParOf" srcId="{04EFE926-64DF-884F-9D3B-74178F8B7C59}" destId="{E4CA8328-FFF6-BF44-B781-BB1BA20A72A2}" srcOrd="21" destOrd="0" presId="urn:microsoft.com/office/officeart/2008/layout/LinedList"/>
    <dgm:cxn modelId="{E06D923F-FBC7-AE48-8D4F-9B83ED498392}" type="presParOf" srcId="{E4CA8328-FFF6-BF44-B781-BB1BA20A72A2}" destId="{398A5A2C-45AE-2A49-9744-4F3744E29BE5}" srcOrd="0" destOrd="0" presId="urn:microsoft.com/office/officeart/2008/layout/LinedList"/>
    <dgm:cxn modelId="{573200FF-714F-D448-9F96-A1510BDB4FA5}" type="presParOf" srcId="{E4CA8328-FFF6-BF44-B781-BB1BA20A72A2}" destId="{BDF5290F-C5CB-1B41-BF37-1378B6676ECB}" srcOrd="1" destOrd="0" presId="urn:microsoft.com/office/officeart/2008/layout/LinedList"/>
    <dgm:cxn modelId="{EDA54632-C2A6-DF4E-897A-35968EE3E4B1}" type="presParOf" srcId="{04EFE926-64DF-884F-9D3B-74178F8B7C59}" destId="{8B38A37E-1240-A640-9634-5735D1ABB189}" srcOrd="22" destOrd="0" presId="urn:microsoft.com/office/officeart/2008/layout/LinedList"/>
    <dgm:cxn modelId="{9645402D-5082-934F-8E89-284F6846E708}" type="presParOf" srcId="{04EFE926-64DF-884F-9D3B-74178F8B7C59}" destId="{2930B94F-A92A-5C41-B1DB-F8491986AF38}" srcOrd="23" destOrd="0" presId="urn:microsoft.com/office/officeart/2008/layout/LinedList"/>
    <dgm:cxn modelId="{F1BCA74C-78F5-6142-8CC3-15BBA9B8FA89}" type="presParOf" srcId="{2930B94F-A92A-5C41-B1DB-F8491986AF38}" destId="{2A14885F-525D-BC45-8FC6-001777F58ACC}" srcOrd="0" destOrd="0" presId="urn:microsoft.com/office/officeart/2008/layout/LinedList"/>
    <dgm:cxn modelId="{358559AC-FA85-6E47-994D-B92B5A71C936}" type="presParOf" srcId="{2930B94F-A92A-5C41-B1DB-F8491986AF38}" destId="{BA9E9523-F1C6-9A44-8AA1-C0B8861D97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7DEB6A-4187-4125-A5B6-33BD0DFD729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1F51CC6-CC43-4A54-BE08-EEBB2D9488B1}">
      <dgm:prSet custT="1"/>
      <dgm:spPr/>
      <dgm:t>
        <a:bodyPr/>
        <a:lstStyle/>
        <a:p>
          <a:r>
            <a:rPr lang="en-US" sz="1800" dirty="0"/>
            <a:t>Job analysis identifies what the job involves.</a:t>
          </a:r>
        </a:p>
      </dgm:t>
    </dgm:pt>
    <dgm:pt modelId="{8C78B413-A2EE-4410-86A6-8E37F793C376}" type="parTrans" cxnId="{0405B789-A96E-44B6-BA9A-745003DC06D3}">
      <dgm:prSet/>
      <dgm:spPr/>
      <dgm:t>
        <a:bodyPr/>
        <a:lstStyle/>
        <a:p>
          <a:endParaRPr lang="en-US"/>
        </a:p>
      </dgm:t>
    </dgm:pt>
    <dgm:pt modelId="{F12C0422-714B-437D-881C-73D12F1229D1}" type="sibTrans" cxnId="{0405B789-A96E-44B6-BA9A-745003DC06D3}">
      <dgm:prSet/>
      <dgm:spPr/>
      <dgm:t>
        <a:bodyPr/>
        <a:lstStyle/>
        <a:p>
          <a:endParaRPr lang="en-US"/>
        </a:p>
      </dgm:t>
    </dgm:pt>
    <dgm:pt modelId="{917DD1CD-BF03-4DD7-AE91-5B948CBD8FD5}">
      <dgm:prSet custT="1"/>
      <dgm:spPr/>
      <dgm:t>
        <a:bodyPr/>
        <a:lstStyle/>
        <a:p>
          <a:r>
            <a:rPr lang="en-US" sz="1800" dirty="0"/>
            <a:t>It</a:t>
          </a:r>
          <a:r>
            <a:rPr lang="en-US" sz="1100" dirty="0"/>
            <a:t> </a:t>
          </a:r>
          <a:r>
            <a:rPr lang="en-US" sz="1800" dirty="0"/>
            <a:t>explains the main duties and responsibilities.</a:t>
          </a:r>
        </a:p>
      </dgm:t>
    </dgm:pt>
    <dgm:pt modelId="{50327C1F-3B4E-4B1F-8134-5283CEEE81B0}" type="parTrans" cxnId="{C7F3D312-27CF-4DC6-8C5A-17D88EEE2EF9}">
      <dgm:prSet/>
      <dgm:spPr/>
      <dgm:t>
        <a:bodyPr/>
        <a:lstStyle/>
        <a:p>
          <a:endParaRPr lang="en-US"/>
        </a:p>
      </dgm:t>
    </dgm:pt>
    <dgm:pt modelId="{1CBF3117-3045-440A-8814-7A69CEF316D1}" type="sibTrans" cxnId="{C7F3D312-27CF-4DC6-8C5A-17D88EEE2EF9}">
      <dgm:prSet/>
      <dgm:spPr/>
      <dgm:t>
        <a:bodyPr/>
        <a:lstStyle/>
        <a:p>
          <a:endParaRPr lang="en-US"/>
        </a:p>
      </dgm:t>
    </dgm:pt>
    <dgm:pt modelId="{928DBB92-B07D-4963-8DE5-5ACEB64E8B13}">
      <dgm:prSet custT="1"/>
      <dgm:spPr/>
      <dgm:t>
        <a:bodyPr/>
        <a:lstStyle/>
        <a:p>
          <a:r>
            <a:rPr lang="en-US" sz="1800" dirty="0"/>
            <a:t>It identifies the skills and qualifications needed.</a:t>
          </a:r>
        </a:p>
      </dgm:t>
    </dgm:pt>
    <dgm:pt modelId="{9382CF91-C585-4CD6-B5A0-59118E966540}" type="parTrans" cxnId="{16F8BFF7-5B18-4529-9D64-519F8BD06D75}">
      <dgm:prSet/>
      <dgm:spPr/>
      <dgm:t>
        <a:bodyPr/>
        <a:lstStyle/>
        <a:p>
          <a:endParaRPr lang="en-US"/>
        </a:p>
      </dgm:t>
    </dgm:pt>
    <dgm:pt modelId="{87F8DF27-7CB5-4915-84E5-A75A0009A6C7}" type="sibTrans" cxnId="{16F8BFF7-5B18-4529-9D64-519F8BD06D75}">
      <dgm:prSet/>
      <dgm:spPr/>
      <dgm:t>
        <a:bodyPr/>
        <a:lstStyle/>
        <a:p>
          <a:endParaRPr lang="en-US"/>
        </a:p>
      </dgm:t>
    </dgm:pt>
    <dgm:pt modelId="{6362FCCE-203B-49AC-A357-A218CF433397}">
      <dgm:prSet custT="1"/>
      <dgm:spPr/>
      <dgm:t>
        <a:bodyPr/>
        <a:lstStyle/>
        <a:p>
          <a:r>
            <a:rPr lang="en-US" sz="1800" dirty="0"/>
            <a:t>It helps HR choose the right candidate.</a:t>
          </a:r>
        </a:p>
      </dgm:t>
    </dgm:pt>
    <dgm:pt modelId="{88D9E363-17D2-46B8-B506-74DC32F00166}" type="parTrans" cxnId="{25AAAA2B-D57E-4591-BFBA-E65E8D9699E2}">
      <dgm:prSet/>
      <dgm:spPr/>
      <dgm:t>
        <a:bodyPr/>
        <a:lstStyle/>
        <a:p>
          <a:endParaRPr lang="en-US"/>
        </a:p>
      </dgm:t>
    </dgm:pt>
    <dgm:pt modelId="{51A4A4F8-2659-4458-8DCE-E28CF107661A}" type="sibTrans" cxnId="{25AAAA2B-D57E-4591-BFBA-E65E8D9699E2}">
      <dgm:prSet/>
      <dgm:spPr/>
      <dgm:t>
        <a:bodyPr/>
        <a:lstStyle/>
        <a:p>
          <a:endParaRPr lang="en-US"/>
        </a:p>
      </dgm:t>
    </dgm:pt>
    <dgm:pt modelId="{F53DB6BA-C343-47ED-A254-7F3C6ED6985D}">
      <dgm:prSet custT="1"/>
      <dgm:spPr/>
      <dgm:t>
        <a:bodyPr/>
        <a:lstStyle/>
        <a:p>
          <a:pPr>
            <a:lnSpc>
              <a:spcPct val="100000"/>
            </a:lnSpc>
            <a:spcAft>
              <a:spcPts val="0"/>
            </a:spcAft>
          </a:pPr>
          <a:endParaRPr lang="en-US" sz="1800" dirty="0"/>
        </a:p>
        <a:p>
          <a:pPr>
            <a:lnSpc>
              <a:spcPct val="100000"/>
            </a:lnSpc>
            <a:spcAft>
              <a:spcPts val="0"/>
            </a:spcAft>
          </a:pPr>
          <a:r>
            <a:rPr lang="en-US" sz="1800" dirty="0"/>
            <a:t>A good job analysis supports fair and effective recruitment. (Armstrong and Taylor, 2023)</a:t>
          </a:r>
        </a:p>
        <a:p>
          <a:pPr>
            <a:lnSpc>
              <a:spcPct val="100000"/>
            </a:lnSpc>
            <a:spcAft>
              <a:spcPts val="0"/>
            </a:spcAft>
          </a:pPr>
          <a:endParaRPr lang="en-US" sz="1800" dirty="0"/>
        </a:p>
        <a:p>
          <a:pPr>
            <a:lnSpc>
              <a:spcPct val="100000"/>
            </a:lnSpc>
            <a:spcAft>
              <a:spcPts val="0"/>
            </a:spcAft>
          </a:pPr>
          <a:r>
            <a:rPr lang="en-US" sz="1800" dirty="0"/>
            <a:t>Job analysis is the first in the recruitment process.</a:t>
          </a:r>
        </a:p>
        <a:p>
          <a:pPr>
            <a:lnSpc>
              <a:spcPct val="90000"/>
            </a:lnSpc>
            <a:spcAft>
              <a:spcPct val="35000"/>
            </a:spcAft>
          </a:pPr>
          <a:endParaRPr lang="en-US" sz="1800" dirty="0"/>
        </a:p>
        <a:p>
          <a:pPr>
            <a:lnSpc>
              <a:spcPct val="90000"/>
            </a:lnSpc>
            <a:spcAft>
              <a:spcPct val="35000"/>
            </a:spcAft>
          </a:pPr>
          <a:endParaRPr lang="en-US" sz="1100" dirty="0"/>
        </a:p>
      </dgm:t>
    </dgm:pt>
    <dgm:pt modelId="{0D60239E-5E37-48F6-AA14-423FB57FF8E6}" type="parTrans" cxnId="{9506D56C-EAB5-4DAD-B49F-BD0CB01368DC}">
      <dgm:prSet/>
      <dgm:spPr/>
      <dgm:t>
        <a:bodyPr/>
        <a:lstStyle/>
        <a:p>
          <a:endParaRPr lang="en-US"/>
        </a:p>
      </dgm:t>
    </dgm:pt>
    <dgm:pt modelId="{D06DF3BC-19A5-4408-B1E1-B3A55A05FD9C}" type="sibTrans" cxnId="{9506D56C-EAB5-4DAD-B49F-BD0CB01368DC}">
      <dgm:prSet/>
      <dgm:spPr/>
      <dgm:t>
        <a:bodyPr/>
        <a:lstStyle/>
        <a:p>
          <a:endParaRPr lang="en-US"/>
        </a:p>
      </dgm:t>
    </dgm:pt>
    <dgm:pt modelId="{5B274BF3-C77F-1C47-8A03-E16C9D017E54}" type="pres">
      <dgm:prSet presAssocID="{047DEB6A-4187-4125-A5B6-33BD0DFD7293}" presName="linear" presStyleCnt="0">
        <dgm:presLayoutVars>
          <dgm:animLvl val="lvl"/>
          <dgm:resizeHandles val="exact"/>
        </dgm:presLayoutVars>
      </dgm:prSet>
      <dgm:spPr/>
    </dgm:pt>
    <dgm:pt modelId="{596A1CBF-4DC1-AD45-B3FD-F3EBE0E165E7}" type="pres">
      <dgm:prSet presAssocID="{B1F51CC6-CC43-4A54-BE08-EEBB2D9488B1}" presName="parentText" presStyleLbl="node1" presStyleIdx="0" presStyleCnt="5">
        <dgm:presLayoutVars>
          <dgm:chMax val="0"/>
          <dgm:bulletEnabled val="1"/>
        </dgm:presLayoutVars>
      </dgm:prSet>
      <dgm:spPr/>
    </dgm:pt>
    <dgm:pt modelId="{FEC80AC7-9A0B-5847-AC50-7E405B8EE820}" type="pres">
      <dgm:prSet presAssocID="{F12C0422-714B-437D-881C-73D12F1229D1}" presName="spacer" presStyleCnt="0"/>
      <dgm:spPr/>
    </dgm:pt>
    <dgm:pt modelId="{0749495E-1BFE-FD4F-8A0C-573D5F3E58DB}" type="pres">
      <dgm:prSet presAssocID="{917DD1CD-BF03-4DD7-AE91-5B948CBD8FD5}" presName="parentText" presStyleLbl="node1" presStyleIdx="1" presStyleCnt="5" custLinFactNeighborX="-165" custLinFactNeighborY="-46326">
        <dgm:presLayoutVars>
          <dgm:chMax val="0"/>
          <dgm:bulletEnabled val="1"/>
        </dgm:presLayoutVars>
      </dgm:prSet>
      <dgm:spPr/>
    </dgm:pt>
    <dgm:pt modelId="{7CF311EF-9F1B-A642-944F-AB20E83EA31B}" type="pres">
      <dgm:prSet presAssocID="{1CBF3117-3045-440A-8814-7A69CEF316D1}" presName="spacer" presStyleCnt="0"/>
      <dgm:spPr/>
    </dgm:pt>
    <dgm:pt modelId="{930BF14C-7D98-054A-8D63-AC85B80B20BB}" type="pres">
      <dgm:prSet presAssocID="{928DBB92-B07D-4963-8DE5-5ACEB64E8B13}" presName="parentText" presStyleLbl="node1" presStyleIdx="2" presStyleCnt="5" custLinFactNeighborX="165" custLinFactNeighborY="-1843">
        <dgm:presLayoutVars>
          <dgm:chMax val="0"/>
          <dgm:bulletEnabled val="1"/>
        </dgm:presLayoutVars>
      </dgm:prSet>
      <dgm:spPr/>
    </dgm:pt>
    <dgm:pt modelId="{96F39BE0-07ED-684F-BA7E-C68E265E24EB}" type="pres">
      <dgm:prSet presAssocID="{87F8DF27-7CB5-4915-84E5-A75A0009A6C7}" presName="spacer" presStyleCnt="0"/>
      <dgm:spPr/>
    </dgm:pt>
    <dgm:pt modelId="{71474DCE-B638-314E-AE1C-8C98FDF7F3A7}" type="pres">
      <dgm:prSet presAssocID="{6362FCCE-203B-49AC-A357-A218CF433397}" presName="parentText" presStyleLbl="node1" presStyleIdx="3" presStyleCnt="5">
        <dgm:presLayoutVars>
          <dgm:chMax val="0"/>
          <dgm:bulletEnabled val="1"/>
        </dgm:presLayoutVars>
      </dgm:prSet>
      <dgm:spPr/>
    </dgm:pt>
    <dgm:pt modelId="{4BC5723D-A5E9-3F40-BB91-10F7B218BE59}" type="pres">
      <dgm:prSet presAssocID="{51A4A4F8-2659-4458-8DCE-E28CF107661A}" presName="spacer" presStyleCnt="0"/>
      <dgm:spPr/>
    </dgm:pt>
    <dgm:pt modelId="{83C17A12-35AB-A44F-96A4-0462C0A7C608}" type="pres">
      <dgm:prSet presAssocID="{F53DB6BA-C343-47ED-A254-7F3C6ED6985D}" presName="parentText" presStyleLbl="node1" presStyleIdx="4" presStyleCnt="5">
        <dgm:presLayoutVars>
          <dgm:chMax val="0"/>
          <dgm:bulletEnabled val="1"/>
        </dgm:presLayoutVars>
      </dgm:prSet>
      <dgm:spPr/>
    </dgm:pt>
  </dgm:ptLst>
  <dgm:cxnLst>
    <dgm:cxn modelId="{C7F3D312-27CF-4DC6-8C5A-17D88EEE2EF9}" srcId="{047DEB6A-4187-4125-A5B6-33BD0DFD7293}" destId="{917DD1CD-BF03-4DD7-AE91-5B948CBD8FD5}" srcOrd="1" destOrd="0" parTransId="{50327C1F-3B4E-4B1F-8134-5283CEEE81B0}" sibTransId="{1CBF3117-3045-440A-8814-7A69CEF316D1}"/>
    <dgm:cxn modelId="{25AAAA2B-D57E-4591-BFBA-E65E8D9699E2}" srcId="{047DEB6A-4187-4125-A5B6-33BD0DFD7293}" destId="{6362FCCE-203B-49AC-A357-A218CF433397}" srcOrd="3" destOrd="0" parTransId="{88D9E363-17D2-46B8-B506-74DC32F00166}" sibTransId="{51A4A4F8-2659-4458-8DCE-E28CF107661A}"/>
    <dgm:cxn modelId="{60B15F4B-D747-EA4D-B1F8-F12C13456315}" type="presOf" srcId="{B1F51CC6-CC43-4A54-BE08-EEBB2D9488B1}" destId="{596A1CBF-4DC1-AD45-B3FD-F3EBE0E165E7}" srcOrd="0" destOrd="0" presId="urn:microsoft.com/office/officeart/2005/8/layout/vList2"/>
    <dgm:cxn modelId="{30A83751-6B56-7D4E-BC37-F2F842165B5D}" type="presOf" srcId="{047DEB6A-4187-4125-A5B6-33BD0DFD7293}" destId="{5B274BF3-C77F-1C47-8A03-E16C9D017E54}" srcOrd="0" destOrd="0" presId="urn:microsoft.com/office/officeart/2005/8/layout/vList2"/>
    <dgm:cxn modelId="{9506D56C-EAB5-4DAD-B49F-BD0CB01368DC}" srcId="{047DEB6A-4187-4125-A5B6-33BD0DFD7293}" destId="{F53DB6BA-C343-47ED-A254-7F3C6ED6985D}" srcOrd="4" destOrd="0" parTransId="{0D60239E-5E37-48F6-AA14-423FB57FF8E6}" sibTransId="{D06DF3BC-19A5-4408-B1E1-B3A55A05FD9C}"/>
    <dgm:cxn modelId="{DF4C8681-C2A1-4B45-8F9D-9A05DCD920A9}" type="presOf" srcId="{6362FCCE-203B-49AC-A357-A218CF433397}" destId="{71474DCE-B638-314E-AE1C-8C98FDF7F3A7}" srcOrd="0" destOrd="0" presId="urn:microsoft.com/office/officeart/2005/8/layout/vList2"/>
    <dgm:cxn modelId="{0405B789-A96E-44B6-BA9A-745003DC06D3}" srcId="{047DEB6A-4187-4125-A5B6-33BD0DFD7293}" destId="{B1F51CC6-CC43-4A54-BE08-EEBB2D9488B1}" srcOrd="0" destOrd="0" parTransId="{8C78B413-A2EE-4410-86A6-8E37F793C376}" sibTransId="{F12C0422-714B-437D-881C-73D12F1229D1}"/>
    <dgm:cxn modelId="{9CAFD8C7-8FA2-FF40-A904-85EA0DD58834}" type="presOf" srcId="{917DD1CD-BF03-4DD7-AE91-5B948CBD8FD5}" destId="{0749495E-1BFE-FD4F-8A0C-573D5F3E58DB}" srcOrd="0" destOrd="0" presId="urn:microsoft.com/office/officeart/2005/8/layout/vList2"/>
    <dgm:cxn modelId="{1FA7B4DF-47FA-4146-B6AC-885E016D7721}" type="presOf" srcId="{928DBB92-B07D-4963-8DE5-5ACEB64E8B13}" destId="{930BF14C-7D98-054A-8D63-AC85B80B20BB}" srcOrd="0" destOrd="0" presId="urn:microsoft.com/office/officeart/2005/8/layout/vList2"/>
    <dgm:cxn modelId="{6BAE33E6-79EF-574D-BC12-CD78CF5EA005}" type="presOf" srcId="{F53DB6BA-C343-47ED-A254-7F3C6ED6985D}" destId="{83C17A12-35AB-A44F-96A4-0462C0A7C608}" srcOrd="0" destOrd="0" presId="urn:microsoft.com/office/officeart/2005/8/layout/vList2"/>
    <dgm:cxn modelId="{16F8BFF7-5B18-4529-9D64-519F8BD06D75}" srcId="{047DEB6A-4187-4125-A5B6-33BD0DFD7293}" destId="{928DBB92-B07D-4963-8DE5-5ACEB64E8B13}" srcOrd="2" destOrd="0" parTransId="{9382CF91-C585-4CD6-B5A0-59118E966540}" sibTransId="{87F8DF27-7CB5-4915-84E5-A75A0009A6C7}"/>
    <dgm:cxn modelId="{472C4156-ECD0-5542-A49E-7EAD8DE16107}" type="presParOf" srcId="{5B274BF3-C77F-1C47-8A03-E16C9D017E54}" destId="{596A1CBF-4DC1-AD45-B3FD-F3EBE0E165E7}" srcOrd="0" destOrd="0" presId="urn:microsoft.com/office/officeart/2005/8/layout/vList2"/>
    <dgm:cxn modelId="{36ED4D2E-0138-3442-8502-0832AFD4BA6B}" type="presParOf" srcId="{5B274BF3-C77F-1C47-8A03-E16C9D017E54}" destId="{FEC80AC7-9A0B-5847-AC50-7E405B8EE820}" srcOrd="1" destOrd="0" presId="urn:microsoft.com/office/officeart/2005/8/layout/vList2"/>
    <dgm:cxn modelId="{2AFC280B-3113-ED47-80F1-13AE15C80CE1}" type="presParOf" srcId="{5B274BF3-C77F-1C47-8A03-E16C9D017E54}" destId="{0749495E-1BFE-FD4F-8A0C-573D5F3E58DB}" srcOrd="2" destOrd="0" presId="urn:microsoft.com/office/officeart/2005/8/layout/vList2"/>
    <dgm:cxn modelId="{BB14A776-2D30-5043-9F69-72D173DABF9D}" type="presParOf" srcId="{5B274BF3-C77F-1C47-8A03-E16C9D017E54}" destId="{7CF311EF-9F1B-A642-944F-AB20E83EA31B}" srcOrd="3" destOrd="0" presId="urn:microsoft.com/office/officeart/2005/8/layout/vList2"/>
    <dgm:cxn modelId="{E0B6190E-0A80-4D4A-8AD4-D16FE44BA06B}" type="presParOf" srcId="{5B274BF3-C77F-1C47-8A03-E16C9D017E54}" destId="{930BF14C-7D98-054A-8D63-AC85B80B20BB}" srcOrd="4" destOrd="0" presId="urn:microsoft.com/office/officeart/2005/8/layout/vList2"/>
    <dgm:cxn modelId="{79CB28E4-7B30-3342-A806-1AFBCA454E72}" type="presParOf" srcId="{5B274BF3-C77F-1C47-8A03-E16C9D017E54}" destId="{96F39BE0-07ED-684F-BA7E-C68E265E24EB}" srcOrd="5" destOrd="0" presId="urn:microsoft.com/office/officeart/2005/8/layout/vList2"/>
    <dgm:cxn modelId="{5C300E55-E0DC-FB44-BE94-6A1BF50EBF4B}" type="presParOf" srcId="{5B274BF3-C77F-1C47-8A03-E16C9D017E54}" destId="{71474DCE-B638-314E-AE1C-8C98FDF7F3A7}" srcOrd="6" destOrd="0" presId="urn:microsoft.com/office/officeart/2005/8/layout/vList2"/>
    <dgm:cxn modelId="{07127856-1097-1544-AAF4-56943DEC3ACF}" type="presParOf" srcId="{5B274BF3-C77F-1C47-8A03-E16C9D017E54}" destId="{4BC5723D-A5E9-3F40-BB91-10F7B218BE59}" srcOrd="7" destOrd="0" presId="urn:microsoft.com/office/officeart/2005/8/layout/vList2"/>
    <dgm:cxn modelId="{D723DCAD-DD92-C149-A4E2-6B5124B9AAB8}" type="presParOf" srcId="{5B274BF3-C77F-1C47-8A03-E16C9D017E54}" destId="{83C17A12-35AB-A44F-96A4-0462C0A7C60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2CB6F-E031-3642-80A0-72FB4EE2E405}">
      <dsp:nvSpPr>
        <dsp:cNvPr id="0" name=""/>
        <dsp:cNvSpPr/>
      </dsp:nvSpPr>
      <dsp:spPr>
        <a:xfrm>
          <a:off x="0" y="29521"/>
          <a:ext cx="11505235" cy="514800"/>
        </a:xfrm>
        <a:prstGeom prst="roundRect">
          <a:avLst/>
        </a:prstGeom>
        <a:solidFill>
          <a:schemeClr val="accent1">
            <a:hueOff val="0"/>
            <a:satOff val="0"/>
            <a:lumOff val="0"/>
            <a:alphaOff val="0"/>
          </a:schemeClr>
        </a:solidFill>
        <a:ln w="19050" cap="rnd" cmpd="sng" algn="ctr">
          <a:solidFill>
            <a:schemeClr val="bg1">
              <a:lumMod val="9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Name: Valdice Cristina Albuquerque Sousa</a:t>
          </a:r>
        </a:p>
      </dsp:txBody>
      <dsp:txXfrm>
        <a:off x="25130" y="54651"/>
        <a:ext cx="11454975" cy="464540"/>
      </dsp:txXfrm>
    </dsp:sp>
    <dsp:sp modelId="{C839FA87-D664-E244-83BD-0BB87D84E1A4}">
      <dsp:nvSpPr>
        <dsp:cNvPr id="0" name=""/>
        <dsp:cNvSpPr/>
      </dsp:nvSpPr>
      <dsp:spPr>
        <a:xfrm>
          <a:off x="0" y="607681"/>
          <a:ext cx="11505235" cy="514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err="1"/>
            <a:t>Studend</a:t>
          </a:r>
          <a:r>
            <a:rPr lang="en-US" sz="2200" kern="1200" dirty="0"/>
            <a:t> ID: 2435221</a:t>
          </a:r>
        </a:p>
      </dsp:txBody>
      <dsp:txXfrm>
        <a:off x="25130" y="632811"/>
        <a:ext cx="11454975" cy="464540"/>
      </dsp:txXfrm>
    </dsp:sp>
    <dsp:sp modelId="{1931DBCB-04A2-3D47-A967-8C13568322B5}">
      <dsp:nvSpPr>
        <dsp:cNvPr id="0" name=""/>
        <dsp:cNvSpPr/>
      </dsp:nvSpPr>
      <dsp:spPr>
        <a:xfrm>
          <a:off x="0" y="1185842"/>
          <a:ext cx="11505235" cy="514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Module: </a:t>
          </a:r>
          <a:r>
            <a:rPr lang="en-GB" sz="2200" kern="1200"/>
            <a:t>Developing and Managing Individuals and Teams </a:t>
          </a:r>
          <a:endParaRPr lang="en-US" sz="2200" kern="1200"/>
        </a:p>
      </dsp:txBody>
      <dsp:txXfrm>
        <a:off x="25130" y="1210972"/>
        <a:ext cx="11454975" cy="464540"/>
      </dsp:txXfrm>
    </dsp:sp>
    <dsp:sp modelId="{F33E9F8C-5F5A-B046-8D0E-8A048189988B}">
      <dsp:nvSpPr>
        <dsp:cNvPr id="0" name=""/>
        <dsp:cNvSpPr/>
      </dsp:nvSpPr>
      <dsp:spPr>
        <a:xfrm>
          <a:off x="0" y="1764002"/>
          <a:ext cx="11505235" cy="5148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Lecture: Sukhpreet Grewal</a:t>
          </a:r>
          <a:endParaRPr lang="en-US" sz="2200" kern="1200"/>
        </a:p>
      </dsp:txBody>
      <dsp:txXfrm>
        <a:off x="25130" y="1789132"/>
        <a:ext cx="11454975" cy="464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C4D31-E210-9947-A1B4-77D8CB5F82F6}">
      <dsp:nvSpPr>
        <dsp:cNvPr id="0" name=""/>
        <dsp:cNvSpPr/>
      </dsp:nvSpPr>
      <dsp:spPr>
        <a:xfrm>
          <a:off x="0" y="2309"/>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5E8DC0-0BED-5949-9898-8B9D322F9262}">
      <dsp:nvSpPr>
        <dsp:cNvPr id="0" name=""/>
        <dsp:cNvSpPr/>
      </dsp:nvSpPr>
      <dsp:spPr>
        <a:xfrm>
          <a:off x="0" y="2309"/>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1. Introduction to Boots UK</a:t>
          </a:r>
        </a:p>
      </dsp:txBody>
      <dsp:txXfrm>
        <a:off x="0" y="2309"/>
        <a:ext cx="10515600" cy="393792"/>
      </dsp:txXfrm>
    </dsp:sp>
    <dsp:sp modelId="{48EC99EE-C3C0-1B48-BC4D-F066739F4DC9}">
      <dsp:nvSpPr>
        <dsp:cNvPr id="0" name=""/>
        <dsp:cNvSpPr/>
      </dsp:nvSpPr>
      <dsp:spPr>
        <a:xfrm>
          <a:off x="0" y="396102"/>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C11A96-2ADF-3844-B5FA-0122D73985E3}">
      <dsp:nvSpPr>
        <dsp:cNvPr id="0" name=""/>
        <dsp:cNvSpPr/>
      </dsp:nvSpPr>
      <dsp:spPr>
        <a:xfrm>
          <a:off x="0" y="396102"/>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2. Organisational Transformation</a:t>
          </a:r>
        </a:p>
      </dsp:txBody>
      <dsp:txXfrm>
        <a:off x="0" y="396102"/>
        <a:ext cx="10515600" cy="393792"/>
      </dsp:txXfrm>
    </dsp:sp>
    <dsp:sp modelId="{2A4BA3CC-AFE6-FB49-AEA2-32CA85B8E822}">
      <dsp:nvSpPr>
        <dsp:cNvPr id="0" name=""/>
        <dsp:cNvSpPr/>
      </dsp:nvSpPr>
      <dsp:spPr>
        <a:xfrm>
          <a:off x="0" y="789894"/>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48014-AFA4-E241-93D4-1F55BFD8C85A}">
      <dsp:nvSpPr>
        <dsp:cNvPr id="0" name=""/>
        <dsp:cNvSpPr/>
      </dsp:nvSpPr>
      <dsp:spPr>
        <a:xfrm>
          <a:off x="0" y="789894"/>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3. Recruitment Process</a:t>
          </a:r>
        </a:p>
      </dsp:txBody>
      <dsp:txXfrm>
        <a:off x="0" y="789894"/>
        <a:ext cx="10515600" cy="393792"/>
      </dsp:txXfrm>
    </dsp:sp>
    <dsp:sp modelId="{92D2375B-9710-ED41-B48B-9EFA1011E4C0}">
      <dsp:nvSpPr>
        <dsp:cNvPr id="0" name=""/>
        <dsp:cNvSpPr/>
      </dsp:nvSpPr>
      <dsp:spPr>
        <a:xfrm>
          <a:off x="0" y="1183686"/>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931C34-EA27-A247-8D2B-B62B3E15A3D9}">
      <dsp:nvSpPr>
        <dsp:cNvPr id="0" name=""/>
        <dsp:cNvSpPr/>
      </dsp:nvSpPr>
      <dsp:spPr>
        <a:xfrm>
          <a:off x="0" y="1183686"/>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4. Job Analysis</a:t>
          </a:r>
        </a:p>
      </dsp:txBody>
      <dsp:txXfrm>
        <a:off x="0" y="1183686"/>
        <a:ext cx="10515600" cy="393792"/>
      </dsp:txXfrm>
    </dsp:sp>
    <dsp:sp modelId="{33548D36-51AC-DB47-B6CC-B2E5FF2408C7}">
      <dsp:nvSpPr>
        <dsp:cNvPr id="0" name=""/>
        <dsp:cNvSpPr/>
      </dsp:nvSpPr>
      <dsp:spPr>
        <a:xfrm>
          <a:off x="0" y="1577479"/>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85F58-01B8-2147-A1DA-C21FD8A69E3B}">
      <dsp:nvSpPr>
        <dsp:cNvPr id="0" name=""/>
        <dsp:cNvSpPr/>
      </dsp:nvSpPr>
      <dsp:spPr>
        <a:xfrm>
          <a:off x="0" y="1577479"/>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5. Job Description and Person Specification</a:t>
          </a:r>
        </a:p>
      </dsp:txBody>
      <dsp:txXfrm>
        <a:off x="0" y="1577479"/>
        <a:ext cx="10515600" cy="393792"/>
      </dsp:txXfrm>
    </dsp:sp>
    <dsp:sp modelId="{5AC86F20-C7F2-E349-8315-2611EF88FC14}">
      <dsp:nvSpPr>
        <dsp:cNvPr id="0" name=""/>
        <dsp:cNvSpPr/>
      </dsp:nvSpPr>
      <dsp:spPr>
        <a:xfrm>
          <a:off x="0" y="1971271"/>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7B4F01-D3AD-C849-87D8-E943F47A6DD2}">
      <dsp:nvSpPr>
        <dsp:cNvPr id="0" name=""/>
        <dsp:cNvSpPr/>
      </dsp:nvSpPr>
      <dsp:spPr>
        <a:xfrm>
          <a:off x="0" y="1971271"/>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6. Recruitment Methods</a:t>
          </a:r>
        </a:p>
      </dsp:txBody>
      <dsp:txXfrm>
        <a:off x="0" y="1971271"/>
        <a:ext cx="10515600" cy="393792"/>
      </dsp:txXfrm>
    </dsp:sp>
    <dsp:sp modelId="{CBA5C928-2F93-5742-AAF4-33594DFE192D}">
      <dsp:nvSpPr>
        <dsp:cNvPr id="0" name=""/>
        <dsp:cNvSpPr/>
      </dsp:nvSpPr>
      <dsp:spPr>
        <a:xfrm>
          <a:off x="0" y="2365064"/>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BFF6B9-8FFC-7444-AF4D-AEB67FC3DD62}">
      <dsp:nvSpPr>
        <dsp:cNvPr id="0" name=""/>
        <dsp:cNvSpPr/>
      </dsp:nvSpPr>
      <dsp:spPr>
        <a:xfrm>
          <a:off x="0" y="2365064"/>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7. Interview Methods</a:t>
          </a:r>
        </a:p>
      </dsp:txBody>
      <dsp:txXfrm>
        <a:off x="0" y="2365064"/>
        <a:ext cx="10515600" cy="393792"/>
      </dsp:txXfrm>
    </dsp:sp>
    <dsp:sp modelId="{E83922B3-9337-5F47-8A02-E7AFAF39AF93}">
      <dsp:nvSpPr>
        <dsp:cNvPr id="0" name=""/>
        <dsp:cNvSpPr/>
      </dsp:nvSpPr>
      <dsp:spPr>
        <a:xfrm>
          <a:off x="0" y="2758856"/>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FE6B31-54CD-BC4F-859A-0AFF953CDB2E}">
      <dsp:nvSpPr>
        <dsp:cNvPr id="0" name=""/>
        <dsp:cNvSpPr/>
      </dsp:nvSpPr>
      <dsp:spPr>
        <a:xfrm>
          <a:off x="0" y="2758856"/>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8. Questioning Techniques</a:t>
          </a:r>
        </a:p>
      </dsp:txBody>
      <dsp:txXfrm>
        <a:off x="0" y="2758856"/>
        <a:ext cx="10515600" cy="393792"/>
      </dsp:txXfrm>
    </dsp:sp>
    <dsp:sp modelId="{41B8A6D6-3F51-A74E-B7AE-8D13C96C2531}">
      <dsp:nvSpPr>
        <dsp:cNvPr id="0" name=""/>
        <dsp:cNvSpPr/>
      </dsp:nvSpPr>
      <dsp:spPr>
        <a:xfrm>
          <a:off x="0" y="3152648"/>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B214D1-25AB-4946-AB3D-BD60AF0DF013}">
      <dsp:nvSpPr>
        <dsp:cNvPr id="0" name=""/>
        <dsp:cNvSpPr/>
      </dsp:nvSpPr>
      <dsp:spPr>
        <a:xfrm>
          <a:off x="0" y="3152648"/>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9. Face-to-Face vs Virtual Interviews</a:t>
          </a:r>
        </a:p>
      </dsp:txBody>
      <dsp:txXfrm>
        <a:off x="0" y="3152648"/>
        <a:ext cx="10515600" cy="393792"/>
      </dsp:txXfrm>
    </dsp:sp>
    <dsp:sp modelId="{39B95B08-EB3B-AA43-ACF3-9992BE035E16}">
      <dsp:nvSpPr>
        <dsp:cNvPr id="0" name=""/>
        <dsp:cNvSpPr/>
      </dsp:nvSpPr>
      <dsp:spPr>
        <a:xfrm>
          <a:off x="0" y="3546441"/>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BCCCE-9E70-A64A-ABC7-E4F2B4BB8A55}">
      <dsp:nvSpPr>
        <dsp:cNvPr id="0" name=""/>
        <dsp:cNvSpPr/>
      </dsp:nvSpPr>
      <dsp:spPr>
        <a:xfrm>
          <a:off x="0" y="3546441"/>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10. Recommendations</a:t>
          </a:r>
        </a:p>
      </dsp:txBody>
      <dsp:txXfrm>
        <a:off x="0" y="3546441"/>
        <a:ext cx="10515600" cy="393792"/>
      </dsp:txXfrm>
    </dsp:sp>
    <dsp:sp modelId="{CEAE0BCB-10C0-2046-8CAA-4C6FA36B24CB}">
      <dsp:nvSpPr>
        <dsp:cNvPr id="0" name=""/>
        <dsp:cNvSpPr/>
      </dsp:nvSpPr>
      <dsp:spPr>
        <a:xfrm>
          <a:off x="0" y="3940233"/>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A5A2C-45AE-2A49-9744-4F3744E29BE5}">
      <dsp:nvSpPr>
        <dsp:cNvPr id="0" name=""/>
        <dsp:cNvSpPr/>
      </dsp:nvSpPr>
      <dsp:spPr>
        <a:xfrm>
          <a:off x="0" y="3940233"/>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11. Conclusion</a:t>
          </a:r>
        </a:p>
      </dsp:txBody>
      <dsp:txXfrm>
        <a:off x="0" y="3940233"/>
        <a:ext cx="10515600" cy="393792"/>
      </dsp:txXfrm>
    </dsp:sp>
    <dsp:sp modelId="{8B38A37E-1240-A640-9634-5735D1ABB189}">
      <dsp:nvSpPr>
        <dsp:cNvPr id="0" name=""/>
        <dsp:cNvSpPr/>
      </dsp:nvSpPr>
      <dsp:spPr>
        <a:xfrm>
          <a:off x="0" y="4334025"/>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14885F-525D-BC45-8FC6-001777F58ACC}">
      <dsp:nvSpPr>
        <dsp:cNvPr id="0" name=""/>
        <dsp:cNvSpPr/>
      </dsp:nvSpPr>
      <dsp:spPr>
        <a:xfrm>
          <a:off x="0" y="4334025"/>
          <a:ext cx="10515600" cy="393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12. References</a:t>
          </a:r>
        </a:p>
      </dsp:txBody>
      <dsp:txXfrm>
        <a:off x="0" y="4334025"/>
        <a:ext cx="10515600" cy="3937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A1CBF-4DC1-AD45-B3FD-F3EBE0E165E7}">
      <dsp:nvSpPr>
        <dsp:cNvPr id="0" name=""/>
        <dsp:cNvSpPr/>
      </dsp:nvSpPr>
      <dsp:spPr>
        <a:xfrm>
          <a:off x="0" y="2778"/>
          <a:ext cx="7585023" cy="123953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Job analysis identifies what the job involves.</a:t>
          </a:r>
        </a:p>
      </dsp:txBody>
      <dsp:txXfrm>
        <a:off x="60509" y="63287"/>
        <a:ext cx="7464005" cy="1118519"/>
      </dsp:txXfrm>
    </dsp:sp>
    <dsp:sp modelId="{0749495E-1BFE-FD4F-8A0C-573D5F3E58DB}">
      <dsp:nvSpPr>
        <dsp:cNvPr id="0" name=""/>
        <dsp:cNvSpPr/>
      </dsp:nvSpPr>
      <dsp:spPr>
        <a:xfrm>
          <a:off x="0" y="1246754"/>
          <a:ext cx="7585023" cy="1239537"/>
        </a:xfrm>
        <a:prstGeom prst="roundRect">
          <a:avLst/>
        </a:prstGeom>
        <a:gradFill rotWithShape="0">
          <a:gsLst>
            <a:gs pos="0">
              <a:schemeClr val="accent2">
                <a:hueOff val="-361550"/>
                <a:satOff val="-2481"/>
                <a:lumOff val="1275"/>
                <a:alphaOff val="0"/>
                <a:tint val="96000"/>
                <a:lumMod val="100000"/>
              </a:schemeClr>
            </a:gs>
            <a:gs pos="78000">
              <a:schemeClr val="accent2">
                <a:hueOff val="-361550"/>
                <a:satOff val="-2481"/>
                <a:lumOff val="127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a:t>
          </a:r>
          <a:r>
            <a:rPr lang="en-US" sz="1100" kern="1200" dirty="0"/>
            <a:t> </a:t>
          </a:r>
          <a:r>
            <a:rPr lang="en-US" sz="1800" kern="1200" dirty="0"/>
            <a:t>explains the main duties and responsibilities.</a:t>
          </a:r>
        </a:p>
      </dsp:txBody>
      <dsp:txXfrm>
        <a:off x="60509" y="1307263"/>
        <a:ext cx="7464005" cy="1118519"/>
      </dsp:txXfrm>
    </dsp:sp>
    <dsp:sp modelId="{930BF14C-7D98-054A-8D63-AC85B80B20BB}">
      <dsp:nvSpPr>
        <dsp:cNvPr id="0" name=""/>
        <dsp:cNvSpPr/>
      </dsp:nvSpPr>
      <dsp:spPr>
        <a:xfrm>
          <a:off x="0" y="2498238"/>
          <a:ext cx="7585023" cy="1239537"/>
        </a:xfrm>
        <a:prstGeom prst="roundRect">
          <a:avLst/>
        </a:prstGeom>
        <a:gradFill rotWithShape="0">
          <a:gsLst>
            <a:gs pos="0">
              <a:schemeClr val="accent2">
                <a:hueOff val="-723100"/>
                <a:satOff val="-4962"/>
                <a:lumOff val="2549"/>
                <a:alphaOff val="0"/>
                <a:tint val="96000"/>
                <a:lumMod val="100000"/>
              </a:schemeClr>
            </a:gs>
            <a:gs pos="78000">
              <a:schemeClr val="accent2">
                <a:hueOff val="-723100"/>
                <a:satOff val="-4962"/>
                <a:lumOff val="254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identifies the skills and qualifications needed.</a:t>
          </a:r>
        </a:p>
      </dsp:txBody>
      <dsp:txXfrm>
        <a:off x="60509" y="2558747"/>
        <a:ext cx="7464005" cy="1118519"/>
      </dsp:txXfrm>
    </dsp:sp>
    <dsp:sp modelId="{71474DCE-B638-314E-AE1C-8C98FDF7F3A7}">
      <dsp:nvSpPr>
        <dsp:cNvPr id="0" name=""/>
        <dsp:cNvSpPr/>
      </dsp:nvSpPr>
      <dsp:spPr>
        <a:xfrm>
          <a:off x="0" y="3746196"/>
          <a:ext cx="7585023" cy="1239537"/>
        </a:xfrm>
        <a:prstGeom prst="roundRect">
          <a:avLst/>
        </a:prstGeom>
        <a:gradFill rotWithShape="0">
          <a:gsLst>
            <a:gs pos="0">
              <a:schemeClr val="accent2">
                <a:hueOff val="-1084650"/>
                <a:satOff val="-7443"/>
                <a:lumOff val="3824"/>
                <a:alphaOff val="0"/>
                <a:tint val="96000"/>
                <a:lumMod val="100000"/>
              </a:schemeClr>
            </a:gs>
            <a:gs pos="78000">
              <a:schemeClr val="accent2">
                <a:hueOff val="-1084650"/>
                <a:satOff val="-7443"/>
                <a:lumOff val="382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helps HR choose the right candidate.</a:t>
          </a:r>
        </a:p>
      </dsp:txBody>
      <dsp:txXfrm>
        <a:off x="60509" y="3806705"/>
        <a:ext cx="7464005" cy="1118519"/>
      </dsp:txXfrm>
    </dsp:sp>
    <dsp:sp modelId="{83C17A12-35AB-A44F-96A4-0462C0A7C608}">
      <dsp:nvSpPr>
        <dsp:cNvPr id="0" name=""/>
        <dsp:cNvSpPr/>
      </dsp:nvSpPr>
      <dsp:spPr>
        <a:xfrm>
          <a:off x="0" y="4994002"/>
          <a:ext cx="7585023" cy="1239537"/>
        </a:xfrm>
        <a:prstGeom prst="roundRect">
          <a:avLst/>
        </a:prstGeom>
        <a:gradFill rotWithShape="0">
          <a:gsLst>
            <a:gs pos="0">
              <a:schemeClr val="accent2">
                <a:hueOff val="-1446200"/>
                <a:satOff val="-9924"/>
                <a:lumOff val="5098"/>
                <a:alphaOff val="0"/>
                <a:tint val="96000"/>
                <a:lumMod val="100000"/>
              </a:schemeClr>
            </a:gs>
            <a:gs pos="78000">
              <a:schemeClr val="accent2">
                <a:hueOff val="-1446200"/>
                <a:satOff val="-9924"/>
                <a:lumOff val="509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ts val="0"/>
            </a:spcAft>
            <a:buNone/>
          </a:pPr>
          <a:endParaRPr lang="en-US" sz="1800" kern="1200" dirty="0"/>
        </a:p>
        <a:p>
          <a:pPr marL="0" lvl="0" indent="0" algn="l" defTabSz="800100">
            <a:lnSpc>
              <a:spcPct val="100000"/>
            </a:lnSpc>
            <a:spcBef>
              <a:spcPct val="0"/>
            </a:spcBef>
            <a:spcAft>
              <a:spcPts val="0"/>
            </a:spcAft>
            <a:buNone/>
          </a:pPr>
          <a:r>
            <a:rPr lang="en-US" sz="1800" kern="1200" dirty="0"/>
            <a:t>A good job analysis supports fair and effective recruitment. (Armstrong and Taylor, 2023)</a:t>
          </a:r>
        </a:p>
        <a:p>
          <a:pPr marL="0" lvl="0" indent="0" algn="l" defTabSz="800100">
            <a:lnSpc>
              <a:spcPct val="100000"/>
            </a:lnSpc>
            <a:spcBef>
              <a:spcPct val="0"/>
            </a:spcBef>
            <a:spcAft>
              <a:spcPts val="0"/>
            </a:spcAft>
            <a:buNone/>
          </a:pPr>
          <a:endParaRPr lang="en-US" sz="1800" kern="1200" dirty="0"/>
        </a:p>
        <a:p>
          <a:pPr marL="0" lvl="0" indent="0" algn="l" defTabSz="800100">
            <a:lnSpc>
              <a:spcPct val="100000"/>
            </a:lnSpc>
            <a:spcBef>
              <a:spcPct val="0"/>
            </a:spcBef>
            <a:spcAft>
              <a:spcPts val="0"/>
            </a:spcAft>
            <a:buNone/>
          </a:pPr>
          <a:r>
            <a:rPr lang="en-US" sz="1800" kern="1200" dirty="0"/>
            <a:t>Job analysis is the first in the recruitment process.</a:t>
          </a:r>
        </a:p>
        <a:p>
          <a:pPr marL="0" lvl="0" indent="0" algn="l" defTabSz="800100">
            <a:lnSpc>
              <a:spcPct val="90000"/>
            </a:lnSpc>
            <a:spcBef>
              <a:spcPct val="0"/>
            </a:spcBef>
            <a:spcAft>
              <a:spcPct val="35000"/>
            </a:spcAft>
            <a:buNone/>
          </a:pPr>
          <a:endParaRPr lang="en-US" sz="1800" kern="1200" dirty="0"/>
        </a:p>
        <a:p>
          <a:pPr marL="0" lvl="0" indent="0" algn="l" defTabSz="800100">
            <a:lnSpc>
              <a:spcPct val="90000"/>
            </a:lnSpc>
            <a:spcBef>
              <a:spcPct val="0"/>
            </a:spcBef>
            <a:spcAft>
              <a:spcPct val="35000"/>
            </a:spcAft>
            <a:buNone/>
          </a:pPr>
          <a:endParaRPr lang="en-US" sz="1100" kern="1200" dirty="0"/>
        </a:p>
      </dsp:txBody>
      <dsp:txXfrm>
        <a:off x="60509" y="5054511"/>
        <a:ext cx="7464005" cy="11185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CE6BB-E782-8349-9DCD-ACE537568AAE}"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6D1001-E490-9243-B240-CDCE6D2F1BF0}" type="slidenum">
              <a:rPr lang="en-US" smtClean="0"/>
              <a:t>‹#›</a:t>
            </a:fld>
            <a:endParaRPr lang="en-US"/>
          </a:p>
        </p:txBody>
      </p:sp>
    </p:spTree>
    <p:extLst>
      <p:ext uri="{BB962C8B-B14F-4D97-AF65-F5344CB8AC3E}">
        <p14:creationId xmlns:p14="http://schemas.microsoft.com/office/powerpoint/2010/main" val="27166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6D1001-E490-9243-B240-CDCE6D2F1BF0}" type="slidenum">
              <a:rPr lang="en-US" smtClean="0"/>
              <a:t>5</a:t>
            </a:fld>
            <a:endParaRPr lang="en-US"/>
          </a:p>
        </p:txBody>
      </p:sp>
    </p:spTree>
    <p:extLst>
      <p:ext uri="{BB962C8B-B14F-4D97-AF65-F5344CB8AC3E}">
        <p14:creationId xmlns:p14="http://schemas.microsoft.com/office/powerpoint/2010/main" val="3940023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789685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3968190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3690476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C28392D-36C6-9B4D-A9D2-D54078D24DB5}"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417492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C28392D-36C6-9B4D-A9D2-D54078D24DB5}" type="datetimeFigureOut">
              <a:rPr lang="en-US" smtClean="0"/>
              <a:t>7/12/26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2784375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C28392D-36C6-9B4D-A9D2-D54078D24DB5}" type="datetimeFigureOut">
              <a:rPr lang="en-US" smtClean="0"/>
              <a:t>7/12/26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3569504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28392D-36C6-9B4D-A9D2-D54078D24DB5}" type="datetimeFigureOut">
              <a:rPr lang="en-US" smtClean="0"/>
              <a:t>7/12/26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2975833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C28392D-36C6-9B4D-A9D2-D54078D24DB5}"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2746019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C28392D-36C6-9B4D-A9D2-D54078D24DB5}"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360546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658262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21444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287130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84787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2208258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53725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C28392D-36C6-9B4D-A9D2-D54078D24DB5}"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1A23F0-0F56-F04C-881C-916C2D5C1889}" type="slidenum">
              <a:rPr lang="en-US" smtClean="0"/>
              <a:t>‹#›</a:t>
            </a:fld>
            <a:endParaRPr lang="en-US"/>
          </a:p>
        </p:txBody>
      </p:sp>
    </p:spTree>
    <p:extLst>
      <p:ext uri="{BB962C8B-B14F-4D97-AF65-F5344CB8AC3E}">
        <p14:creationId xmlns:p14="http://schemas.microsoft.com/office/powerpoint/2010/main" val="323307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C28392D-36C6-9B4D-A9D2-D54078D24DB5}" type="datetimeFigureOut">
              <a:rPr lang="en-US" smtClean="0"/>
              <a:t>7/12/26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81A23F0-0F56-F04C-881C-916C2D5C1889}" type="slidenum">
              <a:rPr lang="en-US" smtClean="0"/>
              <a:t>‹#›</a:t>
            </a:fld>
            <a:endParaRPr lang="en-US"/>
          </a:p>
        </p:txBody>
      </p:sp>
    </p:spTree>
    <p:extLst>
      <p:ext uri="{BB962C8B-B14F-4D97-AF65-F5344CB8AC3E}">
        <p14:creationId xmlns:p14="http://schemas.microsoft.com/office/powerpoint/2010/main" val="52702079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uk/knowledge/factsheets/recruitment-factsheet/" TargetMode="External"/><Relationship Id="rId2" Type="http://schemas.openxmlformats.org/officeDocument/2006/relationships/hyperlink" Target="https://www.boots-uk.com/" TargetMode="External"/><Relationship Id="rId1" Type="http://schemas.openxmlformats.org/officeDocument/2006/relationships/slideLayout" Target="../slideLayouts/slideLayout2.xml"/><Relationship Id="rId4" Type="http://schemas.openxmlformats.org/officeDocument/2006/relationships/hyperlink" Target="https://www.cipd.org/uk/knowledge/factsheets/selection-methods-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5886-27DB-4449-BE99-61AC1E2DA5C4}"/>
              </a:ext>
            </a:extLst>
          </p:cNvPr>
          <p:cNvSpPr>
            <a:spLocks noGrp="1"/>
          </p:cNvSpPr>
          <p:nvPr>
            <p:ph type="ctrTitle"/>
          </p:nvPr>
        </p:nvSpPr>
        <p:spPr>
          <a:xfrm>
            <a:off x="553232" y="179407"/>
            <a:ext cx="11085535" cy="1542924"/>
          </a:xfrm>
        </p:spPr>
        <p:txBody>
          <a:bodyPr>
            <a:normAutofit/>
          </a:bodyPr>
          <a:lstStyle/>
          <a:p>
            <a:r>
              <a:rPr lang="en-US" sz="4400" b="1" dirty="0">
                <a:solidFill>
                  <a:schemeClr val="tx1"/>
                </a:solidFill>
                <a:cs typeface="Bangla MN" pitchFamily="2" charset="0"/>
              </a:rPr>
              <a:t>RECRUITAMENT AND SELECTION PROCESS FOR ORGANISATIONAL TRASNFORMATION</a:t>
            </a:r>
          </a:p>
        </p:txBody>
      </p:sp>
      <p:sp>
        <p:nvSpPr>
          <p:cNvPr id="3" name="Subtitle 2">
            <a:extLst>
              <a:ext uri="{FF2B5EF4-FFF2-40B4-BE49-F238E27FC236}">
                <a16:creationId xmlns:a16="http://schemas.microsoft.com/office/drawing/2014/main" id="{7A7D8E30-1062-9D6A-12C8-B701D3C52429}"/>
              </a:ext>
            </a:extLst>
          </p:cNvPr>
          <p:cNvSpPr>
            <a:spLocks noGrp="1"/>
          </p:cNvSpPr>
          <p:nvPr>
            <p:ph type="subTitle" idx="1"/>
          </p:nvPr>
        </p:nvSpPr>
        <p:spPr>
          <a:xfrm>
            <a:off x="219919" y="3530278"/>
            <a:ext cx="11829327" cy="3171464"/>
          </a:xfrm>
        </p:spPr>
        <p:txBody>
          <a:bodyPr/>
          <a:lstStyle/>
          <a:p>
            <a:endParaRPr lang="en-US" dirty="0"/>
          </a:p>
          <a:p>
            <a:pPr algn="l"/>
            <a:endParaRPr lang="en-US" dirty="0"/>
          </a:p>
        </p:txBody>
      </p:sp>
      <p:pic>
        <p:nvPicPr>
          <p:cNvPr id="5" name="Picture 4">
            <a:extLst>
              <a:ext uri="{FF2B5EF4-FFF2-40B4-BE49-F238E27FC236}">
                <a16:creationId xmlns:a16="http://schemas.microsoft.com/office/drawing/2014/main" id="{FA204803-3658-B3C4-4478-DA0DAFC62194}"/>
              </a:ext>
            </a:extLst>
          </p:cNvPr>
          <p:cNvPicPr>
            <a:picLocks noChangeAspect="1"/>
          </p:cNvPicPr>
          <p:nvPr/>
        </p:nvPicPr>
        <p:blipFill>
          <a:blip r:embed="rId2"/>
          <a:stretch>
            <a:fillRect/>
          </a:stretch>
        </p:blipFill>
        <p:spPr>
          <a:xfrm>
            <a:off x="3020991" y="1629733"/>
            <a:ext cx="2639028" cy="2253917"/>
          </a:xfrm>
          <a:prstGeom prst="rect">
            <a:avLst/>
          </a:prstGeom>
        </p:spPr>
      </p:pic>
      <p:graphicFrame>
        <p:nvGraphicFramePr>
          <p:cNvPr id="9" name="TextBox 6">
            <a:extLst>
              <a:ext uri="{FF2B5EF4-FFF2-40B4-BE49-F238E27FC236}">
                <a16:creationId xmlns:a16="http://schemas.microsoft.com/office/drawing/2014/main" id="{61A21660-035F-B56A-D0E6-8EE8E242706F}"/>
              </a:ext>
            </a:extLst>
          </p:cNvPr>
          <p:cNvGraphicFramePr/>
          <p:nvPr>
            <p:extLst>
              <p:ext uri="{D42A27DB-BD31-4B8C-83A1-F6EECF244321}">
                <p14:modId xmlns:p14="http://schemas.microsoft.com/office/powerpoint/2010/main" val="229718726"/>
              </p:ext>
            </p:extLst>
          </p:nvPr>
        </p:nvGraphicFramePr>
        <p:xfrm>
          <a:off x="466846" y="3976248"/>
          <a:ext cx="11505235" cy="2308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7EAAFE13-ACA1-5D59-B21D-4FB1B267B80F}"/>
              </a:ext>
            </a:extLst>
          </p:cNvPr>
          <p:cNvPicPr>
            <a:picLocks noChangeAspect="1"/>
          </p:cNvPicPr>
          <p:nvPr/>
        </p:nvPicPr>
        <p:blipFill>
          <a:blip r:embed="rId8"/>
          <a:stretch>
            <a:fillRect/>
          </a:stretch>
        </p:blipFill>
        <p:spPr>
          <a:xfrm>
            <a:off x="5849074" y="1722331"/>
            <a:ext cx="3797300" cy="2108200"/>
          </a:xfrm>
          <a:prstGeom prst="rect">
            <a:avLst/>
          </a:prstGeom>
        </p:spPr>
      </p:pic>
    </p:spTree>
    <p:extLst>
      <p:ext uri="{BB962C8B-B14F-4D97-AF65-F5344CB8AC3E}">
        <p14:creationId xmlns:p14="http://schemas.microsoft.com/office/powerpoint/2010/main" val="3361782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2910-42D4-BB55-4E99-CF02D4616A8C}"/>
              </a:ext>
            </a:extLst>
          </p:cNvPr>
          <p:cNvSpPr>
            <a:spLocks noGrp="1"/>
          </p:cNvSpPr>
          <p:nvPr>
            <p:ph type="title"/>
          </p:nvPr>
        </p:nvSpPr>
        <p:spPr/>
        <p:txBody>
          <a:bodyPr>
            <a:normAutofit/>
          </a:bodyPr>
          <a:lstStyle/>
          <a:p>
            <a:r>
              <a:rPr lang="en-US" sz="2800" b="1" u="sng" dirty="0"/>
              <a:t>Table of Contents</a:t>
            </a:r>
          </a:p>
        </p:txBody>
      </p:sp>
      <p:graphicFrame>
        <p:nvGraphicFramePr>
          <p:cNvPr id="5" name="Content Placeholder 2">
            <a:extLst>
              <a:ext uri="{FF2B5EF4-FFF2-40B4-BE49-F238E27FC236}">
                <a16:creationId xmlns:a16="http://schemas.microsoft.com/office/drawing/2014/main" id="{6E1505FE-CC21-D1B2-CBB5-7FC186A1F32C}"/>
              </a:ext>
            </a:extLst>
          </p:cNvPr>
          <p:cNvGraphicFramePr>
            <a:graphicFrameLocks noGrp="1"/>
          </p:cNvGraphicFramePr>
          <p:nvPr>
            <p:ph idx="1"/>
          </p:nvPr>
        </p:nvGraphicFramePr>
        <p:xfrm>
          <a:off x="838200" y="1446835"/>
          <a:ext cx="10515600" cy="4730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8260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A907-388F-CE15-5DB9-4DCFBF9522CA}"/>
              </a:ext>
            </a:extLst>
          </p:cNvPr>
          <p:cNvSpPr>
            <a:spLocks noGrp="1"/>
          </p:cNvSpPr>
          <p:nvPr>
            <p:ph type="title"/>
          </p:nvPr>
        </p:nvSpPr>
        <p:spPr>
          <a:xfrm>
            <a:off x="288098" y="151910"/>
            <a:ext cx="4709345" cy="962953"/>
          </a:xfrm>
        </p:spPr>
        <p:txBody>
          <a:bodyPr anchor="b">
            <a:normAutofit/>
          </a:bodyPr>
          <a:lstStyle/>
          <a:p>
            <a:r>
              <a:rPr lang="en-US" sz="2800" b="1" u="sng" dirty="0"/>
              <a:t>Introduction to Boots UK</a:t>
            </a:r>
          </a:p>
        </p:txBody>
      </p:sp>
      <p:sp>
        <p:nvSpPr>
          <p:cNvPr id="3" name="Content Placeholder 2">
            <a:extLst>
              <a:ext uri="{FF2B5EF4-FFF2-40B4-BE49-F238E27FC236}">
                <a16:creationId xmlns:a16="http://schemas.microsoft.com/office/drawing/2014/main" id="{AD1A05BA-B513-B655-6E33-C22107E54D57}"/>
              </a:ext>
            </a:extLst>
          </p:cNvPr>
          <p:cNvSpPr>
            <a:spLocks noGrp="1"/>
          </p:cNvSpPr>
          <p:nvPr>
            <p:ph idx="1"/>
          </p:nvPr>
        </p:nvSpPr>
        <p:spPr>
          <a:xfrm>
            <a:off x="112734" y="1612753"/>
            <a:ext cx="6312898" cy="3632493"/>
          </a:xfrm>
        </p:spPr>
        <p:txBody>
          <a:bodyPr anchor="ctr">
            <a:normAutofit fontScale="92500"/>
          </a:bodyPr>
          <a:lstStyle/>
          <a:p>
            <a:r>
              <a:rPr lang="en-US" sz="2000" dirty="0"/>
              <a:t>Founded in 1849 in Nottingham by John Boot.</a:t>
            </a:r>
          </a:p>
          <a:p>
            <a:r>
              <a:rPr lang="en-US" sz="2000" dirty="0"/>
              <a:t>Boots is one of the UK’s leading health and beauty retailers.</a:t>
            </a:r>
          </a:p>
          <a:p>
            <a:r>
              <a:rPr lang="en-US" sz="2000" dirty="0"/>
              <a:t>Boots has over 1,800 stores across the UK.</a:t>
            </a:r>
          </a:p>
          <a:p>
            <a:r>
              <a:rPr lang="en-US" sz="2000" dirty="0"/>
              <a:t>Boots provides pharmacy, healthcare and beauty products.</a:t>
            </a:r>
          </a:p>
          <a:p>
            <a:r>
              <a:rPr lang="en-US" sz="2000" dirty="0"/>
              <a:t>Today, Boots is improving its digital services and online shopping to meet customer needs.</a:t>
            </a:r>
          </a:p>
          <a:p>
            <a:r>
              <a:rPr lang="en-US" sz="2000" dirty="0"/>
              <a:t>These  changes mean Boots needs employees with new skills to support its transformation.(Boots, 2025)</a:t>
            </a:r>
          </a:p>
          <a:p>
            <a:pPr marL="0" indent="0">
              <a:buNone/>
            </a:pPr>
            <a:endParaRPr lang="en-US" sz="2000" dirty="0"/>
          </a:p>
        </p:txBody>
      </p:sp>
      <p:pic>
        <p:nvPicPr>
          <p:cNvPr id="7" name="Picture 6">
            <a:extLst>
              <a:ext uri="{FF2B5EF4-FFF2-40B4-BE49-F238E27FC236}">
                <a16:creationId xmlns:a16="http://schemas.microsoft.com/office/drawing/2014/main" id="{6ACCD3EE-B9A3-6777-3C86-4EAB71DE2294}"/>
              </a:ext>
            </a:extLst>
          </p:cNvPr>
          <p:cNvPicPr>
            <a:picLocks noChangeAspect="1"/>
          </p:cNvPicPr>
          <p:nvPr/>
        </p:nvPicPr>
        <p:blipFill>
          <a:blip r:embed="rId2"/>
          <a:srcRect r="-1" b="3494"/>
          <a:stretch>
            <a:fillRect/>
          </a:stretch>
        </p:blipFill>
        <p:spPr>
          <a:xfrm>
            <a:off x="6687564" y="1383738"/>
            <a:ext cx="4779899" cy="4756870"/>
          </a:xfrm>
          <a:prstGeom prst="rect">
            <a:avLst/>
          </a:prstGeom>
        </p:spPr>
      </p:pic>
      <p:sp>
        <p:nvSpPr>
          <p:cNvPr id="9" name="TextBox 8">
            <a:extLst>
              <a:ext uri="{FF2B5EF4-FFF2-40B4-BE49-F238E27FC236}">
                <a16:creationId xmlns:a16="http://schemas.microsoft.com/office/drawing/2014/main" id="{95E87335-9DF7-719A-2002-3E56D9D94003}"/>
              </a:ext>
            </a:extLst>
          </p:cNvPr>
          <p:cNvSpPr txBox="1"/>
          <p:nvPr/>
        </p:nvSpPr>
        <p:spPr>
          <a:xfrm>
            <a:off x="6538366" y="6140598"/>
            <a:ext cx="3233698" cy="553998"/>
          </a:xfrm>
          <a:prstGeom prst="rect">
            <a:avLst/>
          </a:prstGeom>
          <a:noFill/>
        </p:spPr>
        <p:txBody>
          <a:bodyPr wrap="square" rtlCol="0">
            <a:spAutoFit/>
          </a:bodyPr>
          <a:lstStyle/>
          <a:p>
            <a:r>
              <a:rPr lang="en-US" sz="1200" i="1"/>
              <a:t>Imagem: Boots UK website</a:t>
            </a:r>
          </a:p>
          <a:p>
            <a:endParaRPr lang="en-US" dirty="0"/>
          </a:p>
        </p:txBody>
      </p:sp>
    </p:spTree>
    <p:extLst>
      <p:ext uri="{BB962C8B-B14F-4D97-AF65-F5344CB8AC3E}">
        <p14:creationId xmlns:p14="http://schemas.microsoft.com/office/powerpoint/2010/main" val="40742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AC86-0ACE-86FA-A300-19FA4968846D}"/>
              </a:ext>
            </a:extLst>
          </p:cNvPr>
          <p:cNvSpPr>
            <a:spLocks noGrp="1"/>
          </p:cNvSpPr>
          <p:nvPr>
            <p:ph type="title"/>
          </p:nvPr>
        </p:nvSpPr>
        <p:spPr>
          <a:xfrm>
            <a:off x="63599" y="306521"/>
            <a:ext cx="5590036" cy="1077217"/>
          </a:xfrm>
        </p:spPr>
        <p:txBody>
          <a:bodyPr anchor="b">
            <a:normAutofit/>
          </a:bodyPr>
          <a:lstStyle/>
          <a:p>
            <a:pPr algn="ctr"/>
            <a:r>
              <a:rPr lang="en-US" sz="2800" b="1" u="sng" dirty="0" err="1"/>
              <a:t>Organisational</a:t>
            </a:r>
            <a:r>
              <a:rPr lang="en-US" sz="2800" b="1" u="sng" dirty="0"/>
              <a:t> Transformation</a:t>
            </a:r>
          </a:p>
        </p:txBody>
      </p:sp>
      <p:sp>
        <p:nvSpPr>
          <p:cNvPr id="3" name="Content Placeholder 2">
            <a:extLst>
              <a:ext uri="{FF2B5EF4-FFF2-40B4-BE49-F238E27FC236}">
                <a16:creationId xmlns:a16="http://schemas.microsoft.com/office/drawing/2014/main" id="{B35ED43E-1EA1-FD45-8911-24B781CA5264}"/>
              </a:ext>
            </a:extLst>
          </p:cNvPr>
          <p:cNvSpPr>
            <a:spLocks noGrp="1"/>
          </p:cNvSpPr>
          <p:nvPr>
            <p:ph idx="1"/>
          </p:nvPr>
        </p:nvSpPr>
        <p:spPr>
          <a:xfrm>
            <a:off x="282491" y="1544786"/>
            <a:ext cx="5813509" cy="3768428"/>
          </a:xfrm>
        </p:spPr>
        <p:txBody>
          <a:bodyPr anchor="ctr">
            <a:normAutofit lnSpcReduction="10000"/>
          </a:bodyPr>
          <a:lstStyle/>
          <a:p>
            <a:pPr marL="0" indent="0">
              <a:buNone/>
            </a:pPr>
            <a:r>
              <a:rPr lang="en-US" sz="2000" i="1" dirty="0"/>
              <a:t>- These Changes affect the recruitment process at Boots.</a:t>
            </a:r>
          </a:p>
          <a:p>
            <a:r>
              <a:rPr lang="en-US" sz="2000" dirty="0"/>
              <a:t> Boots is improving its digital services.</a:t>
            </a:r>
          </a:p>
          <a:p>
            <a:r>
              <a:rPr lang="en-US" sz="2000" dirty="0"/>
              <a:t>More customers use online shopping and the Boots App.</a:t>
            </a:r>
          </a:p>
          <a:p>
            <a:r>
              <a:rPr lang="en-US" sz="2000" dirty="0"/>
              <a:t> The company is investing in new technology.</a:t>
            </a:r>
          </a:p>
          <a:p>
            <a:r>
              <a:rPr lang="en-US" sz="2000" dirty="0"/>
              <a:t>Boots is improving customer service in stores and online.</a:t>
            </a:r>
          </a:p>
          <a:p>
            <a:r>
              <a:rPr lang="en-US" sz="2000" dirty="0"/>
              <a:t>These changes create a need for new skills and new employees. (Boots, 2025)</a:t>
            </a:r>
          </a:p>
        </p:txBody>
      </p:sp>
      <p:pic>
        <p:nvPicPr>
          <p:cNvPr id="14" name="Picture 13">
            <a:extLst>
              <a:ext uri="{FF2B5EF4-FFF2-40B4-BE49-F238E27FC236}">
                <a16:creationId xmlns:a16="http://schemas.microsoft.com/office/drawing/2014/main" id="{DDF9BC24-46CA-84F9-B902-5D64C50201A8}"/>
              </a:ext>
            </a:extLst>
          </p:cNvPr>
          <p:cNvPicPr>
            <a:picLocks noChangeAspect="1"/>
          </p:cNvPicPr>
          <p:nvPr/>
        </p:nvPicPr>
        <p:blipFill>
          <a:blip r:embed="rId2"/>
          <a:srcRect l="12598" r="18236"/>
          <a:stretch>
            <a:fillRect/>
          </a:stretch>
        </p:blipFill>
        <p:spPr>
          <a:xfrm>
            <a:off x="6538366" y="1383738"/>
            <a:ext cx="4929098" cy="4756870"/>
          </a:xfrm>
          <a:prstGeom prst="rect">
            <a:avLst/>
          </a:prstGeom>
        </p:spPr>
      </p:pic>
      <p:sp>
        <p:nvSpPr>
          <p:cNvPr id="16" name="TextBox 15">
            <a:extLst>
              <a:ext uri="{FF2B5EF4-FFF2-40B4-BE49-F238E27FC236}">
                <a16:creationId xmlns:a16="http://schemas.microsoft.com/office/drawing/2014/main" id="{2B47F89A-B48F-322E-13A7-DEA73D6F5266}"/>
              </a:ext>
            </a:extLst>
          </p:cNvPr>
          <p:cNvSpPr txBox="1"/>
          <p:nvPr/>
        </p:nvSpPr>
        <p:spPr>
          <a:xfrm>
            <a:off x="6538366" y="6140598"/>
            <a:ext cx="2952875" cy="276999"/>
          </a:xfrm>
          <a:prstGeom prst="rect">
            <a:avLst/>
          </a:prstGeom>
          <a:noFill/>
        </p:spPr>
        <p:txBody>
          <a:bodyPr wrap="square" rtlCol="0">
            <a:spAutoFit/>
          </a:bodyPr>
          <a:lstStyle/>
          <a:p>
            <a:r>
              <a:rPr lang="en-US" sz="1200" i="1" dirty="0"/>
              <a:t>Imagem: Boots UK website</a:t>
            </a:r>
          </a:p>
        </p:txBody>
      </p:sp>
    </p:spTree>
    <p:extLst>
      <p:ext uri="{BB962C8B-B14F-4D97-AF65-F5344CB8AC3E}">
        <p14:creationId xmlns:p14="http://schemas.microsoft.com/office/powerpoint/2010/main" val="540165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BC7C4-FFB8-C2C3-7D03-E8D4C0064BA4}"/>
              </a:ext>
            </a:extLst>
          </p:cNvPr>
          <p:cNvSpPr>
            <a:spLocks noGrp="1"/>
          </p:cNvSpPr>
          <p:nvPr>
            <p:ph type="title"/>
          </p:nvPr>
        </p:nvSpPr>
        <p:spPr>
          <a:xfrm>
            <a:off x="652481" y="1382486"/>
            <a:ext cx="3547581" cy="4093028"/>
          </a:xfrm>
        </p:spPr>
        <p:txBody>
          <a:bodyPr anchor="ctr">
            <a:normAutofit/>
          </a:bodyPr>
          <a:lstStyle/>
          <a:p>
            <a:r>
              <a:rPr lang="en-US" sz="4400" b="1" u="sng"/>
              <a:t>Job Analysis</a:t>
            </a:r>
          </a:p>
        </p:txBody>
      </p:sp>
      <p:grpSp>
        <p:nvGrpSpPr>
          <p:cNvPr id="78" name="Group 77">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9" name="Straight Connector 78">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2"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3" name="Isosceles Triangle 82">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4"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5"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7" name="Isosceles Triangle 86">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89" name="Rectangle 88">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F427E1A1-7E93-4B14-D9C0-1E1B762590AE}"/>
              </a:ext>
            </a:extLst>
          </p:cNvPr>
          <p:cNvGraphicFramePr>
            <a:graphicFrameLocks noGrp="1"/>
          </p:cNvGraphicFramePr>
          <p:nvPr>
            <p:ph idx="1"/>
            <p:extLst>
              <p:ext uri="{D42A27DB-BD31-4B8C-83A1-F6EECF244321}">
                <p14:modId xmlns:p14="http://schemas.microsoft.com/office/powerpoint/2010/main" val="3870064360"/>
              </p:ext>
            </p:extLst>
          </p:nvPr>
        </p:nvGraphicFramePr>
        <p:xfrm>
          <a:off x="4077324" y="314793"/>
          <a:ext cx="7585023" cy="6236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6307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A9A23D4-B69E-0919-4A4D-6EE81518CF13}"/>
              </a:ext>
            </a:extLst>
          </p:cNvPr>
          <p:cNvPicPr>
            <a:picLocks noChangeAspect="1"/>
          </p:cNvPicPr>
          <p:nvPr/>
        </p:nvPicPr>
        <p:blipFill>
          <a:blip r:embed="rId2"/>
          <a:srcRect l="2698" r="1136" b="2"/>
          <a:stretch>
            <a:fillRect/>
          </a:stretch>
        </p:blipFill>
        <p:spPr>
          <a:xfrm>
            <a:off x="4269854" y="350728"/>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235A69E-FBA1-4270-722E-5BB34540213E}"/>
              </a:ext>
            </a:extLst>
          </p:cNvPr>
          <p:cNvSpPr>
            <a:spLocks noGrp="1"/>
          </p:cNvSpPr>
          <p:nvPr>
            <p:ph type="title"/>
          </p:nvPr>
        </p:nvSpPr>
        <p:spPr>
          <a:xfrm>
            <a:off x="525754" y="626649"/>
            <a:ext cx="3851123" cy="1320800"/>
          </a:xfrm>
        </p:spPr>
        <p:txBody>
          <a:bodyPr>
            <a:normAutofit/>
          </a:bodyPr>
          <a:lstStyle/>
          <a:p>
            <a:r>
              <a:rPr lang="en-US" sz="2800" b="1" u="sng" dirty="0"/>
              <a:t>Job Description</a:t>
            </a:r>
          </a:p>
        </p:txBody>
      </p:sp>
      <p:sp>
        <p:nvSpPr>
          <p:cNvPr id="3" name="Content Placeholder 2">
            <a:extLst>
              <a:ext uri="{FF2B5EF4-FFF2-40B4-BE49-F238E27FC236}">
                <a16:creationId xmlns:a16="http://schemas.microsoft.com/office/drawing/2014/main" id="{E246D029-FB52-05F6-EE1A-DFEACD866C3F}"/>
              </a:ext>
            </a:extLst>
          </p:cNvPr>
          <p:cNvSpPr>
            <a:spLocks noGrp="1"/>
          </p:cNvSpPr>
          <p:nvPr>
            <p:ph idx="1"/>
          </p:nvPr>
        </p:nvSpPr>
        <p:spPr>
          <a:xfrm>
            <a:off x="528928" y="1287049"/>
            <a:ext cx="4852169" cy="4985358"/>
          </a:xfrm>
        </p:spPr>
        <p:txBody>
          <a:bodyPr>
            <a:normAutofit/>
          </a:bodyPr>
          <a:lstStyle/>
          <a:p>
            <a:pPr>
              <a:lnSpc>
                <a:spcPct val="90000"/>
              </a:lnSpc>
            </a:pPr>
            <a:r>
              <a:rPr lang="en-US" dirty="0"/>
              <a:t>Explains the job and responsibilities.</a:t>
            </a:r>
          </a:p>
          <a:p>
            <a:pPr>
              <a:lnSpc>
                <a:spcPct val="90000"/>
              </a:lnSpc>
            </a:pPr>
            <a:r>
              <a:rPr lang="en-US" dirty="0"/>
              <a:t>Lists daily duties and tasks.</a:t>
            </a:r>
          </a:p>
          <a:p>
            <a:pPr>
              <a:lnSpc>
                <a:spcPct val="90000"/>
              </a:lnSpc>
            </a:pPr>
            <a:r>
              <a:rPr lang="en-US" dirty="0"/>
              <a:t>Includes working hours and location.</a:t>
            </a:r>
          </a:p>
          <a:p>
            <a:pPr>
              <a:lnSpc>
                <a:spcPct val="90000"/>
              </a:lnSpc>
            </a:pPr>
            <a:r>
              <a:rPr lang="en-US" dirty="0"/>
              <a:t> Helps candidates understand the role.</a:t>
            </a:r>
          </a:p>
          <a:p>
            <a:pPr>
              <a:lnSpc>
                <a:spcPct val="90000"/>
              </a:lnSpc>
            </a:pPr>
            <a:r>
              <a:rPr lang="en-US" dirty="0"/>
              <a:t> Helps Boots recruit the right people.</a:t>
            </a:r>
          </a:p>
          <a:p>
            <a:pPr>
              <a:lnSpc>
                <a:spcPct val="90000"/>
              </a:lnSpc>
            </a:pPr>
            <a:endParaRPr lang="en-US" dirty="0"/>
          </a:p>
          <a:p>
            <a:pPr marL="0" indent="0">
              <a:lnSpc>
                <a:spcPct val="90000"/>
              </a:lnSpc>
              <a:buNone/>
            </a:pPr>
            <a:r>
              <a:rPr lang="en-US" b="1" dirty="0"/>
              <a:t>Example – Digital Project Manager</a:t>
            </a:r>
            <a:endParaRPr lang="en-US" dirty="0"/>
          </a:p>
          <a:p>
            <a:pPr>
              <a:lnSpc>
                <a:spcPct val="90000"/>
              </a:lnSpc>
            </a:pPr>
            <a:r>
              <a:rPr lang="en-US" dirty="0"/>
              <a:t>Manage digital projects.</a:t>
            </a:r>
          </a:p>
          <a:p>
            <a:pPr>
              <a:lnSpc>
                <a:spcPct val="90000"/>
              </a:lnSpc>
            </a:pPr>
            <a:r>
              <a:rPr lang="en-US" dirty="0"/>
              <a:t> Improve online services.</a:t>
            </a:r>
          </a:p>
          <a:p>
            <a:pPr>
              <a:lnSpc>
                <a:spcPct val="90000"/>
              </a:lnSpc>
            </a:pPr>
            <a:r>
              <a:rPr lang="en-US" dirty="0"/>
              <a:t>Work with different teams. (Armstrong and Taylor, 2023)</a:t>
            </a:r>
          </a:p>
          <a:p>
            <a:pPr>
              <a:lnSpc>
                <a:spcPct val="90000"/>
              </a:lnSpc>
            </a:pPr>
            <a:endParaRPr lang="en-US" sz="1500" dirty="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872297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3A1F7-6673-82CB-FB20-E8DEFAEBB698}"/>
              </a:ext>
            </a:extLst>
          </p:cNvPr>
          <p:cNvSpPr>
            <a:spLocks noGrp="1"/>
          </p:cNvSpPr>
          <p:nvPr>
            <p:ph type="title"/>
          </p:nvPr>
        </p:nvSpPr>
        <p:spPr>
          <a:xfrm>
            <a:off x="2849562" y="609600"/>
            <a:ext cx="6424440" cy="1320800"/>
          </a:xfrm>
        </p:spPr>
        <p:txBody>
          <a:bodyPr>
            <a:normAutofit/>
          </a:bodyPr>
          <a:lstStyle/>
          <a:p>
            <a:r>
              <a:rPr lang="en-US" sz="2800" b="1" u="sng" dirty="0"/>
              <a:t>Person Specification</a:t>
            </a:r>
          </a:p>
        </p:txBody>
      </p:sp>
      <p:pic>
        <p:nvPicPr>
          <p:cNvPr id="32" name="Picture 31" descr="Domino effect white cut-outs and one blue cutout">
            <a:extLst>
              <a:ext uri="{FF2B5EF4-FFF2-40B4-BE49-F238E27FC236}">
                <a16:creationId xmlns:a16="http://schemas.microsoft.com/office/drawing/2014/main" id="{C319FEF6-5DCE-A5B4-E9C9-B076A7CD9914}"/>
              </a:ext>
            </a:extLst>
          </p:cNvPr>
          <p:cNvPicPr>
            <a:picLocks noChangeAspect="1"/>
          </p:cNvPicPr>
          <p:nvPr/>
        </p:nvPicPr>
        <p:blipFill>
          <a:blip r:embed="rId2"/>
          <a:srcRect l="58244" r="15183"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6E90C31-7D57-4B4B-7401-30304020EF0C}"/>
              </a:ext>
            </a:extLst>
          </p:cNvPr>
          <p:cNvSpPr>
            <a:spLocks noGrp="1"/>
          </p:cNvSpPr>
          <p:nvPr>
            <p:ph idx="1"/>
          </p:nvPr>
        </p:nvSpPr>
        <p:spPr>
          <a:xfrm>
            <a:off x="2849562" y="1377376"/>
            <a:ext cx="7734932" cy="4871024"/>
          </a:xfrm>
        </p:spPr>
        <p:txBody>
          <a:bodyPr>
            <a:normAutofit fontScale="85000" lnSpcReduction="20000"/>
          </a:bodyPr>
          <a:lstStyle/>
          <a:p>
            <a:pPr marL="0" indent="0">
              <a:lnSpc>
                <a:spcPct val="90000"/>
              </a:lnSpc>
              <a:buNone/>
            </a:pPr>
            <a:r>
              <a:rPr lang="en-US" sz="2100" dirty="0"/>
              <a:t>A person specification describes the ideal candidate.</a:t>
            </a:r>
          </a:p>
          <a:p>
            <a:pPr>
              <a:lnSpc>
                <a:spcPct val="90000"/>
              </a:lnSpc>
            </a:pPr>
            <a:r>
              <a:rPr lang="en-US" sz="2100" dirty="0"/>
              <a:t>It lists the skills, qualifications and experience needed.</a:t>
            </a:r>
          </a:p>
          <a:p>
            <a:pPr>
              <a:lnSpc>
                <a:spcPct val="90000"/>
              </a:lnSpc>
            </a:pPr>
            <a:r>
              <a:rPr lang="en-US" sz="2100" dirty="0"/>
              <a:t>It helps HR select suitable applicants.</a:t>
            </a:r>
          </a:p>
          <a:p>
            <a:pPr>
              <a:lnSpc>
                <a:spcPct val="90000"/>
              </a:lnSpc>
            </a:pPr>
            <a:r>
              <a:rPr lang="en-US" sz="2100" dirty="0"/>
              <a:t>It supports a fair recruitment process.</a:t>
            </a:r>
          </a:p>
          <a:p>
            <a:pPr>
              <a:lnSpc>
                <a:spcPct val="90000"/>
              </a:lnSpc>
            </a:pPr>
            <a:r>
              <a:rPr lang="en-US" sz="2100" dirty="0"/>
              <a:t>It helps Boots recruit the best candidate.</a:t>
            </a:r>
          </a:p>
          <a:p>
            <a:pPr>
              <a:lnSpc>
                <a:spcPct val="90000"/>
              </a:lnSpc>
            </a:pPr>
            <a:endParaRPr lang="en-US" sz="2100" b="1" dirty="0"/>
          </a:p>
          <a:p>
            <a:pPr marL="0" indent="0">
              <a:lnSpc>
                <a:spcPct val="90000"/>
              </a:lnSpc>
              <a:buNone/>
            </a:pPr>
            <a:r>
              <a:rPr lang="en-US" sz="2100" b="1" dirty="0"/>
              <a:t>Example – Digital Project Manager</a:t>
            </a:r>
          </a:p>
          <a:p>
            <a:pPr marL="0" indent="0">
              <a:lnSpc>
                <a:spcPct val="90000"/>
              </a:lnSpc>
              <a:buNone/>
            </a:pPr>
            <a:r>
              <a:rPr lang="en-US" sz="2100" b="1" u="sng" dirty="0"/>
              <a:t>Essential</a:t>
            </a:r>
          </a:p>
          <a:p>
            <a:pPr>
              <a:lnSpc>
                <a:spcPct val="90000"/>
              </a:lnSpc>
            </a:pPr>
            <a:r>
              <a:rPr lang="en-US" sz="2100" dirty="0"/>
              <a:t> Good communication skills.</a:t>
            </a:r>
          </a:p>
          <a:p>
            <a:pPr>
              <a:lnSpc>
                <a:spcPct val="90000"/>
              </a:lnSpc>
            </a:pPr>
            <a:r>
              <a:rPr lang="en-US" sz="2100" dirty="0"/>
              <a:t>Digital skills.</a:t>
            </a:r>
          </a:p>
          <a:p>
            <a:pPr>
              <a:lnSpc>
                <a:spcPct val="90000"/>
              </a:lnSpc>
            </a:pPr>
            <a:r>
              <a:rPr lang="en-US" sz="2100" dirty="0"/>
              <a:t>Teamwork.</a:t>
            </a:r>
          </a:p>
          <a:p>
            <a:pPr>
              <a:lnSpc>
                <a:spcPct val="90000"/>
              </a:lnSpc>
            </a:pPr>
            <a:r>
              <a:rPr lang="en-US" sz="2100" dirty="0"/>
              <a:t> Project management experience.</a:t>
            </a:r>
          </a:p>
          <a:p>
            <a:pPr marL="0" indent="0">
              <a:lnSpc>
                <a:spcPct val="90000"/>
              </a:lnSpc>
              <a:buNone/>
            </a:pPr>
            <a:r>
              <a:rPr lang="en-US" sz="2100" b="1" u="sng" dirty="0"/>
              <a:t>Desirable</a:t>
            </a:r>
          </a:p>
          <a:p>
            <a:pPr>
              <a:lnSpc>
                <a:spcPct val="90000"/>
              </a:lnSpc>
            </a:pPr>
            <a:r>
              <a:rPr lang="en-US" sz="2100" dirty="0"/>
              <a:t> Experience in the retail sector.</a:t>
            </a:r>
          </a:p>
          <a:p>
            <a:pPr>
              <a:lnSpc>
                <a:spcPct val="90000"/>
              </a:lnSpc>
            </a:pPr>
            <a:r>
              <a:rPr lang="en-US" sz="2100" dirty="0"/>
              <a:t>Leadership skills. (Armstrong and Taylor, 2023)</a:t>
            </a:r>
          </a:p>
          <a:p>
            <a:pPr>
              <a:lnSpc>
                <a:spcPct val="90000"/>
              </a:lnSpc>
            </a:pPr>
            <a:endParaRPr lang="en-US" sz="900" dirty="0"/>
          </a:p>
        </p:txBody>
      </p:sp>
    </p:spTree>
    <p:extLst>
      <p:ext uri="{BB962C8B-B14F-4D97-AF65-F5344CB8AC3E}">
        <p14:creationId xmlns:p14="http://schemas.microsoft.com/office/powerpoint/2010/main" val="549150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36674-58B6-11FB-2C26-126B114E0A78}"/>
              </a:ext>
            </a:extLst>
          </p:cNvPr>
          <p:cNvSpPr>
            <a:spLocks noGrp="1"/>
          </p:cNvSpPr>
          <p:nvPr>
            <p:ph type="title"/>
          </p:nvPr>
        </p:nvSpPr>
        <p:spPr>
          <a:xfrm>
            <a:off x="677334" y="321502"/>
            <a:ext cx="8596668" cy="1320800"/>
          </a:xfrm>
        </p:spPr>
        <p:txBody>
          <a:bodyPr>
            <a:normAutofit/>
          </a:bodyPr>
          <a:lstStyle/>
          <a:p>
            <a:r>
              <a:rPr lang="en-US" sz="2800" b="1" u="sng" dirty="0"/>
              <a:t>Recruitment Platforms and Methods</a:t>
            </a:r>
          </a:p>
        </p:txBody>
      </p:sp>
      <p:graphicFrame>
        <p:nvGraphicFramePr>
          <p:cNvPr id="4" name="Table 3">
            <a:extLst>
              <a:ext uri="{FF2B5EF4-FFF2-40B4-BE49-F238E27FC236}">
                <a16:creationId xmlns:a16="http://schemas.microsoft.com/office/drawing/2014/main" id="{91DBF06D-2847-C1C9-00BC-916DDC83227F}"/>
              </a:ext>
            </a:extLst>
          </p:cNvPr>
          <p:cNvGraphicFramePr>
            <a:graphicFrameLocks noGrp="1"/>
          </p:cNvGraphicFramePr>
          <p:nvPr>
            <p:extLst>
              <p:ext uri="{D42A27DB-BD31-4B8C-83A1-F6EECF244321}">
                <p14:modId xmlns:p14="http://schemas.microsoft.com/office/powerpoint/2010/main" val="466504943"/>
              </p:ext>
            </p:extLst>
          </p:nvPr>
        </p:nvGraphicFramePr>
        <p:xfrm>
          <a:off x="677333" y="981902"/>
          <a:ext cx="9819477" cy="4271141"/>
        </p:xfrm>
        <a:graphic>
          <a:graphicData uri="http://schemas.openxmlformats.org/drawingml/2006/table">
            <a:tbl>
              <a:tblPr firstRow="1" bandRow="1">
                <a:tableStyleId>{5C22544A-7EE6-4342-B048-85BDC9FD1C3A}</a:tableStyleId>
              </a:tblPr>
              <a:tblGrid>
                <a:gridCol w="4896176">
                  <a:extLst>
                    <a:ext uri="{9D8B030D-6E8A-4147-A177-3AD203B41FA5}">
                      <a16:colId xmlns:a16="http://schemas.microsoft.com/office/drawing/2014/main" val="2737150564"/>
                    </a:ext>
                  </a:extLst>
                </a:gridCol>
                <a:gridCol w="4923301">
                  <a:extLst>
                    <a:ext uri="{9D8B030D-6E8A-4147-A177-3AD203B41FA5}">
                      <a16:colId xmlns:a16="http://schemas.microsoft.com/office/drawing/2014/main" val="3708100846"/>
                    </a:ext>
                  </a:extLst>
                </a:gridCol>
              </a:tblGrid>
              <a:tr h="44048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t>Method 1 – Indeed</a:t>
                      </a:r>
                      <a:endParaRPr lang="en-US" sz="1400" dirty="0"/>
                    </a:p>
                    <a:p>
                      <a:endParaRPr lang="en-US" sz="16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t>Method 2 – Recruitment Agency</a:t>
                      </a:r>
                    </a:p>
                    <a:p>
                      <a:endParaRPr lang="en-US" sz="1600" dirty="0"/>
                    </a:p>
                  </a:txBody>
                  <a:tcPr/>
                </a:tc>
                <a:extLst>
                  <a:ext uri="{0D108BD9-81ED-4DB2-BD59-A6C34878D82A}">
                    <a16:rowId xmlns:a16="http://schemas.microsoft.com/office/drawing/2014/main" val="267076268"/>
                  </a:ext>
                </a:extLst>
              </a:tr>
              <a:tr h="44048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t>Advantages</a:t>
                      </a:r>
                      <a:endParaRPr lang="en-US" sz="1600" dirty="0"/>
                    </a:p>
                    <a:p>
                      <a:endParaRPr lang="en-US" sz="16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t>Advantages</a:t>
                      </a:r>
                      <a:endParaRPr lang="en-US" sz="1600" dirty="0"/>
                    </a:p>
                    <a:p>
                      <a:endParaRPr lang="en-US" sz="1600" dirty="0"/>
                    </a:p>
                  </a:txBody>
                  <a:tcPr/>
                </a:tc>
                <a:extLst>
                  <a:ext uri="{0D108BD9-81ED-4DB2-BD59-A6C34878D82A}">
                    <a16:rowId xmlns:a16="http://schemas.microsoft.com/office/drawing/2014/main" val="1816226774"/>
                  </a:ext>
                </a:extLst>
              </a:tr>
              <a:tr h="1101221">
                <a:tc>
                  <a:txBody>
                    <a:bodyPr/>
                    <a:lstStyle/>
                    <a:p>
                      <a:pPr marL="285750" indent="-285750">
                        <a:lnSpc>
                          <a:spcPct val="150000"/>
                        </a:lnSpc>
                        <a:buFont typeface="Arial" panose="020B0604020202020204" pitchFamily="34" charset="0"/>
                        <a:buChar char="•"/>
                      </a:pPr>
                      <a:r>
                        <a:rPr lang="en-US" sz="1600" dirty="0"/>
                        <a:t>Free or low cost.</a:t>
                      </a:r>
                    </a:p>
                    <a:p>
                      <a:pPr marL="285750" indent="-285750">
                        <a:lnSpc>
                          <a:spcPct val="150000"/>
                        </a:lnSpc>
                        <a:buFont typeface="Arial" panose="020B0604020202020204" pitchFamily="34" charset="0"/>
                        <a:buChar char="•"/>
                      </a:pPr>
                      <a:r>
                        <a:rPr lang="en-US" sz="1600" dirty="0"/>
                        <a:t>Many people can apply.</a:t>
                      </a:r>
                    </a:p>
                    <a:p>
                      <a:pPr marL="285750" indent="-285750">
                        <a:lnSpc>
                          <a:spcPct val="150000"/>
                        </a:lnSpc>
                        <a:buFont typeface="Arial" panose="020B0604020202020204" pitchFamily="34" charset="0"/>
                        <a:buChar char="•"/>
                      </a:pPr>
                      <a:r>
                        <a:rPr lang="en-US" sz="1600" dirty="0"/>
                        <a:t>Fast recruitment.</a:t>
                      </a:r>
                    </a:p>
                    <a:p>
                      <a:endParaRPr lang="en-US" sz="1600" dirty="0"/>
                    </a:p>
                  </a:txBody>
                  <a:tcPr/>
                </a:tc>
                <a:tc>
                  <a:txBody>
                    <a:bodyPr/>
                    <a:lstStyle/>
                    <a:p>
                      <a:pPr marL="285750" indent="-285750">
                        <a:lnSpc>
                          <a:spcPct val="150000"/>
                        </a:lnSpc>
                        <a:buFont typeface="Arial" panose="020B0604020202020204" pitchFamily="34" charset="0"/>
                        <a:buChar char="•"/>
                      </a:pPr>
                      <a:r>
                        <a:rPr lang="en-US" sz="1600" dirty="0"/>
                        <a:t>Finds qualified candidates.</a:t>
                      </a:r>
                    </a:p>
                    <a:p>
                      <a:pPr marL="285750" indent="-285750">
                        <a:lnSpc>
                          <a:spcPct val="150000"/>
                        </a:lnSpc>
                        <a:buFont typeface="Arial" panose="020B0604020202020204" pitchFamily="34" charset="0"/>
                        <a:buChar char="•"/>
                      </a:pPr>
                      <a:r>
                        <a:rPr lang="en-US" sz="1600" dirty="0"/>
                        <a:t>Saves time for HR.</a:t>
                      </a:r>
                    </a:p>
                  </a:txBody>
                  <a:tcPr/>
                </a:tc>
                <a:extLst>
                  <a:ext uri="{0D108BD9-81ED-4DB2-BD59-A6C34878D82A}">
                    <a16:rowId xmlns:a16="http://schemas.microsoft.com/office/drawing/2014/main" val="1638245099"/>
                  </a:ext>
                </a:extLst>
              </a:tr>
              <a:tr h="44048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t>Disadvantages</a:t>
                      </a:r>
                      <a:endParaRPr lang="en-US" sz="1600" dirty="0"/>
                    </a:p>
                    <a:p>
                      <a:endParaRPr lang="en-US" sz="16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1" dirty="0"/>
                        <a:t>Disadvantages</a:t>
                      </a:r>
                      <a:endParaRPr lang="en-US" sz="1600" dirty="0"/>
                    </a:p>
                    <a:p>
                      <a:endParaRPr lang="en-US" sz="1600" dirty="0"/>
                    </a:p>
                  </a:txBody>
                  <a:tcPr/>
                </a:tc>
                <a:extLst>
                  <a:ext uri="{0D108BD9-81ED-4DB2-BD59-A6C34878D82A}">
                    <a16:rowId xmlns:a16="http://schemas.microsoft.com/office/drawing/2014/main" val="1734927440"/>
                  </a:ext>
                </a:extLst>
              </a:tr>
              <a:tr h="1101221">
                <a:tc>
                  <a:txBody>
                    <a:bodyPr/>
                    <a:lstStyle/>
                    <a:p>
                      <a:pPr marL="285750" indent="-285750">
                        <a:lnSpc>
                          <a:spcPct val="150000"/>
                        </a:lnSpc>
                        <a:buFont typeface="Arial" panose="020B0604020202020204" pitchFamily="34" charset="0"/>
                        <a:buChar char="•"/>
                      </a:pPr>
                      <a:r>
                        <a:rPr lang="en-US" sz="1600" dirty="0"/>
                        <a:t>Many unsuitable applications.</a:t>
                      </a:r>
                    </a:p>
                    <a:p>
                      <a:pPr marL="285750" indent="-285750">
                        <a:lnSpc>
                          <a:spcPct val="150000"/>
                        </a:lnSpc>
                        <a:buFont typeface="Arial" panose="020B0604020202020204" pitchFamily="34" charset="0"/>
                        <a:buChar char="•"/>
                      </a:pPr>
                      <a:r>
                        <a:rPr lang="en-US" sz="1600" dirty="0"/>
                        <a:t>HR needs more time to review CVs.</a:t>
                      </a:r>
                    </a:p>
                    <a:p>
                      <a:endParaRPr lang="en-US" sz="1600" dirty="0"/>
                    </a:p>
                  </a:txBody>
                  <a:tcPr/>
                </a:tc>
                <a:tc>
                  <a:txBody>
                    <a:bodyPr/>
                    <a:lstStyle/>
                    <a:p>
                      <a:pPr marL="285750" indent="-285750">
                        <a:lnSpc>
                          <a:spcPct val="150000"/>
                        </a:lnSpc>
                        <a:buFont typeface="Arial" panose="020B0604020202020204" pitchFamily="34" charset="0"/>
                        <a:buChar char="•"/>
                      </a:pPr>
                      <a:r>
                        <a:rPr lang="en-US" sz="1600" dirty="0"/>
                        <a:t>Higher cost.</a:t>
                      </a:r>
                    </a:p>
                    <a:p>
                      <a:pPr marL="285750" indent="-285750">
                        <a:lnSpc>
                          <a:spcPct val="150000"/>
                        </a:lnSpc>
                        <a:buFont typeface="Arial" panose="020B0604020202020204" pitchFamily="34" charset="0"/>
                        <a:buChar char="•"/>
                      </a:pPr>
                      <a:r>
                        <a:rPr lang="en-US" sz="1600" dirty="0"/>
                        <a:t>Less control over the recruitment process.</a:t>
                      </a:r>
                    </a:p>
                    <a:p>
                      <a:endParaRPr lang="en-US" sz="1600" dirty="0"/>
                    </a:p>
                  </a:txBody>
                  <a:tcPr/>
                </a:tc>
                <a:extLst>
                  <a:ext uri="{0D108BD9-81ED-4DB2-BD59-A6C34878D82A}">
                    <a16:rowId xmlns:a16="http://schemas.microsoft.com/office/drawing/2014/main" val="2768086852"/>
                  </a:ext>
                </a:extLst>
              </a:tr>
            </a:tbl>
          </a:graphicData>
        </a:graphic>
      </p:graphicFrame>
      <p:sp>
        <p:nvSpPr>
          <p:cNvPr id="6" name="TextBox 5">
            <a:extLst>
              <a:ext uri="{FF2B5EF4-FFF2-40B4-BE49-F238E27FC236}">
                <a16:creationId xmlns:a16="http://schemas.microsoft.com/office/drawing/2014/main" id="{E6C52D75-0AB0-20BF-BA50-FD6A2B05932B}"/>
              </a:ext>
            </a:extLst>
          </p:cNvPr>
          <p:cNvSpPr txBox="1"/>
          <p:nvPr/>
        </p:nvSpPr>
        <p:spPr>
          <a:xfrm>
            <a:off x="677334" y="5312541"/>
            <a:ext cx="9819476" cy="1446550"/>
          </a:xfrm>
          <a:prstGeom prst="rect">
            <a:avLst/>
          </a:prstGeom>
          <a:noFill/>
        </p:spPr>
        <p:txBody>
          <a:bodyPr wrap="square" rtlCol="0">
            <a:spAutoFit/>
          </a:bodyPr>
          <a:lstStyle/>
          <a:p>
            <a:r>
              <a:rPr lang="en-US" sz="1400" b="1" dirty="0"/>
              <a:t>Recommendation for Boots</a:t>
            </a:r>
          </a:p>
          <a:p>
            <a:pPr algn="just"/>
            <a:r>
              <a:rPr lang="en-US" sz="1400" dirty="0"/>
              <a:t>I recommend that Boots uses both recruitment methods. Indeed helps Boots reach many people quickly and receive many applications. A recruitment agency is useful for specialist and management jobs because it helps find people with the right skills and experience. Using both methods gives Boots more choice and helps recruit the right people.(CIPD, 2024)</a:t>
            </a:r>
          </a:p>
          <a:p>
            <a:endParaRPr lang="en-US" dirty="0"/>
          </a:p>
        </p:txBody>
      </p:sp>
    </p:spTree>
    <p:extLst>
      <p:ext uri="{BB962C8B-B14F-4D97-AF65-F5344CB8AC3E}">
        <p14:creationId xmlns:p14="http://schemas.microsoft.com/office/powerpoint/2010/main" val="3680377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AD48C-0913-500B-D05E-CD675A2DEB98}"/>
              </a:ext>
            </a:extLst>
          </p:cNvPr>
          <p:cNvSpPr>
            <a:spLocks noGrp="1"/>
          </p:cNvSpPr>
          <p:nvPr>
            <p:ph type="title"/>
          </p:nvPr>
        </p:nvSpPr>
        <p:spPr>
          <a:xfrm>
            <a:off x="400832" y="321502"/>
            <a:ext cx="8596668" cy="668055"/>
          </a:xfrm>
        </p:spPr>
        <p:txBody>
          <a:bodyPr>
            <a:normAutofit/>
          </a:bodyPr>
          <a:lstStyle/>
          <a:p>
            <a:r>
              <a:rPr lang="en-US" sz="2800" b="1" u="sng" dirty="0"/>
              <a:t>Structured Interview</a:t>
            </a:r>
          </a:p>
        </p:txBody>
      </p:sp>
      <p:graphicFrame>
        <p:nvGraphicFramePr>
          <p:cNvPr id="4" name="Content Placeholder 3">
            <a:extLst>
              <a:ext uri="{FF2B5EF4-FFF2-40B4-BE49-F238E27FC236}">
                <a16:creationId xmlns:a16="http://schemas.microsoft.com/office/drawing/2014/main" id="{F831B33D-BF26-D76C-C624-9843886EF6F0}"/>
              </a:ext>
            </a:extLst>
          </p:cNvPr>
          <p:cNvGraphicFramePr>
            <a:graphicFrameLocks noGrp="1"/>
          </p:cNvGraphicFramePr>
          <p:nvPr>
            <p:ph idx="1"/>
            <p:extLst>
              <p:ext uri="{D42A27DB-BD31-4B8C-83A1-F6EECF244321}">
                <p14:modId xmlns:p14="http://schemas.microsoft.com/office/powerpoint/2010/main" val="2972847055"/>
              </p:ext>
            </p:extLst>
          </p:nvPr>
        </p:nvGraphicFramePr>
        <p:xfrm>
          <a:off x="400832" y="989557"/>
          <a:ext cx="10471760" cy="4085835"/>
        </p:xfrm>
        <a:graphic>
          <a:graphicData uri="http://schemas.openxmlformats.org/drawingml/2006/table">
            <a:tbl>
              <a:tblPr firstRow="1" bandRow="1">
                <a:tableStyleId>{5C22544A-7EE6-4342-B048-85BDC9FD1C3A}</a:tableStyleId>
              </a:tblPr>
              <a:tblGrid>
                <a:gridCol w="2617940">
                  <a:extLst>
                    <a:ext uri="{9D8B030D-6E8A-4147-A177-3AD203B41FA5}">
                      <a16:colId xmlns:a16="http://schemas.microsoft.com/office/drawing/2014/main" val="2482165628"/>
                    </a:ext>
                  </a:extLst>
                </a:gridCol>
                <a:gridCol w="2617940">
                  <a:extLst>
                    <a:ext uri="{9D8B030D-6E8A-4147-A177-3AD203B41FA5}">
                      <a16:colId xmlns:a16="http://schemas.microsoft.com/office/drawing/2014/main" val="720718679"/>
                    </a:ext>
                  </a:extLst>
                </a:gridCol>
                <a:gridCol w="2617940">
                  <a:extLst>
                    <a:ext uri="{9D8B030D-6E8A-4147-A177-3AD203B41FA5}">
                      <a16:colId xmlns:a16="http://schemas.microsoft.com/office/drawing/2014/main" val="4007783529"/>
                    </a:ext>
                  </a:extLst>
                </a:gridCol>
                <a:gridCol w="2617940">
                  <a:extLst>
                    <a:ext uri="{9D8B030D-6E8A-4147-A177-3AD203B41FA5}">
                      <a16:colId xmlns:a16="http://schemas.microsoft.com/office/drawing/2014/main" val="123459190"/>
                    </a:ext>
                  </a:extLst>
                </a:gridCol>
              </a:tblGrid>
              <a:tr h="752654">
                <a:tc>
                  <a:txBody>
                    <a:bodyPr/>
                    <a:lstStyle/>
                    <a:p>
                      <a:r>
                        <a:rPr lang="en-US" sz="1800" b="1" dirty="0"/>
                        <a:t>Purpose</a:t>
                      </a:r>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t>What It Assesses</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Advantages</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Disadvantages</a:t>
                      </a:r>
                    </a:p>
                    <a:p>
                      <a:endParaRPr lang="en-US" dirty="0"/>
                    </a:p>
                  </a:txBody>
                  <a:tcPr/>
                </a:tc>
                <a:extLst>
                  <a:ext uri="{0D108BD9-81ED-4DB2-BD59-A6C34878D82A}">
                    <a16:rowId xmlns:a16="http://schemas.microsoft.com/office/drawing/2014/main" val="1529966688"/>
                  </a:ext>
                </a:extLst>
              </a:tr>
              <a:tr h="3333181">
                <a:tc>
                  <a:txBody>
                    <a:bodyPr/>
                    <a:lstStyle/>
                    <a:p>
                      <a:pPr marL="285750" indent="-285750">
                        <a:buFont typeface="Arial" panose="020B0604020202020204" pitchFamily="34" charset="0"/>
                        <a:buChar char="•"/>
                      </a:pPr>
                      <a:r>
                        <a:rPr lang="en-US" sz="1800" dirty="0"/>
                        <a:t>All candidates answer the same questions.</a:t>
                      </a:r>
                    </a:p>
                    <a:p>
                      <a:pPr marL="285750" indent="-285750">
                        <a:buFont typeface="Arial" panose="020B0604020202020204" pitchFamily="34" charset="0"/>
                        <a:buChar char="•"/>
                      </a:pPr>
                      <a:r>
                        <a:rPr lang="en-US" sz="1800" dirty="0"/>
                        <a:t> The interviewer follows the same interview format.</a:t>
                      </a:r>
                    </a:p>
                    <a:p>
                      <a:pPr marL="285750" indent="-285750">
                        <a:buFont typeface="Arial" panose="020B0604020202020204" pitchFamily="34" charset="0"/>
                        <a:buChar char="•"/>
                      </a:pPr>
                      <a:r>
                        <a:rPr lang="en-US" sz="1800" dirty="0"/>
                        <a:t>This makes the interview fair and </a:t>
                      </a:r>
                      <a:r>
                        <a:rPr lang="en-US" sz="1800" dirty="0" err="1"/>
                        <a:t>organised</a:t>
                      </a:r>
                      <a:r>
                        <a:rPr lang="en-US" sz="1800" dirty="0"/>
                        <a:t>.</a:t>
                      </a:r>
                    </a:p>
                    <a:p>
                      <a:endParaRPr lang="en-US" dirty="0"/>
                    </a:p>
                  </a:txBody>
                  <a:tcPr/>
                </a:tc>
                <a:tc>
                  <a:txBody>
                    <a:bodyPr/>
                    <a:lstStyle/>
                    <a:p>
                      <a:pPr marL="285750" indent="-285750">
                        <a:buFont typeface="Arial" panose="020B0604020202020204" pitchFamily="34" charset="0"/>
                        <a:buChar char="•"/>
                      </a:pPr>
                      <a:r>
                        <a:rPr lang="en-US" dirty="0"/>
                        <a:t>Communication skills.</a:t>
                      </a:r>
                    </a:p>
                    <a:p>
                      <a:pPr marL="285750" indent="-285750">
                        <a:buFont typeface="Arial" panose="020B0604020202020204" pitchFamily="34" charset="0"/>
                        <a:buChar char="•"/>
                      </a:pPr>
                      <a:r>
                        <a:rPr lang="en-US" dirty="0"/>
                        <a:t>Job knowledge.</a:t>
                      </a:r>
                    </a:p>
                    <a:p>
                      <a:pPr marL="285750" indent="-285750">
                        <a:buFont typeface="Arial" panose="020B0604020202020204" pitchFamily="34" charset="0"/>
                        <a:buChar char="•"/>
                      </a:pPr>
                      <a:r>
                        <a:rPr lang="en-US" dirty="0"/>
                        <a:t>Confidence.</a:t>
                      </a:r>
                    </a:p>
                    <a:p>
                      <a:pPr marL="285750" indent="-285750">
                        <a:buFont typeface="Arial" panose="020B0604020202020204" pitchFamily="34" charset="0"/>
                        <a:buChar char="•"/>
                      </a:pPr>
                      <a:r>
                        <a:rPr lang="en-US" dirty="0"/>
                        <a:t>Experience.</a:t>
                      </a:r>
                    </a:p>
                    <a:p>
                      <a:endParaRPr lang="en-US" dirty="0"/>
                    </a:p>
                  </a:txBody>
                  <a:tcPr/>
                </a:tc>
                <a:tc>
                  <a:txBody>
                    <a:bodyPr/>
                    <a:lstStyle/>
                    <a:p>
                      <a:pPr marL="285750" indent="-285750">
                        <a:buFont typeface="Arial" panose="020B0604020202020204" pitchFamily="34" charset="0"/>
                        <a:buChar char="•"/>
                      </a:pPr>
                      <a:r>
                        <a:rPr lang="en-US" dirty="0"/>
                        <a:t>Fair for all candidates.</a:t>
                      </a:r>
                    </a:p>
                    <a:p>
                      <a:pPr marL="285750" indent="-285750">
                        <a:buFont typeface="Arial" panose="020B0604020202020204" pitchFamily="34" charset="0"/>
                        <a:buChar char="•"/>
                      </a:pPr>
                      <a:r>
                        <a:rPr lang="en-US" dirty="0"/>
                        <a:t>Easy to compare answers.</a:t>
                      </a:r>
                    </a:p>
                    <a:p>
                      <a:pPr marL="285750" indent="-285750">
                        <a:buFont typeface="Arial" panose="020B0604020202020204" pitchFamily="34" charset="0"/>
                        <a:buChar char="•"/>
                      </a:pPr>
                      <a:r>
                        <a:rPr lang="en-US" dirty="0"/>
                        <a:t>Helps Boots make better recruitment decisions.</a:t>
                      </a:r>
                    </a:p>
                    <a:p>
                      <a:endParaRPr lang="en-US" dirty="0"/>
                    </a:p>
                  </a:txBody>
                  <a:tcPr/>
                </a:tc>
                <a:tc>
                  <a:txBody>
                    <a:bodyPr/>
                    <a:lstStyle/>
                    <a:p>
                      <a:pPr marL="285750" indent="-285750">
                        <a:buFont typeface="Arial" panose="020B0604020202020204" pitchFamily="34" charset="0"/>
                        <a:buChar char="•"/>
                      </a:pPr>
                      <a:r>
                        <a:rPr lang="en-US" dirty="0"/>
                        <a:t>Less flexible.</a:t>
                      </a:r>
                    </a:p>
                    <a:p>
                      <a:pPr marL="285750" indent="-285750">
                        <a:buFont typeface="Arial" panose="020B0604020202020204" pitchFamily="34" charset="0"/>
                        <a:buChar char="•"/>
                      </a:pPr>
                      <a:r>
                        <a:rPr lang="en-US" dirty="0"/>
                        <a:t>Candidates may not explain their answers fully.</a:t>
                      </a:r>
                    </a:p>
                    <a:p>
                      <a:endParaRPr lang="en-US" dirty="0"/>
                    </a:p>
                  </a:txBody>
                  <a:tcPr/>
                </a:tc>
                <a:extLst>
                  <a:ext uri="{0D108BD9-81ED-4DB2-BD59-A6C34878D82A}">
                    <a16:rowId xmlns:a16="http://schemas.microsoft.com/office/drawing/2014/main" val="3556296770"/>
                  </a:ext>
                </a:extLst>
              </a:tr>
            </a:tbl>
          </a:graphicData>
        </a:graphic>
      </p:graphicFrame>
      <p:sp>
        <p:nvSpPr>
          <p:cNvPr id="5" name="TextBox 4">
            <a:extLst>
              <a:ext uri="{FF2B5EF4-FFF2-40B4-BE49-F238E27FC236}">
                <a16:creationId xmlns:a16="http://schemas.microsoft.com/office/drawing/2014/main" id="{847D097F-DC9B-0AB7-F986-629F8DD9A2B2}"/>
              </a:ext>
            </a:extLst>
          </p:cNvPr>
          <p:cNvSpPr txBox="1"/>
          <p:nvPr/>
        </p:nvSpPr>
        <p:spPr>
          <a:xfrm>
            <a:off x="400832" y="5260932"/>
            <a:ext cx="10471760" cy="1200329"/>
          </a:xfrm>
          <a:prstGeom prst="rect">
            <a:avLst/>
          </a:prstGeom>
          <a:noFill/>
        </p:spPr>
        <p:txBody>
          <a:bodyPr wrap="square" rtlCol="0">
            <a:spAutoFit/>
          </a:bodyPr>
          <a:lstStyle/>
          <a:p>
            <a:r>
              <a:rPr lang="en-US" b="1" dirty="0"/>
              <a:t>Why is it good for Boots</a:t>
            </a:r>
            <a:endParaRPr lang="en-US" dirty="0"/>
          </a:p>
          <a:p>
            <a:r>
              <a:rPr lang="en-US" dirty="0"/>
              <a:t>A structured interview helps Boots compare candidates fairly. It is a good method when the company recruits many people because every candidate is asked the same questions.(CIPD, 2024)</a:t>
            </a:r>
          </a:p>
          <a:p>
            <a:endParaRPr lang="en-US" dirty="0"/>
          </a:p>
        </p:txBody>
      </p:sp>
    </p:spTree>
    <p:extLst>
      <p:ext uri="{BB962C8B-B14F-4D97-AF65-F5344CB8AC3E}">
        <p14:creationId xmlns:p14="http://schemas.microsoft.com/office/powerpoint/2010/main" val="33454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A6341-5E5C-94EA-9AA5-D3B9D6E28954}"/>
              </a:ext>
            </a:extLst>
          </p:cNvPr>
          <p:cNvSpPr>
            <a:spLocks noGrp="1"/>
          </p:cNvSpPr>
          <p:nvPr>
            <p:ph type="title"/>
          </p:nvPr>
        </p:nvSpPr>
        <p:spPr>
          <a:xfrm>
            <a:off x="189211" y="371262"/>
            <a:ext cx="10515600" cy="827067"/>
          </a:xfrm>
        </p:spPr>
        <p:txBody>
          <a:bodyPr>
            <a:normAutofit/>
          </a:bodyPr>
          <a:lstStyle/>
          <a:p>
            <a:r>
              <a:rPr lang="en-US" sz="2800" b="1" u="sng" dirty="0"/>
              <a:t>Competency- Based Interview</a:t>
            </a:r>
          </a:p>
        </p:txBody>
      </p:sp>
      <p:sp>
        <p:nvSpPr>
          <p:cNvPr id="3" name="Content Placeholder 2">
            <a:extLst>
              <a:ext uri="{FF2B5EF4-FFF2-40B4-BE49-F238E27FC236}">
                <a16:creationId xmlns:a16="http://schemas.microsoft.com/office/drawing/2014/main" id="{0605319C-76CC-8BD4-2227-52CFBA683857}"/>
              </a:ext>
            </a:extLst>
          </p:cNvPr>
          <p:cNvSpPr>
            <a:spLocks noGrp="1"/>
          </p:cNvSpPr>
          <p:nvPr>
            <p:ph idx="1"/>
          </p:nvPr>
        </p:nvSpPr>
        <p:spPr>
          <a:xfrm>
            <a:off x="312516" y="1018572"/>
            <a:ext cx="11539960" cy="5555848"/>
          </a:xfrm>
        </p:spPr>
        <p:txBody>
          <a:bodyPr>
            <a:normAutofit/>
          </a:bodyPr>
          <a:lstStyle/>
          <a:p>
            <a:pPr marL="0" indent="0">
              <a:buNone/>
            </a:pPr>
            <a:r>
              <a:rPr lang="en-US" sz="1400" b="1" dirty="0"/>
              <a:t>What is it?</a:t>
            </a:r>
            <a:endParaRPr lang="en-US" sz="1400" dirty="0"/>
          </a:p>
          <a:p>
            <a:r>
              <a:rPr lang="en-US" sz="1400" dirty="0"/>
              <a:t>Candidates talk about their skills and experience.</a:t>
            </a:r>
          </a:p>
          <a:p>
            <a:r>
              <a:rPr lang="en-US" sz="1400" dirty="0"/>
              <a:t>They give real examples from previous jobs.</a:t>
            </a:r>
          </a:p>
          <a:p>
            <a:r>
              <a:rPr lang="en-US" sz="1400" dirty="0"/>
              <a:t>*It helps Boots understand if the candidate can do the job.</a:t>
            </a:r>
          </a:p>
          <a:p>
            <a:pPr marL="0" indent="0">
              <a:buNone/>
            </a:pPr>
            <a:r>
              <a:rPr lang="en-US" sz="1400" b="1" dirty="0"/>
              <a:t>What does it test</a:t>
            </a:r>
            <a:endParaRPr lang="en-US" sz="2000" dirty="0"/>
          </a:p>
          <a:p>
            <a:r>
              <a:rPr lang="en-US" sz="1400" dirty="0"/>
              <a:t>Job skills.</a:t>
            </a:r>
          </a:p>
          <a:p>
            <a:r>
              <a:rPr lang="en-US" sz="1400" dirty="0"/>
              <a:t>Experience.</a:t>
            </a:r>
          </a:p>
          <a:p>
            <a:r>
              <a:rPr lang="en-US" sz="1400" dirty="0"/>
              <a:t>Problem-solving.</a:t>
            </a:r>
          </a:p>
          <a:p>
            <a:r>
              <a:rPr lang="en-US" sz="1400" dirty="0"/>
              <a:t>Teamwork.</a:t>
            </a:r>
          </a:p>
          <a:p>
            <a:pPr marL="0" indent="0">
              <a:buNone/>
            </a:pPr>
            <a:r>
              <a:rPr lang="en-US" sz="1400" b="1" dirty="0"/>
              <a:t>Advantages</a:t>
            </a:r>
          </a:p>
          <a:p>
            <a:r>
              <a:rPr lang="en-US" sz="1400" dirty="0"/>
              <a:t>Shows real work experience.</a:t>
            </a:r>
          </a:p>
          <a:p>
            <a:r>
              <a:rPr lang="en-US" sz="1400" dirty="0"/>
              <a:t>Helps identify the right skills.</a:t>
            </a:r>
          </a:p>
          <a:p>
            <a:r>
              <a:rPr lang="en-US" sz="1400" dirty="0"/>
              <a:t>Supports better hiring decisions.</a:t>
            </a:r>
          </a:p>
          <a:p>
            <a:pPr marL="0" indent="0">
              <a:buNone/>
            </a:pPr>
            <a:r>
              <a:rPr lang="en-US" sz="1400" b="1" dirty="0"/>
              <a:t>Disadvantages</a:t>
            </a:r>
          </a:p>
          <a:p>
            <a:r>
              <a:rPr lang="en-US" sz="1400" dirty="0"/>
              <a:t> Some candidates may be nervous.</a:t>
            </a:r>
          </a:p>
          <a:p>
            <a:r>
              <a:rPr lang="en-US" sz="1400" dirty="0"/>
              <a:t> Candidates with less experience may find it difficult.</a:t>
            </a:r>
          </a:p>
          <a:p>
            <a:pPr marL="0" indent="0">
              <a:buNone/>
            </a:pPr>
            <a:endParaRPr lang="en-US" dirty="0"/>
          </a:p>
        </p:txBody>
      </p:sp>
      <p:graphicFrame>
        <p:nvGraphicFramePr>
          <p:cNvPr id="4" name="Table 3">
            <a:extLst>
              <a:ext uri="{FF2B5EF4-FFF2-40B4-BE49-F238E27FC236}">
                <a16:creationId xmlns:a16="http://schemas.microsoft.com/office/drawing/2014/main" id="{8243C3CA-EAFF-A681-7ED5-50F5441EC5C5}"/>
              </a:ext>
            </a:extLst>
          </p:cNvPr>
          <p:cNvGraphicFramePr>
            <a:graphicFrameLocks noGrp="1"/>
          </p:cNvGraphicFramePr>
          <p:nvPr>
            <p:extLst>
              <p:ext uri="{D42A27DB-BD31-4B8C-83A1-F6EECF244321}">
                <p14:modId xmlns:p14="http://schemas.microsoft.com/office/powerpoint/2010/main" val="1063534551"/>
              </p:ext>
            </p:extLst>
          </p:nvPr>
        </p:nvGraphicFramePr>
        <p:xfrm>
          <a:off x="4897676" y="2619132"/>
          <a:ext cx="6463431" cy="2316480"/>
        </p:xfrm>
        <a:graphic>
          <a:graphicData uri="http://schemas.openxmlformats.org/drawingml/2006/table">
            <a:tbl>
              <a:tblPr firstRow="1" bandRow="1">
                <a:tableStyleId>{5C22544A-7EE6-4342-B048-85BDC9FD1C3A}</a:tableStyleId>
              </a:tblPr>
              <a:tblGrid>
                <a:gridCol w="6463431">
                  <a:extLst>
                    <a:ext uri="{9D8B030D-6E8A-4147-A177-3AD203B41FA5}">
                      <a16:colId xmlns:a16="http://schemas.microsoft.com/office/drawing/2014/main" val="783383650"/>
                    </a:ext>
                  </a:extLst>
                </a:gridCol>
              </a:tblGrid>
              <a:tr h="1930619">
                <a:tc>
                  <a:txBody>
                    <a:bodyPr/>
                    <a:lstStyle/>
                    <a:p>
                      <a:r>
                        <a:rPr lang="en-US" sz="1800" b="1" dirty="0"/>
                        <a:t>Why is it good for Boots</a:t>
                      </a:r>
                    </a:p>
                    <a:p>
                      <a:endParaRPr lang="en-US" sz="2000" dirty="0"/>
                    </a:p>
                    <a:p>
                      <a:r>
                        <a:rPr lang="en-US" sz="1800" dirty="0"/>
                        <a:t>A competency-based interview helps Boots choose people with the right skills and experience. This is important because Boots needs employees who can provide good customer service and support the company’s transformation .(CIPD, 2024)</a:t>
                      </a:r>
                    </a:p>
                    <a:p>
                      <a:endParaRPr lang="en-US" dirty="0"/>
                    </a:p>
                  </a:txBody>
                  <a:tcPr/>
                </a:tc>
                <a:extLst>
                  <a:ext uri="{0D108BD9-81ED-4DB2-BD59-A6C34878D82A}">
                    <a16:rowId xmlns:a16="http://schemas.microsoft.com/office/drawing/2014/main" val="155180981"/>
                  </a:ext>
                </a:extLst>
              </a:tr>
            </a:tbl>
          </a:graphicData>
        </a:graphic>
      </p:graphicFrame>
    </p:spTree>
    <p:extLst>
      <p:ext uri="{BB962C8B-B14F-4D97-AF65-F5344CB8AC3E}">
        <p14:creationId xmlns:p14="http://schemas.microsoft.com/office/powerpoint/2010/main" val="3212376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30B11-1FBA-A0A8-0218-F61E01745712}"/>
              </a:ext>
            </a:extLst>
          </p:cNvPr>
          <p:cNvSpPr>
            <a:spLocks noGrp="1"/>
          </p:cNvSpPr>
          <p:nvPr>
            <p:ph type="title"/>
          </p:nvPr>
        </p:nvSpPr>
        <p:spPr>
          <a:xfrm>
            <a:off x="163975" y="295948"/>
            <a:ext cx="10515600" cy="1000688"/>
          </a:xfrm>
        </p:spPr>
        <p:txBody>
          <a:bodyPr>
            <a:normAutofit/>
          </a:bodyPr>
          <a:lstStyle/>
          <a:p>
            <a:r>
              <a:rPr lang="en-US" sz="2800" b="1" u="sng" dirty="0" err="1"/>
              <a:t>Behavioural</a:t>
            </a:r>
            <a:r>
              <a:rPr lang="en-US" sz="2800" b="1" u="sng" dirty="0"/>
              <a:t> Interview</a:t>
            </a:r>
          </a:p>
        </p:txBody>
      </p:sp>
      <p:sp>
        <p:nvSpPr>
          <p:cNvPr id="3" name="Content Placeholder 2">
            <a:extLst>
              <a:ext uri="{FF2B5EF4-FFF2-40B4-BE49-F238E27FC236}">
                <a16:creationId xmlns:a16="http://schemas.microsoft.com/office/drawing/2014/main" id="{AE660D5E-5B78-A2AB-1A96-8AAA199993C2}"/>
              </a:ext>
            </a:extLst>
          </p:cNvPr>
          <p:cNvSpPr>
            <a:spLocks noGrp="1"/>
          </p:cNvSpPr>
          <p:nvPr>
            <p:ph idx="1"/>
          </p:nvPr>
        </p:nvSpPr>
        <p:spPr>
          <a:xfrm>
            <a:off x="163975" y="948331"/>
            <a:ext cx="11864050" cy="5613721"/>
          </a:xfrm>
        </p:spPr>
        <p:txBody>
          <a:bodyPr>
            <a:normAutofit/>
          </a:bodyPr>
          <a:lstStyle/>
          <a:p>
            <a:pPr marL="0" indent="0">
              <a:buNone/>
            </a:pPr>
            <a:r>
              <a:rPr lang="en-US" sz="1600" b="1" dirty="0"/>
              <a:t>Purpose</a:t>
            </a:r>
            <a:endParaRPr lang="en-US" sz="1600" dirty="0"/>
          </a:p>
          <a:p>
            <a:pPr marL="48600">
              <a:lnSpc>
                <a:spcPct val="100000"/>
              </a:lnSpc>
            </a:pPr>
            <a:r>
              <a:rPr lang="en-US" sz="1600" dirty="0"/>
              <a:t>Understand how the candidate behaved in real work situations.</a:t>
            </a:r>
          </a:p>
          <a:p>
            <a:pPr>
              <a:lnSpc>
                <a:spcPct val="100000"/>
              </a:lnSpc>
            </a:pPr>
            <a:r>
              <a:rPr lang="en-US" sz="1600" dirty="0"/>
              <a:t>Use past experience to predict future performance</a:t>
            </a:r>
          </a:p>
          <a:p>
            <a:pPr marL="0" indent="0">
              <a:lnSpc>
                <a:spcPct val="100000"/>
              </a:lnSpc>
              <a:buNone/>
            </a:pPr>
            <a:r>
              <a:rPr lang="en-US" sz="1600" b="1" dirty="0"/>
              <a:t>What It Assesses</a:t>
            </a:r>
            <a:endParaRPr lang="en-US" sz="1600" dirty="0"/>
          </a:p>
          <a:p>
            <a:pPr>
              <a:lnSpc>
                <a:spcPct val="100000"/>
              </a:lnSpc>
            </a:pPr>
            <a:r>
              <a:rPr lang="en-US" sz="1600" dirty="0"/>
              <a:t>Customer service.</a:t>
            </a:r>
          </a:p>
          <a:p>
            <a:pPr>
              <a:lnSpc>
                <a:spcPct val="100000"/>
              </a:lnSpc>
            </a:pPr>
            <a:r>
              <a:rPr lang="en-US" sz="1600" dirty="0"/>
              <a:t> Communication.</a:t>
            </a:r>
          </a:p>
          <a:p>
            <a:pPr>
              <a:lnSpc>
                <a:spcPct val="100000"/>
              </a:lnSpc>
            </a:pPr>
            <a:r>
              <a:rPr lang="en-US" sz="1600" dirty="0"/>
              <a:t> Problem-solving.</a:t>
            </a:r>
          </a:p>
          <a:p>
            <a:pPr>
              <a:lnSpc>
                <a:spcPct val="100000"/>
              </a:lnSpc>
            </a:pPr>
            <a:r>
              <a:rPr lang="en-US" sz="1600" dirty="0"/>
              <a:t>Decision-making.</a:t>
            </a:r>
          </a:p>
          <a:p>
            <a:pPr marL="0" indent="0">
              <a:lnSpc>
                <a:spcPct val="100000"/>
              </a:lnSpc>
              <a:buNone/>
            </a:pPr>
            <a:r>
              <a:rPr lang="en-US" sz="1600" b="1" dirty="0"/>
              <a:t>Advantages</a:t>
            </a:r>
            <a:endParaRPr lang="en-US" sz="1600" dirty="0"/>
          </a:p>
          <a:p>
            <a:pPr>
              <a:lnSpc>
                <a:spcPct val="100000"/>
              </a:lnSpc>
            </a:pPr>
            <a:r>
              <a:rPr lang="en-US" sz="1600" dirty="0"/>
              <a:t>Shows real experience.</a:t>
            </a:r>
          </a:p>
          <a:p>
            <a:pPr>
              <a:lnSpc>
                <a:spcPct val="100000"/>
              </a:lnSpc>
            </a:pPr>
            <a:r>
              <a:rPr lang="en-US" sz="1600" dirty="0"/>
              <a:t>Helps understand how the candidate works.</a:t>
            </a:r>
          </a:p>
          <a:p>
            <a:pPr>
              <a:lnSpc>
                <a:spcPct val="100000"/>
              </a:lnSpc>
            </a:pPr>
            <a:r>
              <a:rPr lang="en-US" sz="1600" dirty="0"/>
              <a:t> Gives practical examples.</a:t>
            </a:r>
          </a:p>
          <a:p>
            <a:pPr marL="0" indent="0">
              <a:lnSpc>
                <a:spcPct val="100000"/>
              </a:lnSpc>
              <a:buNone/>
            </a:pPr>
            <a:r>
              <a:rPr lang="en-US" sz="1600" b="1" dirty="0"/>
              <a:t>Disadvantages</a:t>
            </a:r>
            <a:endParaRPr lang="en-US" sz="1600" dirty="0"/>
          </a:p>
          <a:p>
            <a:pPr>
              <a:lnSpc>
                <a:spcPct val="100000"/>
              </a:lnSpc>
            </a:pPr>
            <a:r>
              <a:rPr lang="en-US" sz="1600" dirty="0"/>
              <a:t>Some candidates may have limited work experience.</a:t>
            </a:r>
          </a:p>
          <a:p>
            <a:pPr>
              <a:lnSpc>
                <a:spcPct val="100000"/>
              </a:lnSpc>
            </a:pPr>
            <a:r>
              <a:rPr lang="en-US" sz="1600" dirty="0"/>
              <a:t>It can be difficult for nervous candidates.</a:t>
            </a:r>
          </a:p>
          <a:p>
            <a:pPr marL="0" indent="0">
              <a:lnSpc>
                <a:spcPct val="100000"/>
              </a:lnSpc>
              <a:buNone/>
            </a:pPr>
            <a:endParaRPr lang="en-US" dirty="0"/>
          </a:p>
        </p:txBody>
      </p:sp>
      <p:graphicFrame>
        <p:nvGraphicFramePr>
          <p:cNvPr id="5" name="Table 4">
            <a:extLst>
              <a:ext uri="{FF2B5EF4-FFF2-40B4-BE49-F238E27FC236}">
                <a16:creationId xmlns:a16="http://schemas.microsoft.com/office/drawing/2014/main" id="{D2994587-305A-4C00-CC92-E2FB317C2D51}"/>
              </a:ext>
            </a:extLst>
          </p:cNvPr>
          <p:cNvGraphicFramePr>
            <a:graphicFrameLocks noGrp="1"/>
          </p:cNvGraphicFramePr>
          <p:nvPr>
            <p:extLst>
              <p:ext uri="{D42A27DB-BD31-4B8C-83A1-F6EECF244321}">
                <p14:modId xmlns:p14="http://schemas.microsoft.com/office/powerpoint/2010/main" val="3589429588"/>
              </p:ext>
            </p:extLst>
          </p:nvPr>
        </p:nvGraphicFramePr>
        <p:xfrm>
          <a:off x="4609577" y="2751217"/>
          <a:ext cx="6792119" cy="1737360"/>
        </p:xfrm>
        <a:graphic>
          <a:graphicData uri="http://schemas.openxmlformats.org/drawingml/2006/table">
            <a:tbl>
              <a:tblPr firstRow="1" bandRow="1">
                <a:tableStyleId>{5C22544A-7EE6-4342-B048-85BDC9FD1C3A}</a:tableStyleId>
              </a:tblPr>
              <a:tblGrid>
                <a:gridCol w="6792119">
                  <a:extLst>
                    <a:ext uri="{9D8B030D-6E8A-4147-A177-3AD203B41FA5}">
                      <a16:colId xmlns:a16="http://schemas.microsoft.com/office/drawing/2014/main" val="657357008"/>
                    </a:ext>
                  </a:extLst>
                </a:gridCol>
              </a:tblGrid>
              <a:tr h="1354216">
                <a:tc>
                  <a:txBody>
                    <a:bodyPr/>
                    <a:lstStyle/>
                    <a:p>
                      <a:pPr algn="just"/>
                      <a:r>
                        <a:rPr lang="en-US" sz="1800" b="1" dirty="0"/>
                        <a:t>Why It Is Suitable for Boots</a:t>
                      </a:r>
                    </a:p>
                    <a:p>
                      <a:pPr algn="just"/>
                      <a:endParaRPr lang="en-US" sz="1800" dirty="0"/>
                    </a:p>
                    <a:p>
                      <a:pPr algn="just"/>
                      <a:r>
                        <a:rPr lang="en-US" sz="1800" dirty="0"/>
                        <a:t>Boots can use this interview to understand how candidates deal with customers and solve problems. These skills are important for providing good customer service</a:t>
                      </a:r>
                      <a:r>
                        <a:rPr lang="en-US" sz="1600" dirty="0"/>
                        <a:t>.(CIPD, 2024)</a:t>
                      </a:r>
                    </a:p>
                    <a:p>
                      <a:endParaRPr lang="en-US" dirty="0"/>
                    </a:p>
                  </a:txBody>
                  <a:tcPr/>
                </a:tc>
                <a:extLst>
                  <a:ext uri="{0D108BD9-81ED-4DB2-BD59-A6C34878D82A}">
                    <a16:rowId xmlns:a16="http://schemas.microsoft.com/office/drawing/2014/main" val="3202969638"/>
                  </a:ext>
                </a:extLst>
              </a:tr>
            </a:tbl>
          </a:graphicData>
        </a:graphic>
      </p:graphicFrame>
    </p:spTree>
    <p:extLst>
      <p:ext uri="{BB962C8B-B14F-4D97-AF65-F5344CB8AC3E}">
        <p14:creationId xmlns:p14="http://schemas.microsoft.com/office/powerpoint/2010/main" val="4170114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C0FB2-F5A1-478D-8054-1760CC44B652}"/>
              </a:ext>
            </a:extLst>
          </p:cNvPr>
          <p:cNvSpPr>
            <a:spLocks noGrp="1"/>
          </p:cNvSpPr>
          <p:nvPr>
            <p:ph type="title"/>
          </p:nvPr>
        </p:nvSpPr>
        <p:spPr>
          <a:xfrm>
            <a:off x="112734" y="231732"/>
            <a:ext cx="10515600" cy="962634"/>
          </a:xfrm>
        </p:spPr>
        <p:txBody>
          <a:bodyPr>
            <a:normAutofit/>
          </a:bodyPr>
          <a:lstStyle/>
          <a:p>
            <a:r>
              <a:rPr lang="en-US" sz="2800" b="1" u="sng" dirty="0"/>
              <a:t>Questioning Techniques</a:t>
            </a:r>
          </a:p>
        </p:txBody>
      </p:sp>
      <p:sp>
        <p:nvSpPr>
          <p:cNvPr id="3" name="Content Placeholder 2">
            <a:extLst>
              <a:ext uri="{FF2B5EF4-FFF2-40B4-BE49-F238E27FC236}">
                <a16:creationId xmlns:a16="http://schemas.microsoft.com/office/drawing/2014/main" id="{F5EBB8E0-7EF0-939D-433D-9099A7BD5608}"/>
              </a:ext>
            </a:extLst>
          </p:cNvPr>
          <p:cNvSpPr>
            <a:spLocks noGrp="1"/>
          </p:cNvSpPr>
          <p:nvPr>
            <p:ph idx="1"/>
          </p:nvPr>
        </p:nvSpPr>
        <p:spPr>
          <a:xfrm>
            <a:off x="112734" y="811070"/>
            <a:ext cx="11924778" cy="5461347"/>
          </a:xfrm>
        </p:spPr>
        <p:txBody>
          <a:bodyPr>
            <a:normAutofit/>
          </a:bodyPr>
          <a:lstStyle/>
          <a:p>
            <a:pPr marL="0" indent="0">
              <a:buNone/>
            </a:pPr>
            <a:r>
              <a:rPr lang="en-US" sz="1600" b="1" dirty="0" err="1"/>
              <a:t>Behavioural</a:t>
            </a:r>
            <a:r>
              <a:rPr lang="en-US" sz="1600" b="1" dirty="0"/>
              <a:t> Questions</a:t>
            </a:r>
          </a:p>
          <a:p>
            <a:r>
              <a:rPr lang="en-US" sz="1600" dirty="0"/>
              <a:t> Ask about past experience.</a:t>
            </a:r>
          </a:p>
          <a:p>
            <a:r>
              <a:rPr lang="en-US" sz="1600" dirty="0"/>
              <a:t>Help understand how the candidate worked in real situations.</a:t>
            </a:r>
          </a:p>
          <a:p>
            <a:pPr marL="0" indent="0">
              <a:buNone/>
            </a:pPr>
            <a:r>
              <a:rPr lang="en-US" sz="1600" b="1" dirty="0"/>
              <a:t>Competency Questions</a:t>
            </a:r>
            <a:endParaRPr lang="en-US" sz="1600" dirty="0"/>
          </a:p>
          <a:p>
            <a:r>
              <a:rPr lang="en-US" sz="1600" dirty="0"/>
              <a:t>Test the candidate’s skills and knowledge.</a:t>
            </a:r>
          </a:p>
          <a:p>
            <a:r>
              <a:rPr lang="en-US" sz="1600" dirty="0"/>
              <a:t>Help Boots find the right person for the job.</a:t>
            </a:r>
          </a:p>
          <a:p>
            <a:pPr marL="0" indent="0">
              <a:buNone/>
            </a:pPr>
            <a:r>
              <a:rPr lang="en-US" sz="1600" b="1" dirty="0"/>
              <a:t>Probing Questions</a:t>
            </a:r>
            <a:endParaRPr lang="en-US" sz="1600" dirty="0"/>
          </a:p>
          <a:p>
            <a:r>
              <a:rPr lang="en-US" sz="1600" dirty="0"/>
              <a:t>Ask for more information.</a:t>
            </a:r>
          </a:p>
          <a:p>
            <a:r>
              <a:rPr lang="en-US" sz="1600" dirty="0"/>
              <a:t>Help the interviewer understand the candidate’s answer.</a:t>
            </a:r>
          </a:p>
          <a:p>
            <a:pPr marL="0" indent="0">
              <a:buNone/>
            </a:pPr>
            <a:r>
              <a:rPr lang="en-US" sz="1600" b="1" dirty="0"/>
              <a:t>Socratic Questions</a:t>
            </a:r>
            <a:endParaRPr lang="en-US" sz="1600" dirty="0"/>
          </a:p>
          <a:p>
            <a:r>
              <a:rPr lang="en-US" sz="1600" dirty="0"/>
              <a:t>Encourage the candidate to think carefully.</a:t>
            </a:r>
          </a:p>
          <a:p>
            <a:r>
              <a:rPr lang="en-US" sz="1600" dirty="0"/>
              <a:t>Test understanding and decision-making.</a:t>
            </a:r>
          </a:p>
          <a:p>
            <a:pPr marL="0" indent="0">
              <a:buNone/>
            </a:pPr>
            <a:endParaRPr lang="en-US" sz="1600" dirty="0"/>
          </a:p>
          <a:p>
            <a:endParaRPr lang="en-US" sz="1600" dirty="0"/>
          </a:p>
        </p:txBody>
      </p:sp>
      <p:graphicFrame>
        <p:nvGraphicFramePr>
          <p:cNvPr id="4" name="Table 3">
            <a:extLst>
              <a:ext uri="{FF2B5EF4-FFF2-40B4-BE49-F238E27FC236}">
                <a16:creationId xmlns:a16="http://schemas.microsoft.com/office/drawing/2014/main" id="{242D471E-A20F-AAA1-C0CA-52CBE9B47A3B}"/>
              </a:ext>
            </a:extLst>
          </p:cNvPr>
          <p:cNvGraphicFramePr>
            <a:graphicFrameLocks noGrp="1"/>
          </p:cNvGraphicFramePr>
          <p:nvPr>
            <p:extLst>
              <p:ext uri="{D42A27DB-BD31-4B8C-83A1-F6EECF244321}">
                <p14:modId xmlns:p14="http://schemas.microsoft.com/office/powerpoint/2010/main" val="285398236"/>
              </p:ext>
            </p:extLst>
          </p:nvPr>
        </p:nvGraphicFramePr>
        <p:xfrm>
          <a:off x="1810706" y="5577840"/>
          <a:ext cx="10268560" cy="1280160"/>
        </p:xfrm>
        <a:graphic>
          <a:graphicData uri="http://schemas.openxmlformats.org/drawingml/2006/table">
            <a:tbl>
              <a:tblPr firstRow="1" bandRow="1">
                <a:tableStyleId>{5C22544A-7EE6-4342-B048-85BDC9FD1C3A}</a:tableStyleId>
              </a:tblPr>
              <a:tblGrid>
                <a:gridCol w="10268560">
                  <a:extLst>
                    <a:ext uri="{9D8B030D-6E8A-4147-A177-3AD203B41FA5}">
                      <a16:colId xmlns:a16="http://schemas.microsoft.com/office/drawing/2014/main" val="3395365218"/>
                    </a:ext>
                  </a:extLst>
                </a:gridCol>
              </a:tblGrid>
              <a:tr h="962634">
                <a:tc>
                  <a:txBody>
                    <a:bodyPr/>
                    <a:lstStyle/>
                    <a:p>
                      <a:pPr marL="0" indent="0">
                        <a:buNone/>
                      </a:pPr>
                      <a:r>
                        <a:rPr lang="en-US" sz="1500" b="1" dirty="0"/>
                        <a:t>Why These Questions Are Useful for Boots</a:t>
                      </a:r>
                    </a:p>
                    <a:p>
                      <a:pPr marL="0" indent="0">
                        <a:buNone/>
                      </a:pPr>
                      <a:endParaRPr lang="en-US" sz="1500" b="1" dirty="0"/>
                    </a:p>
                    <a:p>
                      <a:r>
                        <a:rPr lang="en-US" sz="1500" dirty="0"/>
                        <a:t>These questions help Boots understand each candidate better and support a fair recruitment process. (CIPD, 2024)</a:t>
                      </a:r>
                    </a:p>
                    <a:p>
                      <a:endParaRPr lang="en-US" dirty="0"/>
                    </a:p>
                  </a:txBody>
                  <a:tcPr/>
                </a:tc>
                <a:extLst>
                  <a:ext uri="{0D108BD9-81ED-4DB2-BD59-A6C34878D82A}">
                    <a16:rowId xmlns:a16="http://schemas.microsoft.com/office/drawing/2014/main" val="4046797695"/>
                  </a:ext>
                </a:extLst>
              </a:tr>
            </a:tbl>
          </a:graphicData>
        </a:graphic>
      </p:graphicFrame>
    </p:spTree>
    <p:extLst>
      <p:ext uri="{BB962C8B-B14F-4D97-AF65-F5344CB8AC3E}">
        <p14:creationId xmlns:p14="http://schemas.microsoft.com/office/powerpoint/2010/main" val="3465767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6A97-6727-BBA4-894A-BC32B178E243}"/>
              </a:ext>
            </a:extLst>
          </p:cNvPr>
          <p:cNvSpPr>
            <a:spLocks noGrp="1"/>
          </p:cNvSpPr>
          <p:nvPr>
            <p:ph type="title"/>
          </p:nvPr>
        </p:nvSpPr>
        <p:spPr>
          <a:xfrm>
            <a:off x="464392" y="156238"/>
            <a:ext cx="8596668" cy="1320800"/>
          </a:xfrm>
        </p:spPr>
        <p:txBody>
          <a:bodyPr>
            <a:normAutofit/>
          </a:bodyPr>
          <a:lstStyle/>
          <a:p>
            <a:r>
              <a:rPr lang="en-US" sz="2800" b="1" u="sng" dirty="0"/>
              <a:t>Face-to-Face vs Virtual Interview</a:t>
            </a:r>
          </a:p>
        </p:txBody>
      </p:sp>
      <p:graphicFrame>
        <p:nvGraphicFramePr>
          <p:cNvPr id="4" name="Content Placeholder 3">
            <a:extLst>
              <a:ext uri="{FF2B5EF4-FFF2-40B4-BE49-F238E27FC236}">
                <a16:creationId xmlns:a16="http://schemas.microsoft.com/office/drawing/2014/main" id="{B7FC335C-9B79-8A6D-4FE0-038DA540F5F9}"/>
              </a:ext>
            </a:extLst>
          </p:cNvPr>
          <p:cNvGraphicFramePr>
            <a:graphicFrameLocks noGrp="1"/>
          </p:cNvGraphicFramePr>
          <p:nvPr>
            <p:ph idx="1"/>
            <p:extLst>
              <p:ext uri="{D42A27DB-BD31-4B8C-83A1-F6EECF244321}">
                <p14:modId xmlns:p14="http://schemas.microsoft.com/office/powerpoint/2010/main" val="3586084534"/>
              </p:ext>
            </p:extLst>
          </p:nvPr>
        </p:nvGraphicFramePr>
        <p:xfrm>
          <a:off x="464392" y="816638"/>
          <a:ext cx="9681334" cy="3657600"/>
        </p:xfrm>
        <a:graphic>
          <a:graphicData uri="http://schemas.openxmlformats.org/drawingml/2006/table">
            <a:tbl>
              <a:tblPr firstRow="1" bandRow="1">
                <a:tableStyleId>{5C22544A-7EE6-4342-B048-85BDC9FD1C3A}</a:tableStyleId>
              </a:tblPr>
              <a:tblGrid>
                <a:gridCol w="4840667">
                  <a:extLst>
                    <a:ext uri="{9D8B030D-6E8A-4147-A177-3AD203B41FA5}">
                      <a16:colId xmlns:a16="http://schemas.microsoft.com/office/drawing/2014/main" val="820239130"/>
                    </a:ext>
                  </a:extLst>
                </a:gridCol>
                <a:gridCol w="4840667">
                  <a:extLst>
                    <a:ext uri="{9D8B030D-6E8A-4147-A177-3AD203B41FA5}">
                      <a16:colId xmlns:a16="http://schemas.microsoft.com/office/drawing/2014/main" val="4252760861"/>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t>Face-to-Face Interview</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t>Virtual Interview</a:t>
                      </a:r>
                    </a:p>
                    <a:p>
                      <a:endParaRPr lang="en-US" dirty="0"/>
                    </a:p>
                  </a:txBody>
                  <a:tcPr/>
                </a:tc>
                <a:extLst>
                  <a:ext uri="{0D108BD9-81ED-4DB2-BD59-A6C34878D82A}">
                    <a16:rowId xmlns:a16="http://schemas.microsoft.com/office/drawing/2014/main" val="3432819281"/>
                  </a:ext>
                </a:extLst>
              </a:tr>
              <a:tr h="370840">
                <a:tc>
                  <a:txBody>
                    <a:bodyPr/>
                    <a:lstStyle/>
                    <a:p>
                      <a:pPr marL="285750" indent="-285750">
                        <a:buFont typeface="Arial" panose="020B0604020202020204" pitchFamily="34" charset="0"/>
                        <a:buChar char="•"/>
                      </a:pPr>
                      <a:r>
                        <a:rPr lang="en-US" sz="1800" dirty="0"/>
                        <a:t>Better communication.</a:t>
                      </a:r>
                    </a:p>
                    <a:p>
                      <a:pPr marL="285750" indent="-285750">
                        <a:buFont typeface="Arial" panose="020B0604020202020204" pitchFamily="34" charset="0"/>
                        <a:buChar char="•"/>
                      </a:pPr>
                      <a:r>
                        <a:rPr lang="en-US" sz="1800" dirty="0"/>
                        <a:t>Easy to see body language.</a:t>
                      </a:r>
                    </a:p>
                    <a:p>
                      <a:pPr marL="285750" indent="-285750">
                        <a:buFont typeface="Arial" panose="020B0604020202020204" pitchFamily="34" charset="0"/>
                        <a:buChar char="•"/>
                      </a:pPr>
                      <a:r>
                        <a:rPr lang="en-US" sz="1800" dirty="0"/>
                        <a:t>More personal.</a:t>
                      </a:r>
                    </a:p>
                    <a:p>
                      <a:endParaRPr lang="en-US" dirty="0"/>
                    </a:p>
                  </a:txBody>
                  <a:tcPr/>
                </a:tc>
                <a:tc>
                  <a:txBody>
                    <a:bodyPr/>
                    <a:lstStyle/>
                    <a:p>
                      <a:pPr marL="285750" indent="-285750">
                        <a:buFont typeface="Arial" panose="020B0604020202020204" pitchFamily="34" charset="0"/>
                        <a:buChar char="•"/>
                      </a:pPr>
                      <a:r>
                        <a:rPr lang="en-US" sz="1800" dirty="0"/>
                        <a:t>Faster process.</a:t>
                      </a:r>
                    </a:p>
                    <a:p>
                      <a:pPr marL="285750" indent="-285750">
                        <a:buFont typeface="Arial" panose="020B0604020202020204" pitchFamily="34" charset="0"/>
                        <a:buChar char="•"/>
                      </a:pPr>
                      <a:r>
                        <a:rPr lang="en-US" sz="1800" dirty="0"/>
                        <a:t>No Travel needed</a:t>
                      </a:r>
                    </a:p>
                    <a:p>
                      <a:pPr marL="285750" indent="-285750">
                        <a:buFont typeface="Arial" panose="020B0604020202020204" pitchFamily="34" charset="0"/>
                        <a:buChar char="•"/>
                      </a:pPr>
                      <a:r>
                        <a:rPr lang="en-US" sz="1800" dirty="0"/>
                        <a:t>Saves time and money.</a:t>
                      </a:r>
                    </a:p>
                    <a:p>
                      <a:pPr marL="285750" indent="-285750">
                        <a:buFont typeface="Arial" panose="020B0604020202020204" pitchFamily="34" charset="0"/>
                        <a:buChar char="•"/>
                      </a:pPr>
                      <a:endParaRPr lang="en-US" sz="1800" dirty="0"/>
                    </a:p>
                    <a:p>
                      <a:endParaRPr lang="en-US" dirty="0"/>
                    </a:p>
                  </a:txBody>
                  <a:tcPr/>
                </a:tc>
                <a:extLst>
                  <a:ext uri="{0D108BD9-81ED-4DB2-BD59-A6C34878D82A}">
                    <a16:rowId xmlns:a16="http://schemas.microsoft.com/office/drawing/2014/main" val="2222489736"/>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t>Disadvantage</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t>Disadvantage</a:t>
                      </a:r>
                    </a:p>
                    <a:p>
                      <a:endParaRPr lang="en-US" dirty="0"/>
                    </a:p>
                  </a:txBody>
                  <a:tcPr/>
                </a:tc>
                <a:extLst>
                  <a:ext uri="{0D108BD9-81ED-4DB2-BD59-A6C34878D82A}">
                    <a16:rowId xmlns:a16="http://schemas.microsoft.com/office/drawing/2014/main" val="832680728"/>
                  </a:ext>
                </a:extLst>
              </a:tr>
              <a:tr h="370840">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t>Travel and Higher costs.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t>More time is needed.</a:t>
                      </a:r>
                      <a:endParaRPr lang="en-US" b="1" dirty="0"/>
                    </a:p>
                    <a:p>
                      <a:pPr marL="285750" indent="-285750">
                        <a:buFont typeface="Arial" panose="020B0604020202020204" pitchFamily="34" charset="0"/>
                        <a:buChar char="•"/>
                      </a:pPr>
                      <a:endParaRPr lang="en-US" b="0" dirty="0"/>
                    </a:p>
                  </a:txBody>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t>Internet connection problems.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t>Harder to observe body language.</a:t>
                      </a:r>
                    </a:p>
                    <a:p>
                      <a:endParaRPr lang="en-US" dirty="0"/>
                    </a:p>
                  </a:txBody>
                  <a:tcPr/>
                </a:tc>
                <a:extLst>
                  <a:ext uri="{0D108BD9-81ED-4DB2-BD59-A6C34878D82A}">
                    <a16:rowId xmlns:a16="http://schemas.microsoft.com/office/drawing/2014/main" val="2922601716"/>
                  </a:ext>
                </a:extLst>
              </a:tr>
            </a:tbl>
          </a:graphicData>
        </a:graphic>
      </p:graphicFrame>
      <p:sp>
        <p:nvSpPr>
          <p:cNvPr id="5" name="TextBox 4">
            <a:extLst>
              <a:ext uri="{FF2B5EF4-FFF2-40B4-BE49-F238E27FC236}">
                <a16:creationId xmlns:a16="http://schemas.microsoft.com/office/drawing/2014/main" id="{F781AFB1-6182-A1A3-8ACB-106ACB3B070C}"/>
              </a:ext>
            </a:extLst>
          </p:cNvPr>
          <p:cNvSpPr txBox="1"/>
          <p:nvPr/>
        </p:nvSpPr>
        <p:spPr>
          <a:xfrm>
            <a:off x="464392" y="5643196"/>
            <a:ext cx="10746403" cy="1354217"/>
          </a:xfrm>
          <a:prstGeom prst="rect">
            <a:avLst/>
          </a:prstGeom>
          <a:noFill/>
        </p:spPr>
        <p:txBody>
          <a:bodyPr wrap="square" rtlCol="0">
            <a:spAutoFit/>
          </a:bodyPr>
          <a:lstStyle/>
          <a:p>
            <a:r>
              <a:rPr lang="en-US" sz="1600" b="1" dirty="0"/>
              <a:t>Why This Is Important for Boots</a:t>
            </a:r>
          </a:p>
          <a:p>
            <a:endParaRPr lang="en-US" sz="1600" dirty="0"/>
          </a:p>
          <a:p>
            <a:r>
              <a:rPr lang="en-US" sz="1600" dirty="0"/>
              <a:t>Boots can use face-to-face interviews for management roles and virtual interviews for first interviews or candidates who live far away. This makes the recruitment process faster and more flexible.(CIPD, 2024)</a:t>
            </a:r>
          </a:p>
          <a:p>
            <a:endParaRPr lang="en-US" dirty="0"/>
          </a:p>
        </p:txBody>
      </p:sp>
      <p:sp>
        <p:nvSpPr>
          <p:cNvPr id="3" name="TextBox 2">
            <a:extLst>
              <a:ext uri="{FF2B5EF4-FFF2-40B4-BE49-F238E27FC236}">
                <a16:creationId xmlns:a16="http://schemas.microsoft.com/office/drawing/2014/main" id="{DFB0269B-7A5D-6E9E-29D1-C8329D55A087}"/>
              </a:ext>
            </a:extLst>
          </p:cNvPr>
          <p:cNvSpPr txBox="1"/>
          <p:nvPr/>
        </p:nvSpPr>
        <p:spPr>
          <a:xfrm>
            <a:off x="464392" y="4597052"/>
            <a:ext cx="9681334" cy="923330"/>
          </a:xfrm>
          <a:prstGeom prst="rect">
            <a:avLst/>
          </a:prstGeom>
          <a:noFill/>
        </p:spPr>
        <p:txBody>
          <a:bodyPr wrap="square" rtlCol="0">
            <a:spAutoFit/>
          </a:bodyPr>
          <a:lstStyle/>
          <a:p>
            <a:r>
              <a:rPr lang="en-US" b="1" dirty="0"/>
              <a:t>Similarities</a:t>
            </a:r>
          </a:p>
          <a:p>
            <a:r>
              <a:rPr lang="en-US" dirty="0"/>
              <a:t>-Both help Boots assess candidates.</a:t>
            </a:r>
          </a:p>
          <a:p>
            <a:r>
              <a:rPr lang="en-US" dirty="0"/>
              <a:t>-Both help Boots choose the right person.</a:t>
            </a:r>
          </a:p>
        </p:txBody>
      </p:sp>
    </p:spTree>
    <p:extLst>
      <p:ext uri="{BB962C8B-B14F-4D97-AF65-F5344CB8AC3E}">
        <p14:creationId xmlns:p14="http://schemas.microsoft.com/office/powerpoint/2010/main" val="3177456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F025-51C0-8F7D-3FBD-F541B557068C}"/>
              </a:ext>
            </a:extLst>
          </p:cNvPr>
          <p:cNvSpPr>
            <a:spLocks noGrp="1"/>
          </p:cNvSpPr>
          <p:nvPr>
            <p:ph type="title"/>
          </p:nvPr>
        </p:nvSpPr>
        <p:spPr>
          <a:xfrm>
            <a:off x="350729" y="206679"/>
            <a:ext cx="10515600" cy="1325563"/>
          </a:xfrm>
        </p:spPr>
        <p:txBody>
          <a:bodyPr>
            <a:normAutofit/>
          </a:bodyPr>
          <a:lstStyle/>
          <a:p>
            <a:r>
              <a:rPr lang="en-US" sz="2800" b="1" u="sng" dirty="0"/>
              <a:t>Recommendations</a:t>
            </a:r>
          </a:p>
        </p:txBody>
      </p:sp>
      <p:sp>
        <p:nvSpPr>
          <p:cNvPr id="3" name="Content Placeholder 2">
            <a:extLst>
              <a:ext uri="{FF2B5EF4-FFF2-40B4-BE49-F238E27FC236}">
                <a16:creationId xmlns:a16="http://schemas.microsoft.com/office/drawing/2014/main" id="{053A6D92-9EFE-F2E0-3A15-86478C12F6D8}"/>
              </a:ext>
            </a:extLst>
          </p:cNvPr>
          <p:cNvSpPr>
            <a:spLocks noGrp="1"/>
          </p:cNvSpPr>
          <p:nvPr>
            <p:ph idx="1"/>
          </p:nvPr>
        </p:nvSpPr>
        <p:spPr>
          <a:xfrm>
            <a:off x="350729" y="869460"/>
            <a:ext cx="11448789" cy="5386192"/>
          </a:xfrm>
        </p:spPr>
        <p:txBody>
          <a:bodyPr>
            <a:normAutofit/>
          </a:bodyPr>
          <a:lstStyle/>
          <a:p>
            <a:pPr marL="0" indent="0">
              <a:buNone/>
            </a:pPr>
            <a:r>
              <a:rPr lang="en-US" b="1" u="sng" dirty="0"/>
              <a:t>Recommendations for Boots</a:t>
            </a:r>
            <a:endParaRPr lang="en-US" u="sng" dirty="0"/>
          </a:p>
          <a:p>
            <a:pPr marL="0" indent="0">
              <a:buNone/>
            </a:pPr>
            <a:r>
              <a:rPr lang="en-US" dirty="0"/>
              <a:t>Use workforce planning before recruitment.</a:t>
            </a:r>
          </a:p>
          <a:p>
            <a:r>
              <a:rPr lang="en-US" dirty="0"/>
              <a:t>Write a clear job description and person specification.</a:t>
            </a:r>
          </a:p>
          <a:p>
            <a:r>
              <a:rPr lang="en-US" dirty="0"/>
              <a:t>Use different recruitment methods for different jobs.</a:t>
            </a:r>
          </a:p>
          <a:p>
            <a:r>
              <a:rPr lang="en-US" dirty="0"/>
              <a:t>Use structured, competency-based and </a:t>
            </a:r>
            <a:r>
              <a:rPr lang="en-US" dirty="0" err="1"/>
              <a:t>behavioural</a:t>
            </a:r>
            <a:r>
              <a:rPr lang="en-US" dirty="0"/>
              <a:t> interviews.</a:t>
            </a:r>
          </a:p>
          <a:p>
            <a:r>
              <a:rPr lang="en-US" dirty="0"/>
              <a:t>Use face-to-face or virtual interviews depending on the role.</a:t>
            </a:r>
          </a:p>
          <a:p>
            <a:pPr marL="0" indent="0" algn="just">
              <a:buNone/>
            </a:pPr>
            <a:endParaRPr lang="en-US" dirty="0"/>
          </a:p>
          <a:p>
            <a:pPr marL="0" indent="0" algn="just">
              <a:buNone/>
            </a:pPr>
            <a:r>
              <a:rPr lang="en-US" dirty="0"/>
              <a:t>These recommendations will help Boots recruit the right people, improve customer service and support the company’s </a:t>
            </a:r>
            <a:r>
              <a:rPr lang="en-US" dirty="0" err="1"/>
              <a:t>organisational</a:t>
            </a:r>
            <a:r>
              <a:rPr lang="en-US" dirty="0"/>
              <a:t> transformation.( Armstrong and Taylor, 2023 ; CIPD, 2024)</a:t>
            </a:r>
          </a:p>
        </p:txBody>
      </p:sp>
    </p:spTree>
    <p:extLst>
      <p:ext uri="{BB962C8B-B14F-4D97-AF65-F5344CB8AC3E}">
        <p14:creationId xmlns:p14="http://schemas.microsoft.com/office/powerpoint/2010/main" val="739442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466C5-45B5-2C46-1D2C-8AF7DA5FAE3D}"/>
              </a:ext>
            </a:extLst>
          </p:cNvPr>
          <p:cNvSpPr>
            <a:spLocks noGrp="1"/>
          </p:cNvSpPr>
          <p:nvPr>
            <p:ph type="title"/>
          </p:nvPr>
        </p:nvSpPr>
        <p:spPr>
          <a:xfrm>
            <a:off x="396657" y="609600"/>
            <a:ext cx="8596668" cy="1320800"/>
          </a:xfrm>
        </p:spPr>
        <p:txBody>
          <a:bodyPr>
            <a:normAutofit/>
          </a:bodyPr>
          <a:lstStyle/>
          <a:p>
            <a:r>
              <a:rPr lang="en-US" sz="2800" b="1" u="sng" dirty="0"/>
              <a:t>Conclusion</a:t>
            </a:r>
          </a:p>
        </p:txBody>
      </p:sp>
      <p:sp>
        <p:nvSpPr>
          <p:cNvPr id="3" name="Content Placeholder 2">
            <a:extLst>
              <a:ext uri="{FF2B5EF4-FFF2-40B4-BE49-F238E27FC236}">
                <a16:creationId xmlns:a16="http://schemas.microsoft.com/office/drawing/2014/main" id="{A8EC8490-0122-7963-985E-14140592A9AC}"/>
              </a:ext>
            </a:extLst>
          </p:cNvPr>
          <p:cNvSpPr>
            <a:spLocks noGrp="1"/>
          </p:cNvSpPr>
          <p:nvPr>
            <p:ph idx="1"/>
          </p:nvPr>
        </p:nvSpPr>
        <p:spPr>
          <a:xfrm>
            <a:off x="396657" y="1270000"/>
            <a:ext cx="11398685" cy="4860099"/>
          </a:xfrm>
        </p:spPr>
        <p:txBody>
          <a:bodyPr/>
          <a:lstStyle/>
          <a:p>
            <a:pPr algn="just"/>
            <a:r>
              <a:rPr lang="en-US" dirty="0"/>
              <a:t>Recruitment is an important part of </a:t>
            </a:r>
            <a:r>
              <a:rPr lang="en-US" dirty="0" err="1"/>
              <a:t>organisational</a:t>
            </a:r>
            <a:r>
              <a:rPr lang="en-US" dirty="0"/>
              <a:t> transformation.</a:t>
            </a:r>
          </a:p>
          <a:p>
            <a:pPr algn="just"/>
            <a:r>
              <a:rPr lang="en-US" dirty="0"/>
              <a:t>Good workforce planning helps Boots recruit the right people.</a:t>
            </a:r>
          </a:p>
          <a:p>
            <a:pPr algn="just"/>
            <a:r>
              <a:rPr lang="en-US" dirty="0"/>
              <a:t>Job analysis and job descriptions support effective recruitment.</a:t>
            </a:r>
          </a:p>
          <a:p>
            <a:pPr algn="just"/>
            <a:r>
              <a:rPr lang="en-US" dirty="0"/>
              <a:t>Different interview methods help assess candidates fairly.</a:t>
            </a:r>
          </a:p>
          <a:p>
            <a:pPr algn="just"/>
            <a:r>
              <a:rPr lang="en-US" dirty="0"/>
              <a:t>A good recruitment process helps Boots achieve its business goals.</a:t>
            </a:r>
          </a:p>
          <a:p>
            <a:pPr algn="just"/>
            <a:endParaRPr lang="en-US" dirty="0"/>
          </a:p>
          <a:p>
            <a:pPr marL="0" indent="0" algn="just">
              <a:buNone/>
            </a:pPr>
            <a:r>
              <a:rPr lang="en-US" dirty="0"/>
              <a:t>A good recruitment process helps Boots find the right people, give better customer service and grow in the future.</a:t>
            </a:r>
          </a:p>
        </p:txBody>
      </p:sp>
    </p:spTree>
    <p:extLst>
      <p:ext uri="{BB962C8B-B14F-4D97-AF65-F5344CB8AC3E}">
        <p14:creationId xmlns:p14="http://schemas.microsoft.com/office/powerpoint/2010/main" val="2324143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168DB-CC59-3024-40DC-1FA09FC7FB07}"/>
              </a:ext>
            </a:extLst>
          </p:cNvPr>
          <p:cNvSpPr>
            <a:spLocks noGrp="1"/>
          </p:cNvSpPr>
          <p:nvPr>
            <p:ph type="title"/>
          </p:nvPr>
        </p:nvSpPr>
        <p:spPr>
          <a:xfrm>
            <a:off x="179540" y="622126"/>
            <a:ext cx="8596668" cy="1320800"/>
          </a:xfrm>
        </p:spPr>
        <p:txBody>
          <a:bodyPr>
            <a:normAutofit/>
          </a:bodyPr>
          <a:lstStyle/>
          <a:p>
            <a:r>
              <a:rPr lang="en-US" sz="2800" b="1" u="sng" dirty="0"/>
              <a:t>References</a:t>
            </a:r>
          </a:p>
        </p:txBody>
      </p:sp>
      <p:sp>
        <p:nvSpPr>
          <p:cNvPr id="3" name="Content Placeholder 2">
            <a:extLst>
              <a:ext uri="{FF2B5EF4-FFF2-40B4-BE49-F238E27FC236}">
                <a16:creationId xmlns:a16="http://schemas.microsoft.com/office/drawing/2014/main" id="{10657FE3-15CA-B4CD-2AF4-9C9DF5A6447D}"/>
              </a:ext>
            </a:extLst>
          </p:cNvPr>
          <p:cNvSpPr>
            <a:spLocks noGrp="1"/>
          </p:cNvSpPr>
          <p:nvPr>
            <p:ph idx="1"/>
          </p:nvPr>
        </p:nvSpPr>
        <p:spPr>
          <a:xfrm>
            <a:off x="179540" y="1282526"/>
            <a:ext cx="11812044" cy="5123146"/>
          </a:xfrm>
        </p:spPr>
        <p:txBody>
          <a:bodyPr>
            <a:normAutofit/>
          </a:bodyPr>
          <a:lstStyle/>
          <a:p>
            <a:pPr marL="0" indent="0" algn="just">
              <a:buNone/>
            </a:pPr>
            <a:r>
              <a:rPr lang="en-US" sz="2000" dirty="0"/>
              <a:t>Armstrong, M. and Taylor, S. (2023) </a:t>
            </a:r>
            <a:r>
              <a:rPr lang="en-US" sz="2000" i="1" dirty="0"/>
              <a:t>Armstrong’s Handbook of Human Resource Management Practice</a:t>
            </a:r>
            <a:r>
              <a:rPr lang="en-US" sz="2000" dirty="0"/>
              <a:t>. 16th </a:t>
            </a:r>
            <a:r>
              <a:rPr lang="en-US" sz="2000" dirty="0" err="1"/>
              <a:t>edn</a:t>
            </a:r>
            <a:r>
              <a:rPr lang="en-US" sz="2000" dirty="0"/>
              <a:t>. London: Kogan Page.</a:t>
            </a:r>
          </a:p>
          <a:p>
            <a:pPr marL="0" indent="0" algn="just">
              <a:buNone/>
            </a:pPr>
            <a:r>
              <a:rPr lang="en-US" sz="2000" dirty="0"/>
              <a:t>Boots (2025) </a:t>
            </a:r>
            <a:r>
              <a:rPr lang="en-US" sz="2000" i="1" dirty="0"/>
              <a:t>About Boots UK</a:t>
            </a:r>
            <a:r>
              <a:rPr lang="en-US" sz="2000" dirty="0"/>
              <a:t>. Available at: </a:t>
            </a:r>
            <a:r>
              <a:rPr lang="en-US" sz="2000" dirty="0">
                <a:hlinkClick r:id="rId2"/>
              </a:rPr>
              <a:t>https://www.boots-uk.com</a:t>
            </a:r>
            <a:r>
              <a:rPr lang="en-US" sz="2000" dirty="0"/>
              <a:t> (Accessed: 3 July 2026).</a:t>
            </a:r>
          </a:p>
          <a:p>
            <a:pPr marL="0" indent="0" algn="just">
              <a:buNone/>
            </a:pPr>
            <a:r>
              <a:rPr lang="en-US" sz="2000" dirty="0"/>
              <a:t>Chartered Institute of Personnel and Development (CIPD) (2024) </a:t>
            </a:r>
            <a:r>
              <a:rPr lang="en-US" sz="2000" i="1" dirty="0"/>
              <a:t>Recruitment: An Overview</a:t>
            </a:r>
            <a:r>
              <a:rPr lang="en-US" sz="2000" dirty="0"/>
              <a:t>. Available at: </a:t>
            </a:r>
            <a:r>
              <a:rPr lang="en-US" sz="2000" dirty="0">
                <a:hlinkClick r:id="rId3"/>
              </a:rPr>
              <a:t>https://www.cipd.org/uk/knowledge/factsheets/recruitment-factsheet/</a:t>
            </a:r>
            <a:r>
              <a:rPr lang="en-US" sz="2000" dirty="0"/>
              <a:t> (Accessed: 2 July 2026).</a:t>
            </a:r>
          </a:p>
          <a:p>
            <a:pPr marL="0" indent="0" algn="just">
              <a:buNone/>
            </a:pPr>
            <a:r>
              <a:rPr lang="en-US" sz="2000" dirty="0"/>
              <a:t>Chartered Institute of Personnel and Development (CIPD) (2024) </a:t>
            </a:r>
            <a:r>
              <a:rPr lang="en-US" sz="2000" i="1" dirty="0"/>
              <a:t>Selection Methods</a:t>
            </a:r>
            <a:r>
              <a:rPr lang="en-US" sz="2000" dirty="0"/>
              <a:t>. Available at: </a:t>
            </a:r>
            <a:r>
              <a:rPr lang="en-US" sz="2000" dirty="0">
                <a:hlinkClick r:id="rId4"/>
              </a:rPr>
              <a:t>https://www.cipd.org/uk/knowledge/factsheets/selection-methods-factsheet/</a:t>
            </a:r>
            <a:r>
              <a:rPr lang="en-US" sz="2000" dirty="0"/>
              <a:t> (Accessed: 3 July 2026).</a:t>
            </a:r>
          </a:p>
        </p:txBody>
      </p:sp>
    </p:spTree>
    <p:extLst>
      <p:ext uri="{BB962C8B-B14F-4D97-AF65-F5344CB8AC3E}">
        <p14:creationId xmlns:p14="http://schemas.microsoft.com/office/powerpoint/2010/main" val="1600079665"/>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501</TotalTime>
  <Words>1394</Words>
  <Application>Microsoft Macintosh PowerPoint</Application>
  <PresentationFormat>Widescreen</PresentationFormat>
  <Paragraphs>206</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Bangla MN</vt:lpstr>
      <vt:lpstr>Trebuchet MS</vt:lpstr>
      <vt:lpstr>Wingdings 3</vt:lpstr>
      <vt:lpstr>Facet</vt:lpstr>
      <vt:lpstr>RECRUITAMENT AND SELECTION PROCESS FOR ORGANISATIONAL TRASNFORMATION</vt:lpstr>
      <vt:lpstr>Table of Contents</vt:lpstr>
      <vt:lpstr>Introduction to Boots UK</vt:lpstr>
      <vt:lpstr>Organisational Transformation</vt:lpstr>
      <vt:lpstr>Job Analysis</vt:lpstr>
      <vt:lpstr>Job Description</vt:lpstr>
      <vt:lpstr>Person Specification</vt:lpstr>
      <vt:lpstr>Recruitment Platforms and Methods</vt:lpstr>
      <vt:lpstr>Structured Interview</vt:lpstr>
      <vt:lpstr>Competency- Based Interview</vt:lpstr>
      <vt:lpstr>Behavioural Interview</vt:lpstr>
      <vt:lpstr>Questioning Techniques</vt:lpstr>
      <vt:lpstr>Face-to-Face vs Virtual Interview</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Valdice Cristina Albuquerque Sousa (2435221)</dc:creator>
  <cp:lastModifiedBy>Valdice Cristina Albuquerque Sousa (2435221)</cp:lastModifiedBy>
  <cp:revision>46</cp:revision>
  <dcterms:created xsi:type="dcterms:W3CDTF">2026-07-08T09:51:14Z</dcterms:created>
  <dcterms:modified xsi:type="dcterms:W3CDTF">2026-07-12T08:33:09Z</dcterms:modified>
</cp:coreProperties>
</file>