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8" r:id="rId7"/>
    <p:sldId id="259" r:id="rId8"/>
    <p:sldId id="261" r:id="rId9"/>
    <p:sldId id="260" r:id="rId10"/>
    <p:sldId id="276" r:id="rId11"/>
    <p:sldId id="265" r:id="rId12"/>
    <p:sldId id="277" r:id="rId13"/>
    <p:sldId id="267" r:id="rId14"/>
    <p:sldId id="275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718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11/10/2025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11/10/2025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47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6902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84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5298868.2017.1353540" TargetMode="External"/><Relationship Id="rId3" Type="http://schemas.openxmlformats.org/officeDocument/2006/relationships/hyperlink" Target="https://doi.org/10.1016/j.bjae.2020.08.003" TargetMode="External"/><Relationship Id="rId7" Type="http://schemas.openxmlformats.org/officeDocument/2006/relationships/hyperlink" Target="https://doi.org/10.4324/9781003150176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doi.org/10.1016/j.mhp.2019.02.002" TargetMode="External"/><Relationship Id="rId5" Type="http://schemas.openxmlformats.org/officeDocument/2006/relationships/hyperlink" Target="https://doi.org/10.1016/j.childyouth.2024.107672" TargetMode="External"/><Relationship Id="rId4" Type="http://schemas.openxmlformats.org/officeDocument/2006/relationships/hyperlink" Target="https://doi.org/10.33365/jorle.v2i1.923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2191999" cy="2528203"/>
          </a:xfrm>
        </p:spPr>
        <p:txBody>
          <a:bodyPr rtlCol="0" anchor="b">
            <a:normAutofit/>
          </a:bodyPr>
          <a:lstStyle/>
          <a:p>
            <a:r>
              <a:rPr lang="en-GB" sz="5400" dirty="0"/>
              <a:t>Title: Supporting Amira’s Development: Applying Bowlby’s Attachment Theory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1026" name="Picture 2" descr="Calm Environment in Preschool ...">
            <a:extLst>
              <a:ext uri="{FF2B5EF4-FFF2-40B4-BE49-F238E27FC236}">
                <a16:creationId xmlns:a16="http://schemas.microsoft.com/office/drawing/2014/main" id="{100B926F-DB6B-BE94-3C86-64DCF6ED9A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52"/>
          <a:stretch>
            <a:fillRect/>
          </a:stretch>
        </p:blipFill>
        <p:spPr bwMode="auto">
          <a:xfrm>
            <a:off x="1167493" y="2528203"/>
            <a:ext cx="4663440" cy="282861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5" name="Slide Number Placeholder 5">
            <a:extLst>
              <a:ext uri="{FF2B5EF4-FFF2-40B4-BE49-F238E27FC236}">
                <a16:creationId xmlns:a16="http://schemas.microsoft.com/office/drawing/2014/main" id="{2DD0B093-62C8-78D6-11B2-ABCF17EB68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1037" name="Content Placeholder 6">
            <a:extLst>
              <a:ext uri="{FF2B5EF4-FFF2-40B4-BE49-F238E27FC236}">
                <a16:creationId xmlns:a16="http://schemas.microsoft.com/office/drawing/2014/main" id="{8CE27661-000A-7166-C3D5-B9F13233F3A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70172" y="2286000"/>
            <a:ext cx="5921828" cy="4571999"/>
          </a:xfrm>
        </p:spPr>
        <p:txBody>
          <a:bodyPr/>
          <a:lstStyle/>
          <a:p>
            <a:r>
              <a:rPr lang="en-GB" sz="4000" b="1" dirty="0"/>
              <a:t>Module:</a:t>
            </a:r>
            <a:r>
              <a:rPr lang="en-GB" sz="4000" dirty="0"/>
              <a:t> Psychology in Health and Social Care </a:t>
            </a:r>
            <a:r>
              <a:rPr lang="en-GB" sz="4000" b="1" dirty="0"/>
              <a:t>Module code: </a:t>
            </a:r>
            <a:r>
              <a:rPr lang="en-GB" sz="4000" dirty="0"/>
              <a:t>LCHS4010</a:t>
            </a:r>
            <a:endParaRPr lang="en-US" sz="4000" dirty="0"/>
          </a:p>
          <a:p>
            <a:r>
              <a:rPr lang="en-US" sz="4000" b="1" dirty="0"/>
              <a:t>By:</a:t>
            </a:r>
          </a:p>
          <a:p>
            <a:r>
              <a:rPr lang="en-US" sz="4000" dirty="0"/>
              <a:t>KINGSLEY ADU BREFO (2424521)</a:t>
            </a:r>
            <a:endParaRPr lang="en-GB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Introduction 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897E4CC-D4C7-D249-DADF-B4EABC7228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1706563"/>
            <a:ext cx="8545284" cy="515143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Amira is a 3-year-old showing anxiety when left by carers.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She has limited verbal communication and struggles with group play.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effectLst/>
              </a:rPr>
              <a:t>Goal: 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Understand her needs and plan support for emotional, social, cognitive, and physical wellbeing.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2051" name="Picture 3" descr="Child with Anxiety in the Classroom ...">
            <a:extLst>
              <a:ext uri="{FF2B5EF4-FFF2-40B4-BE49-F238E27FC236}">
                <a16:creationId xmlns:a16="http://schemas.microsoft.com/office/drawing/2014/main" id="{F2C013E3-CB09-4DB1-7857-1C069D11D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8" r="11504" b="3"/>
          <a:stretch>
            <a:fillRect/>
          </a:stretch>
        </p:blipFill>
        <p:spPr bwMode="auto">
          <a:xfrm>
            <a:off x="8926286" y="2087561"/>
            <a:ext cx="3265714" cy="477043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r>
              <a:rPr lang="en-GB" sz="4400"/>
              <a:t>Chosen Theory: Bowlby’s Attachment Theory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B7A8919-20A2-9C29-6628-CAB482A385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33089" y="1865377"/>
            <a:ext cx="7982710" cy="499262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Children form strong emotional bonds with primary carers (Heaton et al., 2024).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Secure attachment helps children feel safe, explore, and learn (Moore, 2021).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Insecure attachment may cause anxiety, withdrawal, or difficulty interacting with peers (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</a:rPr>
              <a:t>Lam, Rai and Lam, 2019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3075" name="Picture 3" descr="2,200+ Nurse Hugging Child Stock Photos, Pictures &amp; Royalty-Free Images -  iStock | Hugging newborn, Happy nurse">
            <a:extLst>
              <a:ext uri="{FF2B5EF4-FFF2-40B4-BE49-F238E27FC236}">
                <a16:creationId xmlns:a16="http://schemas.microsoft.com/office/drawing/2014/main" id="{34ABA302-5E8B-ACB6-5837-9AD2FE253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8" r="2" b="2"/>
          <a:stretch>
            <a:fillRect/>
          </a:stretch>
        </p:blipFill>
        <p:spPr bwMode="auto">
          <a:xfrm>
            <a:off x="76201" y="3035808"/>
            <a:ext cx="3883151" cy="382219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Key Concepts of Bowlby’s Theory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EC62699-4684-9B38-68FE-A78CE818ED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093029" y="2017467"/>
            <a:ext cx="8098969" cy="470400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Secure attachment: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Child trusts caregiver and explores environment.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Insecure attachment: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Child shows anxiety, clinginess, or avoidance.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Internal working model: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Early relationships shape future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behaviour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and emotions.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Critical period: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 Early years (0–5) are key for forming attachments (Young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effectLst/>
              </a:rPr>
              <a:t>et al., 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2017).</a:t>
            </a:r>
          </a:p>
        </p:txBody>
      </p:sp>
      <p:sp>
        <p:nvSpPr>
          <p:cNvPr id="4108" name="Slide Number Placeholder 5">
            <a:extLst>
              <a:ext uri="{FF2B5EF4-FFF2-40B4-BE49-F238E27FC236}">
                <a16:creationId xmlns:a16="http://schemas.microsoft.com/office/drawing/2014/main" id="{F3B8DDD9-53EC-C191-8C98-C433D282BB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pic>
        <p:nvPicPr>
          <p:cNvPr id="4101" name="Picture 5" descr="The 4 Relationship Attachment Styles ...">
            <a:extLst>
              <a:ext uri="{FF2B5EF4-FFF2-40B4-BE49-F238E27FC236}">
                <a16:creationId xmlns:a16="http://schemas.microsoft.com/office/drawing/2014/main" id="{7130EC78-3602-AA7B-448A-21B82FBE3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40" b="1"/>
          <a:stretch>
            <a:fillRect/>
          </a:stretch>
        </p:blipFill>
        <p:spPr bwMode="auto">
          <a:xfrm>
            <a:off x="2" y="2017467"/>
            <a:ext cx="3864428" cy="470400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46797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Applying Theory to Amira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C5BF1BBB-FF3A-65E6-CDC4-CEF8C89AED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21629" y="1706563"/>
            <a:ext cx="7809369" cy="515143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Amira’s anxiety when carers leave suggests insecure attachment.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Limited verbal communication may show difficulty expressing needs.</a:t>
            </a:r>
          </a:p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Struggles with group play indicate she may not feel confident or safe with peers.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5123" name="Picture 3" descr="Onlooker Play: What It Is &amp; Why It's ...">
            <a:extLst>
              <a:ext uri="{FF2B5EF4-FFF2-40B4-BE49-F238E27FC236}">
                <a16:creationId xmlns:a16="http://schemas.microsoft.com/office/drawing/2014/main" id="{E3166FE2-84D7-46A0-753A-359CC3759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" r="4546" b="1"/>
          <a:stretch>
            <a:fillRect/>
          </a:stretch>
        </p:blipFill>
        <p:spPr bwMode="auto">
          <a:xfrm>
            <a:off x="61001" y="2017467"/>
            <a:ext cx="4032028" cy="484053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Practical Strategies or Interventions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746A7C1E-2A65-C55B-E214-999C070FB4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66657" y="2017467"/>
            <a:ext cx="6825343" cy="484053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Provide a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consistent key worker to build trust.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Use gradual separation to reduce anxiety (</a:t>
            </a:r>
            <a:r>
              <a:rPr kumimoji="0" lang="it-IT" altLang="en-US" i="0" u="none" strike="noStrike" cap="none" normalizeH="0" baseline="0" dirty="0">
                <a:ln>
                  <a:noFill/>
                </a:ln>
                <a:effectLst/>
              </a:rPr>
              <a:t>Agbayani, Fortier, and Kain, 2020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).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Encourage small group play with supportive peers.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Offer emotional expression activities, e.g., drawing, story-telling.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</a:rPr>
              <a:t>Maintain predictable routines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to provide security.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6C709-8794-DF4E-A15C-6E648F09DD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pic>
        <p:nvPicPr>
          <p:cNvPr id="6147" name="Picture 3" descr="Small Group Activities for Preschoolers ...">
            <a:extLst>
              <a:ext uri="{FF2B5EF4-FFF2-40B4-BE49-F238E27FC236}">
                <a16:creationId xmlns:a16="http://schemas.microsoft.com/office/drawing/2014/main" id="{AFB75D62-CEDC-7148-5BBB-A5FE8E56C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r="1" b="1"/>
          <a:stretch>
            <a:fillRect/>
          </a:stretch>
        </p:blipFill>
        <p:spPr bwMode="auto">
          <a:xfrm>
            <a:off x="1" y="2017467"/>
            <a:ext cx="4865913" cy="336681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36292-81F3-7FB7-3AD8-D5F18D6CA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sz="4400"/>
              <a:t>Biological and Environmental Influences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BB54983-3363-786D-C4AF-19D7E6B27C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0" y="2017467"/>
            <a:ext cx="7620000" cy="484053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Nature: 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Amira’s personality and natural traits affect how she reacts.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</a:rPr>
              <a:t>Nurture: 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How her carers, friends, and nursery environment treat her affects her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effectLst/>
              </a:rPr>
              <a:t>behaviour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.</a:t>
            </a:r>
          </a:p>
          <a:p>
            <a:pPr marL="457200" marR="0" lvl="0" indent="-4572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</a:rPr>
              <a:t>Both nature and nurture together shape how she feels, learns, and plays.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85638-4A85-041E-9D07-5B8781A1F4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pic>
        <p:nvPicPr>
          <p:cNvPr id="8195" name="Picture 3" descr="Preschool Children Playing Stock Photos ...">
            <a:extLst>
              <a:ext uri="{FF2B5EF4-FFF2-40B4-BE49-F238E27FC236}">
                <a16:creationId xmlns:a16="http://schemas.microsoft.com/office/drawing/2014/main" id="{4E5643C3-9C72-BD84-35F3-700F840F7A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40" b="1"/>
          <a:stretch>
            <a:fillRect/>
          </a:stretch>
        </p:blipFill>
        <p:spPr bwMode="auto">
          <a:xfrm>
            <a:off x="45500" y="2017467"/>
            <a:ext cx="4123730" cy="415473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4307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092" y="288926"/>
            <a:ext cx="9779183" cy="1325563"/>
          </a:xfrm>
        </p:spPr>
        <p:txBody>
          <a:bodyPr rtlCol="0"/>
          <a:lstStyle/>
          <a:p>
            <a:r>
              <a:rPr lang="en-GB" dirty="0"/>
              <a:t>Evaluation of Bowlby’s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90AB4-D228-4548-B072-726498212362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0" y="1719944"/>
            <a:ext cx="12191999" cy="5138056"/>
          </a:xfrm>
        </p:spPr>
        <p:txBody>
          <a:bodyPr rtlCol="0"/>
          <a:lstStyle/>
          <a:p>
            <a:r>
              <a:rPr lang="en-GB" sz="3200" dirty="0"/>
              <a:t>Usefulness: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Explains Amira’s anxiety and social challenges.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Guides practical interventions to improve attachment and emotional wellbeing.</a:t>
            </a:r>
          </a:p>
          <a:p>
            <a:pPr rtl="0"/>
            <a:r>
              <a:rPr lang="en-GB" sz="3200" dirty="0"/>
              <a:t>Limitations: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Focuses mainly on early years; less guidance for older children.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Does not fully account for culture, individual temperament, or wider social factors.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448B0-743E-0045-8131-69B4EEC58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D53E7D3-363D-9321-54B5-5884DDAFD3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6813" y="3073797"/>
            <a:ext cx="318611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A571CE6C-AA8B-C722-EECA-4423A49CBA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32266"/>
            <a:ext cx="3289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C9808-3894-2CF7-7AD8-0DF0B9029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9898C9FF-BF1B-7D29-2950-E2DB572F4B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2017467"/>
            <a:ext cx="8011886" cy="484053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Bowlby’s theory helps understand Amira’s 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effectLst/>
              </a:rPr>
              <a:t>behaviour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 and needs.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Applying attachment-based strategies can improve emotional and social development.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effectLst/>
              </a:rPr>
              <a:t>Consider both biological and environmental factors for holistic care.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4F07B7-0C59-9319-9D07-83E899F4BB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11267" name="Picture 3" descr="positive childhood experiences (PCEs ...">
            <a:extLst>
              <a:ext uri="{FF2B5EF4-FFF2-40B4-BE49-F238E27FC236}">
                <a16:creationId xmlns:a16="http://schemas.microsoft.com/office/drawing/2014/main" id="{073133A5-37E3-42B6-7915-CC73169CF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46"/>
          <a:stretch>
            <a:fillRect/>
          </a:stretch>
        </p:blipFill>
        <p:spPr bwMode="auto">
          <a:xfrm>
            <a:off x="8458200" y="1706563"/>
            <a:ext cx="3774247" cy="515143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17826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273629"/>
          </a:xfrm>
        </p:spPr>
        <p:txBody>
          <a:bodyPr rtlCol="0"/>
          <a:lstStyle/>
          <a:p>
            <a:pPr rtl="0"/>
            <a:r>
              <a:rPr lang="en-GB" dirty="0"/>
              <a:t>References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273629"/>
            <a:ext cx="12279086" cy="617220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 </a:t>
            </a:r>
            <a:r>
              <a:rPr lang="en-GB" sz="2600"/>
              <a:t>Agbayani</a:t>
            </a:r>
            <a:r>
              <a:rPr lang="en-GB" sz="2600" dirty="0"/>
              <a:t>, C-JG, Fortier, MA &amp; Kain, ZN (2020). ‘Non-pharmacological methods of reducing perioperative anxiety in children’, BJA Education, vol. 20, no. 12, Elsevier BV, pp. 424–430. </a:t>
            </a:r>
            <a:r>
              <a:rPr lang="en-GB" sz="2600" u="sng" dirty="0">
                <a:hlinkClick r:id="rId3"/>
              </a:rPr>
              <a:t>https://doi.org/10.1016/j.bjae.2020.08.003 </a:t>
            </a:r>
            <a:endParaRPr lang="en-GB" sz="2600" dirty="0"/>
          </a:p>
          <a:p>
            <a:r>
              <a:rPr lang="en-GB" sz="2600" dirty="0" err="1"/>
              <a:t>Febriantini</a:t>
            </a:r>
            <a:r>
              <a:rPr lang="en-GB" sz="2600" dirty="0"/>
              <a:t>, WA, </a:t>
            </a:r>
            <a:r>
              <a:rPr lang="en-GB" sz="2600" dirty="0" err="1"/>
              <a:t>Fitriati</a:t>
            </a:r>
            <a:r>
              <a:rPr lang="en-GB" sz="2600" dirty="0"/>
              <a:t>, R &amp; </a:t>
            </a:r>
            <a:r>
              <a:rPr lang="en-GB" sz="2600" dirty="0" err="1"/>
              <a:t>Oktaviani</a:t>
            </a:r>
            <a:r>
              <a:rPr lang="en-GB" sz="2600" dirty="0"/>
              <a:t>, L 2021, ‘AN ANALYSIS OF VERBAL AND NON-VERBAL COMMUNICATION IN AUTISTIC CHILDREN’, Journal of Research on Language Education, vol. 2, no. 1, Universitas </a:t>
            </a:r>
            <a:r>
              <a:rPr lang="en-GB" sz="2600" dirty="0" err="1"/>
              <a:t>Teknokrat</a:t>
            </a:r>
            <a:r>
              <a:rPr lang="en-GB" sz="2600" dirty="0"/>
              <a:t> Indonesia, p. 53. </a:t>
            </a:r>
            <a:r>
              <a:rPr lang="en-GB" sz="2600" u="sng" dirty="0">
                <a:hlinkClick r:id="rId4"/>
              </a:rPr>
              <a:t>https://doi.org/10.33365/jorle.v2i1.923 </a:t>
            </a:r>
            <a:endParaRPr lang="en-GB" sz="2600" dirty="0"/>
          </a:p>
          <a:p>
            <a:r>
              <a:rPr lang="en-GB" sz="2600" dirty="0"/>
              <a:t>Healy, K, Venables, J, Povey, J, Baxter, J, Scull, S, Thompson, K and Boman, M (2024). ‘The emotional terrain of foster and kinship carers’ relationships with parents of children in care: Carers’ perspectives’, Children and Youth Services Review, vol. 161, Elsevier BV, p. 107672. </a:t>
            </a:r>
            <a:r>
              <a:rPr lang="en-GB" sz="2600" u="sng" dirty="0">
                <a:hlinkClick r:id="rId5"/>
              </a:rPr>
              <a:t>https://doi.org/10.1016/j.childyouth.2024.107672 </a:t>
            </a:r>
            <a:endParaRPr lang="en-GB" sz="2600" dirty="0"/>
          </a:p>
          <a:p>
            <a:r>
              <a:rPr lang="en-GB" sz="2600" dirty="0"/>
              <a:t>Lam, LT, Rai, A and Lam, MK (2019). ‘Attachment problems in childhood and the development of anxiety in adolescents: A systematic review of longitudinal and prospective studies’, Mental Health &amp;amp; Prevention, vol. 14, Elsevier BV, p. 100154. </a:t>
            </a:r>
            <a:r>
              <a:rPr lang="en-GB" sz="2600" u="sng" dirty="0">
                <a:hlinkClick r:id="rId6"/>
              </a:rPr>
              <a:t>https://doi.org/10.1016/j.mhp.2019.02.002 </a:t>
            </a:r>
            <a:endParaRPr lang="en-GB" sz="2600" dirty="0"/>
          </a:p>
          <a:p>
            <a:r>
              <a:rPr lang="en-GB" sz="2600" dirty="0"/>
              <a:t>Moore, JE (2021). Developing Secure Attachment Through Play, Routledge. </a:t>
            </a:r>
            <a:r>
              <a:rPr lang="en-GB" sz="2600" u="sng" dirty="0">
                <a:hlinkClick r:id="rId7"/>
              </a:rPr>
              <a:t>https://doi.org/10.4324/9781003150176 </a:t>
            </a:r>
            <a:endParaRPr lang="en-GB" sz="2600" dirty="0"/>
          </a:p>
          <a:p>
            <a:r>
              <a:rPr lang="en-GB" sz="2600" dirty="0"/>
              <a:t>Young, ES, Simpson, JA, </a:t>
            </a:r>
            <a:r>
              <a:rPr lang="en-GB" sz="2600" dirty="0" err="1"/>
              <a:t>Griskevicius</a:t>
            </a:r>
            <a:r>
              <a:rPr lang="en-GB" sz="2600" dirty="0"/>
              <a:t>, V, </a:t>
            </a:r>
            <a:r>
              <a:rPr lang="en-GB" sz="2600" dirty="0" err="1"/>
              <a:t>Huelsnitz</a:t>
            </a:r>
            <a:r>
              <a:rPr lang="en-GB" sz="2600" dirty="0"/>
              <a:t>, CO and Fleck, C (2017). ‘Childhood attachment and adult personality: A life history perspective’, Self and Identity, vol. 18, no. 1, Informa UK Limited, pp. 22–38. </a:t>
            </a:r>
            <a:r>
              <a:rPr lang="en-GB" sz="2600" u="sng" dirty="0">
                <a:hlinkClick r:id="rId8"/>
              </a:rPr>
              <a:t>https://doi.org/10.1080/15298868.2017.1353540 </a:t>
            </a:r>
            <a:endParaRPr lang="en-GB" sz="2600" dirty="0"/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pic>
        <p:nvPicPr>
          <p:cNvPr id="12290" name="Picture 2" descr="Man Thank You Stock Illustrations – 2 ...">
            <a:extLst>
              <a:ext uri="{FF2B5EF4-FFF2-40B4-BE49-F238E27FC236}">
                <a16:creationId xmlns:a16="http://schemas.microsoft.com/office/drawing/2014/main" id="{A6A50FB6-D164-2CC1-4B4D-7C70DCE61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2528" y="2526318"/>
            <a:ext cx="2828613" cy="282861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309" name="Slide Number Placeholder 10">
            <a:extLst>
              <a:ext uri="{FF2B5EF4-FFF2-40B4-BE49-F238E27FC236}">
                <a16:creationId xmlns:a16="http://schemas.microsoft.com/office/drawing/2014/main" id="{D8BE528D-CD63-C757-DA1A-BE77AAFD6C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pic>
        <p:nvPicPr>
          <p:cNvPr id="12292" name="Picture 4" descr="say &quot;thank you&quot; in Norwegian ...">
            <a:extLst>
              <a:ext uri="{FF2B5EF4-FFF2-40B4-BE49-F238E27FC236}">
                <a16:creationId xmlns:a16="http://schemas.microsoft.com/office/drawing/2014/main" id="{93B3A06C-1113-7F36-8206-CB6B10743AD6}"/>
              </a:ext>
            </a:extLst>
          </p:cNvPr>
          <p:cNvPicPr>
            <a:picLocks noGrp="1" noChangeAspect="1" noChangeArrowheads="1"/>
          </p:cNvPicPr>
          <p:nvPr>
            <p:ph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25" y="3446797"/>
            <a:ext cx="3173413" cy="98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Gratitude Research Reveals Why Saying ...">
            <a:extLst>
              <a:ext uri="{FF2B5EF4-FFF2-40B4-BE49-F238E27FC236}">
                <a16:creationId xmlns:a16="http://schemas.microsoft.com/office/drawing/2014/main" id="{15D83751-9F3B-F887-04B4-E52B0371B8B2}"/>
              </a:ext>
            </a:extLst>
          </p:cNvPr>
          <p:cNvPicPr>
            <a:picLocks noGrp="1" noChangeAspect="1" noChangeArrowheads="1"/>
          </p:cNvPicPr>
          <p:nvPr>
            <p:ph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456" y="306863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{F291E805-9AA3-406A-98F2-0E3C8646D0FF}tf45331398_win32</Template>
  <TotalTime>5242</TotalTime>
  <Words>786</Words>
  <Application>Microsoft Office PowerPoint</Application>
  <PresentationFormat>Widescreen</PresentationFormat>
  <Paragraphs>74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Tenorite</vt:lpstr>
      <vt:lpstr>Office Theme</vt:lpstr>
      <vt:lpstr>Title: Supporting Amira’s Development: Applying Bowlby’s Attachment Theory </vt:lpstr>
      <vt:lpstr>Introduction </vt:lpstr>
      <vt:lpstr>Chosen Theory: Bowlby’s Attachment Theory</vt:lpstr>
      <vt:lpstr>Key Concepts of Bowlby’s Theory</vt:lpstr>
      <vt:lpstr>Applying Theory to Amira</vt:lpstr>
      <vt:lpstr>Practical Strategies or Interventions</vt:lpstr>
      <vt:lpstr>Biological and Environmental Influences</vt:lpstr>
      <vt:lpstr>Evaluation of Bowlby’s Theory</vt:lpstr>
      <vt:lpstr>Conclusion </vt:lpstr>
      <vt:lpstr>References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Jibril Salifu</dc:creator>
  <cp:lastModifiedBy>Linda Tekyi (2330445)</cp:lastModifiedBy>
  <cp:revision>3</cp:revision>
  <dcterms:created xsi:type="dcterms:W3CDTF">2025-10-05T22:06:04Z</dcterms:created>
  <dcterms:modified xsi:type="dcterms:W3CDTF">2025-10-11T17:03:55Z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