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59" r:id="rId4"/>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2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179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1008" y="-125"/>
      </p:cViewPr>
      <p:guideLst>
        <p:guide orient="horz" pos="312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3077283"/>
            <a:ext cx="5829300" cy="2123369"/>
          </a:xfrm>
        </p:spPr>
        <p:txBody>
          <a:bodyPr/>
          <a:lstStyle/>
          <a:p>
            <a:r>
              <a:rPr lang="en-US"/>
              <a:t>Click to edit Master title style</a:t>
            </a:r>
            <a:endParaRPr lang="en-GB"/>
          </a:p>
        </p:txBody>
      </p:sp>
      <p:sp>
        <p:nvSpPr>
          <p:cNvPr id="3" name="Subtitle 2"/>
          <p:cNvSpPr>
            <a:spLocks noGrp="1"/>
          </p:cNvSpPr>
          <p:nvPr>
            <p:ph type="subTitle" idx="1"/>
          </p:nvPr>
        </p:nvSpPr>
        <p:spPr>
          <a:xfrm>
            <a:off x="1028700" y="5613400"/>
            <a:ext cx="4800600" cy="2531533"/>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F48C5B0-E43D-4410-A595-AEF3990EBA2A}" type="datetimeFigureOut">
              <a:rPr lang="en-US" smtClean="0"/>
              <a:t>2/17/2023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9070C-FE13-4873-B61F-F9DCDA76492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F48C5B0-E43D-4410-A595-AEF3990EBA2A}" type="datetimeFigureOut">
              <a:rPr lang="en-US" smtClean="0"/>
              <a:t>2/17/2023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9070C-FE13-4873-B61F-F9DCDA76492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6365522"/>
            <a:ext cx="5829300" cy="1967442"/>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541735" y="4198587"/>
            <a:ext cx="5829300" cy="2166936"/>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48C5B0-E43D-4410-A595-AEF3990EBA2A}" type="datetimeFigureOut">
              <a:rPr lang="en-US" smtClean="0"/>
              <a:t>2/17/2023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9070C-FE13-4873-B61F-F9DCDA76492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257176" y="3081867"/>
            <a:ext cx="2257425" cy="871590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2628901" y="3081867"/>
            <a:ext cx="2257425" cy="871590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F48C5B0-E43D-4410-A595-AEF3990EBA2A}" type="datetimeFigureOut">
              <a:rPr lang="en-US" smtClean="0"/>
              <a:t>2/17/2023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D9070C-FE13-4873-B61F-F9DCDA76492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42900" y="396699"/>
            <a:ext cx="6172200" cy="1651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342900" y="2217385"/>
            <a:ext cx="3030141"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42900" y="3141486"/>
            <a:ext cx="3030141"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3483770" y="2217385"/>
            <a:ext cx="3031331"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483770" y="3141486"/>
            <a:ext cx="3031331"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F48C5B0-E43D-4410-A595-AEF3990EBA2A}" type="datetimeFigureOut">
              <a:rPr lang="en-US" smtClean="0"/>
              <a:t>2/17/2023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D9070C-FE13-4873-B61F-F9DCDA76492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F48C5B0-E43D-4410-A595-AEF3990EBA2A}" type="datetimeFigureOut">
              <a:rPr lang="en-US" smtClean="0"/>
              <a:t>2/17/2023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D9070C-FE13-4873-B61F-F9DCDA76492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48C5B0-E43D-4410-A595-AEF3990EBA2A}" type="datetimeFigureOut">
              <a:rPr lang="en-US" smtClean="0"/>
              <a:t>2/17/2023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D9070C-FE13-4873-B61F-F9DCDA76492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1" y="394406"/>
            <a:ext cx="2256235" cy="1678517"/>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2681288" y="394406"/>
            <a:ext cx="3833813" cy="845449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342901" y="2072923"/>
            <a:ext cx="2256235" cy="677598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48C5B0-E43D-4410-A595-AEF3990EBA2A}" type="datetimeFigureOut">
              <a:rPr lang="en-US" smtClean="0"/>
              <a:t>2/17/2023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D9070C-FE13-4873-B61F-F9DCDA76492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934201"/>
            <a:ext cx="4114800" cy="818622"/>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344216" y="885119"/>
            <a:ext cx="4114800"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344216" y="7752823"/>
            <a:ext cx="4114800" cy="116257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48C5B0-E43D-4410-A595-AEF3990EBA2A}" type="datetimeFigureOut">
              <a:rPr lang="en-US" smtClean="0"/>
              <a:t>2/17/2023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D9070C-FE13-4873-B61F-F9DCDA76492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F48C5B0-E43D-4410-A595-AEF3990EBA2A}" type="datetimeFigureOut">
              <a:rPr lang="en-US" smtClean="0"/>
              <a:t>2/17/2023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9070C-FE13-4873-B61F-F9DCDA76492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29037" y="529697"/>
            <a:ext cx="1157288" cy="112680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6" y="529697"/>
            <a:ext cx="3357563" cy="112680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F48C5B0-E43D-4410-A595-AEF3990EBA2A}" type="datetimeFigureOut">
              <a:rPr lang="en-US" smtClean="0"/>
              <a:t>2/17/2023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9070C-FE13-4873-B61F-F9DCDA76492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96699"/>
            <a:ext cx="6172200" cy="1651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342900" y="2311402"/>
            <a:ext cx="6172200" cy="653750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42900" y="9181396"/>
            <a:ext cx="1600200" cy="527402"/>
          </a:xfrm>
          <a:prstGeom prst="rect">
            <a:avLst/>
          </a:prstGeom>
        </p:spPr>
        <p:txBody>
          <a:bodyPr vert="horz" lIns="91440" tIns="45720" rIns="91440" bIns="45720" rtlCol="0" anchor="ctr"/>
          <a:lstStyle>
            <a:lvl1pPr algn="l">
              <a:defRPr sz="1200">
                <a:solidFill>
                  <a:schemeClr val="tx1">
                    <a:tint val="75000"/>
                  </a:schemeClr>
                </a:solidFill>
              </a:defRPr>
            </a:lvl1pPr>
          </a:lstStyle>
          <a:p>
            <a:fld id="{FF48C5B0-E43D-4410-A595-AEF3990EBA2A}" type="datetimeFigureOut">
              <a:rPr lang="en-US" smtClean="0"/>
              <a:t>2/17/2023</a:t>
            </a:fld>
            <a:endParaRPr lang="en-GB"/>
          </a:p>
        </p:txBody>
      </p:sp>
      <p:sp>
        <p:nvSpPr>
          <p:cNvPr id="5" name="Footer Placeholder 4"/>
          <p:cNvSpPr>
            <a:spLocks noGrp="1"/>
          </p:cNvSpPr>
          <p:nvPr>
            <p:ph type="ftr" sz="quarter" idx="3"/>
          </p:nvPr>
        </p:nvSpPr>
        <p:spPr>
          <a:xfrm>
            <a:off x="2343150" y="9181396"/>
            <a:ext cx="2171700" cy="527402"/>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914900" y="9181396"/>
            <a:ext cx="1600200" cy="527402"/>
          </a:xfrm>
          <a:prstGeom prst="rect">
            <a:avLst/>
          </a:prstGeom>
        </p:spPr>
        <p:txBody>
          <a:bodyPr vert="horz" lIns="91440" tIns="45720" rIns="91440" bIns="45720" rtlCol="0" anchor="ctr"/>
          <a:lstStyle>
            <a:lvl1pPr algn="r">
              <a:defRPr sz="1200">
                <a:solidFill>
                  <a:schemeClr val="tx1">
                    <a:tint val="75000"/>
                  </a:schemeClr>
                </a:solidFill>
              </a:defRPr>
            </a:lvl1pPr>
          </a:lstStyle>
          <a:p>
            <a:fld id="{09D9070C-FE13-4873-B61F-F9DCDA76492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greatbritishchefs.com/collections/crab-salad-recipes" TargetMode="External"/><Relationship Id="rId2" Type="http://schemas.openxmlformats.org/officeDocument/2006/relationships/hyperlink" Target="https://www.greatbritishchefs.com/ingredients/halibut-recipes" TargetMode="External"/><Relationship Id="rId1" Type="http://schemas.openxmlformats.org/officeDocument/2006/relationships/slideLayout" Target="../slideLayouts/slideLayout1.xml"/><Relationship Id="rId4" Type="http://schemas.openxmlformats.org/officeDocument/2006/relationships/hyperlink" Target="https://www.finedininglovers.com/recipes/main-course/linguine-swordfish-zucchini-and-m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57EFC-77DC-49A5-8F05-D710B813211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8DE0207-5761-7BD7-5534-5960A07BE36F}"/>
              </a:ext>
            </a:extLst>
          </p:cNvPr>
          <p:cNvSpPr>
            <a:spLocks noGrp="1"/>
          </p:cNvSpPr>
          <p:nvPr>
            <p:ph idx="1"/>
          </p:nvPr>
        </p:nvSpPr>
        <p:spPr>
          <a:xfrm>
            <a:off x="342900" y="5410200"/>
            <a:ext cx="6172200" cy="3438704"/>
          </a:xfrm>
        </p:spPr>
        <p:txBody>
          <a:bodyPr>
            <a:normAutofit/>
          </a:bodyPr>
          <a:lstStyle/>
          <a:p>
            <a:endParaRPr lang="en-GB" sz="2800" dirty="0"/>
          </a:p>
          <a:p>
            <a:r>
              <a:rPr lang="en-GB" sz="2800" dirty="0"/>
              <a:t>Module </a:t>
            </a:r>
            <a:r>
              <a:rPr lang="en-GB" sz="2800" dirty="0" err="1"/>
              <a:t>name:Food</a:t>
            </a:r>
            <a:r>
              <a:rPr lang="en-GB" sz="2800" dirty="0"/>
              <a:t> and Beverage Operations(BMIH4002)</a:t>
            </a:r>
          </a:p>
          <a:p>
            <a:r>
              <a:rPr lang="en-GB" sz="2800" dirty="0"/>
              <a:t>Student </a:t>
            </a:r>
            <a:r>
              <a:rPr lang="en-GB" sz="2800" dirty="0" err="1"/>
              <a:t>name:Cornel</a:t>
            </a:r>
            <a:r>
              <a:rPr lang="en-GB" sz="2800" dirty="0"/>
              <a:t> </a:t>
            </a:r>
            <a:r>
              <a:rPr lang="en-GB" sz="2800" dirty="0" err="1"/>
              <a:t>Stoica</a:t>
            </a:r>
            <a:endParaRPr lang="en-GB" sz="2800" dirty="0"/>
          </a:p>
          <a:p>
            <a:r>
              <a:rPr lang="en-GB" sz="2800" dirty="0"/>
              <a:t>Student number:2206216</a:t>
            </a:r>
          </a:p>
          <a:p>
            <a:r>
              <a:rPr lang="en-GB" sz="2800" dirty="0"/>
              <a:t>Lecturer name: Tristan Hawkins</a:t>
            </a:r>
            <a:br>
              <a:rPr lang="en-GB" sz="2800" dirty="0"/>
            </a:br>
            <a:endParaRPr lang="en-GB" sz="2800" dirty="0"/>
          </a:p>
        </p:txBody>
      </p:sp>
      <p:pic>
        <p:nvPicPr>
          <p:cNvPr id="4" name="Picture 3">
            <a:extLst>
              <a:ext uri="{FF2B5EF4-FFF2-40B4-BE49-F238E27FC236}">
                <a16:creationId xmlns:a16="http://schemas.microsoft.com/office/drawing/2014/main" id="{B5CB5CC4-3DA8-C080-DEE3-D187A0F62D5F}"/>
              </a:ext>
            </a:extLst>
          </p:cNvPr>
          <p:cNvPicPr>
            <a:picLocks noChangeAspect="1" noChangeArrowheads="1"/>
          </p:cNvPicPr>
          <p:nvPr/>
        </p:nvPicPr>
        <p:blipFill>
          <a:blip r:embed="rId2"/>
          <a:srcRect/>
          <a:stretch>
            <a:fillRect/>
          </a:stretch>
        </p:blipFill>
        <p:spPr bwMode="auto">
          <a:xfrm>
            <a:off x="1219200" y="2133600"/>
            <a:ext cx="4648200" cy="2819400"/>
          </a:xfrm>
          <a:prstGeom prst="rect">
            <a:avLst/>
          </a:prstGeom>
          <a:noFill/>
          <a:ln w="9525">
            <a:noFill/>
            <a:miter lim="800000"/>
            <a:headEnd/>
            <a:tailEnd/>
          </a:ln>
          <a:effectLst/>
        </p:spPr>
      </p:pic>
    </p:spTree>
    <p:extLst>
      <p:ext uri="{BB962C8B-B14F-4D97-AF65-F5344CB8AC3E}">
        <p14:creationId xmlns:p14="http://schemas.microsoft.com/office/powerpoint/2010/main" val="10852330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B0EE61-CE5B-CCF0-522B-7816AC1B76A5}"/>
              </a:ext>
            </a:extLst>
          </p:cNvPr>
          <p:cNvSpPr>
            <a:spLocks noGrp="1"/>
          </p:cNvSpPr>
          <p:nvPr>
            <p:ph type="ctrTitle"/>
          </p:nvPr>
        </p:nvSpPr>
        <p:spPr>
          <a:xfrm>
            <a:off x="514350" y="990600"/>
            <a:ext cx="5829300" cy="6096000"/>
          </a:xfrm>
        </p:spPr>
        <p:txBody>
          <a:bodyPr>
            <a:normAutofit fontScale="90000"/>
          </a:bodyPr>
          <a:lstStyle/>
          <a:p>
            <a:r>
              <a:rPr lang="en-GB" sz="1800" b="1" dirty="0">
                <a:latin typeface="Times New Roman" panose="02020603050405020304" pitchFamily="18" charset="0"/>
                <a:cs typeface="Times New Roman" panose="02020603050405020304" pitchFamily="18" charset="0"/>
              </a:rPr>
              <a:t>Sea Food and Fish Valentine’s Day Menu £65/person</a:t>
            </a:r>
            <a:br>
              <a:rPr lang="en-GB" sz="1200" dirty="0">
                <a:latin typeface="Times New Roman" panose="02020603050405020304" pitchFamily="18" charset="0"/>
                <a:cs typeface="Times New Roman" panose="02020603050405020304" pitchFamily="18" charset="0"/>
              </a:rPr>
            </a:br>
            <a:r>
              <a:rPr lang="en-GB" sz="1200" i="1" dirty="0">
                <a:latin typeface="Times New Roman" panose="02020603050405020304" pitchFamily="18" charset="0"/>
                <a:cs typeface="Times New Roman" panose="02020603050405020304" pitchFamily="18" charset="0"/>
              </a:rPr>
              <a:t>(Includes one starter, one main and a desert plus a glass of house wine)</a:t>
            </a:r>
            <a:br>
              <a:rPr lang="en-GB" sz="1200" i="1" dirty="0">
                <a:latin typeface="Times New Roman" panose="02020603050405020304" pitchFamily="18" charset="0"/>
                <a:cs typeface="Times New Roman" panose="02020603050405020304" pitchFamily="18" charset="0"/>
              </a:rPr>
            </a:br>
            <a:r>
              <a:rPr lang="en-GB" sz="1200" b="1" dirty="0">
                <a:solidFill>
                  <a:schemeClr val="tx1"/>
                </a:solidFill>
                <a:latin typeface="Times New Roman" panose="02020603050405020304" pitchFamily="18" charset="0"/>
                <a:cs typeface="Times New Roman" panose="02020603050405020304" pitchFamily="18" charset="0"/>
              </a:rPr>
              <a:t>Valid 13-16 of February 2023</a:t>
            </a:r>
            <a:br>
              <a:rPr lang="en-GB" sz="1200" b="1" dirty="0">
                <a:solidFill>
                  <a:schemeClr val="tx1"/>
                </a:solidFill>
                <a:latin typeface="Times New Roman" panose="02020603050405020304" pitchFamily="18" charset="0"/>
                <a:cs typeface="Times New Roman" panose="02020603050405020304" pitchFamily="18" charset="0"/>
              </a:rPr>
            </a:br>
            <a:br>
              <a:rPr lang="en-GB" sz="1200" i="1" dirty="0">
                <a:latin typeface="Times New Roman" panose="02020603050405020304" pitchFamily="18" charset="0"/>
                <a:cs typeface="Times New Roman" panose="02020603050405020304" pitchFamily="18" charset="0"/>
              </a:rPr>
            </a:br>
            <a:br>
              <a:rPr lang="en-GB" sz="1200" i="1" dirty="0">
                <a:latin typeface="Times New Roman" panose="02020603050405020304" pitchFamily="18" charset="0"/>
                <a:cs typeface="Times New Roman" panose="02020603050405020304" pitchFamily="18" charset="0"/>
              </a:rPr>
            </a:br>
            <a:br>
              <a:rPr lang="en-GB" sz="1200" dirty="0">
                <a:latin typeface="Times New Roman" panose="02020603050405020304" pitchFamily="18" charset="0"/>
                <a:cs typeface="Times New Roman" panose="02020603050405020304" pitchFamily="18" charset="0"/>
              </a:rPr>
            </a:br>
            <a:r>
              <a:rPr lang="en-GB" sz="1400" b="1" dirty="0">
                <a:latin typeface="Times New Roman" panose="02020603050405020304" pitchFamily="18" charset="0"/>
                <a:cs typeface="Times New Roman" panose="02020603050405020304" pitchFamily="18" charset="0"/>
              </a:rPr>
              <a:t>Starters </a:t>
            </a:r>
            <a:br>
              <a:rPr lang="en-GB" sz="1400" b="1" dirty="0">
                <a:latin typeface="Times New Roman" panose="02020603050405020304" pitchFamily="18" charset="0"/>
                <a:cs typeface="Times New Roman" panose="02020603050405020304" pitchFamily="18" charset="0"/>
              </a:rPr>
            </a:b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Prawn Tempura with soy sauce</a:t>
            </a:r>
            <a:br>
              <a:rPr lang="en-GB" sz="1200" b="1" dirty="0">
                <a:latin typeface="Times New Roman" panose="02020603050405020304" pitchFamily="18" charset="0"/>
                <a:cs typeface="Times New Roman" panose="02020603050405020304" pitchFamily="18" charset="0"/>
              </a:rPr>
            </a:b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Crab salad with avocado </a:t>
            </a:r>
            <a:br>
              <a:rPr lang="en-GB" sz="1200" b="1" dirty="0">
                <a:latin typeface="Times New Roman" panose="02020603050405020304" pitchFamily="18" charset="0"/>
                <a:cs typeface="Times New Roman" panose="02020603050405020304" pitchFamily="18" charset="0"/>
              </a:rPr>
            </a:br>
            <a:br>
              <a:rPr lang="en-GB" sz="1200" dirty="0">
                <a:latin typeface="Times New Roman" panose="02020603050405020304" pitchFamily="18" charset="0"/>
                <a:cs typeface="Times New Roman" panose="02020603050405020304" pitchFamily="18" charset="0"/>
              </a:rPr>
            </a:br>
            <a:r>
              <a:rPr lang="en-GB" sz="1200" b="1" dirty="0">
                <a:latin typeface="Times New Roman" panose="02020603050405020304" pitchFamily="18" charset="0"/>
                <a:cs typeface="Times New Roman" panose="02020603050405020304" pitchFamily="18" charset="0"/>
              </a:rPr>
              <a:t>Smoked haddock </a:t>
            </a:r>
            <a:r>
              <a:rPr lang="en-GB" sz="1200" b="1" dirty="0" err="1">
                <a:latin typeface="Times New Roman" panose="02020603050405020304" pitchFamily="18" charset="0"/>
                <a:cs typeface="Times New Roman" panose="02020603050405020304" pitchFamily="18" charset="0"/>
              </a:rPr>
              <a:t>paté</a:t>
            </a:r>
            <a:r>
              <a:rPr lang="en-GB" sz="1200" b="1" dirty="0">
                <a:latin typeface="Times New Roman" panose="02020603050405020304" pitchFamily="18" charset="0"/>
                <a:cs typeface="Times New Roman" panose="02020603050405020304" pitchFamily="18" charset="0"/>
              </a:rPr>
              <a:t> with crusty bread</a:t>
            </a:r>
            <a:br>
              <a:rPr lang="en-GB" sz="1200" b="1" dirty="0">
                <a:latin typeface="Times New Roman" panose="02020603050405020304" pitchFamily="18" charset="0"/>
                <a:cs typeface="Times New Roman" panose="02020603050405020304" pitchFamily="18" charset="0"/>
              </a:rPr>
            </a:br>
            <a:br>
              <a:rPr lang="en-GB" sz="1200" dirty="0">
                <a:latin typeface="Times New Roman" panose="02020603050405020304" pitchFamily="18" charset="0"/>
                <a:cs typeface="Times New Roman" panose="02020603050405020304" pitchFamily="18" charset="0"/>
              </a:rPr>
            </a:br>
            <a:r>
              <a:rPr lang="en-GB" sz="1400" b="1" dirty="0">
                <a:latin typeface="Times New Roman" panose="02020603050405020304" pitchFamily="18" charset="0"/>
                <a:cs typeface="Times New Roman" panose="02020603050405020304" pitchFamily="18" charset="0"/>
              </a:rPr>
              <a:t>Main Course</a:t>
            </a:r>
            <a:br>
              <a:rPr lang="en-GB" sz="1200" dirty="0">
                <a:latin typeface="Times New Roman" panose="02020603050405020304" pitchFamily="18" charset="0"/>
                <a:cs typeface="Times New Roman" panose="02020603050405020304" pitchFamily="18" charset="0"/>
              </a:rPr>
            </a:br>
            <a:br>
              <a:rPr lang="en-GB" sz="1200" dirty="0">
                <a:latin typeface="Times New Roman" panose="02020603050405020304" pitchFamily="18" charset="0"/>
                <a:cs typeface="Times New Roman" panose="02020603050405020304" pitchFamily="18" charset="0"/>
              </a:rPr>
            </a:br>
            <a:r>
              <a:rPr lang="en-GB" sz="1200" b="1" i="0" dirty="0">
                <a:effectLst/>
                <a:latin typeface="Times New Roman" panose="02020603050405020304" pitchFamily="18" charset="0"/>
                <a:cs typeface="Times New Roman" panose="02020603050405020304" pitchFamily="18" charset="0"/>
              </a:rPr>
              <a:t>French Steamed Mussels (Moules </a:t>
            </a:r>
            <a:r>
              <a:rPr lang="en-GB" sz="1200" b="1" i="0" dirty="0" err="1">
                <a:effectLst/>
                <a:latin typeface="Times New Roman" panose="02020603050405020304" pitchFamily="18" charset="0"/>
                <a:cs typeface="Times New Roman" panose="02020603050405020304" pitchFamily="18" charset="0"/>
              </a:rPr>
              <a:t>Marinières</a:t>
            </a:r>
            <a:r>
              <a:rPr lang="en-GB" sz="1200" b="1" i="0" dirty="0">
                <a:effectLst/>
                <a:latin typeface="Times New Roman" panose="02020603050405020304" pitchFamily="18" charset="0"/>
                <a:cs typeface="Times New Roman" panose="02020603050405020304" pitchFamily="18" charset="0"/>
              </a:rPr>
              <a:t>)</a:t>
            </a:r>
            <a:br>
              <a:rPr lang="en-GB" sz="1200" b="1" i="0" dirty="0">
                <a:effectLst/>
                <a:latin typeface="Times New Roman" panose="02020603050405020304" pitchFamily="18" charset="0"/>
                <a:cs typeface="Times New Roman" panose="02020603050405020304" pitchFamily="18" charset="0"/>
              </a:rPr>
            </a:br>
            <a:r>
              <a:rPr lang="en-GB" sz="1200" b="0" i="1" dirty="0">
                <a:effectLst/>
                <a:latin typeface="Times New Roman" panose="02020603050405020304" pitchFamily="18" charset="0"/>
                <a:cs typeface="Times New Roman" panose="02020603050405020304" pitchFamily="18" charset="0"/>
              </a:rPr>
              <a:t>Fresh mussels in white wine sauce </a:t>
            </a:r>
            <a:br>
              <a:rPr lang="en-GB" sz="1200" b="0" i="0" dirty="0">
                <a:effectLst/>
                <a:latin typeface="Times New Roman" panose="02020603050405020304" pitchFamily="18" charset="0"/>
                <a:cs typeface="Times New Roman" panose="02020603050405020304" pitchFamily="18" charset="0"/>
              </a:rPr>
            </a:br>
            <a:br>
              <a:rPr lang="en-GB" sz="1200" b="0" i="0" dirty="0">
                <a:effectLst/>
                <a:latin typeface="Times New Roman" panose="02020603050405020304" pitchFamily="18" charset="0"/>
                <a:cs typeface="Times New Roman" panose="02020603050405020304" pitchFamily="18" charset="0"/>
              </a:rPr>
            </a:br>
            <a:r>
              <a:rPr lang="en-GB" sz="1200" b="0" i="0" dirty="0">
                <a:solidFill>
                  <a:srgbClr val="000000"/>
                </a:solidFill>
                <a:effectLst/>
                <a:latin typeface="Times New Roman" panose="02020603050405020304" pitchFamily="18" charset="0"/>
                <a:cs typeface="Times New Roman" panose="02020603050405020304" pitchFamily="18" charset="0"/>
              </a:rPr>
              <a:t> </a:t>
            </a:r>
            <a:r>
              <a:rPr lang="en-GB" sz="1200" b="1" i="0" dirty="0">
                <a:solidFill>
                  <a:srgbClr val="000000"/>
                </a:solidFill>
                <a:effectLst/>
                <a:latin typeface="Times New Roman" panose="02020603050405020304" pitchFamily="18" charset="0"/>
                <a:cs typeface="Times New Roman" panose="02020603050405020304" pitchFamily="18" charset="0"/>
              </a:rPr>
              <a:t>Linguini with swordfish and zucchini </a:t>
            </a:r>
            <a:br>
              <a:rPr lang="en-GB" sz="1200" b="0" i="0" dirty="0">
                <a:solidFill>
                  <a:srgbClr val="000000"/>
                </a:solidFill>
                <a:effectLst/>
                <a:latin typeface="Times New Roman" panose="02020603050405020304" pitchFamily="18" charset="0"/>
                <a:cs typeface="Times New Roman" panose="02020603050405020304" pitchFamily="18" charset="0"/>
              </a:rPr>
            </a:br>
            <a:r>
              <a:rPr lang="en-GB" sz="1200" b="0" i="1" dirty="0">
                <a:solidFill>
                  <a:srgbClr val="000000"/>
                </a:solidFill>
                <a:effectLst/>
                <a:latin typeface="Times New Roman" panose="02020603050405020304" pitchFamily="18" charset="0"/>
                <a:cs typeface="Times New Roman" panose="02020603050405020304" pitchFamily="18" charset="0"/>
              </a:rPr>
              <a:t>Fresh pasta with exquisite Pacific ocean swordfish</a:t>
            </a:r>
            <a:br>
              <a:rPr lang="en-GB" sz="1200" b="0" i="1" dirty="0">
                <a:solidFill>
                  <a:srgbClr val="000000"/>
                </a:solidFill>
                <a:effectLst/>
                <a:latin typeface="Times New Roman" panose="02020603050405020304" pitchFamily="18" charset="0"/>
                <a:cs typeface="Times New Roman" panose="02020603050405020304" pitchFamily="18" charset="0"/>
              </a:rPr>
            </a:br>
            <a:br>
              <a:rPr lang="en-GB" sz="1200" b="0" i="1" dirty="0">
                <a:solidFill>
                  <a:srgbClr val="000000"/>
                </a:solidFill>
                <a:effectLst/>
                <a:latin typeface="Times New Roman" panose="02020603050405020304" pitchFamily="18" charset="0"/>
                <a:cs typeface="Times New Roman" panose="02020603050405020304" pitchFamily="18" charset="0"/>
              </a:rPr>
            </a:br>
            <a:r>
              <a:rPr lang="en-GB" sz="1200" b="1" i="0" dirty="0">
                <a:solidFill>
                  <a:srgbClr val="000000"/>
                </a:solidFill>
                <a:effectLst/>
                <a:latin typeface="Times New Roman" panose="02020603050405020304" pitchFamily="18" charset="0"/>
                <a:cs typeface="Times New Roman" panose="02020603050405020304" pitchFamily="18" charset="0"/>
              </a:rPr>
              <a:t>Pan-roasted halibut with vegetable risotto</a:t>
            </a:r>
            <a:br>
              <a:rPr lang="en-GB" sz="1200" b="1" i="0" dirty="0">
                <a:solidFill>
                  <a:srgbClr val="000000"/>
                </a:solidFill>
                <a:effectLst/>
                <a:latin typeface="Times New Roman" panose="02020603050405020304" pitchFamily="18" charset="0"/>
                <a:cs typeface="Times New Roman" panose="02020603050405020304" pitchFamily="18" charset="0"/>
              </a:rPr>
            </a:br>
            <a:r>
              <a:rPr lang="en-GB" sz="1200" b="0" i="1" dirty="0">
                <a:solidFill>
                  <a:srgbClr val="000000"/>
                </a:solidFill>
                <a:effectLst/>
                <a:latin typeface="Times New Roman" panose="02020603050405020304" pitchFamily="18" charset="0"/>
                <a:cs typeface="Times New Roman" panose="02020603050405020304" pitchFamily="18" charset="0"/>
              </a:rPr>
              <a:t>Delicate halibut with creamy asparagus and baby spinach risotto</a:t>
            </a:r>
            <a:br>
              <a:rPr lang="en-GB" sz="1200" b="0" i="1" dirty="0">
                <a:solidFill>
                  <a:srgbClr val="000000"/>
                </a:solidFill>
                <a:effectLst/>
                <a:latin typeface="Times New Roman" panose="02020603050405020304" pitchFamily="18" charset="0"/>
                <a:cs typeface="Times New Roman" panose="02020603050405020304" pitchFamily="18" charset="0"/>
              </a:rPr>
            </a:br>
            <a:br>
              <a:rPr lang="en-GB" sz="1200" b="0" i="1" dirty="0">
                <a:solidFill>
                  <a:srgbClr val="000000"/>
                </a:solidFill>
                <a:effectLst/>
                <a:latin typeface="Times New Roman" panose="02020603050405020304" pitchFamily="18" charset="0"/>
                <a:cs typeface="Times New Roman" panose="02020603050405020304" pitchFamily="18" charset="0"/>
              </a:rPr>
            </a:br>
            <a:r>
              <a:rPr lang="en-GB" sz="1400" b="1" i="0" dirty="0">
                <a:solidFill>
                  <a:srgbClr val="000000"/>
                </a:solidFill>
                <a:effectLst/>
                <a:latin typeface="Times New Roman" panose="02020603050405020304" pitchFamily="18" charset="0"/>
                <a:cs typeface="Times New Roman" panose="02020603050405020304" pitchFamily="18" charset="0"/>
              </a:rPr>
              <a:t>Deserts</a:t>
            </a:r>
            <a:br>
              <a:rPr lang="en-GB" sz="1200" b="0" i="0" dirty="0">
                <a:solidFill>
                  <a:srgbClr val="000000"/>
                </a:solidFill>
                <a:effectLst/>
                <a:latin typeface="Times New Roman" panose="02020603050405020304" pitchFamily="18" charset="0"/>
                <a:cs typeface="Times New Roman" panose="02020603050405020304" pitchFamily="18" charset="0"/>
              </a:rPr>
            </a:br>
            <a:r>
              <a:rPr lang="en-GB" sz="1200" b="1" i="0" dirty="0">
                <a:solidFill>
                  <a:srgbClr val="000000"/>
                </a:solidFill>
                <a:effectLst/>
                <a:latin typeface="Times New Roman" panose="02020603050405020304" pitchFamily="18" charset="0"/>
                <a:cs typeface="Times New Roman" panose="02020603050405020304" pitchFamily="18" charset="0"/>
              </a:rPr>
              <a:t>Warm chocolate brownie with vanilla ice cream</a:t>
            </a:r>
            <a:br>
              <a:rPr lang="en-GB" sz="1200" b="1" i="0" dirty="0">
                <a:solidFill>
                  <a:srgbClr val="000000"/>
                </a:solidFill>
                <a:effectLst/>
                <a:latin typeface="Times New Roman" panose="02020603050405020304" pitchFamily="18" charset="0"/>
                <a:cs typeface="Times New Roman" panose="02020603050405020304" pitchFamily="18" charset="0"/>
              </a:rPr>
            </a:br>
            <a:br>
              <a:rPr lang="en-GB" sz="1200" b="1" i="0" dirty="0">
                <a:solidFill>
                  <a:srgbClr val="000000"/>
                </a:solidFill>
                <a:effectLst/>
                <a:latin typeface="Times New Roman" panose="02020603050405020304" pitchFamily="18" charset="0"/>
                <a:cs typeface="Times New Roman" panose="02020603050405020304" pitchFamily="18" charset="0"/>
              </a:rPr>
            </a:br>
            <a:r>
              <a:rPr lang="en-GB" sz="1200" b="1" i="0" dirty="0">
                <a:solidFill>
                  <a:srgbClr val="000000"/>
                </a:solidFill>
                <a:effectLst/>
                <a:latin typeface="Times New Roman" panose="02020603050405020304" pitchFamily="18" charset="0"/>
                <a:cs typeface="Times New Roman" panose="02020603050405020304" pitchFamily="18" charset="0"/>
              </a:rPr>
              <a:t>Strawberry cheesecake</a:t>
            </a:r>
            <a:br>
              <a:rPr lang="en-GB" sz="1200" b="1" i="0" dirty="0">
                <a:solidFill>
                  <a:srgbClr val="000000"/>
                </a:solidFill>
                <a:effectLst/>
                <a:latin typeface="Times New Roman" panose="02020603050405020304" pitchFamily="18" charset="0"/>
                <a:cs typeface="Times New Roman" panose="02020603050405020304" pitchFamily="18" charset="0"/>
              </a:rPr>
            </a:br>
            <a:br>
              <a:rPr lang="en-GB" sz="1200" b="1" i="0" dirty="0">
                <a:solidFill>
                  <a:srgbClr val="000000"/>
                </a:solidFill>
                <a:effectLst/>
                <a:latin typeface="Times New Roman" panose="02020603050405020304" pitchFamily="18" charset="0"/>
                <a:cs typeface="Times New Roman" panose="02020603050405020304" pitchFamily="18" charset="0"/>
              </a:rPr>
            </a:br>
            <a:r>
              <a:rPr lang="en-GB" sz="1200" b="1" i="0" dirty="0">
                <a:solidFill>
                  <a:srgbClr val="000000"/>
                </a:solidFill>
                <a:effectLst/>
                <a:latin typeface="Times New Roman" panose="02020603050405020304" pitchFamily="18" charset="0"/>
                <a:cs typeface="Times New Roman" panose="02020603050405020304" pitchFamily="18" charset="0"/>
              </a:rPr>
              <a:t>Poached pear in red wine</a:t>
            </a:r>
            <a:br>
              <a:rPr lang="en-GB" sz="1200" b="0" i="0" dirty="0">
                <a:solidFill>
                  <a:srgbClr val="000000"/>
                </a:solidFill>
                <a:effectLst/>
                <a:latin typeface="Times New Roman" panose="02020603050405020304" pitchFamily="18" charset="0"/>
                <a:cs typeface="Times New Roman" panose="02020603050405020304" pitchFamily="18" charset="0"/>
              </a:rPr>
            </a:br>
            <a:br>
              <a:rPr lang="en-GB" sz="1200" b="0" i="0" dirty="0">
                <a:solidFill>
                  <a:srgbClr val="000000"/>
                </a:solidFill>
                <a:effectLst/>
                <a:latin typeface="Times New Roman" panose="02020603050405020304" pitchFamily="18" charset="0"/>
                <a:cs typeface="Times New Roman" panose="02020603050405020304" pitchFamily="18" charset="0"/>
              </a:rPr>
            </a:br>
            <a:endParaRPr lang="en-GB" sz="1200" dirty="0">
              <a:latin typeface="Times New Roman" panose="02020603050405020304" pitchFamily="18" charset="0"/>
              <a:cs typeface="Times New Roman" panose="02020603050405020304" pitchFamily="18" charset="0"/>
            </a:endParaRPr>
          </a:p>
        </p:txBody>
      </p:sp>
      <p:sp>
        <p:nvSpPr>
          <p:cNvPr id="5" name="Subtitle 4">
            <a:extLst>
              <a:ext uri="{FF2B5EF4-FFF2-40B4-BE49-F238E27FC236}">
                <a16:creationId xmlns:a16="http://schemas.microsoft.com/office/drawing/2014/main" id="{B5C9CEFE-6595-93C9-80F2-A2A9B8036DB0}"/>
              </a:ext>
            </a:extLst>
          </p:cNvPr>
          <p:cNvSpPr>
            <a:spLocks noGrp="1"/>
          </p:cNvSpPr>
          <p:nvPr>
            <p:ph type="subTitle" idx="1"/>
          </p:nvPr>
        </p:nvSpPr>
        <p:spPr>
          <a:xfrm>
            <a:off x="1028700" y="7391400"/>
            <a:ext cx="4800600" cy="753533"/>
          </a:xfrm>
        </p:spPr>
        <p:txBody>
          <a:bodyPr>
            <a:normAutofit/>
          </a:bodyPr>
          <a:lstStyle/>
          <a:p>
            <a:r>
              <a:rPr lang="en-GB" sz="1200" i="1" dirty="0">
                <a:solidFill>
                  <a:schemeClr val="tx1"/>
                </a:solidFill>
                <a:latin typeface="Times New Roman" panose="02020603050405020304" pitchFamily="18" charset="0"/>
                <a:cs typeface="Times New Roman" panose="02020603050405020304" pitchFamily="18" charset="0"/>
              </a:rPr>
              <a:t>Please consult with a member of staff if you have any allergies. Our dishes contain various allergens. </a:t>
            </a:r>
          </a:p>
        </p:txBody>
      </p:sp>
      <p:pic>
        <p:nvPicPr>
          <p:cNvPr id="6" name="Picture 2">
            <a:extLst>
              <a:ext uri="{FF2B5EF4-FFF2-40B4-BE49-F238E27FC236}">
                <a16:creationId xmlns:a16="http://schemas.microsoft.com/office/drawing/2014/main" id="{E7248FF9-B4EA-9B9F-6721-D7D2D22F148C}"/>
              </a:ext>
            </a:extLst>
          </p:cNvPr>
          <p:cNvPicPr>
            <a:picLocks noChangeAspect="1" noChangeArrowheads="1"/>
          </p:cNvPicPr>
          <p:nvPr/>
        </p:nvPicPr>
        <p:blipFill>
          <a:blip r:embed="rId2"/>
          <a:srcRect/>
          <a:stretch>
            <a:fillRect/>
          </a:stretch>
        </p:blipFill>
        <p:spPr bwMode="auto">
          <a:xfrm>
            <a:off x="2743200" y="0"/>
            <a:ext cx="1676400" cy="990600"/>
          </a:xfrm>
          <a:prstGeom prst="rect">
            <a:avLst/>
          </a:prstGeom>
          <a:noFill/>
          <a:ln w="9525">
            <a:noFill/>
            <a:miter lim="800000"/>
            <a:headEnd/>
            <a:tailEnd/>
          </a:ln>
          <a:effectLst/>
        </p:spPr>
      </p:pic>
      <p:pic>
        <p:nvPicPr>
          <p:cNvPr id="8" name="Picture 7" descr="A bowl of mussels">
            <a:extLst>
              <a:ext uri="{FF2B5EF4-FFF2-40B4-BE49-F238E27FC236}">
                <a16:creationId xmlns:a16="http://schemas.microsoft.com/office/drawing/2014/main" id="{50259471-988C-E1ED-25CB-45A1247AEC8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16480" y="8077200"/>
            <a:ext cx="2225039" cy="1066800"/>
          </a:xfrm>
          <a:prstGeom prst="rect">
            <a:avLst/>
          </a:prstGeom>
        </p:spPr>
      </p:pic>
    </p:spTree>
    <p:extLst>
      <p:ext uri="{BB962C8B-B14F-4D97-AF65-F5344CB8AC3E}">
        <p14:creationId xmlns:p14="http://schemas.microsoft.com/office/powerpoint/2010/main" val="63897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8E88A-3AA4-A923-0937-CAFDEB42CC3C}"/>
              </a:ext>
            </a:extLst>
          </p:cNvPr>
          <p:cNvSpPr>
            <a:spLocks noGrp="1"/>
          </p:cNvSpPr>
          <p:nvPr>
            <p:ph type="ctrTitle"/>
          </p:nvPr>
        </p:nvSpPr>
        <p:spPr>
          <a:xfrm>
            <a:off x="514350" y="381001"/>
            <a:ext cx="5829300" cy="4819652"/>
          </a:xfrm>
        </p:spPr>
        <p:txBody>
          <a:bodyPr>
            <a:normAutofit fontScale="90000"/>
          </a:bodyPr>
          <a:lstStyle/>
          <a:p>
            <a:pPr algn="l"/>
            <a:r>
              <a:rPr lang="en-GB" sz="1800" dirty="0">
                <a:latin typeface="Times New Roman" panose="02020603050405020304" pitchFamily="18" charset="0"/>
                <a:cs typeface="Times New Roman" panose="02020603050405020304" pitchFamily="18" charset="0"/>
              </a:rPr>
              <a:t>References:</a:t>
            </a:r>
            <a:br>
              <a:rPr lang="en-GB" sz="1800" dirty="0">
                <a:latin typeface="Times New Roman" panose="02020603050405020304" pitchFamily="18" charset="0"/>
                <a:cs typeface="Times New Roman" panose="02020603050405020304" pitchFamily="18" charset="0"/>
              </a:rPr>
            </a:b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-Great British Chefs, Halibut recipes</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Available at </a:t>
            </a:r>
            <a:r>
              <a:rPr lang="en-GB" sz="1800" dirty="0">
                <a:latin typeface="Times New Roman" panose="02020603050405020304" pitchFamily="18" charset="0"/>
                <a:cs typeface="Times New Roman" panose="02020603050405020304" pitchFamily="18" charset="0"/>
                <a:hlinkClick r:id="rId2"/>
              </a:rPr>
              <a:t>https://www.greatbritishchefs.com/ingredients/halibut-recipes</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(Accessed: 17 February 2023)</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 Great British Chefs, Crab salad recipes</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Available at </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hlinkClick r:id="rId3"/>
              </a:rPr>
              <a:t>https://www.greatbritishchefs.com/collections/crab-salad-recipes</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(Accessed: 17 February 2023)</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-Fine Dining Lovers, </a:t>
            </a:r>
            <a:r>
              <a:rPr lang="en-GB" sz="1800" dirty="0">
                <a:solidFill>
                  <a:srgbClr val="000000"/>
                </a:solidFill>
                <a:effectLst/>
                <a:latin typeface="Times New Roman" panose="02020603050405020304" pitchFamily="18" charset="0"/>
                <a:cs typeface="Times New Roman" panose="02020603050405020304" pitchFamily="18" charset="0"/>
              </a:rPr>
              <a:t>Linguine With Swordfish, Zucchini And Mint</a:t>
            </a:r>
            <a:br>
              <a:rPr lang="en-GB" sz="1800" dirty="0">
                <a:solidFill>
                  <a:srgbClr val="000000"/>
                </a:solidFill>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Available at </a:t>
            </a:r>
            <a:r>
              <a:rPr lang="en-GB" sz="1800" dirty="0">
                <a:latin typeface="Times New Roman" panose="02020603050405020304" pitchFamily="18" charset="0"/>
                <a:cs typeface="Times New Roman" panose="02020603050405020304" pitchFamily="18" charset="0"/>
                <a:hlinkClick r:id="rId4"/>
              </a:rPr>
              <a:t>https://www.finedininglovers.com/recipes/main-course/linguine-swordfish-zucchini-and-mint</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(Accessed: 17 February 2023)</a:t>
            </a:r>
            <a:br>
              <a:rPr lang="en-GB" sz="1400" dirty="0"/>
            </a:br>
            <a:br>
              <a:rPr lang="en-GB" sz="1400" dirty="0"/>
            </a:br>
            <a:endParaRPr lang="en-GB" sz="1400" dirty="0"/>
          </a:p>
        </p:txBody>
      </p:sp>
      <p:sp>
        <p:nvSpPr>
          <p:cNvPr id="3" name="Subtitle 2">
            <a:extLst>
              <a:ext uri="{FF2B5EF4-FFF2-40B4-BE49-F238E27FC236}">
                <a16:creationId xmlns:a16="http://schemas.microsoft.com/office/drawing/2014/main" id="{628037A8-61F6-BC74-52E9-9C6B10FF63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805400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150</TotalTime>
  <Words>286</Words>
  <Application>Microsoft Office PowerPoint</Application>
  <PresentationFormat>A4 Paper (210x297 mm)</PresentationFormat>
  <Paragraphs>8</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Times New Roman</vt:lpstr>
      <vt:lpstr>Office Theme</vt:lpstr>
      <vt:lpstr>PowerPoint Presentation</vt:lpstr>
      <vt:lpstr>Sea Food and Fish Valentine’s Day Menu £65/person (Includes one starter, one main and a desert plus a glass of house wine) Valid 13-16 of February 2023    Starters   Prawn Tempura with soy sauce  Crab salad with avocado   Smoked haddock paté with crusty bread  Main Course  French Steamed Mussels (Moules Marinières) Fresh mussels in white wine sauce    Linguini with swordfish and zucchini  Fresh pasta with exquisite Pacific ocean swordfish  Pan-roasted halibut with vegetable risotto Delicate halibut with creamy asparagus and baby spinach risotto  Deserts Warm chocolate brownie with vanilla ice cream  Strawberry cheesecake  Poached pear in red wine  </vt:lpstr>
      <vt:lpstr>References:  -Great British Chefs, Halibut recipes Available at https://www.greatbritishchefs.com/ingredients/halibut-recipes (Accessed: 17 February 2023) - Great British Chefs, Crab salad recipes Available at  https://www.greatbritishchefs.com/collections/crab-salad-recipes (Accessed: 17 February 2023) -Fine Dining Lovers, Linguine With Swordfish, Zucchini And Mint Available at https://www.finedininglovers.com/recipes/main-course/linguine-swordfish-zucchini-and-mint (Accessed: 17 February 2023)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RT.PC</dc:creator>
  <cp:lastModifiedBy>mihaela eftimie</cp:lastModifiedBy>
  <cp:revision>13</cp:revision>
  <dcterms:created xsi:type="dcterms:W3CDTF">2023-02-13T11:03:47Z</dcterms:created>
  <dcterms:modified xsi:type="dcterms:W3CDTF">2023-02-17T22:44:45Z</dcterms:modified>
</cp:coreProperties>
</file>