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C23DA1-6B88-FC4F-A43F-3B167B016479}" v="18" dt="2021-04-23T09:14:17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15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C0E20C-3329-4C67-A9C0-3D26E164941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FF7E56-362F-45B1-8E0B-6F1F80B473AA}">
      <dgm:prSet/>
      <dgm:spPr/>
      <dgm:t>
        <a:bodyPr/>
        <a:lstStyle/>
        <a:p>
          <a:pPr>
            <a:defRPr cap="all"/>
          </a:pPr>
          <a:r>
            <a:rPr lang="en-US" baseline="0"/>
            <a:t>My project ideas</a:t>
          </a:r>
          <a:endParaRPr lang="en-US"/>
        </a:p>
      </dgm:t>
    </dgm:pt>
    <dgm:pt modelId="{193FF8EA-EF7E-47CB-991A-2ECE0D844F44}" type="parTrans" cxnId="{F189D6F7-8264-46B4-B95D-FA14D4533FD7}">
      <dgm:prSet/>
      <dgm:spPr/>
      <dgm:t>
        <a:bodyPr/>
        <a:lstStyle/>
        <a:p>
          <a:endParaRPr lang="en-US"/>
        </a:p>
      </dgm:t>
    </dgm:pt>
    <dgm:pt modelId="{66AE1EDE-7148-4BB4-8473-5D58CDD5C235}" type="sibTrans" cxnId="{F189D6F7-8264-46B4-B95D-FA14D4533FD7}">
      <dgm:prSet/>
      <dgm:spPr/>
      <dgm:t>
        <a:bodyPr/>
        <a:lstStyle/>
        <a:p>
          <a:endParaRPr lang="en-US"/>
        </a:p>
      </dgm:t>
    </dgm:pt>
    <dgm:pt modelId="{8B182AA5-6330-40E6-BAE1-FAA3EF7F6169}">
      <dgm:prSet/>
      <dgm:spPr/>
      <dgm:t>
        <a:bodyPr/>
        <a:lstStyle/>
        <a:p>
          <a:pPr>
            <a:defRPr cap="all"/>
          </a:pPr>
          <a:r>
            <a:rPr lang="en-US" baseline="0"/>
            <a:t>My interviews </a:t>
          </a:r>
          <a:endParaRPr lang="en-US"/>
        </a:p>
      </dgm:t>
    </dgm:pt>
    <dgm:pt modelId="{87689899-2755-440D-AE44-105DF2286FD5}" type="parTrans" cxnId="{E212A1EB-976B-40B9-A2C2-BD3EA93FBD3A}">
      <dgm:prSet/>
      <dgm:spPr/>
      <dgm:t>
        <a:bodyPr/>
        <a:lstStyle/>
        <a:p>
          <a:endParaRPr lang="en-US"/>
        </a:p>
      </dgm:t>
    </dgm:pt>
    <dgm:pt modelId="{D14F745F-E107-4C26-9F3D-FEB2A18248E4}" type="sibTrans" cxnId="{E212A1EB-976B-40B9-A2C2-BD3EA93FBD3A}">
      <dgm:prSet/>
      <dgm:spPr/>
      <dgm:t>
        <a:bodyPr/>
        <a:lstStyle/>
        <a:p>
          <a:endParaRPr lang="en-US"/>
        </a:p>
      </dgm:t>
    </dgm:pt>
    <dgm:pt modelId="{6023331C-88DD-4A35-9EFE-ED7086EE5A34}">
      <dgm:prSet/>
      <dgm:spPr/>
      <dgm:t>
        <a:bodyPr/>
        <a:lstStyle/>
        <a:p>
          <a:pPr>
            <a:defRPr cap="all"/>
          </a:pPr>
          <a:r>
            <a:rPr lang="en-US" baseline="0"/>
            <a:t>My research </a:t>
          </a:r>
          <a:endParaRPr lang="en-US"/>
        </a:p>
      </dgm:t>
    </dgm:pt>
    <dgm:pt modelId="{A56EAA2B-E183-4F7E-94B5-FA4A6AEF1139}" type="parTrans" cxnId="{B11D218D-C70B-4D75-9D9B-663D4058869E}">
      <dgm:prSet/>
      <dgm:spPr/>
      <dgm:t>
        <a:bodyPr/>
        <a:lstStyle/>
        <a:p>
          <a:endParaRPr lang="en-US"/>
        </a:p>
      </dgm:t>
    </dgm:pt>
    <dgm:pt modelId="{492FAB17-F940-4DB9-9D03-667C471CA637}" type="sibTrans" cxnId="{B11D218D-C70B-4D75-9D9B-663D4058869E}">
      <dgm:prSet/>
      <dgm:spPr/>
      <dgm:t>
        <a:bodyPr/>
        <a:lstStyle/>
        <a:p>
          <a:endParaRPr lang="en-US"/>
        </a:p>
      </dgm:t>
    </dgm:pt>
    <dgm:pt modelId="{1BFD6A16-0E0C-4F58-946C-B2B1F02AC1E8}">
      <dgm:prSet/>
      <dgm:spPr/>
      <dgm:t>
        <a:bodyPr/>
        <a:lstStyle/>
        <a:p>
          <a:pPr>
            <a:defRPr cap="all"/>
          </a:pPr>
          <a:r>
            <a:rPr lang="en-US" baseline="0"/>
            <a:t>Have some FUN </a:t>
          </a:r>
          <a:r>
            <a:rPr lang="en-US" baseline="0">
              <a:sym typeface="Wingdings" panose="05000000000000000000" pitchFamily="2" charset="2"/>
            </a:rPr>
            <a:t></a:t>
          </a:r>
          <a:r>
            <a:rPr lang="en-US" baseline="0"/>
            <a:t> </a:t>
          </a:r>
          <a:endParaRPr lang="en-US"/>
        </a:p>
      </dgm:t>
    </dgm:pt>
    <dgm:pt modelId="{3253A2B7-6D3F-47F8-A89A-E3E0F40D03B8}" type="parTrans" cxnId="{BA9E4E17-60FE-47D9-8259-FFC236705937}">
      <dgm:prSet/>
      <dgm:spPr/>
      <dgm:t>
        <a:bodyPr/>
        <a:lstStyle/>
        <a:p>
          <a:endParaRPr lang="en-US"/>
        </a:p>
      </dgm:t>
    </dgm:pt>
    <dgm:pt modelId="{1DA4313E-2298-4A8C-9BF4-C30FACD1FDF0}" type="sibTrans" cxnId="{BA9E4E17-60FE-47D9-8259-FFC236705937}">
      <dgm:prSet/>
      <dgm:spPr/>
      <dgm:t>
        <a:bodyPr/>
        <a:lstStyle/>
        <a:p>
          <a:endParaRPr lang="en-US"/>
        </a:p>
      </dgm:t>
    </dgm:pt>
    <dgm:pt modelId="{4E6B7E32-0369-4456-BDBF-9CDE4760DBA7}" type="pres">
      <dgm:prSet presAssocID="{0DC0E20C-3329-4C67-A9C0-3D26E164941B}" presName="root" presStyleCnt="0">
        <dgm:presLayoutVars>
          <dgm:dir/>
          <dgm:resizeHandles val="exact"/>
        </dgm:presLayoutVars>
      </dgm:prSet>
      <dgm:spPr/>
    </dgm:pt>
    <dgm:pt modelId="{05E9E9EE-8A00-41E0-827B-83301EC7E3BB}" type="pres">
      <dgm:prSet presAssocID="{82FF7E56-362F-45B1-8E0B-6F1F80B473AA}" presName="compNode" presStyleCnt="0"/>
      <dgm:spPr/>
    </dgm:pt>
    <dgm:pt modelId="{CAE5C61B-9967-4436-A722-DC02915BDB62}" type="pres">
      <dgm:prSet presAssocID="{82FF7E56-362F-45B1-8E0B-6F1F80B473AA}" presName="iconBgRect" presStyleLbl="bgShp" presStyleIdx="0" presStyleCnt="4"/>
      <dgm:spPr/>
    </dgm:pt>
    <dgm:pt modelId="{818370B1-EECB-49C0-93B9-602753477E9C}" type="pres">
      <dgm:prSet presAssocID="{82FF7E56-362F-45B1-8E0B-6F1F80B473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10E9A42-F5C0-4B07-9F1B-D4593A89658F}" type="pres">
      <dgm:prSet presAssocID="{82FF7E56-362F-45B1-8E0B-6F1F80B473AA}" presName="spaceRect" presStyleCnt="0"/>
      <dgm:spPr/>
    </dgm:pt>
    <dgm:pt modelId="{9C6EC7C2-E42B-474A-B518-28F3C6772631}" type="pres">
      <dgm:prSet presAssocID="{82FF7E56-362F-45B1-8E0B-6F1F80B473AA}" presName="textRect" presStyleLbl="revTx" presStyleIdx="0" presStyleCnt="4">
        <dgm:presLayoutVars>
          <dgm:chMax val="1"/>
          <dgm:chPref val="1"/>
        </dgm:presLayoutVars>
      </dgm:prSet>
      <dgm:spPr/>
    </dgm:pt>
    <dgm:pt modelId="{4128C1DD-9662-4383-80C2-2B79F63BB814}" type="pres">
      <dgm:prSet presAssocID="{66AE1EDE-7148-4BB4-8473-5D58CDD5C235}" presName="sibTrans" presStyleCnt="0"/>
      <dgm:spPr/>
    </dgm:pt>
    <dgm:pt modelId="{7C16A627-10C2-4E86-9357-190E3181D4CD}" type="pres">
      <dgm:prSet presAssocID="{8B182AA5-6330-40E6-BAE1-FAA3EF7F6169}" presName="compNode" presStyleCnt="0"/>
      <dgm:spPr/>
    </dgm:pt>
    <dgm:pt modelId="{1428896A-9D5C-4471-A94F-CB167B539282}" type="pres">
      <dgm:prSet presAssocID="{8B182AA5-6330-40E6-BAE1-FAA3EF7F6169}" presName="iconBgRect" presStyleLbl="bgShp" presStyleIdx="1" presStyleCnt="4"/>
      <dgm:spPr/>
    </dgm:pt>
    <dgm:pt modelId="{43FE1CA1-C75E-4B63-8A49-BE6779DB8907}" type="pres">
      <dgm:prSet presAssocID="{8B182AA5-6330-40E6-BAE1-FAA3EF7F616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33F586E-C2A5-4652-8468-7B5389210FC9}" type="pres">
      <dgm:prSet presAssocID="{8B182AA5-6330-40E6-BAE1-FAA3EF7F6169}" presName="spaceRect" presStyleCnt="0"/>
      <dgm:spPr/>
    </dgm:pt>
    <dgm:pt modelId="{AD04056C-80CA-4176-80A5-E237C56160FE}" type="pres">
      <dgm:prSet presAssocID="{8B182AA5-6330-40E6-BAE1-FAA3EF7F6169}" presName="textRect" presStyleLbl="revTx" presStyleIdx="1" presStyleCnt="4">
        <dgm:presLayoutVars>
          <dgm:chMax val="1"/>
          <dgm:chPref val="1"/>
        </dgm:presLayoutVars>
      </dgm:prSet>
      <dgm:spPr/>
    </dgm:pt>
    <dgm:pt modelId="{EDA2C57B-11B2-4600-840D-360D61C0877C}" type="pres">
      <dgm:prSet presAssocID="{D14F745F-E107-4C26-9F3D-FEB2A18248E4}" presName="sibTrans" presStyleCnt="0"/>
      <dgm:spPr/>
    </dgm:pt>
    <dgm:pt modelId="{FFFD7394-E2B6-4748-8809-84A0174D6726}" type="pres">
      <dgm:prSet presAssocID="{6023331C-88DD-4A35-9EFE-ED7086EE5A34}" presName="compNode" presStyleCnt="0"/>
      <dgm:spPr/>
    </dgm:pt>
    <dgm:pt modelId="{44FE1ADA-735F-4054-BA0D-729F00D9DB18}" type="pres">
      <dgm:prSet presAssocID="{6023331C-88DD-4A35-9EFE-ED7086EE5A34}" presName="iconBgRect" presStyleLbl="bgShp" presStyleIdx="2" presStyleCnt="4"/>
      <dgm:spPr/>
    </dgm:pt>
    <dgm:pt modelId="{3D134FD2-9FE3-4E80-805D-32CEB658C8F1}" type="pres">
      <dgm:prSet presAssocID="{6023331C-88DD-4A35-9EFE-ED7086EE5A3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EE1D0A7-D5F8-4975-852F-784BE8B8ADB4}" type="pres">
      <dgm:prSet presAssocID="{6023331C-88DD-4A35-9EFE-ED7086EE5A34}" presName="spaceRect" presStyleCnt="0"/>
      <dgm:spPr/>
    </dgm:pt>
    <dgm:pt modelId="{8193AEFA-79A5-474D-A5A2-23DF63A8BF51}" type="pres">
      <dgm:prSet presAssocID="{6023331C-88DD-4A35-9EFE-ED7086EE5A34}" presName="textRect" presStyleLbl="revTx" presStyleIdx="2" presStyleCnt="4">
        <dgm:presLayoutVars>
          <dgm:chMax val="1"/>
          <dgm:chPref val="1"/>
        </dgm:presLayoutVars>
      </dgm:prSet>
      <dgm:spPr/>
    </dgm:pt>
    <dgm:pt modelId="{4147FBEE-9D35-45E3-9608-4915D36312D0}" type="pres">
      <dgm:prSet presAssocID="{492FAB17-F940-4DB9-9D03-667C471CA637}" presName="sibTrans" presStyleCnt="0"/>
      <dgm:spPr/>
    </dgm:pt>
    <dgm:pt modelId="{0C754ABB-6CFB-4358-BB09-D7FDDFF97517}" type="pres">
      <dgm:prSet presAssocID="{1BFD6A16-0E0C-4F58-946C-B2B1F02AC1E8}" presName="compNode" presStyleCnt="0"/>
      <dgm:spPr/>
    </dgm:pt>
    <dgm:pt modelId="{64834AC0-35D4-48FA-B554-0B7546057402}" type="pres">
      <dgm:prSet presAssocID="{1BFD6A16-0E0C-4F58-946C-B2B1F02AC1E8}" presName="iconBgRect" presStyleLbl="bgShp" presStyleIdx="3" presStyleCnt="4"/>
      <dgm:spPr/>
    </dgm:pt>
    <dgm:pt modelId="{B2D26862-382E-4B8B-B40F-CA7D7675C989}" type="pres">
      <dgm:prSet presAssocID="{1BFD6A16-0E0C-4F58-946C-B2B1F02AC1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694360D1-2645-491E-8BC6-5237C0466B14}" type="pres">
      <dgm:prSet presAssocID="{1BFD6A16-0E0C-4F58-946C-B2B1F02AC1E8}" presName="spaceRect" presStyleCnt="0"/>
      <dgm:spPr/>
    </dgm:pt>
    <dgm:pt modelId="{262229A3-F42F-4484-A1F0-93D182C2D731}" type="pres">
      <dgm:prSet presAssocID="{1BFD6A16-0E0C-4F58-946C-B2B1F02AC1E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A9E4E17-60FE-47D9-8259-FFC236705937}" srcId="{0DC0E20C-3329-4C67-A9C0-3D26E164941B}" destId="{1BFD6A16-0E0C-4F58-946C-B2B1F02AC1E8}" srcOrd="3" destOrd="0" parTransId="{3253A2B7-6D3F-47F8-A89A-E3E0F40D03B8}" sibTransId="{1DA4313E-2298-4A8C-9BF4-C30FACD1FDF0}"/>
    <dgm:cxn modelId="{2D96CF23-453E-4C3C-B16C-F0428AF1FCC3}" type="presOf" srcId="{8B182AA5-6330-40E6-BAE1-FAA3EF7F6169}" destId="{AD04056C-80CA-4176-80A5-E237C56160FE}" srcOrd="0" destOrd="0" presId="urn:microsoft.com/office/officeart/2018/5/layout/IconCircleLabelList"/>
    <dgm:cxn modelId="{B0556833-843E-438D-B08A-09FF8D6BBB59}" type="presOf" srcId="{0DC0E20C-3329-4C67-A9C0-3D26E164941B}" destId="{4E6B7E32-0369-4456-BDBF-9CDE4760DBA7}" srcOrd="0" destOrd="0" presId="urn:microsoft.com/office/officeart/2018/5/layout/IconCircleLabelList"/>
    <dgm:cxn modelId="{684E9877-06B7-48EC-8781-4675316AC138}" type="presOf" srcId="{82FF7E56-362F-45B1-8E0B-6F1F80B473AA}" destId="{9C6EC7C2-E42B-474A-B518-28F3C6772631}" srcOrd="0" destOrd="0" presId="urn:microsoft.com/office/officeart/2018/5/layout/IconCircleLabelList"/>
    <dgm:cxn modelId="{B11D218D-C70B-4D75-9D9B-663D4058869E}" srcId="{0DC0E20C-3329-4C67-A9C0-3D26E164941B}" destId="{6023331C-88DD-4A35-9EFE-ED7086EE5A34}" srcOrd="2" destOrd="0" parTransId="{A56EAA2B-E183-4F7E-94B5-FA4A6AEF1139}" sibTransId="{492FAB17-F940-4DB9-9D03-667C471CA637}"/>
    <dgm:cxn modelId="{2CB3E8B5-6B7B-4AB9-8031-C7EA6238D460}" type="presOf" srcId="{1BFD6A16-0E0C-4F58-946C-B2B1F02AC1E8}" destId="{262229A3-F42F-4484-A1F0-93D182C2D731}" srcOrd="0" destOrd="0" presId="urn:microsoft.com/office/officeart/2018/5/layout/IconCircleLabelList"/>
    <dgm:cxn modelId="{E212A1EB-976B-40B9-A2C2-BD3EA93FBD3A}" srcId="{0DC0E20C-3329-4C67-A9C0-3D26E164941B}" destId="{8B182AA5-6330-40E6-BAE1-FAA3EF7F6169}" srcOrd="1" destOrd="0" parTransId="{87689899-2755-440D-AE44-105DF2286FD5}" sibTransId="{D14F745F-E107-4C26-9F3D-FEB2A18248E4}"/>
    <dgm:cxn modelId="{F189D6F7-8264-46B4-B95D-FA14D4533FD7}" srcId="{0DC0E20C-3329-4C67-A9C0-3D26E164941B}" destId="{82FF7E56-362F-45B1-8E0B-6F1F80B473AA}" srcOrd="0" destOrd="0" parTransId="{193FF8EA-EF7E-47CB-991A-2ECE0D844F44}" sibTransId="{66AE1EDE-7148-4BB4-8473-5D58CDD5C235}"/>
    <dgm:cxn modelId="{065EEDFF-C0BC-4C8F-A1C2-0A68A64D7FDB}" type="presOf" srcId="{6023331C-88DD-4A35-9EFE-ED7086EE5A34}" destId="{8193AEFA-79A5-474D-A5A2-23DF63A8BF51}" srcOrd="0" destOrd="0" presId="urn:microsoft.com/office/officeart/2018/5/layout/IconCircleLabelList"/>
    <dgm:cxn modelId="{38066C7A-B419-4B73-93B7-02442657B17C}" type="presParOf" srcId="{4E6B7E32-0369-4456-BDBF-9CDE4760DBA7}" destId="{05E9E9EE-8A00-41E0-827B-83301EC7E3BB}" srcOrd="0" destOrd="0" presId="urn:microsoft.com/office/officeart/2018/5/layout/IconCircleLabelList"/>
    <dgm:cxn modelId="{033F340C-A9FE-4F61-B6F9-74F6DE34AEFA}" type="presParOf" srcId="{05E9E9EE-8A00-41E0-827B-83301EC7E3BB}" destId="{CAE5C61B-9967-4436-A722-DC02915BDB62}" srcOrd="0" destOrd="0" presId="urn:microsoft.com/office/officeart/2018/5/layout/IconCircleLabelList"/>
    <dgm:cxn modelId="{962CDE17-1764-40E1-8924-C008D65E338E}" type="presParOf" srcId="{05E9E9EE-8A00-41E0-827B-83301EC7E3BB}" destId="{818370B1-EECB-49C0-93B9-602753477E9C}" srcOrd="1" destOrd="0" presId="urn:microsoft.com/office/officeart/2018/5/layout/IconCircleLabelList"/>
    <dgm:cxn modelId="{9B2B89EA-7AA5-4F08-B740-2CA2B3DDA37F}" type="presParOf" srcId="{05E9E9EE-8A00-41E0-827B-83301EC7E3BB}" destId="{810E9A42-F5C0-4B07-9F1B-D4593A89658F}" srcOrd="2" destOrd="0" presId="urn:microsoft.com/office/officeart/2018/5/layout/IconCircleLabelList"/>
    <dgm:cxn modelId="{5C448C1C-3B07-4EB9-9C5E-2D4292CDC159}" type="presParOf" srcId="{05E9E9EE-8A00-41E0-827B-83301EC7E3BB}" destId="{9C6EC7C2-E42B-474A-B518-28F3C6772631}" srcOrd="3" destOrd="0" presId="urn:microsoft.com/office/officeart/2018/5/layout/IconCircleLabelList"/>
    <dgm:cxn modelId="{F0BE0F08-AC81-4D59-9E8C-1AE8EFEB5CC8}" type="presParOf" srcId="{4E6B7E32-0369-4456-BDBF-9CDE4760DBA7}" destId="{4128C1DD-9662-4383-80C2-2B79F63BB814}" srcOrd="1" destOrd="0" presId="urn:microsoft.com/office/officeart/2018/5/layout/IconCircleLabelList"/>
    <dgm:cxn modelId="{3B12DE98-869B-4F7B-8CA5-FECC315BFA9C}" type="presParOf" srcId="{4E6B7E32-0369-4456-BDBF-9CDE4760DBA7}" destId="{7C16A627-10C2-4E86-9357-190E3181D4CD}" srcOrd="2" destOrd="0" presId="urn:microsoft.com/office/officeart/2018/5/layout/IconCircleLabelList"/>
    <dgm:cxn modelId="{D0219ECD-DA5C-4DB8-A367-F03D7D6E2A3C}" type="presParOf" srcId="{7C16A627-10C2-4E86-9357-190E3181D4CD}" destId="{1428896A-9D5C-4471-A94F-CB167B539282}" srcOrd="0" destOrd="0" presId="urn:microsoft.com/office/officeart/2018/5/layout/IconCircleLabelList"/>
    <dgm:cxn modelId="{9A87EF49-0A30-450B-8FAE-374BF555911F}" type="presParOf" srcId="{7C16A627-10C2-4E86-9357-190E3181D4CD}" destId="{43FE1CA1-C75E-4B63-8A49-BE6779DB8907}" srcOrd="1" destOrd="0" presId="urn:microsoft.com/office/officeart/2018/5/layout/IconCircleLabelList"/>
    <dgm:cxn modelId="{052EA6C3-6B21-4D94-BCBF-EB047B7479E5}" type="presParOf" srcId="{7C16A627-10C2-4E86-9357-190E3181D4CD}" destId="{F33F586E-C2A5-4652-8468-7B5389210FC9}" srcOrd="2" destOrd="0" presId="urn:microsoft.com/office/officeart/2018/5/layout/IconCircleLabelList"/>
    <dgm:cxn modelId="{23633D06-68C9-48E5-8DD4-0373FA6F9ABC}" type="presParOf" srcId="{7C16A627-10C2-4E86-9357-190E3181D4CD}" destId="{AD04056C-80CA-4176-80A5-E237C56160FE}" srcOrd="3" destOrd="0" presId="urn:microsoft.com/office/officeart/2018/5/layout/IconCircleLabelList"/>
    <dgm:cxn modelId="{CF43278E-3644-49AC-9DB2-D778D3A44DA8}" type="presParOf" srcId="{4E6B7E32-0369-4456-BDBF-9CDE4760DBA7}" destId="{EDA2C57B-11B2-4600-840D-360D61C0877C}" srcOrd="3" destOrd="0" presId="urn:microsoft.com/office/officeart/2018/5/layout/IconCircleLabelList"/>
    <dgm:cxn modelId="{AFAE36D1-295A-4FDB-AF39-CD1F0293B14D}" type="presParOf" srcId="{4E6B7E32-0369-4456-BDBF-9CDE4760DBA7}" destId="{FFFD7394-E2B6-4748-8809-84A0174D6726}" srcOrd="4" destOrd="0" presId="urn:microsoft.com/office/officeart/2018/5/layout/IconCircleLabelList"/>
    <dgm:cxn modelId="{830F91BA-F554-4FF0-A7B3-1F35ABB6257E}" type="presParOf" srcId="{FFFD7394-E2B6-4748-8809-84A0174D6726}" destId="{44FE1ADA-735F-4054-BA0D-729F00D9DB18}" srcOrd="0" destOrd="0" presId="urn:microsoft.com/office/officeart/2018/5/layout/IconCircleLabelList"/>
    <dgm:cxn modelId="{26F94780-3F2B-4EB3-B35A-FE3FC42EA794}" type="presParOf" srcId="{FFFD7394-E2B6-4748-8809-84A0174D6726}" destId="{3D134FD2-9FE3-4E80-805D-32CEB658C8F1}" srcOrd="1" destOrd="0" presId="urn:microsoft.com/office/officeart/2018/5/layout/IconCircleLabelList"/>
    <dgm:cxn modelId="{19C47C13-A7D7-41F4-9F2F-DF1A5B1598F6}" type="presParOf" srcId="{FFFD7394-E2B6-4748-8809-84A0174D6726}" destId="{AEE1D0A7-D5F8-4975-852F-784BE8B8ADB4}" srcOrd="2" destOrd="0" presId="urn:microsoft.com/office/officeart/2018/5/layout/IconCircleLabelList"/>
    <dgm:cxn modelId="{058271F5-69F9-45CF-84BF-261F076AF368}" type="presParOf" srcId="{FFFD7394-E2B6-4748-8809-84A0174D6726}" destId="{8193AEFA-79A5-474D-A5A2-23DF63A8BF51}" srcOrd="3" destOrd="0" presId="urn:microsoft.com/office/officeart/2018/5/layout/IconCircleLabelList"/>
    <dgm:cxn modelId="{7C9AA0FC-0E8F-4BB1-B36C-FAA0599FAF1A}" type="presParOf" srcId="{4E6B7E32-0369-4456-BDBF-9CDE4760DBA7}" destId="{4147FBEE-9D35-45E3-9608-4915D36312D0}" srcOrd="5" destOrd="0" presId="urn:microsoft.com/office/officeart/2018/5/layout/IconCircleLabelList"/>
    <dgm:cxn modelId="{5A23D585-2C78-45C6-9E2F-EE92D204535E}" type="presParOf" srcId="{4E6B7E32-0369-4456-BDBF-9CDE4760DBA7}" destId="{0C754ABB-6CFB-4358-BB09-D7FDDFF97517}" srcOrd="6" destOrd="0" presId="urn:microsoft.com/office/officeart/2018/5/layout/IconCircleLabelList"/>
    <dgm:cxn modelId="{2BBDC3FF-0162-443D-ABE0-ED83230CB2F4}" type="presParOf" srcId="{0C754ABB-6CFB-4358-BB09-D7FDDFF97517}" destId="{64834AC0-35D4-48FA-B554-0B7546057402}" srcOrd="0" destOrd="0" presId="urn:microsoft.com/office/officeart/2018/5/layout/IconCircleLabelList"/>
    <dgm:cxn modelId="{50B507EE-D258-4741-A5A5-C6484CDABE0C}" type="presParOf" srcId="{0C754ABB-6CFB-4358-BB09-D7FDDFF97517}" destId="{B2D26862-382E-4B8B-B40F-CA7D7675C989}" srcOrd="1" destOrd="0" presId="urn:microsoft.com/office/officeart/2018/5/layout/IconCircleLabelList"/>
    <dgm:cxn modelId="{08A22DD9-BA3B-43A9-815F-4A149DBF8016}" type="presParOf" srcId="{0C754ABB-6CFB-4358-BB09-D7FDDFF97517}" destId="{694360D1-2645-491E-8BC6-5237C0466B14}" srcOrd="2" destOrd="0" presId="urn:microsoft.com/office/officeart/2018/5/layout/IconCircleLabelList"/>
    <dgm:cxn modelId="{2D915BBC-CCA2-46CF-A270-22617D2E19DE}" type="presParOf" srcId="{0C754ABB-6CFB-4358-BB09-D7FDDFF97517}" destId="{262229A3-F42F-4484-A1F0-93D182C2D73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5C61B-9967-4436-A722-DC02915BDB62}">
      <dsp:nvSpPr>
        <dsp:cNvPr id="0" name=""/>
        <dsp:cNvSpPr/>
      </dsp:nvSpPr>
      <dsp:spPr>
        <a:xfrm>
          <a:off x="488955" y="490666"/>
          <a:ext cx="1438392" cy="143839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370B1-EECB-49C0-93B9-602753477E9C}">
      <dsp:nvSpPr>
        <dsp:cNvPr id="0" name=""/>
        <dsp:cNvSpPr/>
      </dsp:nvSpPr>
      <dsp:spPr>
        <a:xfrm>
          <a:off x="795498" y="797209"/>
          <a:ext cx="825307" cy="8253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EC7C2-E42B-474A-B518-28F3C6772631}">
      <dsp:nvSpPr>
        <dsp:cNvPr id="0" name=""/>
        <dsp:cNvSpPr/>
      </dsp:nvSpPr>
      <dsp:spPr>
        <a:xfrm>
          <a:off x="29141" y="2377083"/>
          <a:ext cx="23580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baseline="0"/>
            <a:t>My project ideas</a:t>
          </a:r>
          <a:endParaRPr lang="en-US" sz="2500" kern="1200"/>
        </a:p>
      </dsp:txBody>
      <dsp:txXfrm>
        <a:off x="29141" y="2377083"/>
        <a:ext cx="2358020" cy="720000"/>
      </dsp:txXfrm>
    </dsp:sp>
    <dsp:sp modelId="{1428896A-9D5C-4471-A94F-CB167B539282}">
      <dsp:nvSpPr>
        <dsp:cNvPr id="0" name=""/>
        <dsp:cNvSpPr/>
      </dsp:nvSpPr>
      <dsp:spPr>
        <a:xfrm>
          <a:off x="3259629" y="490666"/>
          <a:ext cx="1438392" cy="143839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E1CA1-C75E-4B63-8A49-BE6779DB8907}">
      <dsp:nvSpPr>
        <dsp:cNvPr id="0" name=""/>
        <dsp:cNvSpPr/>
      </dsp:nvSpPr>
      <dsp:spPr>
        <a:xfrm>
          <a:off x="3566172" y="797209"/>
          <a:ext cx="825307" cy="8253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4056C-80CA-4176-80A5-E237C56160FE}">
      <dsp:nvSpPr>
        <dsp:cNvPr id="0" name=""/>
        <dsp:cNvSpPr/>
      </dsp:nvSpPr>
      <dsp:spPr>
        <a:xfrm>
          <a:off x="2799815" y="2377083"/>
          <a:ext cx="23580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baseline="0"/>
            <a:t>My interviews </a:t>
          </a:r>
          <a:endParaRPr lang="en-US" sz="2500" kern="1200"/>
        </a:p>
      </dsp:txBody>
      <dsp:txXfrm>
        <a:off x="2799815" y="2377083"/>
        <a:ext cx="2358020" cy="720000"/>
      </dsp:txXfrm>
    </dsp:sp>
    <dsp:sp modelId="{44FE1ADA-735F-4054-BA0D-729F00D9DB18}">
      <dsp:nvSpPr>
        <dsp:cNvPr id="0" name=""/>
        <dsp:cNvSpPr/>
      </dsp:nvSpPr>
      <dsp:spPr>
        <a:xfrm>
          <a:off x="6030303" y="490666"/>
          <a:ext cx="1438392" cy="143839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4FD2-9FE3-4E80-805D-32CEB658C8F1}">
      <dsp:nvSpPr>
        <dsp:cNvPr id="0" name=""/>
        <dsp:cNvSpPr/>
      </dsp:nvSpPr>
      <dsp:spPr>
        <a:xfrm>
          <a:off x="6336845" y="797209"/>
          <a:ext cx="825307" cy="8253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3AEFA-79A5-474D-A5A2-23DF63A8BF51}">
      <dsp:nvSpPr>
        <dsp:cNvPr id="0" name=""/>
        <dsp:cNvSpPr/>
      </dsp:nvSpPr>
      <dsp:spPr>
        <a:xfrm>
          <a:off x="5570489" y="2377083"/>
          <a:ext cx="23580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baseline="0"/>
            <a:t>My research </a:t>
          </a:r>
          <a:endParaRPr lang="en-US" sz="2500" kern="1200"/>
        </a:p>
      </dsp:txBody>
      <dsp:txXfrm>
        <a:off x="5570489" y="2377083"/>
        <a:ext cx="2358020" cy="720000"/>
      </dsp:txXfrm>
    </dsp:sp>
    <dsp:sp modelId="{64834AC0-35D4-48FA-B554-0B7546057402}">
      <dsp:nvSpPr>
        <dsp:cNvPr id="0" name=""/>
        <dsp:cNvSpPr/>
      </dsp:nvSpPr>
      <dsp:spPr>
        <a:xfrm>
          <a:off x="8800977" y="490666"/>
          <a:ext cx="1438392" cy="143839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26862-382E-4B8B-B40F-CA7D7675C989}">
      <dsp:nvSpPr>
        <dsp:cNvPr id="0" name=""/>
        <dsp:cNvSpPr/>
      </dsp:nvSpPr>
      <dsp:spPr>
        <a:xfrm>
          <a:off x="9107519" y="797209"/>
          <a:ext cx="825307" cy="8253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229A3-F42F-4484-A1F0-93D182C2D731}">
      <dsp:nvSpPr>
        <dsp:cNvPr id="0" name=""/>
        <dsp:cNvSpPr/>
      </dsp:nvSpPr>
      <dsp:spPr>
        <a:xfrm>
          <a:off x="8341163" y="2377083"/>
          <a:ext cx="23580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baseline="0"/>
            <a:t>Have some FUN </a:t>
          </a:r>
          <a:r>
            <a:rPr lang="en-US" sz="2500" kern="1200" baseline="0">
              <a:sym typeface="Wingdings" panose="05000000000000000000" pitchFamily="2" charset="2"/>
            </a:rPr>
            <a:t></a:t>
          </a:r>
          <a:r>
            <a:rPr lang="en-US" sz="2500" kern="1200" baseline="0"/>
            <a:t> </a:t>
          </a:r>
          <a:endParaRPr lang="en-US" sz="2500" kern="1200"/>
        </a:p>
      </dsp:txBody>
      <dsp:txXfrm>
        <a:off x="8341163" y="2377083"/>
        <a:ext cx="235802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A6CC6-D811-134E-92EB-788EAF3D7B3E}" type="datetimeFigureOut">
              <a:rPr lang="en-US" smtClean="0"/>
              <a:t>4/23/21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9142E9-C4CD-FA41-8744-5CB021E14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04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Welcome.</a:t>
            </a:r>
          </a:p>
          <a:p>
            <a:r>
              <a:rPr lang="en-US" dirty="0"/>
              <a:t>today I am going to be talking to you about my project that I would have liked to run outside of covid </a:t>
            </a:r>
            <a:r>
              <a:rPr lang="en-US" dirty="0" err="1"/>
              <a:t>cirrcummstances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9142E9-C4CD-FA41-8744-5CB021E14AB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689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9142E9-C4CD-FA41-8744-5CB021E14AB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0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Aim - </a:t>
            </a:r>
          </a:p>
          <a:p>
            <a:r>
              <a:rPr lang="en-US" dirty="0"/>
              <a:t>Objectives - enhance their social skills with the </a:t>
            </a:r>
            <a:r>
              <a:rPr lang="en-US" dirty="0" err="1"/>
              <a:t>inentions</a:t>
            </a:r>
            <a:r>
              <a:rPr lang="en-US" dirty="0"/>
              <a:t> of building positive relationships. skills taught will </a:t>
            </a:r>
            <a:r>
              <a:rPr lang="en-US" dirty="0" err="1"/>
              <a:t>icnlude</a:t>
            </a:r>
            <a:r>
              <a:rPr lang="en-US" dirty="0"/>
              <a:t> self-control and self-efficacy. </a:t>
            </a:r>
            <a:r>
              <a:rPr lang="en-US" dirty="0" err="1"/>
              <a:t>spefici</a:t>
            </a:r>
            <a:r>
              <a:rPr lang="en-US" dirty="0"/>
              <a:t> drama techniques role play, got seating, forum theatre and geese theatre </a:t>
            </a:r>
            <a:r>
              <a:rPr lang="en-US" dirty="0" err="1"/>
              <a:t>methodolgies</a:t>
            </a:r>
            <a:r>
              <a:rPr lang="en-US" dirty="0"/>
              <a:t>. safe environment to explore person and social issues.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9142E9-C4CD-FA41-8744-5CB021E14AB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8164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about my interviews - </a:t>
            </a:r>
          </a:p>
          <a:p>
            <a:r>
              <a:rPr lang="en-US" dirty="0"/>
              <a:t>Nathan </a:t>
            </a:r>
          </a:p>
          <a:p>
            <a:r>
              <a:rPr lang="en-US" dirty="0"/>
              <a:t>Jen </a:t>
            </a:r>
          </a:p>
          <a:p>
            <a:r>
              <a:rPr lang="en-US" dirty="0"/>
              <a:t>Christopher </a:t>
            </a:r>
          </a:p>
          <a:p>
            <a:r>
              <a:rPr lang="en-US" dirty="0"/>
              <a:t>Probation Officer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9142E9-C4CD-FA41-8744-5CB021E14AB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290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April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076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April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649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85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25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980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240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380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49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5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188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April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516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April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8418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7" r:id="rId6"/>
    <p:sldLayoutId id="2147483832" r:id="rId7"/>
    <p:sldLayoutId id="2147483833" r:id="rId8"/>
    <p:sldLayoutId id="2147483834" r:id="rId9"/>
    <p:sldLayoutId id="2147483836" r:id="rId10"/>
    <p:sldLayoutId id="214748383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65619-4ED2-3745-B25B-870C7C47A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449388"/>
            <a:ext cx="5015638" cy="20750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dirty="0"/>
              <a:t>How can Applied Drama help ex-offenders/offenders integrate back into society and rebuild relationships and friendships?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4DED18-78B4-8845-BC21-BA4EDE9953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US" dirty="0"/>
              <a:t>By Shakira Logan - 1705127</a:t>
            </a:r>
            <a:endParaRPr lang="en-US"/>
          </a:p>
        </p:txBody>
      </p:sp>
      <p:pic>
        <p:nvPicPr>
          <p:cNvPr id="4" name="Picture 3" descr="Gradient pastel colours on a top view">
            <a:extLst>
              <a:ext uri="{FF2B5EF4-FFF2-40B4-BE49-F238E27FC236}">
                <a16:creationId xmlns:a16="http://schemas.microsoft.com/office/drawing/2014/main" id="{F5A909CE-F762-4F5A-A34D-1ABAE8C961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678" r="10859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30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2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0145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9D159-68D8-FE45-BED1-C1718BEAB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/>
          </a:bodyPr>
          <a:lstStyle/>
          <a:p>
            <a:r>
              <a:rPr lang="en-US" dirty="0"/>
              <a:t>I will be talking about…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3BDD52-FD23-4860-BCAC-236DF79EF2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523751"/>
              </p:ext>
            </p:extLst>
          </p:nvPr>
        </p:nvGraphicFramePr>
        <p:xfrm>
          <a:off x="720725" y="2541588"/>
          <a:ext cx="10728325" cy="358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1163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4CA1620-2C02-4B4E-97C8-06FCE85EE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57DE79-27F8-4881-BE3B-5321D180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B733608-1322-485D-B942-B827E6997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3527" y="954724"/>
            <a:ext cx="10904945" cy="3364228"/>
            <a:chOff x="643527" y="954724"/>
            <a:chExt cx="10904945" cy="3364228"/>
          </a:xfrm>
        </p:grpSpPr>
        <p:sp>
          <p:nvSpPr>
            <p:cNvPr id="18" name="Freeform 78">
              <a:extLst>
                <a:ext uri="{FF2B5EF4-FFF2-40B4-BE49-F238E27FC236}">
                  <a16:creationId xmlns:a16="http://schemas.microsoft.com/office/drawing/2014/main" id="{7975F1CD-7143-447F-AC1A-8D3EA46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79">
              <a:extLst>
                <a:ext uri="{FF2B5EF4-FFF2-40B4-BE49-F238E27FC236}">
                  <a16:creationId xmlns:a16="http://schemas.microsoft.com/office/drawing/2014/main" id="{501A6B8C-11DF-404A-89DD-354DA4C1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14D1F65C-CD34-4E1F-8743-D3879A871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5C58F66-1B6C-4935-9BB4-583D612CD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F41F116D-556B-4BC2-9DCD-46DA7CCC0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DE46F0F4-2435-4BDC-A92C-EB1360880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BBF86F-FA60-8141-B88B-D9DDEAEC4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224" y="353961"/>
            <a:ext cx="8236143" cy="5958348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r>
              <a:rPr lang="en-GB" sz="1400" u="sng" dirty="0"/>
              <a:t>Aims 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My aims for the project are to facilitate workshops to improve relationships and social skills of ex-offenders/offenders. I aim to do this by looking at the transformative effects of drama-based learning and using these strategies in my own practice.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u="sng" dirty="0"/>
              <a:t>Objectives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My objectives are for ex-offenders/offenders to enhance their social skills with the intention of building positive relationships. Skills taught would include those of self-control and self -efficacy. I will do this by using specific drama techniques such as role play, hot seating, forum theatre and geese theatre methodologies. Giving ex-offenders/offenders the environment to explore personal and social issues that may lead to conflict in relationships. This safe environment will then give them a chance to explore conflict resolutions and positive change.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u="sng" dirty="0"/>
              <a:t>Intended Outcomes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In my research I looked at how applied drama can help ex-offenders/offenders in various ways. I believe this is important as not many ex-offenders or offenders leave prisons with the social skills they used to have and find it difficult to rebuild relationships or friendships. Due to covid-19 my project had to slightly changed, initially I would have liked to run my project in a prison environment itself, however, circumstances changed, and I was then hoping to run a various workshop with a probation group in the South Wales area. This group would have ranged from all ages from eighteen and over. Due to this not being able to happened I decided to conduct interviews and gather as much information as possible.</a:t>
            </a:r>
            <a:br>
              <a:rPr lang="en-GB" sz="1400" dirty="0"/>
            </a:br>
            <a:endParaRPr lang="en-US" spc="-100" dirty="0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085AB271-571D-4C19-9FCC-C760834A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226" y="359229"/>
            <a:ext cx="805544" cy="12191999"/>
          </a:xfrm>
          <a:custGeom>
            <a:avLst/>
            <a:gdLst>
              <a:gd name="connsiteX0" fmla="*/ 0 w 1214924"/>
              <a:gd name="connsiteY0" fmla="*/ 12191999 h 12191999"/>
              <a:gd name="connsiteX1" fmla="*/ 32 w 1214924"/>
              <a:gd name="connsiteY1" fmla="*/ 12166053 h 12191999"/>
              <a:gd name="connsiteX2" fmla="*/ 59979 w 1214924"/>
              <a:gd name="connsiteY2" fmla="*/ 9224089 h 12191999"/>
              <a:gd name="connsiteX3" fmla="*/ 120877 w 1214924"/>
              <a:gd name="connsiteY3" fmla="*/ 8004225 h 12191999"/>
              <a:gd name="connsiteX4" fmla="*/ 59979 w 1214924"/>
              <a:gd name="connsiteY4" fmla="*/ 7211315 h 12191999"/>
              <a:gd name="connsiteX5" fmla="*/ 59979 w 1214924"/>
              <a:gd name="connsiteY5" fmla="*/ 6601383 h 12191999"/>
              <a:gd name="connsiteX6" fmla="*/ 59979 w 1214924"/>
              <a:gd name="connsiteY6" fmla="*/ 5015562 h 12191999"/>
              <a:gd name="connsiteX7" fmla="*/ 120877 w 1214924"/>
              <a:gd name="connsiteY7" fmla="*/ 3185768 h 12191999"/>
              <a:gd name="connsiteX8" fmla="*/ 74847 w 1214924"/>
              <a:gd name="connsiteY8" fmla="*/ 4714 h 12191999"/>
              <a:gd name="connsiteX9" fmla="*/ 74778 w 1214924"/>
              <a:gd name="connsiteY9" fmla="*/ 0 h 12191999"/>
              <a:gd name="connsiteX10" fmla="*/ 1214924 w 1214924"/>
              <a:gd name="connsiteY10" fmla="*/ 0 h 12191999"/>
              <a:gd name="connsiteX11" fmla="*/ 1214924 w 1214924"/>
              <a:gd name="connsiteY11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4924" h="12191999">
                <a:moveTo>
                  <a:pt x="0" y="12191999"/>
                </a:moveTo>
                <a:lnTo>
                  <a:pt x="32" y="12166053"/>
                </a:lnTo>
                <a:cubicBezTo>
                  <a:pt x="2886" y="11339787"/>
                  <a:pt x="14305" y="10367710"/>
                  <a:pt x="59979" y="9224089"/>
                </a:cubicBezTo>
                <a:cubicBezTo>
                  <a:pt x="120877" y="8004225"/>
                  <a:pt x="120877" y="8004225"/>
                  <a:pt x="120877" y="8004225"/>
                </a:cubicBezTo>
                <a:cubicBezTo>
                  <a:pt x="120877" y="7760253"/>
                  <a:pt x="59979" y="7516280"/>
                  <a:pt x="59979" y="7211315"/>
                </a:cubicBezTo>
                <a:cubicBezTo>
                  <a:pt x="59979" y="6906349"/>
                  <a:pt x="59979" y="6662377"/>
                  <a:pt x="59979" y="6601383"/>
                </a:cubicBezTo>
                <a:cubicBezTo>
                  <a:pt x="59979" y="5015562"/>
                  <a:pt x="59979" y="5015562"/>
                  <a:pt x="59979" y="5015562"/>
                </a:cubicBezTo>
                <a:cubicBezTo>
                  <a:pt x="120877" y="3185768"/>
                  <a:pt x="120877" y="3185768"/>
                  <a:pt x="120877" y="3185768"/>
                </a:cubicBezTo>
                <a:cubicBezTo>
                  <a:pt x="98040" y="1607571"/>
                  <a:pt x="83767" y="621197"/>
                  <a:pt x="74847" y="4714"/>
                </a:cubicBezTo>
                <a:lnTo>
                  <a:pt x="74778" y="0"/>
                </a:lnTo>
                <a:lnTo>
                  <a:pt x="1214924" y="0"/>
                </a:lnTo>
                <a:lnTo>
                  <a:pt x="1214924" y="1219199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FA592C33-9493-A547-B584-738F4FFDF7C4}"/>
              </a:ext>
            </a:extLst>
          </p:cNvPr>
          <p:cNvSpPr txBox="1">
            <a:spLocks/>
          </p:cNvSpPr>
          <p:nvPr/>
        </p:nvSpPr>
        <p:spPr>
          <a:xfrm>
            <a:off x="301380" y="8899690"/>
            <a:ext cx="6763097" cy="271157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 fontScale="6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u="sng" dirty="0"/>
              <a:t>Aims 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My aims for the project are to facilitate workshops to improve relationships and social skills of ex-offenders/offenders. I aim to do this by looking at the transformative effects of drama-based learning and using these strategies in my own practice.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u="sng" dirty="0"/>
              <a:t>Objectives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My objectives are for ex-offenders/offenders to enhance their social skills with the intention of building positive relationships. Skills taught would include those of self-control and self -efficacy. I will do this by using specific drama techniques such as role play, hot seating, forum theatre and geese theatre methodologies. Giving ex-offenders/offenders the environment to explore personal and social issues that may lead to conflict in relationships. This safe environment will then give them a chance to explore conflict resolutions and positive change.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u="sng" dirty="0"/>
              <a:t>The scope </a:t>
            </a:r>
            <a:br>
              <a:rPr lang="en-GB" sz="1400" dirty="0"/>
            </a:br>
            <a:r>
              <a:rPr lang="en-GB" sz="1400" dirty="0"/>
              <a:t> </a:t>
            </a:r>
            <a:br>
              <a:rPr lang="en-GB" sz="1400" dirty="0"/>
            </a:br>
            <a:r>
              <a:rPr lang="en-GB" sz="1400" dirty="0"/>
              <a:t>In my research I will be looking at how applied drama can help ex-offenders/offenders in various ways. I believe this is important as not many ex-offenders or offenders leave prisons with the social skills they used to have and find it difficult to rebuild relationships or friendships. Due to covid-19 my project had to slightly changed, initially I would have liked to run my project in a prison environment itself, however, circumstances changed, and I will now be hoping to run a various workshop with a probation group in the South Wales area. This group will range from all ages from eighteen and over. </a:t>
            </a:r>
            <a:br>
              <a:rPr lang="en-GB" sz="1400" dirty="0"/>
            </a:br>
            <a:r>
              <a:rPr lang="en-GB" sz="1400" dirty="0"/>
              <a:t>d</a:t>
            </a:r>
            <a:endParaRPr lang="en-US" spc="-100" dirty="0"/>
          </a:p>
        </p:txBody>
      </p:sp>
    </p:spTree>
    <p:extLst>
      <p:ext uri="{BB962C8B-B14F-4D97-AF65-F5344CB8AC3E}">
        <p14:creationId xmlns:p14="http://schemas.microsoft.com/office/powerpoint/2010/main" val="3497005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terior of dark warehouse">
            <a:extLst>
              <a:ext uri="{FF2B5EF4-FFF2-40B4-BE49-F238E27FC236}">
                <a16:creationId xmlns:a16="http://schemas.microsoft.com/office/drawing/2014/main" id="{7A4FE26E-E617-4EF1-9F57-EEA9B43F77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123A3-B6B1-304F-AB3E-573FD5C7C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Workshop 1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7F8FC50-9092-FD49-859B-C6196D9A0E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779" y="305937"/>
            <a:ext cx="5996637" cy="6246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855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terior of dark warehouse">
            <a:extLst>
              <a:ext uri="{FF2B5EF4-FFF2-40B4-BE49-F238E27FC236}">
                <a16:creationId xmlns:a16="http://schemas.microsoft.com/office/drawing/2014/main" id="{DA8ED68A-C168-45B9-8666-0056210E00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29971-C28E-1043-9DB0-D1AF25F81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Workshop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7C41C277-FDE3-3843-8768-BC1C7D5CB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1659" y="244171"/>
            <a:ext cx="6115235" cy="6369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675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terior of dark warehouse">
            <a:extLst>
              <a:ext uri="{FF2B5EF4-FFF2-40B4-BE49-F238E27FC236}">
                <a16:creationId xmlns:a16="http://schemas.microsoft.com/office/drawing/2014/main" id="{1E04B492-3803-4519-8A30-B2C6F62F01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9D68B-45F4-D441-AE16-E17D95017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Workshop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 descr="Text, application&#10;&#10;Description automatically generated">
            <a:extLst>
              <a:ext uri="{FF2B5EF4-FFF2-40B4-BE49-F238E27FC236}">
                <a16:creationId xmlns:a16="http://schemas.microsoft.com/office/drawing/2014/main" id="{23662C19-B638-CC47-A3E1-A133569D89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9165" y="164301"/>
            <a:ext cx="6268594" cy="652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2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149430A8-ED83-4AC1-8AB8-E43168E1B3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59" b="10071"/>
          <a:stretch/>
        </p:blipFill>
        <p:spPr>
          <a:xfrm>
            <a:off x="20" y="286752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5296E-FC2A-3048-BAEC-21FB1DA39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interviews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B0D41E5-4FBA-724E-ABF7-1D01C04FBD04}"/>
              </a:ext>
            </a:extLst>
          </p:cNvPr>
          <p:cNvSpPr txBox="1"/>
          <p:nvPr/>
        </p:nvSpPr>
        <p:spPr>
          <a:xfrm>
            <a:off x="6455618" y="2714626"/>
            <a:ext cx="46720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Applied Drama Practitioner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Independent Evaluator and Researcher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Probation Officer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 Prisoner</a:t>
            </a:r>
          </a:p>
        </p:txBody>
      </p:sp>
    </p:spTree>
    <p:extLst>
      <p:ext uri="{BB962C8B-B14F-4D97-AF65-F5344CB8AC3E}">
        <p14:creationId xmlns:p14="http://schemas.microsoft.com/office/powerpoint/2010/main" val="3415038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ood in a test tube">
            <a:extLst>
              <a:ext uri="{FF2B5EF4-FFF2-40B4-BE49-F238E27FC236}">
                <a16:creationId xmlns:a16="http://schemas.microsoft.com/office/drawing/2014/main" id="{D588D456-297C-47BF-8767-653503C7B0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50" b="1318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FB8D0-F004-4946-8325-69BE3E0D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Conclusion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9937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D6AB-0294-BA4B-BB2E-649D1B11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3EA1C-08F9-6540-B5FE-33D1DAE5C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27201"/>
            <a:ext cx="10728325" cy="4220146"/>
          </a:xfrm>
        </p:spPr>
        <p:txBody>
          <a:bodyPr/>
          <a:lstStyle/>
          <a:p>
            <a:r>
              <a:rPr lang="en-GB" dirty="0" err="1"/>
              <a:t>Bearfaced</a:t>
            </a:r>
            <a:r>
              <a:rPr lang="en-GB" dirty="0"/>
              <a:t> Theatre. (2021). </a:t>
            </a:r>
            <a:r>
              <a:rPr lang="en-GB" i="1" dirty="0"/>
              <a:t>Creating Change .</a:t>
            </a:r>
            <a:r>
              <a:rPr lang="en-GB" dirty="0"/>
              <a:t> Available: http://</a:t>
            </a:r>
            <a:r>
              <a:rPr lang="en-GB" dirty="0" err="1"/>
              <a:t>www.bearfacetheatre.org</a:t>
            </a:r>
            <a:r>
              <a:rPr lang="en-GB" dirty="0"/>
              <a:t>/research/. Last accessed 22nd April 2021.</a:t>
            </a:r>
          </a:p>
          <a:p>
            <a:r>
              <a:rPr lang="en-GB" dirty="0"/>
              <a:t>Jennifer Walmsley – Barefaced Theatre Company </a:t>
            </a:r>
          </a:p>
          <a:p>
            <a:r>
              <a:rPr lang="en-GB" dirty="0"/>
              <a:t>Pauline  Gulliver - Probation Worker </a:t>
            </a:r>
          </a:p>
          <a:p>
            <a:r>
              <a:rPr lang="en-GB" dirty="0"/>
              <a:t>Alexandra Russell – Independent Evaluator and Researcher </a:t>
            </a:r>
          </a:p>
          <a:p>
            <a:r>
              <a:rPr lang="en-GB" dirty="0"/>
              <a:t>Ex Prisoner – Anonymous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44687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763</Words>
  <Application>Microsoft Macintosh PowerPoint</Application>
  <PresentationFormat>Widescreen</PresentationFormat>
  <Paragraphs>38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Avenir Next LT Pro</vt:lpstr>
      <vt:lpstr>Calibri</vt:lpstr>
      <vt:lpstr>Rockwell Nova Light</vt:lpstr>
      <vt:lpstr>The Hand Extrablack</vt:lpstr>
      <vt:lpstr>Wingdings</vt:lpstr>
      <vt:lpstr>BlobVTI</vt:lpstr>
      <vt:lpstr>How can Applied Drama help ex-offenders/offenders integrate back into society and rebuild relationships and friendships?</vt:lpstr>
      <vt:lpstr>I will be talking about…</vt:lpstr>
      <vt:lpstr>Aims     My aims for the project are to facilitate workshops to improve relationships and social skills of ex-offenders/offenders. I aim to do this by looking at the transformative effects of drama-based learning and using these strategies in my own practice.     Objectives    My objectives are for ex-offenders/offenders to enhance their social skills with the intention of building positive relationships. Skills taught would include those of self-control and self -efficacy. I will do this by using specific drama techniques such as role play, hot seating, forum theatre and geese theatre methodologies. Giving ex-offenders/offenders the environment to explore personal and social issues that may lead to conflict in relationships. This safe environment will then give them a chance to explore conflict resolutions and positive change.    Intended Outcomes   In my research I looked at how applied drama can help ex-offenders/offenders in various ways. I believe this is important as not many ex-offenders or offenders leave prisons with the social skills they used to have and find it difficult to rebuild relationships or friendships. Due to covid-19 my project had to slightly changed, initially I would have liked to run my project in a prison environment itself, however, circumstances changed, and I was then hoping to run a various workshop with a probation group in the South Wales area. This group would have ranged from all ages from eighteen and over. Due to this not being able to happened I decided to conduct interviews and gather as much information as possible. </vt:lpstr>
      <vt:lpstr>Workshop 1</vt:lpstr>
      <vt:lpstr>Workshop </vt:lpstr>
      <vt:lpstr>Workshop </vt:lpstr>
      <vt:lpstr>interviews</vt:lpstr>
      <vt:lpstr>Conclusion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can Applied Drama help ex-offenders/offenders integrate back into society and rebuild relationships and friendships?</dc:title>
  <dc:creator>Shakira Zuleika Logan (1705127)</dc:creator>
  <cp:lastModifiedBy>Shakira Zuleika Logan (1705127)</cp:lastModifiedBy>
  <cp:revision>2</cp:revision>
  <dcterms:created xsi:type="dcterms:W3CDTF">2021-03-13T13:58:33Z</dcterms:created>
  <dcterms:modified xsi:type="dcterms:W3CDTF">2021-04-23T09:28:25Z</dcterms:modified>
</cp:coreProperties>
</file>