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2"/>
  </p:notesMasterIdLst>
  <p:handoutMasterIdLst>
    <p:handoutMasterId r:id="rId53"/>
  </p:handoutMasterIdLst>
  <p:sldIdLst>
    <p:sldId id="257" r:id="rId2"/>
    <p:sldId id="258" r:id="rId3"/>
    <p:sldId id="259" r:id="rId4"/>
    <p:sldId id="260" r:id="rId5"/>
    <p:sldId id="264" r:id="rId6"/>
    <p:sldId id="263" r:id="rId7"/>
    <p:sldId id="261" r:id="rId8"/>
    <p:sldId id="265" r:id="rId9"/>
    <p:sldId id="266" r:id="rId10"/>
    <p:sldId id="267" r:id="rId11"/>
    <p:sldId id="268" r:id="rId12"/>
    <p:sldId id="269" r:id="rId13"/>
    <p:sldId id="270" r:id="rId14"/>
    <p:sldId id="271" r:id="rId15"/>
    <p:sldId id="272" r:id="rId16"/>
    <p:sldId id="273" r:id="rId17"/>
    <p:sldId id="274" r:id="rId18"/>
    <p:sldId id="278" r:id="rId19"/>
    <p:sldId id="281" r:id="rId20"/>
    <p:sldId id="280" r:id="rId21"/>
    <p:sldId id="282" r:id="rId22"/>
    <p:sldId id="284" r:id="rId23"/>
    <p:sldId id="283" r:id="rId24"/>
    <p:sldId id="279" r:id="rId25"/>
    <p:sldId id="275" r:id="rId26"/>
    <p:sldId id="285" r:id="rId27"/>
    <p:sldId id="288" r:id="rId28"/>
    <p:sldId id="290" r:id="rId29"/>
    <p:sldId id="289" r:id="rId30"/>
    <p:sldId id="292" r:id="rId31"/>
    <p:sldId id="291" r:id="rId32"/>
    <p:sldId id="300" r:id="rId33"/>
    <p:sldId id="299" r:id="rId34"/>
    <p:sldId id="296" r:id="rId35"/>
    <p:sldId id="295" r:id="rId36"/>
    <p:sldId id="297" r:id="rId37"/>
    <p:sldId id="294" r:id="rId38"/>
    <p:sldId id="298" r:id="rId39"/>
    <p:sldId id="306" r:id="rId40"/>
    <p:sldId id="308" r:id="rId41"/>
    <p:sldId id="305" r:id="rId42"/>
    <p:sldId id="302" r:id="rId43"/>
    <p:sldId id="301" r:id="rId44"/>
    <p:sldId id="304" r:id="rId45"/>
    <p:sldId id="316" r:id="rId46"/>
    <p:sldId id="311" r:id="rId47"/>
    <p:sldId id="310" r:id="rId48"/>
    <p:sldId id="309" r:id="rId49"/>
    <p:sldId id="286" r:id="rId50"/>
    <p:sldId id="315"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rR5HQ5ToCLPd0WjfnqQorQ==" hashData="b+6HDqPw7SI/96/D/y8YQivGCzdYc8bkm1mr2MM3Tz0r4rFkC2yB8/vfRvGKywm1sFgr0pieY6yoaENshs5TL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47251" autoAdjust="0"/>
  </p:normalViewPr>
  <p:slideViewPr>
    <p:cSldViewPr snapToGrid="0">
      <p:cViewPr varScale="1">
        <p:scale>
          <a:sx n="54" d="100"/>
          <a:sy n="54" d="100"/>
        </p:scale>
        <p:origin x="27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7C1B987-B118-4F80-92DC-E3596B5E9679}" type="datetimeFigureOut">
              <a:rPr lang="en-GB" smtClean="0"/>
              <a:t>20/02/2019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49B268F-CD6A-44B1-8216-EE075C8DBB74}" type="slidenum">
              <a:rPr lang="en-GB" smtClean="0"/>
              <a:t>‹#›</a:t>
            </a:fld>
            <a:endParaRPr lang="en-GB"/>
          </a:p>
        </p:txBody>
      </p:sp>
    </p:spTree>
    <p:extLst>
      <p:ext uri="{BB962C8B-B14F-4D97-AF65-F5344CB8AC3E}">
        <p14:creationId xmlns:p14="http://schemas.microsoft.com/office/powerpoint/2010/main" val="9646122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7B563E-42E7-4FC0-BA88-71F4285AEAB6}" type="datetimeFigureOut">
              <a:rPr lang="en-GB" smtClean="0"/>
              <a:t>20/02/2019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586FA2-04A3-47C2-9764-56D8289BF5B9}" type="slidenum">
              <a:rPr lang="en-GB" smtClean="0"/>
              <a:t>‹#›</a:t>
            </a:fld>
            <a:endParaRPr lang="en-GB"/>
          </a:p>
        </p:txBody>
      </p:sp>
    </p:spTree>
    <p:extLst>
      <p:ext uri="{BB962C8B-B14F-4D97-AF65-F5344CB8AC3E}">
        <p14:creationId xmlns:p14="http://schemas.microsoft.com/office/powerpoint/2010/main" val="103280001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By</a:t>
            </a:r>
            <a:r>
              <a:rPr lang="en-GB" sz="1100" baseline="0" dirty="0" smtClean="0">
                <a:latin typeface="Arial" panose="020B0604020202020204" pitchFamily="34" charset="0"/>
                <a:cs typeface="Arial" panose="020B0604020202020204" pitchFamily="34" charset="0"/>
              </a:rPr>
              <a:t> the end of this lesson, you will be able to:</a:t>
            </a:r>
          </a:p>
          <a:p>
            <a:endParaRPr lang="en-GB" sz="1100" baseline="0" dirty="0" smtClean="0">
              <a:latin typeface="Arial" panose="020B0604020202020204" pitchFamily="34" charset="0"/>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the 6 elements required in the mnemonic ‘THRIVE’.</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how they would apply practical policing skills at an incident </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other agencies that can support them at an incident </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key details needed when recording the incident</a:t>
            </a:r>
            <a:endParaRPr lang="en-GB" sz="11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67586FA2-04A3-47C2-9764-56D8289BF5B9}" type="slidenum">
              <a:rPr lang="en-GB" smtClean="0"/>
              <a:t>1</a:t>
            </a:fld>
            <a:endParaRPr lang="en-GB"/>
          </a:p>
        </p:txBody>
      </p:sp>
    </p:spTree>
    <p:extLst>
      <p:ext uri="{BB962C8B-B14F-4D97-AF65-F5344CB8AC3E}">
        <p14:creationId xmlns:p14="http://schemas.microsoft.com/office/powerpoint/2010/main" val="1183465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kern="1200" dirty="0" smtClean="0">
                <a:solidFill>
                  <a:schemeClr val="tx1"/>
                </a:solidFill>
                <a:effectLst/>
                <a:latin typeface="Arial" panose="020B0604020202020204" pitchFamily="34" charset="0"/>
                <a:ea typeface="+mn-ea"/>
                <a:cs typeface="Arial" panose="020B0604020202020204" pitchFamily="34" charset="0"/>
              </a:rPr>
              <a:t>Group Task </a:t>
            </a:r>
          </a:p>
          <a:p>
            <a:endParaRPr lang="en-GB" sz="1100" b="0" kern="1200" dirty="0" smtClean="0">
              <a:solidFill>
                <a:schemeClr val="tx1"/>
              </a:solidFill>
              <a:effectLst/>
              <a:latin typeface="Arial" panose="020B0604020202020204" pitchFamily="34" charset="0"/>
              <a:ea typeface="+mn-ea"/>
              <a:cs typeface="Arial" panose="020B0604020202020204" pitchFamily="34" charset="0"/>
            </a:endParaRPr>
          </a:p>
          <a:p>
            <a:r>
              <a:rPr lang="en-GB" sz="1100" b="0" kern="1200" dirty="0" smtClean="0">
                <a:solidFill>
                  <a:schemeClr val="tx1"/>
                </a:solidFill>
                <a:effectLst/>
                <a:latin typeface="Arial" panose="020B0604020202020204" pitchFamily="34" charset="0"/>
                <a:ea typeface="+mn-ea"/>
                <a:cs typeface="Arial" panose="020B0604020202020204" pitchFamily="34" charset="0"/>
              </a:rPr>
              <a:t>Q. What do you consider the function of response policing to be?</a:t>
            </a:r>
          </a:p>
          <a:p>
            <a:r>
              <a:rPr lang="en-GB" sz="1100" b="0" kern="1200" dirty="0" smtClean="0">
                <a:solidFill>
                  <a:schemeClr val="tx1"/>
                </a:solidFill>
                <a:effectLst/>
                <a:latin typeface="Arial" panose="020B0604020202020204" pitchFamily="34" charset="0"/>
                <a:ea typeface="+mn-ea"/>
                <a:cs typeface="Arial" panose="020B0604020202020204" pitchFamily="34" charset="0"/>
              </a:rPr>
              <a:t>Q. What do you think you’ll achieve as a response officer? </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2</a:t>
            </a:fld>
            <a:endParaRPr lang="en-GB"/>
          </a:p>
        </p:txBody>
      </p:sp>
    </p:spTree>
    <p:extLst>
      <p:ext uri="{BB962C8B-B14F-4D97-AF65-F5344CB8AC3E}">
        <p14:creationId xmlns:p14="http://schemas.microsoft.com/office/powerpoint/2010/main" val="3549633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Number of officers – Police: Population ratio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has little relationship to crime rate of calls for service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Towns/Cities with higher crime often have more officers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Allocation of officers to patrol: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Based on workload formulas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Time of day (more serious crime at night)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Location (crime/disorder more common in poorer areas; lower income)</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3</a:t>
            </a:fld>
            <a:endParaRPr lang="en-GB"/>
          </a:p>
        </p:txBody>
      </p:sp>
    </p:spTree>
    <p:extLst>
      <p:ext uri="{BB962C8B-B14F-4D97-AF65-F5344CB8AC3E}">
        <p14:creationId xmlns:p14="http://schemas.microsoft.com/office/powerpoint/2010/main" val="108830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Shift from foot patrols to car patrols 1920 – 1950s – but still vitally important as a consequence of mobile patrols are loss of direct contact with members of the public and communities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Most patrols will be single crewed to provide more police visibility to the community </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4</a:t>
            </a:fld>
            <a:endParaRPr lang="en-GB"/>
          </a:p>
        </p:txBody>
      </p:sp>
    </p:spTree>
    <p:extLst>
      <p:ext uri="{BB962C8B-B14F-4D97-AF65-F5344CB8AC3E}">
        <p14:creationId xmlns:p14="http://schemas.microsoft.com/office/powerpoint/2010/main" val="1088592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Aspects of evaluating the effectiveness of police patrol: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Response times are the gold standard for both Police and Public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Response time should increase the likelihood of arrest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Should increase public satisfaction with Police</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5</a:t>
            </a:fld>
            <a:endParaRPr lang="en-GB"/>
          </a:p>
        </p:txBody>
      </p:sp>
    </p:spTree>
    <p:extLst>
      <p:ext uri="{BB962C8B-B14F-4D97-AF65-F5344CB8AC3E}">
        <p14:creationId xmlns:p14="http://schemas.microsoft.com/office/powerpoint/2010/main" val="65422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Each call requires completion of forms and reports. Occasionally, an officer will be summoned to testify in court about the incident and circumstances of the arrest.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Trainer to ask students to think back to their lesson on ‘understanding the role of a constable’ and ‘conducting investigations’</a:t>
            </a:r>
          </a:p>
          <a:p>
            <a:pPr>
              <a:lnSpc>
                <a:spcPct val="100000"/>
              </a:lnSpc>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 What is your role as an officer and what is your immediate actions at an incident?</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srgbClr val="002060"/>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6</a:t>
            </a:fld>
            <a:endParaRPr lang="en-GB"/>
          </a:p>
        </p:txBody>
      </p:sp>
    </p:spTree>
    <p:extLst>
      <p:ext uri="{BB962C8B-B14F-4D97-AF65-F5344CB8AC3E}">
        <p14:creationId xmlns:p14="http://schemas.microsoft.com/office/powerpoint/2010/main" val="2972524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An effort is made to get acquainted on a first name basis with leaders of schools, organisations and churches. Examples of proactive outreach include helping to organise a neighbourhood watch, giving presentations to schools and speaking to residents about their concerns at a neighbourhood association meeting. Building trust with diverse communities and working collaboratively to address social issues, such as gang violence, is an especially important function of the police.</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7</a:t>
            </a:fld>
            <a:endParaRPr lang="en-GB"/>
          </a:p>
        </p:txBody>
      </p:sp>
    </p:spTree>
    <p:extLst>
      <p:ext uri="{BB962C8B-B14F-4D97-AF65-F5344CB8AC3E}">
        <p14:creationId xmlns:p14="http://schemas.microsoft.com/office/powerpoint/2010/main" val="19376701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Attend within the timescale given to the victim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role of the first officer attending the scene is to provide the initial personal police contact and continue the investigative process.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This will be achieved by: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Communicating with the victim or witnesses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Provide clear explanation of what the police response will be. Be aware that ‘first impressions count’. Consider the needs of the victim e.g. medical, removal from the scene, attendance of a friend, family member or victim care / victim support officer.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Assessing and preserving the scene and any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Considering health and safety risks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Initiating any urgent action and appropriate support services response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Completing relevant documentation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Providing advice and guidance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Completing initial enquiries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8</a:t>
            </a:fld>
            <a:endParaRPr lang="en-GB"/>
          </a:p>
        </p:txBody>
      </p:sp>
    </p:spTree>
    <p:extLst>
      <p:ext uri="{BB962C8B-B14F-4D97-AF65-F5344CB8AC3E}">
        <p14:creationId xmlns:p14="http://schemas.microsoft.com/office/powerpoint/2010/main" val="2966303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smtClean="0">
                <a:latin typeface="Arial" panose="020B0604020202020204" pitchFamily="34" charset="0"/>
                <a:cs typeface="Arial" panose="020B0604020202020204" pitchFamily="34" charset="0"/>
              </a:rPr>
              <a:t>THRIVE – Threat, Harm, Risk, Investigation, Vulnerability, Engagement</a:t>
            </a:r>
            <a:r>
              <a:rPr lang="en-GB" sz="1100" b="0" baseline="0" dirty="0" smtClean="0">
                <a:latin typeface="Arial" panose="020B0604020202020204" pitchFamily="34" charset="0"/>
                <a:cs typeface="Arial" panose="020B0604020202020204" pitchFamily="34" charset="0"/>
              </a:rPr>
              <a:t> </a:t>
            </a:r>
          </a:p>
          <a:p>
            <a:endParaRPr lang="en-GB" sz="1100" b="0" baseline="0" dirty="0" smtClean="0">
              <a:latin typeface="Arial" panose="020B0604020202020204" pitchFamily="34" charset="0"/>
              <a:cs typeface="Arial" panose="020B0604020202020204" pitchFamily="34" charset="0"/>
            </a:endParaRPr>
          </a:p>
          <a:p>
            <a:r>
              <a:rPr lang="en-GB" sz="1100" b="0" kern="1200" dirty="0" smtClean="0">
                <a:solidFill>
                  <a:schemeClr val="tx1"/>
                </a:solidFill>
                <a:effectLst/>
                <a:latin typeface="Arial" panose="020B0604020202020204" pitchFamily="34" charset="0"/>
                <a:ea typeface="+mn-ea"/>
                <a:cs typeface="Arial" panose="020B0604020202020204" pitchFamily="34" charset="0"/>
              </a:rPr>
              <a:t>Q. Have you heard of THRIVE?</a:t>
            </a:r>
          </a:p>
          <a:p>
            <a:r>
              <a:rPr lang="en-GB" sz="1100" b="0" kern="1200" dirty="0" smtClean="0">
                <a:solidFill>
                  <a:schemeClr val="tx1"/>
                </a:solidFill>
                <a:effectLst/>
                <a:latin typeface="Arial" panose="020B0604020202020204" pitchFamily="34" charset="0"/>
                <a:ea typeface="+mn-ea"/>
                <a:cs typeface="Arial" panose="020B0604020202020204" pitchFamily="34" charset="0"/>
              </a:rPr>
              <a:t>Q. Do you know what the 6 elements of the strategy are? </a:t>
            </a:r>
          </a:p>
          <a:p>
            <a:endParaRPr lang="en-GB" b="1" dirty="0"/>
          </a:p>
        </p:txBody>
      </p:sp>
      <p:sp>
        <p:nvSpPr>
          <p:cNvPr id="4" name="Slide Number Placeholder 3"/>
          <p:cNvSpPr>
            <a:spLocks noGrp="1"/>
          </p:cNvSpPr>
          <p:nvPr>
            <p:ph type="sldNum" sz="quarter" idx="10"/>
          </p:nvPr>
        </p:nvSpPr>
        <p:spPr/>
        <p:txBody>
          <a:bodyPr/>
          <a:lstStyle/>
          <a:p>
            <a:fld id="{67586FA2-04A3-47C2-9764-56D8289BF5B9}" type="slidenum">
              <a:rPr lang="en-GB" smtClean="0"/>
              <a:t>9</a:t>
            </a:fld>
            <a:endParaRPr lang="en-GB"/>
          </a:p>
        </p:txBody>
      </p:sp>
    </p:spTree>
    <p:extLst>
      <p:ext uri="{BB962C8B-B14F-4D97-AF65-F5344CB8AC3E}">
        <p14:creationId xmlns:p14="http://schemas.microsoft.com/office/powerpoint/2010/main" val="3515849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u="sng" dirty="0" smtClean="0">
                <a:latin typeface="Arial" panose="020B0604020202020204" pitchFamily="34" charset="0"/>
                <a:cs typeface="Arial" panose="020B0604020202020204" pitchFamily="34" charset="0"/>
              </a:rPr>
              <a:t>THRIVE </a:t>
            </a:r>
            <a:r>
              <a:rPr lang="en-GB" sz="1100" u="none" dirty="0" smtClean="0">
                <a:latin typeface="Arial" panose="020B0604020202020204" pitchFamily="34" charset="0"/>
                <a:cs typeface="Arial" panose="020B0604020202020204" pitchFamily="34" charset="0"/>
              </a:rPr>
              <a:t>(Preventing, Protecting &amp; Helping)</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A </a:t>
            </a:r>
            <a:r>
              <a:rPr lang="en-GB" sz="1100" b="1" dirty="0" smtClean="0">
                <a:latin typeface="Arial" panose="020B0604020202020204" pitchFamily="34" charset="0"/>
                <a:cs typeface="Arial" panose="020B0604020202020204" pitchFamily="34" charset="0"/>
              </a:rPr>
              <a:t>threat</a:t>
            </a:r>
            <a:r>
              <a:rPr lang="en-GB" sz="1100" dirty="0" smtClean="0">
                <a:latin typeface="Arial" panose="020B0604020202020204" pitchFamily="34" charset="0"/>
                <a:cs typeface="Arial" panose="020B0604020202020204" pitchFamily="34" charset="0"/>
              </a:rPr>
              <a:t> is a communicated or perceived  intent to harm or loss on another person.</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Harm </a:t>
            </a:r>
            <a:r>
              <a:rPr lang="en-GB" sz="1100" dirty="0" smtClean="0">
                <a:latin typeface="Arial" panose="020B0604020202020204" pitchFamily="34" charset="0"/>
                <a:cs typeface="Arial" panose="020B0604020202020204" pitchFamily="34" charset="0"/>
              </a:rPr>
              <a:t>is to do or cause harm </a:t>
            </a:r>
            <a:r>
              <a:rPr lang="en-GB" sz="1100" dirty="0" err="1" smtClean="0">
                <a:latin typeface="Arial" panose="020B0604020202020204" pitchFamily="34" charset="0"/>
                <a:cs typeface="Arial" panose="020B0604020202020204" pitchFamily="34" charset="0"/>
              </a:rPr>
              <a:t>e.g</a:t>
            </a:r>
            <a:r>
              <a:rPr lang="en-GB" sz="1100" dirty="0" smtClean="0">
                <a:latin typeface="Arial" panose="020B0604020202020204" pitchFamily="34" charset="0"/>
                <a:cs typeface="Arial" panose="020B0604020202020204" pitchFamily="34" charset="0"/>
              </a:rPr>
              <a:t> to injure, damage or hurt - physically or psychologically.</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Risk</a:t>
            </a:r>
            <a:r>
              <a:rPr lang="en-GB" sz="1100" dirty="0" smtClean="0">
                <a:latin typeface="Arial" panose="020B0604020202020204" pitchFamily="34" charset="0"/>
                <a:cs typeface="Arial" panose="020B0604020202020204" pitchFamily="34" charset="0"/>
              </a:rPr>
              <a:t> is the likelihood of the event occurring</a:t>
            </a:r>
          </a:p>
          <a:p>
            <a:endParaRPr lang="en-GB" sz="1100" b="1"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Investigation </a:t>
            </a:r>
            <a:r>
              <a:rPr lang="en-GB" sz="1100" dirty="0" smtClean="0">
                <a:latin typeface="Arial" panose="020B0604020202020204" pitchFamily="34" charset="0"/>
                <a:cs typeface="Arial" panose="020B0604020202020204" pitchFamily="34" charset="0"/>
              </a:rPr>
              <a:t>is the act or process of examining the crime, problem or situation and considering what action is required</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Vulnerability</a:t>
            </a:r>
            <a:r>
              <a:rPr lang="en-GB" sz="1100" dirty="0" smtClean="0">
                <a:latin typeface="Arial" panose="020B0604020202020204" pitchFamily="34" charset="0"/>
                <a:cs typeface="Arial" panose="020B0604020202020204" pitchFamily="34" charset="0"/>
              </a:rPr>
              <a:t> is defined for the process of incident management as "a person is vulnerable if a result of their situation or circumstances , they are unable to take care or protect themselves, or others from harm or exploitation“</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Engagement </a:t>
            </a:r>
            <a:r>
              <a:rPr lang="en-GB" sz="1100" dirty="0" smtClean="0">
                <a:latin typeface="Arial" panose="020B0604020202020204" pitchFamily="34" charset="0"/>
                <a:cs typeface="Arial" panose="020B0604020202020204" pitchFamily="34" charset="0"/>
              </a:rPr>
              <a:t>is where organisations and individuals build a positive relationships for the benefit of all parties.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Prevent is identifying opportunities to prevent further incidents occurring or a worsening of threat, risk and harm and allocating the most appropriate resource to intervene before further, more serious intervention is required</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7586FA2-04A3-47C2-9764-56D8289BF5B9}" type="slidenum">
              <a:rPr lang="en-GB" smtClean="0"/>
              <a:t>10</a:t>
            </a:fld>
            <a:endParaRPr lang="en-GB"/>
          </a:p>
        </p:txBody>
      </p:sp>
    </p:spTree>
    <p:extLst>
      <p:ext uri="{BB962C8B-B14F-4D97-AF65-F5344CB8AC3E}">
        <p14:creationId xmlns:p14="http://schemas.microsoft.com/office/powerpoint/2010/main" val="10259179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Group</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Task </a:t>
            </a:r>
          </a:p>
          <a:p>
            <a:endParaRPr lang="en-GB" sz="1100" kern="1200" baseline="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Allocate one element of the mnemonic ‘THRIVE’ to each group. </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r>
              <a:rPr lang="en-GB" sz="1100" kern="1200" dirty="0" smtClean="0">
                <a:solidFill>
                  <a:schemeClr val="tx1"/>
                </a:solidFill>
                <a:effectLst/>
                <a:latin typeface="Arial" panose="020B0604020202020204" pitchFamily="34" charset="0"/>
                <a:ea typeface="+mn-ea"/>
                <a:cs typeface="Arial" panose="020B0604020202020204" pitchFamily="34" charset="0"/>
              </a:rPr>
              <a:t>Trainer to ask other groups to add to the element if possible. Trainer to discuss answers and use PPT slides 11 – 16 to de-brief.</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11</a:t>
            </a:fld>
            <a:endParaRPr lang="en-GB"/>
          </a:p>
        </p:txBody>
      </p:sp>
    </p:spTree>
    <p:extLst>
      <p:ext uri="{BB962C8B-B14F-4D97-AF65-F5344CB8AC3E}">
        <p14:creationId xmlns:p14="http://schemas.microsoft.com/office/powerpoint/2010/main" val="9446836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12</a:t>
            </a:fld>
            <a:endParaRPr lang="en-GB"/>
          </a:p>
        </p:txBody>
      </p:sp>
    </p:spTree>
    <p:extLst>
      <p:ext uri="{BB962C8B-B14F-4D97-AF65-F5344CB8AC3E}">
        <p14:creationId xmlns:p14="http://schemas.microsoft.com/office/powerpoint/2010/main" val="30977241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13</a:t>
            </a:fld>
            <a:endParaRPr lang="en-GB"/>
          </a:p>
        </p:txBody>
      </p:sp>
    </p:spTree>
    <p:extLst>
      <p:ext uri="{BB962C8B-B14F-4D97-AF65-F5344CB8AC3E}">
        <p14:creationId xmlns:p14="http://schemas.microsoft.com/office/powerpoint/2010/main" val="6247885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14</a:t>
            </a:fld>
            <a:endParaRPr lang="en-GB"/>
          </a:p>
        </p:txBody>
      </p:sp>
    </p:spTree>
    <p:extLst>
      <p:ext uri="{BB962C8B-B14F-4D97-AF65-F5344CB8AC3E}">
        <p14:creationId xmlns:p14="http://schemas.microsoft.com/office/powerpoint/2010/main" val="17593705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See THRIVE Poster (Making Every</a:t>
            </a:r>
            <a:r>
              <a:rPr lang="en-GB" sz="1100" baseline="0" dirty="0" smtClean="0">
                <a:latin typeface="Arial" panose="020B0604020202020204" pitchFamily="34" charset="0"/>
                <a:cs typeface="Arial" panose="020B0604020202020204" pitchFamily="34" charset="0"/>
              </a:rPr>
              <a:t> Contact Count)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7586FA2-04A3-47C2-9764-56D8289BF5B9}" type="slidenum">
              <a:rPr lang="en-GB" smtClean="0"/>
              <a:t>16</a:t>
            </a:fld>
            <a:endParaRPr lang="en-GB"/>
          </a:p>
        </p:txBody>
      </p:sp>
    </p:spTree>
    <p:extLst>
      <p:ext uri="{BB962C8B-B14F-4D97-AF65-F5344CB8AC3E}">
        <p14:creationId xmlns:p14="http://schemas.microsoft.com/office/powerpoint/2010/main" val="24654622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17</a:t>
            </a:fld>
            <a:endParaRPr lang="en-GB"/>
          </a:p>
        </p:txBody>
      </p:sp>
    </p:spTree>
    <p:extLst>
      <p:ext uri="{BB962C8B-B14F-4D97-AF65-F5344CB8AC3E}">
        <p14:creationId xmlns:p14="http://schemas.microsoft.com/office/powerpoint/2010/main" val="14888588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sng"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1. Assess &amp; preserve scene / evidence: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Prioritise Actions: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To help you decide on the most appropriate action</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What is the best way into the crime scene?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1"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Remember</a:t>
            </a:r>
            <a:r>
              <a:rPr kumimoji="0" lang="en-US"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 contact trace evidence – health &amp; safety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Ask</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What?  When?  Where?  Who?  Why?  How?</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Question?</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altLang="en-US" sz="1100" b="1"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types of physical evidence may be found at a scene?’</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Obtain details of suspects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Identify entry and escape routes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Consider physical search. </a:t>
            </a: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Question? </a:t>
            </a:r>
            <a:r>
              <a:rPr kumimoji="0" lang="en-GB" altLang="en-US" sz="1100" b="1"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are we searching for?</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Property / evidence / suspect</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Question? </a:t>
            </a:r>
            <a:r>
              <a:rPr kumimoji="0" lang="en-GB" altLang="en-US" sz="1100" b="1"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Who could help us carry out a search?</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Other officers / search trained officers / dog / helicopter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hazards may be present? Structural damage, body fluids, drugs, sharps, violent suspects, offensive weapons</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sng"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2. Protect: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1"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a) The scene </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 Do not allow the victim / witnesses to clean up</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 Do not walk around and move things yourself</a:t>
            </a:r>
          </a:p>
          <a:p>
            <a:pPr marL="742950" marR="0" lvl="1" indent="-2857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US"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1"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b)Other evidence </a:t>
            </a:r>
          </a:p>
          <a:p>
            <a:pPr marL="0" marR="0" lvl="0" indent="0" algn="l" defTabSz="914400" rtl="0" eaLnBrk="1" fontAlgn="auto" latinLnBrk="0" hangingPunct="1">
              <a:lnSpc>
                <a:spcPct val="100000"/>
              </a:lnSpc>
              <a:spcBef>
                <a:spcPct val="20000"/>
              </a:spcBef>
              <a:spcAft>
                <a:spcPts val="0"/>
              </a:spcAft>
              <a:buClrTx/>
              <a:buSzTx/>
              <a:buFontTx/>
              <a:buNone/>
              <a:tabLst/>
              <a:defRPr/>
            </a:pPr>
            <a:r>
              <a:rPr kumimoji="0" lang="en-US"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 Documents</a:t>
            </a:r>
          </a:p>
          <a:p>
            <a:pPr marL="0" marR="0" lvl="0" indent="0" algn="l" defTabSz="914400" rtl="0" eaLnBrk="1" fontAlgn="auto" latinLnBrk="0" hangingPunct="1">
              <a:lnSpc>
                <a:spcPct val="100000"/>
              </a:lnSpc>
              <a:spcBef>
                <a:spcPct val="20000"/>
              </a:spcBef>
              <a:spcAft>
                <a:spcPts val="0"/>
              </a:spcAft>
              <a:buClrTx/>
              <a:buSzTx/>
              <a:buFontTx/>
              <a:buNone/>
              <a:tabLst/>
              <a:defRPr/>
            </a:pPr>
            <a:r>
              <a:rPr kumimoji="0" lang="en-US"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 Vehicles</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 Suspects</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 Firearms</a:t>
            </a:r>
            <a:endParaRPr kumimoji="0" lang="en-GB"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What do student notes say about documents, vehicles and suspects? – Reiterate importance of health and safety when searching suspects.</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sng"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sng"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3. Communicate: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 Keep Control updated with all information so that they can send you any assistance you require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US"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rPr>
              <a:t>- Communicate with people at the scene to establish the facts.</a:t>
            </a:r>
            <a:endParaRPr kumimoji="0" lang="en-GB" altLang="en-US" sz="1100" b="0" i="0" u="none" strike="noStrike" kern="1200" cap="none" spc="0" normalizeH="0" baseline="0" noProof="0" dirty="0" smtClean="0">
              <a:ln>
                <a:noFill/>
              </a:ln>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sng"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18</a:t>
            </a:fld>
            <a:endParaRPr lang="en-GB"/>
          </a:p>
        </p:txBody>
      </p:sp>
    </p:spTree>
    <p:extLst>
      <p:ext uri="{BB962C8B-B14F-4D97-AF65-F5344CB8AC3E}">
        <p14:creationId xmlns:p14="http://schemas.microsoft.com/office/powerpoint/2010/main" val="42620815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Question? </a:t>
            </a:r>
            <a:r>
              <a:rPr kumimoji="0" lang="en-GB" altLang="en-US" sz="1100" b="1"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‘who is at risk at the scene of an incident?’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You / other officers / victim / witnesses / members of the public / other agencies.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Potential risks can come from:-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Agitated victim / witness / suspect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Weapons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Chemicals - drugs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Body fluids – carry disease (hepatitis, HIV)</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Sharp objects – needles / glass / metal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Structural damage – buildings or vehicles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Poor lighting – it is dark for roughly half of the day and the police work 24 hours a day. Be seen wear fluorescent jackets.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19</a:t>
            </a:fld>
            <a:endParaRPr lang="en-GB"/>
          </a:p>
        </p:txBody>
      </p:sp>
    </p:spTree>
    <p:extLst>
      <p:ext uri="{BB962C8B-B14F-4D97-AF65-F5344CB8AC3E}">
        <p14:creationId xmlns:p14="http://schemas.microsoft.com/office/powerpoint/2010/main" val="33685963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a:t>
            </a:r>
            <a:r>
              <a:rPr lang="en-GB" sz="1100" kern="1200" dirty="0" smtClean="0">
                <a:solidFill>
                  <a:schemeClr val="tx1"/>
                </a:solidFill>
                <a:effectLst/>
                <a:latin typeface="Arial" panose="020B0604020202020204" pitchFamily="34" charset="0"/>
                <a:ea typeface="+mn-ea"/>
                <a:cs typeface="Arial" panose="020B0604020202020204" pitchFamily="34" charset="0"/>
              </a:rPr>
              <a:t> </a:t>
            </a:r>
            <a:r>
              <a:rPr lang="en-GB" sz="1100" b="1" kern="1200" dirty="0" smtClean="0">
                <a:solidFill>
                  <a:schemeClr val="tx1"/>
                </a:solidFill>
                <a:effectLst/>
                <a:latin typeface="Arial" panose="020B0604020202020204" pitchFamily="34" charset="0"/>
                <a:ea typeface="+mn-ea"/>
                <a:cs typeface="Arial" panose="020B0604020202020204" pitchFamily="34" charset="0"/>
              </a:rPr>
              <a:t>Who is at risk during incidents?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 What risk can you envisage?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 How would you overcome this?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Protect the scene by establishing a route in and out of the scene and ensure everyone is aware and follows it.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Think about the path the offender is most likely to have taken and try to avoid it so that you don’t contaminate or damage any evidence.</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20</a:t>
            </a:fld>
            <a:endParaRPr lang="en-GB"/>
          </a:p>
        </p:txBody>
      </p:sp>
    </p:spTree>
    <p:extLst>
      <p:ext uri="{BB962C8B-B14F-4D97-AF65-F5344CB8AC3E}">
        <p14:creationId xmlns:p14="http://schemas.microsoft.com/office/powerpoint/2010/main" val="22019551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Group</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Work</a:t>
            </a:r>
          </a:p>
          <a:p>
            <a:endParaRPr lang="en-GB" sz="1100" kern="1200" baseline="0" dirty="0" smtClean="0">
              <a:solidFill>
                <a:schemeClr val="tx1"/>
              </a:solidFill>
              <a:effectLst/>
              <a:latin typeface="Arial" panose="020B0604020202020204" pitchFamily="34" charset="0"/>
              <a:ea typeface="+mn-ea"/>
              <a:cs typeface="Arial" panose="020B0604020202020204" pitchFamily="34" charset="0"/>
            </a:endParaRPr>
          </a:p>
          <a:p>
            <a:r>
              <a:rPr lang="en-GB" sz="1100" kern="1200" baseline="0" dirty="0" smtClean="0">
                <a:solidFill>
                  <a:schemeClr val="tx1"/>
                </a:solidFill>
                <a:effectLst/>
                <a:latin typeface="Arial" panose="020B0604020202020204" pitchFamily="34" charset="0"/>
                <a:ea typeface="+mn-ea"/>
                <a:cs typeface="Arial" panose="020B0604020202020204" pitchFamily="34" charset="0"/>
              </a:rPr>
              <a:t>Groups to </a:t>
            </a:r>
            <a:r>
              <a:rPr lang="en-GB" sz="1100" kern="1200" dirty="0" smtClean="0">
                <a:solidFill>
                  <a:schemeClr val="tx1"/>
                </a:solidFill>
                <a:effectLst/>
                <a:latin typeface="Arial" panose="020B0604020202020204" pitchFamily="34" charset="0"/>
                <a:ea typeface="+mn-ea"/>
                <a:cs typeface="Arial" panose="020B0604020202020204" pitchFamily="34" charset="0"/>
              </a:rPr>
              <a:t>look at each of the pictures in turn</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a:t>
            </a:r>
            <a:r>
              <a:rPr lang="en-GB" sz="1100" kern="1200" dirty="0" smtClean="0">
                <a:solidFill>
                  <a:schemeClr val="tx1"/>
                </a:solidFill>
                <a:effectLst/>
                <a:latin typeface="Arial" panose="020B0604020202020204" pitchFamily="34" charset="0"/>
                <a:ea typeface="+mn-ea"/>
                <a:cs typeface="Arial" panose="020B0604020202020204" pitchFamily="34" charset="0"/>
              </a:rPr>
              <a:t>and discuss initial thoughts about what their actions would be. (Slide</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21-24) </a:t>
            </a:r>
            <a:endParaRPr lang="en-GB" sz="11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67586FA2-04A3-47C2-9764-56D8289BF5B9}" type="slidenum">
              <a:rPr lang="en-GB" smtClean="0"/>
              <a:t>21</a:t>
            </a:fld>
            <a:endParaRPr lang="en-GB"/>
          </a:p>
        </p:txBody>
      </p:sp>
    </p:spTree>
    <p:extLst>
      <p:ext uri="{BB962C8B-B14F-4D97-AF65-F5344CB8AC3E}">
        <p14:creationId xmlns:p14="http://schemas.microsoft.com/office/powerpoint/2010/main" val="7910180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Locard’s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Exchange Principle, also known as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Locard's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Theory simply states that with contact between two items, there will always be an exchange. Trace evidence is any type of material left at or taken from a crime scene or accident scene in small (maybe almost invisible) but measurable amounts or the result of contact between two surfaces, like shoes and the carpet, or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fibers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from where someone sat on a sofa.. Trace evidence is critically important as it can definitively link an individual or object to the crime or accident scene.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After a crime has been committed the crime scene must be carefully preserved so that the police or the people first on the crime scene don’t contaminate it, because they also leave trace evidence. They need to keep any contact with the crime scene to a minimum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Although trace evidence on its own is often not enough to make a case, it could very well corroborate other evidence or even prompt a confession which could help to solve the case.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Edmond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Locard</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was the director of the very first crime laboratory in existence, located in Lyon, France.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Locard's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techniques proved useful to the French Secret Service during World War I (1914–1918), when he was able to determine where soldiers and prisoners had died by examining the stains on their uniforms.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25</a:t>
            </a:fld>
            <a:endParaRPr lang="en-GB"/>
          </a:p>
        </p:txBody>
      </p:sp>
    </p:spTree>
    <p:extLst>
      <p:ext uri="{BB962C8B-B14F-4D97-AF65-F5344CB8AC3E}">
        <p14:creationId xmlns:p14="http://schemas.microsoft.com/office/powerpoint/2010/main" val="20985088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err="1" smtClean="0">
                <a:ln>
                  <a:noFill/>
                </a:ln>
                <a:solidFill>
                  <a:prstClr val="black"/>
                </a:solidFill>
                <a:effectLst/>
                <a:uLnTx/>
                <a:uFillTx/>
                <a:latin typeface="Arial" panose="020B0604020202020204" pitchFamily="34" charset="0"/>
                <a:ea typeface="+mn-ea"/>
                <a:cs typeface="Arial" panose="020B0604020202020204" pitchFamily="34" charset="0"/>
              </a:rPr>
              <a:t>Boardblast</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Most urgent action may be to arrest the offender, split the board into two halves marked ‘internal departments’ and ‘external agencies’.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Question? </a:t>
            </a:r>
            <a:r>
              <a:rPr kumimoji="0" lang="en-GB" altLang="en-US" sz="1100" b="1"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‘Who might we call on for assistance at the scene of an incident?’</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Internal – dog / helicopter / CID / supervisor / SOCO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External – Ambulance / Fire service / Highways / Environmental agency etc.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Make sure that you communicate the facts of the incident clearly to other people attending the scene to prevent loss of evidence and duplication of work.</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26</a:t>
            </a:fld>
            <a:endParaRPr lang="en-GB"/>
          </a:p>
        </p:txBody>
      </p:sp>
    </p:spTree>
    <p:extLst>
      <p:ext uri="{BB962C8B-B14F-4D97-AF65-F5344CB8AC3E}">
        <p14:creationId xmlns:p14="http://schemas.microsoft.com/office/powerpoint/2010/main" val="22825957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smtClean="0">
                <a:latin typeface="Arial" panose="020B0604020202020204" pitchFamily="34" charset="0"/>
                <a:cs typeface="Arial" panose="020B0604020202020204" pitchFamily="34" charset="0"/>
              </a:rPr>
              <a:t>Documentation: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Crime report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Statements including Victim Personal Statements–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Question? </a:t>
            </a:r>
            <a:r>
              <a:rPr kumimoji="0" lang="en-GB" altLang="en-US" sz="1100" b="1" i="1"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 what cases would it be best to take statements straight a way?</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Possible likelihood of early detection of crime / witness may not remember things at a later date / witness doesn’t live locally or will be unavailable / serious offence / prevent interference with evidence</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27</a:t>
            </a:fld>
            <a:endParaRPr lang="en-GB"/>
          </a:p>
        </p:txBody>
      </p:sp>
    </p:spTree>
    <p:extLst>
      <p:ext uri="{BB962C8B-B14F-4D97-AF65-F5344CB8AC3E}">
        <p14:creationId xmlns:p14="http://schemas.microsoft.com/office/powerpoint/2010/main" val="20023735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Accurately documenting written records of a person’s needs, any agreements reached and the support offered is vital for the smooth progress and in case of an inquiry.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Records of any agreements </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reached with the individual regarding meeting their needs provides a record that can be referred to later to ensure nothing is overlooked.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If a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complaint</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 is made by the individual that their needs were not addressed, this written record will be important.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A written record will also assist in ensuring that 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ssential evidential details are not omitted.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Continuity: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 number of persons may be involved in the enquiry so to ensure that everyone  understands exactly what has happened it is important to record the decisions that have been made so the job can be done efficiently.</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Continuity of Evidence: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 interviews with vulnerable people can take place over a number of sessions/days because of communication requirements. Accounts from previous interviews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need to be summarised so the interview can start where it left off.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Exclusion or Inadmissible Evidence: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police/CPS need to demonstrate that they followed the rules regarding vulnerable/intimidated witnesses from the beginning – potential evidence may be excluded by the court if they don’t.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Victim Personal Statements (VPS):</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statements made by the victim at the end of their evidential statements to tell the court the impact of the crime on the individual. They are read out in court after a finding of guilt and help the magistrate/judge determine the severity of the sentence –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they</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must not be left out.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(VPS is covered in more detail in the following slides)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It is important that the person is made aware of the force’s confidentiality policy and how the Data Protection Act 1998 affects them. They should be informed how the information they are giving will be recorded, how it will be stored and who will have access to it. This will be particularly important to people who may feel threatened by the perpetrator(s) of a crime or ASB, as they may be worried that the perpetrators will find out what they have said and of any potential repercussions.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112" charset="-128"/>
                <a:cs typeface="Arial" panose="020B0604020202020204" pitchFamily="34" charset="0"/>
              </a:rPr>
              <a:t>It is important to build upon the relationship of trust that has been established and reassure them that their information will be handled securely.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28</a:t>
            </a:fld>
            <a:endParaRPr lang="en-GB"/>
          </a:p>
        </p:txBody>
      </p:sp>
    </p:spTree>
    <p:extLst>
      <p:ext uri="{BB962C8B-B14F-4D97-AF65-F5344CB8AC3E}">
        <p14:creationId xmlns:p14="http://schemas.microsoft.com/office/powerpoint/2010/main" val="29350365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itchFamily="34" charset="0"/>
                <a:ea typeface="ＭＳ Ｐゴシック" pitchFamily="-112" charset="-128"/>
                <a:cs typeface="ＭＳ Ｐゴシック" pitchFamily="-112" charset="-128"/>
              </a:rPr>
              <a:t>Accurately documenting written records of a person’s needs, any agreements reached and support offered is vital for the smooth progress and in case of an inquiry.</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29</a:t>
            </a:fld>
            <a:endParaRPr lang="en-GB"/>
          </a:p>
        </p:txBody>
      </p:sp>
    </p:spTree>
    <p:extLst>
      <p:ext uri="{BB962C8B-B14F-4D97-AF65-F5344CB8AC3E}">
        <p14:creationId xmlns:p14="http://schemas.microsoft.com/office/powerpoint/2010/main" val="39729030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smtClean="0">
                <a:solidFill>
                  <a:schemeClr val="tx1"/>
                </a:solidFill>
                <a:effectLst/>
                <a:latin typeface="Arial" panose="020B0604020202020204" pitchFamily="34" charset="0"/>
                <a:ea typeface="+mn-ea"/>
                <a:cs typeface="Arial" panose="020B0604020202020204" pitchFamily="34" charset="0"/>
              </a:rPr>
              <a:t>Q. What details would you record on a scene log?</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30</a:t>
            </a:fld>
            <a:endParaRPr lang="en-GB"/>
          </a:p>
        </p:txBody>
      </p:sp>
    </p:spTree>
    <p:extLst>
      <p:ext uri="{BB962C8B-B14F-4D97-AF65-F5344CB8AC3E}">
        <p14:creationId xmlns:p14="http://schemas.microsoft.com/office/powerpoint/2010/main" val="15325309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smtClean="0">
                <a:solidFill>
                  <a:schemeClr val="tx1"/>
                </a:solidFill>
                <a:effectLst/>
                <a:latin typeface="Arial" panose="020B0604020202020204" pitchFamily="34" charset="0"/>
                <a:ea typeface="+mn-ea"/>
                <a:cs typeface="Arial" panose="020B0604020202020204" pitchFamily="34" charset="0"/>
              </a:rPr>
              <a:t>Q. What details they would record in their pocket note books?</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Stress importance of using PNB and the value of this for later on if you need to refer to it during the investigation or subsequent evidence giving.  Must be accurate and made at the time</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31</a:t>
            </a:fld>
            <a:endParaRPr lang="en-GB"/>
          </a:p>
        </p:txBody>
      </p:sp>
    </p:spTree>
    <p:extLst>
      <p:ext uri="{BB962C8B-B14F-4D97-AF65-F5344CB8AC3E}">
        <p14:creationId xmlns:p14="http://schemas.microsoft.com/office/powerpoint/2010/main" val="29376465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33</a:t>
            </a:fld>
            <a:endParaRPr lang="en-GB"/>
          </a:p>
        </p:txBody>
      </p:sp>
    </p:spTree>
    <p:extLst>
      <p:ext uri="{BB962C8B-B14F-4D97-AF65-F5344CB8AC3E}">
        <p14:creationId xmlns:p14="http://schemas.microsoft.com/office/powerpoint/2010/main" val="24178261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Full description – e.g. white short sleeve t-shirt with small blue Nike emblem on left side of chest area, extra large size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Give exact location where item was recovered from – e.g. chest of drawers in main living room of 1a High Street</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34</a:t>
            </a:fld>
            <a:endParaRPr lang="en-GB"/>
          </a:p>
        </p:txBody>
      </p:sp>
    </p:spTree>
    <p:extLst>
      <p:ext uri="{BB962C8B-B14F-4D97-AF65-F5344CB8AC3E}">
        <p14:creationId xmlns:p14="http://schemas.microsoft.com/office/powerpoint/2010/main" val="16543905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35</a:t>
            </a:fld>
            <a:endParaRPr lang="en-GB"/>
          </a:p>
        </p:txBody>
      </p:sp>
    </p:spTree>
    <p:extLst>
      <p:ext uri="{BB962C8B-B14F-4D97-AF65-F5344CB8AC3E}">
        <p14:creationId xmlns:p14="http://schemas.microsoft.com/office/powerpoint/2010/main" val="38563361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Persons attending a scene should be especially aware that </a:t>
            </a: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systems which are powered on (running) need to be handled with care</a:t>
            </a: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as there is the potential to make unwanted changes to the evidence if these are not dealt with correctly. Such systems should only be accessed by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appropriately trained personnel. In addition, volatile data of evidential value may be lost.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Online evidence can roughly be split into that which is publicly available (e.g. forum postings, where the forum does not require a login to view) and that which is private (e.g. Facebook account information). There may be scope to obtain both (e.g. by capturing the text of a forum posting and then requesting the account details of the user who made the posting from the forum owner).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Investigators should be aware of the potential issues when capturing publicly available data, Including the ‘footprints’ which are left when accessing a site, which can alert a website owner to law enforcement interest.</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36</a:t>
            </a:fld>
            <a:endParaRPr lang="en-GB"/>
          </a:p>
        </p:txBody>
      </p:sp>
    </p:spTree>
    <p:extLst>
      <p:ext uri="{BB962C8B-B14F-4D97-AF65-F5344CB8AC3E}">
        <p14:creationId xmlns:p14="http://schemas.microsoft.com/office/powerpoint/2010/main" val="7602504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Proportionality issues relating to seizure are: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Before seizing an item, consider whether the item is likely to hold evidence. For example, is this a family computer or a computer belonging to a suspect?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Ensure that details of where the item was found are recorded, which could assist in prioritising items for examination at a later stage;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Consider when the offence was committed; when seizing CCTV, give consideration to narrowing down what is seized, by camera and/or time period. Check whether another system may be better placed to record the evidence; Differentiate between mobile phones found on a suspect (likely to be in current use) and phones found in a drawer (may not be in current use), as different levels of examination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may be possible for these;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 Also consider that evidence may be stored online, or on an internet service provider’s systems, and end-user devices may only be needed to obtain the details necessary to request this evidence from the service provider. If so, it is best to seize items in current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usage, i.e. computers connected to the internet.</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37</a:t>
            </a:fld>
            <a:endParaRPr lang="en-GB"/>
          </a:p>
        </p:txBody>
      </p:sp>
    </p:spTree>
    <p:extLst>
      <p:ext uri="{BB962C8B-B14F-4D97-AF65-F5344CB8AC3E}">
        <p14:creationId xmlns:p14="http://schemas.microsoft.com/office/powerpoint/2010/main" val="121078585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Victim support – Inform the victim of the services provided by the victim support and the referral system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Crime prevention advice – Consider Bobby van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Investigation process – Inform the victim of the process of the police investigation. Provide realistic expectations of police response. Keep them updated in line with the Victims of Crime Code of Practice which will be covered in the crime recording lesson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Contact point – Inform the victim of an appropriate police contact (you may not be the officer in the case)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Media consent – Obtain consent for release to the media of personal details and details of the offence.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Be positive and honest</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38</a:t>
            </a:fld>
            <a:endParaRPr lang="en-GB"/>
          </a:p>
        </p:txBody>
      </p:sp>
    </p:spTree>
    <p:extLst>
      <p:ext uri="{BB962C8B-B14F-4D97-AF65-F5344CB8AC3E}">
        <p14:creationId xmlns:p14="http://schemas.microsoft.com/office/powerpoint/2010/main" val="131120263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lang="en-GB" sz="1100" b="1" kern="1200" dirty="0" smtClean="0">
                <a:solidFill>
                  <a:schemeClr val="tx1"/>
                </a:solidFill>
                <a:effectLst/>
                <a:latin typeface="Arial" panose="020B0604020202020204" pitchFamily="34" charset="0"/>
                <a:ea typeface="+mn-ea"/>
                <a:cs typeface="Arial" panose="020B0604020202020204" pitchFamily="34" charset="0"/>
              </a:rPr>
              <a:t>Q. What do you consider to be important factors of caring for the victim?</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Trainer to </a:t>
            </a:r>
            <a:r>
              <a:rPr lang="en-GB" sz="1100" kern="1200" dirty="0" smtClean="0">
                <a:solidFill>
                  <a:schemeClr val="tx1"/>
                </a:solidFill>
                <a:effectLst/>
                <a:latin typeface="Arial" panose="020B0604020202020204" pitchFamily="34" charset="0"/>
                <a:ea typeface="+mn-ea"/>
                <a:cs typeface="Arial" panose="020B0604020202020204" pitchFamily="34" charset="0"/>
              </a:rPr>
              <a:t>recap on previous session to reinforce who victims are and the importance of caring for them.</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1100" b="1"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1100" b="1"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Importance of caring for the victim:</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Taking victim concerns seriously</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Quality of treatment and empathy</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Follow-up</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Understanding and managing victim expectations</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39</a:t>
            </a:fld>
            <a:endParaRPr lang="en-GB"/>
          </a:p>
        </p:txBody>
      </p:sp>
    </p:spTree>
    <p:extLst>
      <p:ext uri="{BB962C8B-B14F-4D97-AF65-F5344CB8AC3E}">
        <p14:creationId xmlns:p14="http://schemas.microsoft.com/office/powerpoint/2010/main" val="202213155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You must inform victims of </a:t>
            </a:r>
            <a:r>
              <a:rPr kumimoji="0" lang="en-GB" altLang="en-US" sz="1100" b="1" i="0" u="none" strike="noStrike" kern="1200" cap="none" spc="0" normalizeH="0" baseline="0" noProof="0" dirty="0" smtClean="0">
                <a:ln>
                  <a:noFill/>
                </a:ln>
                <a:solidFill>
                  <a:prstClr val="black"/>
                </a:solidFill>
                <a:effectLst/>
                <a:uLnTx/>
                <a:uFillTx/>
                <a:latin typeface="Arial" charset="0"/>
                <a:ea typeface="+mn-ea"/>
                <a:cs typeface="+mn-cs"/>
              </a:rPr>
              <a:t>police</a:t>
            </a:r>
            <a:r>
              <a:rPr kumimoji="0" lang="en-GB" altLang="en-US" sz="1100" b="0" i="0" u="none" strike="noStrike" kern="1200" cap="none" spc="0" normalizeH="0" baseline="0" noProof="0" dirty="0" smtClean="0">
                <a:ln>
                  <a:noFill/>
                </a:ln>
                <a:solidFill>
                  <a:prstClr val="black"/>
                </a:solidFill>
                <a:effectLst/>
                <a:uLnTx/>
                <a:uFillTx/>
                <a:latin typeface="Arial" charset="0"/>
                <a:ea typeface="+mn-ea"/>
                <a:cs typeface="+mn-cs"/>
              </a:rPr>
              <a:t> decisions not to prosecute and give the reasons for this – Victim Right to Review provisions also apply, when informing a victim of NFA – they must be informed of their right to ask for a review of the decision.  They must be told if it is a Police decision or a CPS decision in order to apply for a review to the correct organisation.  </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40</a:t>
            </a:fld>
            <a:endParaRPr lang="en-GB"/>
          </a:p>
        </p:txBody>
      </p:sp>
    </p:spTree>
    <p:extLst>
      <p:ext uri="{BB962C8B-B14F-4D97-AF65-F5344CB8AC3E}">
        <p14:creationId xmlns:p14="http://schemas.microsoft.com/office/powerpoint/2010/main" val="20200420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41</a:t>
            </a:fld>
            <a:endParaRPr lang="en-GB"/>
          </a:p>
        </p:txBody>
      </p:sp>
    </p:spTree>
    <p:extLst>
      <p:ext uri="{BB962C8B-B14F-4D97-AF65-F5344CB8AC3E}">
        <p14:creationId xmlns:p14="http://schemas.microsoft.com/office/powerpoint/2010/main" val="4700705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Evidence of early complaint may be given by a person who has been told about a sexual offence by the victim. This could be a police officer, member of police staff, friend or trusted associate of the victim, member of the public or whoever the victim has made the complaint to.  If the person to whom an early complaint was made is not a police officer or member of police staff, they should be traced as soon as possible so that their account can be recorded – hearsay evidence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Recording Evidence of Early Complaint</a:t>
            </a: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 What evidence do you think we should obtain and record, following information from a witness’s early complaint?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circumstances in which the disclosure took place (location / method)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Victim’s disclosure (verbatim);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Any witnesses to the early complaint</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victim’s demeanour (this may include the state of dress, a full description of any physical injuries or observable conditions such as crying, hysteria or trembling);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the report was made to a police control room, 999 tape should be secured. The officer or member of staff receiving the call could give evidence as a witness to early complaint and a statement should be taken from them as soon as possible.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200" b="0" i="0" u="none" strike="noStrike" kern="1200" cap="none" spc="0" normalizeH="0" baseline="0" noProof="0" dirty="0" smtClean="0">
                <a:ln>
                  <a:noFill/>
                </a:ln>
                <a:solidFill>
                  <a:prstClr val="black"/>
                </a:solidFill>
                <a:effectLst/>
                <a:uLnTx/>
                <a:uFillTx/>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42</a:t>
            </a:fld>
            <a:endParaRPr lang="en-GB"/>
          </a:p>
        </p:txBody>
      </p:sp>
    </p:spTree>
    <p:extLst>
      <p:ext uri="{BB962C8B-B14F-4D97-AF65-F5344CB8AC3E}">
        <p14:creationId xmlns:p14="http://schemas.microsoft.com/office/powerpoint/2010/main" val="1886892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Practical Demonstration of use of EEK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rPr>
              <a:t>What do we mean by ‘Early Evidence’?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Samples that can be collected from the victim within a time frame where the evidence type is likely to be detected.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Give Operational Examples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rPr>
              <a:t>What information should you obtain before deciding if it is relevant to collect a sample(s)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How long ago did the assault occur?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Does the victim appear agitated about needing to wash or use a toilet?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Considerations would include the amount of activity that has occurred post assault before the SOTO arrives.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e.g</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 washing, drinking, using the toilet, visible bleeding wounds, fighting off the suspect etc.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Ensure you understand persistence times for body fluids and toxicology findings in urine and hair samples.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rPr>
              <a:t>Have you obtained information that may assist recovery of forensic evidence from anyone else that has spoken to the victim before you arrive?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Person first complainant made to may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Front desk reception staff</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Call handlers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Witnesses to the assault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NHS staff –paramedics or A &amp; 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rPr>
              <a:t>Use of Digital Camera to photograph the victim-reasoning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If the victim presents in clothing worn at time of offence (may assist in how garments were worn during assault or put back on afterwards)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If the clothing appears visibly torn or damaged. Important for items such tights and fashion garments such as distressed jeans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Use photography to capture position or distribution of particulate evidence such as vegetation, soil </a:t>
            </a:r>
            <a:r>
              <a:rPr kumimoji="0" lang="en-GB" altLang="en-US" sz="1100" b="0" i="0" u="none" strike="noStrike" kern="1200" cap="none" spc="0" normalizeH="0" baseline="0" noProof="0" dirty="0" err="1"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etc</a:t>
            </a: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rPr>
              <a:t>Removal of clothing before the medical-should you allow this and what should you consider?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If the victim expresses the need to remove garments and they have been touched by a stranger suspect you should assist removal or offer them gloves to wear. If you assist you should wear gloves. Gloves prevents potential contact DNA from the suspect being rubbed off.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If there is a lot of particulate evidence on the clothing that is falling off the clothing as being worn.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rPr>
              <a:t>If the patient uses the toilet whilst you are with them then consider: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Sanitary wear collection if the patient is menstruating and establish  when it was in place-pre or post assault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Toilet tissue used to wipe the genital areas/bottom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Anything that may have been used to act as a liner in the underwear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Faecal stools if the victim has recently been subjected to an act of buggery and they have not already been to the toilet more than once before you arrive.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Make sure you find out what types of packaging and storage conditions you have in your force for these items.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srgbClr val="FF0000"/>
                </a:solidFill>
                <a:effectLst/>
                <a:uLnTx/>
                <a:uFillTx/>
                <a:latin typeface="Arial" panose="020B0604020202020204" pitchFamily="34" charset="0"/>
                <a:ea typeface="ＭＳ Ｐゴシック" pitchFamily="34" charset="-128"/>
                <a:cs typeface="Arial" panose="020B0604020202020204" pitchFamily="34" charset="0"/>
              </a:rPr>
              <a:t>What type of activity would you consider Collecting samples from the hands of the victim?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If they want to wash their hands and can’t wait until the medical examination takes place.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If contact with the suspect involved hands and nothing else and there is no injury therefore a medical examination is not required.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Consider for activities such as restraint, aggression, defence, digital penetration, manual masturbation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Make sure you understand about time frames for collecting hand samples and what you should collect.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NOTE</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itchFamily="34" charset="-128"/>
                <a:cs typeface="Arial" panose="020B0604020202020204" pitchFamily="34" charset="0"/>
              </a:rPr>
              <a:t>…….. Sexual Offences Liaison Officers (SOLO’s) will predominantly deal with victims of sexual offences and utilise the use of the EEK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43</a:t>
            </a:fld>
            <a:endParaRPr lang="en-GB"/>
          </a:p>
        </p:txBody>
      </p:sp>
    </p:spTree>
    <p:extLst>
      <p:ext uri="{BB962C8B-B14F-4D97-AF65-F5344CB8AC3E}">
        <p14:creationId xmlns:p14="http://schemas.microsoft.com/office/powerpoint/2010/main" val="425965595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smtClean="0">
                <a:ln>
                  <a:noFill/>
                </a:ln>
                <a:solidFill>
                  <a:prstClr val="black"/>
                </a:solidFill>
                <a:effectLst/>
                <a:uLnTx/>
                <a:uFillTx/>
                <a:latin typeface="Arial" pitchFamily="34" charset="0"/>
                <a:ea typeface="ＭＳ Ｐゴシック" pitchFamily="34" charset="-128"/>
                <a:cs typeface="+mn-cs"/>
              </a:rPr>
              <a:t>Test Students knowledge and understanding of the use of the EEK</a:t>
            </a: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44</a:t>
            </a:fld>
            <a:endParaRPr lang="en-GB"/>
          </a:p>
        </p:txBody>
      </p:sp>
    </p:spTree>
    <p:extLst>
      <p:ext uri="{BB962C8B-B14F-4D97-AF65-F5344CB8AC3E}">
        <p14:creationId xmlns:p14="http://schemas.microsoft.com/office/powerpoint/2010/main" val="74889145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 Emphasise</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to</a:t>
            </a:r>
            <a:r>
              <a:rPr lang="en-GB" sz="1100" baseline="0" dirty="0" smtClean="0">
                <a:latin typeface="Arial" panose="020B0604020202020204" pitchFamily="34" charset="0"/>
                <a:cs typeface="Arial" panose="020B0604020202020204" pitchFamily="34" charset="0"/>
              </a:rPr>
              <a:t> students that BTP deal with incidents, though you may be required to assist. Officer safety is paramount ad not to enter railings unless safety precautions have been implemented. Take advice from control room******</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45</a:t>
            </a:fld>
            <a:endParaRPr lang="en-GB"/>
          </a:p>
        </p:txBody>
      </p:sp>
    </p:spTree>
    <p:extLst>
      <p:ext uri="{BB962C8B-B14F-4D97-AF65-F5344CB8AC3E}">
        <p14:creationId xmlns:p14="http://schemas.microsoft.com/office/powerpoint/2010/main" val="268705397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7586FA2-04A3-47C2-9764-56D8289BF5B9}" type="slidenum">
              <a:rPr lang="en-GB" smtClean="0"/>
              <a:t>46</a:t>
            </a:fld>
            <a:endParaRPr lang="en-GB"/>
          </a:p>
        </p:txBody>
      </p:sp>
    </p:spTree>
    <p:extLst>
      <p:ext uri="{BB962C8B-B14F-4D97-AF65-F5344CB8AC3E}">
        <p14:creationId xmlns:p14="http://schemas.microsoft.com/office/powerpoint/2010/main" val="14213614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 Prior</a:t>
            </a:r>
            <a:r>
              <a:rPr lang="en-GB" sz="1100" baseline="0" dirty="0" smtClean="0">
                <a:latin typeface="Arial" panose="020B0604020202020204" pitchFamily="34" charset="0"/>
                <a:cs typeface="Arial" panose="020B0604020202020204" pitchFamily="34" charset="0"/>
              </a:rPr>
              <a:t> agreement needs to be made with Network Rail Control before entering a rail line. Seek guidance through Control Room******</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67586FA2-04A3-47C2-9764-56D8289BF5B9}" type="slidenum">
              <a:rPr lang="en-GB" smtClean="0"/>
              <a:t>48</a:t>
            </a:fld>
            <a:endParaRPr lang="en-GB"/>
          </a:p>
        </p:txBody>
      </p:sp>
    </p:spTree>
    <p:extLst>
      <p:ext uri="{BB962C8B-B14F-4D97-AF65-F5344CB8AC3E}">
        <p14:creationId xmlns:p14="http://schemas.microsoft.com/office/powerpoint/2010/main" val="87369404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Trespass on the railway can have tragic consequences.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Whenever you’re on the track you’re at risk of serious injury or death from trains and high voltage electricity.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The facts: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Trains produce wind turbulence so powerful that it can drag somebody standing next to the tracks under the wheels of the train.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srgbClr val="002060"/>
                </a:solidFill>
                <a:effectLst/>
                <a:uLnTx/>
                <a:uFillTx/>
                <a:latin typeface="Arial" panose="020B0604020202020204" pitchFamily="34" charset="0"/>
                <a:ea typeface="+mn-ea"/>
                <a:cs typeface="Arial" panose="020B0604020202020204" pitchFamily="34" charset="0"/>
              </a:rPr>
              <a:t>Vandalism is when someone deliberately damages railway property. </a:t>
            </a: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Graffiti is criminal damage and carries a prison sentence of up to 10 years.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Putting objects on the track (like stones or shopping trolleys) could cause an accident which may hurt or kill other people. Even a small object can derail a train.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Know the law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A criminal record stays with you for life.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someone puts an object on the track which causes an accident, the maximum sentence is life imprisonment.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If a child is charged with causing a train accident, their parent or guardian may be prosecuted too.</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prstClr val="black"/>
                </a:solidFill>
                <a:effectLst/>
                <a:uLnTx/>
                <a:uFillTx/>
                <a:latin typeface="Arial" panose="020B0604020202020204" pitchFamily="34" charset="0"/>
                <a:ea typeface="+mn-ea"/>
                <a:cs typeface="Arial" panose="020B0604020202020204" pitchFamily="34" charset="0"/>
              </a:rPr>
              <a:t>Trespassing on the railway track is a criminal offence with a maximum fine of £1,000.</a:t>
            </a: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67586FA2-04A3-47C2-9764-56D8289BF5B9}" type="slidenum">
              <a:rPr lang="en-GB" smtClean="0"/>
              <a:t>49</a:t>
            </a:fld>
            <a:endParaRPr lang="en-GB"/>
          </a:p>
        </p:txBody>
      </p:sp>
    </p:spTree>
    <p:extLst>
      <p:ext uri="{BB962C8B-B14F-4D97-AF65-F5344CB8AC3E}">
        <p14:creationId xmlns:p14="http://schemas.microsoft.com/office/powerpoint/2010/main" val="5361365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89996601"/>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064512"/>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23521675"/>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44623515"/>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39629900"/>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37504277"/>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73936290"/>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0466706"/>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36954510"/>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66726367"/>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50835481"/>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8344564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32.jpg"/></Relationships>
</file>

<file path=ppt/slides/_rels/slide3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4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34.jpg"/></Relationships>
</file>

<file path=ppt/slides/_rels/slide4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4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560903" y="952135"/>
            <a:ext cx="4239034" cy="403187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noProof="0" dirty="0" smtClean="0">
                <a:solidFill>
                  <a:srgbClr val="FF0000"/>
                </a:solidFill>
                <a:latin typeface="Tahoma" panose="020B0604030504040204" pitchFamily="34" charset="0"/>
                <a:ea typeface="Tahoma" panose="020B0604030504040204" pitchFamily="34" charset="0"/>
                <a:cs typeface="Tahoma" panose="020B0604030504040204" pitchFamily="34" charset="0"/>
              </a:rPr>
              <a:t>Response Policing</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4000" b="1" noProof="0" dirty="0" smtClean="0">
              <a:solidFill>
                <a:srgbClr val="FF0000"/>
              </a:solidFill>
              <a:latin typeface="Tahoma" panose="020B0604030504040204" pitchFamily="34" charset="0"/>
              <a:ea typeface="Tahoma" panose="020B0604030504040204" pitchFamily="34" charset="0"/>
              <a:cs typeface="Tahoma" panose="020B060403050404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dirty="0" smtClean="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Practica</a:t>
            </a:r>
            <a:r>
              <a:rPr lang="en-GB" sz="4000" b="1" dirty="0" smtClean="0">
                <a:solidFill>
                  <a:srgbClr val="FF0000"/>
                </a:solidFill>
                <a:latin typeface="Tahoma" panose="020B0604030504040204" pitchFamily="34" charset="0"/>
                <a:ea typeface="Tahoma" panose="020B0604030504040204" pitchFamily="34" charset="0"/>
                <a:cs typeface="Tahoma" panose="020B0604030504040204" pitchFamily="34" charset="0"/>
              </a:rPr>
              <a:t>l</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FF0000"/>
                </a:solidFill>
                <a:latin typeface="Tahoma" panose="020B0604030504040204" pitchFamily="34" charset="0"/>
                <a:ea typeface="Tahoma" panose="020B0604030504040204" pitchFamily="34" charset="0"/>
                <a:cs typeface="Tahoma" panose="020B0604030504040204" pitchFamily="34" charset="0"/>
              </a:rPr>
              <a:t>Policing Skills </a:t>
            </a:r>
            <a:r>
              <a:rPr kumimoji="0" lang="en-GB" sz="4000" b="1" i="0" u="none" strike="noStrike" kern="1200" cap="none" spc="0" normalizeH="0" baseline="0" noProof="0" dirty="0" smtClean="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smtClean="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FF0000"/>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64629" y="109831"/>
            <a:ext cx="792549" cy="957155"/>
          </a:xfrm>
          <a:prstGeom prst="rect">
            <a:avLst/>
          </a:prstGeom>
        </p:spPr>
      </p:pic>
    </p:spTree>
    <p:extLst>
      <p:ext uri="{BB962C8B-B14F-4D97-AF65-F5344CB8AC3E}">
        <p14:creationId xmlns:p14="http://schemas.microsoft.com/office/powerpoint/2010/main" val="29725840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Content Placeholder 4"/>
          <p:cNvSpPr txBox="1">
            <a:spLocks/>
          </p:cNvSpPr>
          <p:nvPr/>
        </p:nvSpPr>
        <p:spPr>
          <a:xfrm>
            <a:off x="1072663" y="4044461"/>
            <a:ext cx="9917722" cy="211015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r>
              <a:rPr kumimoji="0" lang="en-GB" sz="2800" b="0" i="0" u="none" strike="noStrike" kern="1200" cap="none" spc="0" normalizeH="0" baseline="0" noProof="0" dirty="0" smtClean="0">
                <a:ln>
                  <a:noFill/>
                </a:ln>
                <a:effectLst/>
                <a:uLnTx/>
                <a:uFillTx/>
                <a:latin typeface="Calibri"/>
                <a:ea typeface="+mn-ea"/>
                <a:cs typeface="+mn-cs"/>
              </a:rPr>
              <a:t>Majority of officers assigned to response provide the bulk of the police Service</a:t>
            </a:r>
          </a:p>
          <a:p>
            <a:pPr marL="0" marR="0" lvl="0" indent="0" algn="ctr" defTabSz="914400" rtl="0" eaLnBrk="1" fontAlgn="auto" latinLnBrk="0" hangingPunct="1">
              <a:lnSpc>
                <a:spcPct val="100000"/>
              </a:lnSpc>
              <a:spcBef>
                <a:spcPct val="20000"/>
              </a:spcBef>
              <a:spcAft>
                <a:spcPts val="0"/>
              </a:spcAft>
              <a:buClrTx/>
              <a:buSzTx/>
              <a:buNone/>
              <a:tabLst/>
              <a:defRPr/>
            </a:pPr>
            <a:r>
              <a:rPr kumimoji="0" lang="en-GB" sz="2800" b="0" i="0" u="none" strike="noStrike" kern="1200" cap="none" spc="0" normalizeH="0" baseline="0" noProof="0" dirty="0" smtClean="0">
                <a:ln>
                  <a:noFill/>
                </a:ln>
                <a:effectLst/>
                <a:uLnTx/>
                <a:uFillTx/>
                <a:latin typeface="Calibri"/>
                <a:ea typeface="+mn-ea"/>
                <a:cs typeface="+mn-cs"/>
              </a:rPr>
              <a:t>Response officers are the ‘Gatekeepers’ to the Criminal Justice System</a:t>
            </a:r>
            <a:endParaRPr kumimoji="0" lang="en-GB" sz="2800" b="0" i="0" u="none" strike="noStrike" kern="1200" cap="none" spc="0" normalizeH="0" baseline="0" noProof="0" dirty="0">
              <a:ln>
                <a:noFill/>
              </a:ln>
              <a:effectLst/>
              <a:uLnTx/>
              <a:uFillTx/>
              <a:latin typeface="Calibri"/>
              <a:ea typeface="+mn-ea"/>
              <a:cs typeface="+mn-cs"/>
            </a:endParaRPr>
          </a:p>
        </p:txBody>
      </p:sp>
      <p:sp>
        <p:nvSpPr>
          <p:cNvPr id="5" name="TextBox 4"/>
          <p:cNvSpPr txBox="1"/>
          <p:nvPr/>
        </p:nvSpPr>
        <p:spPr>
          <a:xfrm>
            <a:off x="1897718" y="206224"/>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Police Patrol</a:t>
            </a:r>
            <a:endParaRPr lang="en-GB" sz="4000" b="1" dirty="0">
              <a:solidFill>
                <a:schemeClr val="bg1"/>
              </a:solidFill>
            </a:endParaRPr>
          </a:p>
        </p:txBody>
      </p:sp>
      <p:pic>
        <p:nvPicPr>
          <p:cNvPr id="2" name="Picture 1"/>
          <p:cNvPicPr>
            <a:picLocks noChangeAspect="1"/>
          </p:cNvPicPr>
          <p:nvPr/>
        </p:nvPicPr>
        <p:blipFill>
          <a:blip r:embed="rId4"/>
          <a:stretch>
            <a:fillRect/>
          </a:stretch>
        </p:blipFill>
        <p:spPr>
          <a:xfrm>
            <a:off x="3821768" y="1724526"/>
            <a:ext cx="4381500" cy="2224203"/>
          </a:xfrm>
          <a:prstGeom prst="rect">
            <a:avLst/>
          </a:prstGeom>
        </p:spPr>
      </p:pic>
      <p:sp>
        <p:nvSpPr>
          <p:cNvPr id="6" name="Rectangle 5"/>
          <p:cNvSpPr/>
          <p:nvPr/>
        </p:nvSpPr>
        <p:spPr>
          <a:xfrm>
            <a:off x="3357996" y="1105574"/>
            <a:ext cx="5309043" cy="523220"/>
          </a:xfrm>
          <a:prstGeom prst="rect">
            <a:avLst/>
          </a:prstGeom>
        </p:spPr>
        <p:txBody>
          <a:bodyPr wrap="square">
            <a:spAutoFit/>
          </a:bodyPr>
          <a:lstStyle/>
          <a:p>
            <a:pPr lvl="0">
              <a:spcBef>
                <a:spcPct val="20000"/>
              </a:spcBef>
              <a:defRPr/>
            </a:pPr>
            <a:r>
              <a:rPr lang="en-GB" sz="2800" b="1" dirty="0" smtClean="0"/>
              <a:t>PATROL:  </a:t>
            </a:r>
            <a:r>
              <a:rPr lang="en-GB" sz="2800" b="1" i="1" dirty="0" smtClean="0"/>
              <a:t>The </a:t>
            </a:r>
            <a:r>
              <a:rPr lang="en-GB" sz="2800" b="1" i="1" dirty="0"/>
              <a:t>backbone of policing</a:t>
            </a:r>
          </a:p>
        </p:txBody>
      </p:sp>
    </p:spTree>
    <p:extLst>
      <p:ext uri="{BB962C8B-B14F-4D97-AF65-F5344CB8AC3E}">
        <p14:creationId xmlns:p14="http://schemas.microsoft.com/office/powerpoint/2010/main" val="213227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683038" y="4323905"/>
            <a:ext cx="8658959" cy="179274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r>
              <a:rPr kumimoji="0" lang="en-GB" sz="2800" b="0" i="0" u="none" strike="noStrike" kern="1200" cap="none" spc="0" normalizeH="0" baseline="0" noProof="0" dirty="0" smtClean="0">
                <a:ln>
                  <a:noFill/>
                </a:ln>
                <a:effectLst/>
                <a:uLnTx/>
                <a:uFillTx/>
                <a:latin typeface="Calibri"/>
                <a:ea typeface="+mn-ea"/>
                <a:cs typeface="+mn-cs"/>
              </a:rPr>
              <a:t>Deter Crime</a:t>
            </a:r>
          </a:p>
          <a:p>
            <a:pPr marL="0" marR="0" lvl="0" indent="0" algn="ctr" defTabSz="914400" rtl="0" eaLnBrk="1" fontAlgn="auto" latinLnBrk="0" hangingPunct="1">
              <a:lnSpc>
                <a:spcPct val="100000"/>
              </a:lnSpc>
              <a:spcBef>
                <a:spcPct val="20000"/>
              </a:spcBef>
              <a:spcAft>
                <a:spcPts val="0"/>
              </a:spcAft>
              <a:buClrTx/>
              <a:buSzTx/>
              <a:buNone/>
              <a:tabLst/>
              <a:defRPr/>
            </a:pPr>
            <a:r>
              <a:rPr kumimoji="0" lang="en-GB" sz="2800" b="0" i="0" u="none" strike="noStrike" kern="1200" cap="none" spc="0" normalizeH="0" baseline="0" noProof="0" dirty="0" smtClean="0">
                <a:ln>
                  <a:noFill/>
                </a:ln>
                <a:effectLst/>
                <a:uLnTx/>
                <a:uFillTx/>
                <a:latin typeface="Calibri"/>
                <a:ea typeface="+mn-ea"/>
                <a:cs typeface="+mn-cs"/>
              </a:rPr>
              <a:t>Enhance sense of public safety through police presence</a:t>
            </a:r>
          </a:p>
          <a:p>
            <a:pPr marL="0" marR="0" lvl="0" indent="0" algn="ctr" defTabSz="914400" rtl="0" eaLnBrk="1" fontAlgn="auto" latinLnBrk="0" hangingPunct="1">
              <a:lnSpc>
                <a:spcPct val="100000"/>
              </a:lnSpc>
              <a:spcBef>
                <a:spcPct val="20000"/>
              </a:spcBef>
              <a:spcAft>
                <a:spcPts val="0"/>
              </a:spcAft>
              <a:buClrTx/>
              <a:buSzTx/>
              <a:buNone/>
              <a:tabLst/>
              <a:defRPr/>
            </a:pPr>
            <a:r>
              <a:rPr kumimoji="0" lang="en-GB" sz="2800" b="0" i="0" u="none" strike="noStrike" kern="1200" cap="none" spc="0" normalizeH="0" baseline="0" noProof="0" dirty="0" smtClean="0">
                <a:ln>
                  <a:noFill/>
                </a:ln>
                <a:effectLst/>
                <a:uLnTx/>
                <a:uFillTx/>
                <a:latin typeface="Calibri"/>
                <a:ea typeface="+mn-ea"/>
                <a:cs typeface="+mn-cs"/>
              </a:rPr>
              <a:t>To make officers available for deployment </a:t>
            </a:r>
            <a:endParaRPr kumimoji="0" lang="en-GB" sz="2800" b="0" i="0" u="none" strike="noStrike" kern="1200" cap="none" spc="0" normalizeH="0" baseline="0" noProof="0" dirty="0">
              <a:ln>
                <a:noFill/>
              </a:ln>
              <a:effectLst/>
              <a:uLnTx/>
              <a:uFillTx/>
              <a:latin typeface="Calibri"/>
              <a:ea typeface="+mn-ea"/>
              <a:cs typeface="+mn-cs"/>
            </a:endParaRPr>
          </a:p>
        </p:txBody>
      </p:sp>
      <p:sp>
        <p:nvSpPr>
          <p:cNvPr id="5" name="TextBox 4"/>
          <p:cNvSpPr txBox="1"/>
          <p:nvPr/>
        </p:nvSpPr>
        <p:spPr>
          <a:xfrm>
            <a:off x="1897718" y="206224"/>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Functions of Response Policing</a:t>
            </a:r>
            <a:endParaRPr lang="en-GB" sz="4000" b="1" dirty="0">
              <a:solidFill>
                <a:schemeClr val="bg1"/>
              </a:solidFill>
            </a:endParaRPr>
          </a:p>
        </p:txBody>
      </p:sp>
      <p:pic>
        <p:nvPicPr>
          <p:cNvPr id="6" name="Picture 5"/>
          <p:cNvPicPr>
            <a:picLocks noChangeAspect="1"/>
          </p:cNvPicPr>
          <p:nvPr/>
        </p:nvPicPr>
        <p:blipFill>
          <a:blip r:embed="rId4"/>
          <a:stretch>
            <a:fillRect/>
          </a:stretch>
        </p:blipFill>
        <p:spPr>
          <a:xfrm>
            <a:off x="4281921" y="1919732"/>
            <a:ext cx="3461194" cy="2294922"/>
          </a:xfrm>
          <a:prstGeom prst="rect">
            <a:avLst/>
          </a:prstGeom>
        </p:spPr>
      </p:pic>
      <p:sp>
        <p:nvSpPr>
          <p:cNvPr id="7" name="Rectangle 6"/>
          <p:cNvSpPr/>
          <p:nvPr/>
        </p:nvSpPr>
        <p:spPr>
          <a:xfrm>
            <a:off x="4665803" y="1155311"/>
            <a:ext cx="2693430" cy="523220"/>
          </a:xfrm>
          <a:prstGeom prst="rect">
            <a:avLst/>
          </a:prstGeom>
        </p:spPr>
        <p:txBody>
          <a:bodyPr wrap="none">
            <a:spAutoFit/>
          </a:bodyPr>
          <a:lstStyle/>
          <a:p>
            <a:pPr lvl="0">
              <a:spcBef>
                <a:spcPct val="20000"/>
              </a:spcBef>
              <a:defRPr/>
            </a:pPr>
            <a:r>
              <a:rPr lang="en-GB" sz="2800" b="1" dirty="0"/>
              <a:t>Proactive </a:t>
            </a:r>
            <a:r>
              <a:rPr lang="en-GB" sz="2800" b="1" dirty="0" smtClean="0"/>
              <a:t>Patrols</a:t>
            </a:r>
            <a:endParaRPr lang="en-GB" sz="2800" b="1" dirty="0"/>
          </a:p>
        </p:txBody>
      </p:sp>
    </p:spTree>
    <p:extLst>
      <p:ext uri="{BB962C8B-B14F-4D97-AF65-F5344CB8AC3E}">
        <p14:creationId xmlns:p14="http://schemas.microsoft.com/office/powerpoint/2010/main" val="707926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897718" y="2205760"/>
            <a:ext cx="8229600" cy="303325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Most police patrols are mobile patrol</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Cars provide more efficient patrol than foot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Cover more area</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Patrol in an unpredictable manner</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Respond quickly to calls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897718" y="481796"/>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Types of Patrol</a:t>
            </a:r>
            <a:endParaRPr lang="en-GB" sz="4000" b="1" dirty="0">
              <a:solidFill>
                <a:schemeClr val="bg1"/>
              </a:solidFill>
            </a:endParaRPr>
          </a:p>
        </p:txBody>
      </p:sp>
    </p:spTree>
    <p:extLst>
      <p:ext uri="{BB962C8B-B14F-4D97-AF65-F5344CB8AC3E}">
        <p14:creationId xmlns:p14="http://schemas.microsoft.com/office/powerpoint/2010/main" val="274120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942402" y="1228520"/>
            <a:ext cx="7779567" cy="4525963"/>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effectLst/>
                <a:uLnTx/>
                <a:uFillTx/>
                <a:latin typeface="Calibri"/>
                <a:ea typeface="+mn-ea"/>
                <a:cs typeface="+mn-cs"/>
              </a:rPr>
              <a:t>Individual styles of officers are important:</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smtClean="0">
              <a:ln>
                <a:noFill/>
              </a:ln>
              <a:effectLst/>
              <a:uLnTx/>
              <a:uFillTx/>
              <a:latin typeface="Calibri"/>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effectLst/>
                <a:uLnTx/>
                <a:uFillTx/>
                <a:latin typeface="Calibri"/>
                <a:ea typeface="+mn-ea"/>
                <a:cs typeface="+mn-cs"/>
              </a:rPr>
              <a:t>Amount of work accomplished:</a:t>
            </a:r>
            <a:r>
              <a:rPr kumimoji="0" lang="en-GB" sz="2800" b="0" i="0" u="none" strike="noStrike" kern="1200" cap="none" spc="0" normalizeH="0" noProof="0" dirty="0" smtClean="0">
                <a:ln>
                  <a:noFill/>
                </a:ln>
                <a:effectLst/>
                <a:uLnTx/>
                <a:uFillTx/>
                <a:latin typeface="Calibri"/>
                <a:ea typeface="+mn-ea"/>
                <a:cs typeface="+mn-cs"/>
              </a:rPr>
              <a:t> </a:t>
            </a:r>
            <a:r>
              <a:rPr kumimoji="0" lang="en-GB" sz="2800" b="0" i="0" u="none" strike="noStrike" kern="1200" cap="none" spc="0" normalizeH="0" baseline="0" noProof="0" dirty="0" smtClean="0">
                <a:ln>
                  <a:noFill/>
                </a:ln>
                <a:effectLst/>
                <a:uLnTx/>
                <a:uFillTx/>
                <a:latin typeface="Calibri"/>
                <a:ea typeface="+mn-ea"/>
                <a:cs typeface="+mn-cs"/>
              </a:rPr>
              <a:t>Productivity, volume of arrests, response to calls depends on an officer work style</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smtClean="0">
              <a:ln>
                <a:noFill/>
              </a:ln>
              <a:effectLst/>
              <a:uLnTx/>
              <a:uFillTx/>
              <a:latin typeface="Calibri"/>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smtClean="0">
                <a:ln>
                  <a:noFill/>
                </a:ln>
                <a:effectLst/>
                <a:uLnTx/>
                <a:uFillTx/>
                <a:latin typeface="Calibri"/>
                <a:ea typeface="+mn-ea"/>
                <a:cs typeface="+mn-cs"/>
              </a:rPr>
              <a:t>Pro-Active: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effectLst/>
                <a:uLnTx/>
                <a:uFillTx/>
                <a:latin typeface="Calibri"/>
                <a:ea typeface="+mn-ea"/>
                <a:cs typeface="+mn-cs"/>
              </a:rPr>
              <a:t>Officer initiated actions (stops, questioning, traffic)</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smtClean="0">
              <a:ln>
                <a:noFill/>
              </a:ln>
              <a:effectLst/>
              <a:uLnTx/>
              <a:uFillTx/>
              <a:latin typeface="Calibri"/>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smtClean="0">
                <a:ln>
                  <a:noFill/>
                </a:ln>
                <a:effectLst/>
                <a:uLnTx/>
                <a:uFillTx/>
                <a:latin typeface="Calibri"/>
                <a:ea typeface="+mn-ea"/>
                <a:cs typeface="+mn-cs"/>
              </a:rPr>
              <a:t>Re-Active: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effectLst/>
                <a:uLnTx/>
                <a:uFillTx/>
                <a:latin typeface="Calibri"/>
                <a:ea typeface="+mn-ea"/>
                <a:cs typeface="+mn-cs"/>
              </a:rPr>
              <a:t>Public initiated work, officers may be passive or active in their response to complaints</a:t>
            </a:r>
            <a:endParaRPr kumimoji="0" lang="en-GB" sz="2800" b="0" i="0" u="none" strike="noStrike" kern="1200" cap="none" spc="0" normalizeH="0" baseline="0" noProof="0" dirty="0">
              <a:ln>
                <a:noFill/>
              </a:ln>
              <a:effectLst/>
              <a:uLnTx/>
              <a:uFillTx/>
              <a:latin typeface="Calibri"/>
              <a:ea typeface="+mn-ea"/>
              <a:cs typeface="+mn-cs"/>
            </a:endParaRPr>
          </a:p>
        </p:txBody>
      </p:sp>
      <p:sp>
        <p:nvSpPr>
          <p:cNvPr id="4" name="TextBox 3"/>
          <p:cNvSpPr txBox="1"/>
          <p:nvPr/>
        </p:nvSpPr>
        <p:spPr>
          <a:xfrm>
            <a:off x="1897718" y="206224"/>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Styles of Patrol</a:t>
            </a:r>
            <a:endParaRPr lang="en-GB" sz="4000" b="1" dirty="0">
              <a:solidFill>
                <a:schemeClr val="bg1"/>
              </a:solidFill>
            </a:endParaRPr>
          </a:p>
        </p:txBody>
      </p:sp>
      <p:pic>
        <p:nvPicPr>
          <p:cNvPr id="5" name="Picture 4"/>
          <p:cNvPicPr>
            <a:picLocks noChangeAspect="1"/>
          </p:cNvPicPr>
          <p:nvPr/>
        </p:nvPicPr>
        <p:blipFill rotWithShape="1">
          <a:blip r:embed="rId4"/>
          <a:srcRect l="11846" t="4646" r="9508"/>
          <a:stretch/>
        </p:blipFill>
        <p:spPr>
          <a:xfrm>
            <a:off x="8721969" y="1727501"/>
            <a:ext cx="3083401" cy="3803572"/>
          </a:xfrm>
          <a:prstGeom prst="rect">
            <a:avLst/>
          </a:prstGeom>
        </p:spPr>
      </p:pic>
    </p:spTree>
    <p:extLst>
      <p:ext uri="{BB962C8B-B14F-4D97-AF65-F5344CB8AC3E}">
        <p14:creationId xmlns:p14="http://schemas.microsoft.com/office/powerpoint/2010/main" val="2741977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7" end="7"/>
                                            </p:txEl>
                                          </p:spTgt>
                                        </p:tgtEl>
                                        <p:attrNameLst>
                                          <p:attrName>style.visibility</p:attrName>
                                        </p:attrNameLst>
                                      </p:cBhvr>
                                      <p:to>
                                        <p:strVal val="visible"/>
                                      </p:to>
                                    </p:set>
                                    <p:animEffect transition="in" filter="fade">
                                      <p:cBhvr>
                                        <p:cTn id="20" dur="500"/>
                                        <p:tgtEl>
                                          <p:spTgt spid="3">
                                            <p:txEl>
                                              <p:pRg st="7" end="7"/>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animEffect transition="in" filter="fade">
                                      <p:cBhvr>
                                        <p:cTn id="23"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886602" y="1389619"/>
            <a:ext cx="10251832" cy="248926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smtClean="0">
                <a:ln>
                  <a:noFill/>
                </a:ln>
                <a:effectLst/>
                <a:uLnTx/>
                <a:uFillTx/>
                <a:latin typeface="Calibri"/>
                <a:ea typeface="+mn-ea"/>
                <a:cs typeface="+mn-cs"/>
              </a:rPr>
              <a:t>Police officers are trained and sworn to uphold law and order. A normal duty shift might include transporting a drunk driver to a detoxification facility, intervening in a domestic assault, citing underage drinkers, apprehending a shoplifter, handling a traffic accident, investigating burglaries and executing search warrants. </a:t>
            </a:r>
            <a:endParaRPr kumimoji="0" lang="en-GB" sz="2400" b="0" i="0" u="none" strike="noStrike" kern="1200" cap="none" spc="0" normalizeH="0" baseline="0" noProof="0" dirty="0">
              <a:ln>
                <a:noFill/>
              </a:ln>
              <a:effectLst/>
              <a:uLnTx/>
              <a:uFillTx/>
              <a:latin typeface="Calibri"/>
              <a:ea typeface="+mn-ea"/>
              <a:cs typeface="+mn-cs"/>
            </a:endParaRPr>
          </a:p>
        </p:txBody>
      </p:sp>
      <p:sp>
        <p:nvSpPr>
          <p:cNvPr id="5" name="TextBox 4"/>
          <p:cNvSpPr txBox="1"/>
          <p:nvPr/>
        </p:nvSpPr>
        <p:spPr>
          <a:xfrm>
            <a:off x="1897718" y="356536"/>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Police Officer Role</a:t>
            </a:r>
            <a:endParaRPr lang="en-GB" sz="4000" b="1" dirty="0">
              <a:solidFill>
                <a:schemeClr val="bg1"/>
              </a:solidFill>
            </a:endParaRPr>
          </a:p>
        </p:txBody>
      </p:sp>
      <p:pic>
        <p:nvPicPr>
          <p:cNvPr id="6" name="Picture 5"/>
          <p:cNvPicPr>
            <a:picLocks noChangeAspect="1"/>
          </p:cNvPicPr>
          <p:nvPr/>
        </p:nvPicPr>
        <p:blipFill>
          <a:blip r:embed="rId4"/>
          <a:stretch>
            <a:fillRect/>
          </a:stretch>
        </p:blipFill>
        <p:spPr>
          <a:xfrm>
            <a:off x="3376695" y="3628360"/>
            <a:ext cx="5619750" cy="2270419"/>
          </a:xfrm>
          <a:prstGeom prst="rect">
            <a:avLst/>
          </a:prstGeom>
        </p:spPr>
      </p:pic>
    </p:spTree>
    <p:extLst>
      <p:ext uri="{BB962C8B-B14F-4D97-AF65-F5344CB8AC3E}">
        <p14:creationId xmlns:p14="http://schemas.microsoft.com/office/powerpoint/2010/main" val="327612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157020" y="1812130"/>
            <a:ext cx="4542322" cy="421293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smtClean="0">
                <a:ln>
                  <a:noFill/>
                </a:ln>
                <a:effectLst/>
                <a:uLnTx/>
                <a:uFillTx/>
                <a:latin typeface="Calibri"/>
                <a:ea typeface="+mn-ea"/>
                <a:cs typeface="+mn-cs"/>
              </a:rPr>
              <a:t>Along with traditional duties, police officers today engage in many proactive initiatives. They get out of their cars, walk around and interact with families and business owners in their assigned neighbourhoods. </a:t>
            </a:r>
            <a:endParaRPr kumimoji="0" lang="en-GB" sz="2800" b="0" i="0" u="none" strike="noStrike" kern="1200" cap="none" spc="0" normalizeH="0" baseline="0" noProof="0" dirty="0">
              <a:ln>
                <a:noFill/>
              </a:ln>
              <a:effectLst/>
              <a:uLnTx/>
              <a:uFillTx/>
              <a:latin typeface="Calibri"/>
              <a:ea typeface="+mn-ea"/>
              <a:cs typeface="+mn-cs"/>
            </a:endParaRPr>
          </a:p>
        </p:txBody>
      </p:sp>
      <p:sp>
        <p:nvSpPr>
          <p:cNvPr id="4" name="TextBox 3"/>
          <p:cNvSpPr txBox="1"/>
          <p:nvPr/>
        </p:nvSpPr>
        <p:spPr>
          <a:xfrm>
            <a:off x="1897718" y="206224"/>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Police Officer Role</a:t>
            </a:r>
            <a:endParaRPr lang="en-GB" sz="4000" b="1" dirty="0">
              <a:solidFill>
                <a:schemeClr val="bg1"/>
              </a:solidFill>
            </a:endParaRPr>
          </a:p>
        </p:txBody>
      </p:sp>
      <p:pic>
        <p:nvPicPr>
          <p:cNvPr id="6" name="Picture 5"/>
          <p:cNvPicPr>
            <a:picLocks noChangeAspect="1"/>
          </p:cNvPicPr>
          <p:nvPr/>
        </p:nvPicPr>
        <p:blipFill>
          <a:blip r:embed="rId4"/>
          <a:stretch>
            <a:fillRect/>
          </a:stretch>
        </p:blipFill>
        <p:spPr>
          <a:xfrm>
            <a:off x="6166338" y="1812130"/>
            <a:ext cx="4876799" cy="3233737"/>
          </a:xfrm>
          <a:prstGeom prst="rect">
            <a:avLst/>
          </a:prstGeom>
        </p:spPr>
      </p:pic>
    </p:spTree>
    <p:extLst>
      <p:ext uri="{BB962C8B-B14F-4D97-AF65-F5344CB8AC3E}">
        <p14:creationId xmlns:p14="http://schemas.microsoft.com/office/powerpoint/2010/main" val="2670487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076444" y="1379731"/>
            <a:ext cx="6201178" cy="4069092"/>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45000"/>
              </a:spcBef>
              <a:spcAft>
                <a:spcPts val="0"/>
              </a:spcAft>
              <a:buClrTx/>
              <a:buSzTx/>
              <a:buFont typeface="Arial" panose="020B0604020202020204" pitchFamily="34" charset="0"/>
              <a:buChar char="•"/>
              <a:tabLst/>
              <a:defRPr/>
            </a:pPr>
            <a:r>
              <a:rPr kumimoji="0" lang="en-US" altLang="en-US" sz="2800" b="0" i="0" u="none" strike="noStrike" kern="1200" cap="none" spc="0" normalizeH="0" baseline="0" noProof="0" dirty="0" smtClean="0">
                <a:ln>
                  <a:noFill/>
                </a:ln>
                <a:effectLst/>
                <a:uLnTx/>
                <a:uFillTx/>
                <a:latin typeface="Calibri"/>
                <a:ea typeface="+mn-ea"/>
                <a:cs typeface="+mn-cs"/>
              </a:rPr>
              <a:t>Communicate with victim or witness</a:t>
            </a:r>
          </a:p>
          <a:p>
            <a:pPr marL="342900" marR="0" lvl="0" indent="-342900" algn="l" defTabSz="914400" rtl="0" eaLnBrk="1" fontAlgn="auto" latinLnBrk="0" hangingPunct="1">
              <a:lnSpc>
                <a:spcPct val="100000"/>
              </a:lnSpc>
              <a:spcBef>
                <a:spcPct val="45000"/>
              </a:spcBef>
              <a:spcAft>
                <a:spcPts val="0"/>
              </a:spcAft>
              <a:buClrTx/>
              <a:buSzTx/>
              <a:buFont typeface="Arial" panose="020B0604020202020204" pitchFamily="34" charset="0"/>
              <a:buChar char="•"/>
              <a:tabLst/>
              <a:defRPr/>
            </a:pPr>
            <a:r>
              <a:rPr kumimoji="0" lang="en-US" altLang="en-US" sz="2800" b="0" i="0" u="none" strike="noStrike" kern="1200" cap="none" spc="0" normalizeH="0" baseline="0" noProof="0" dirty="0" smtClean="0">
                <a:ln>
                  <a:noFill/>
                </a:ln>
                <a:effectLst/>
                <a:uLnTx/>
                <a:uFillTx/>
                <a:latin typeface="Calibri"/>
                <a:ea typeface="+mn-ea"/>
                <a:cs typeface="+mn-cs"/>
              </a:rPr>
              <a:t>Assess &amp; preserve scene / evidence</a:t>
            </a:r>
          </a:p>
          <a:p>
            <a:pPr marL="342900" marR="0" lvl="0" indent="-342900" algn="l" defTabSz="914400" rtl="0" eaLnBrk="1" fontAlgn="auto" latinLnBrk="0" hangingPunct="1">
              <a:lnSpc>
                <a:spcPct val="100000"/>
              </a:lnSpc>
              <a:spcBef>
                <a:spcPct val="45000"/>
              </a:spcBef>
              <a:spcAft>
                <a:spcPts val="0"/>
              </a:spcAft>
              <a:buClrTx/>
              <a:buSzTx/>
              <a:buFont typeface="Arial" panose="020B0604020202020204" pitchFamily="34" charset="0"/>
              <a:buChar char="•"/>
              <a:tabLst/>
              <a:defRPr/>
            </a:pPr>
            <a:r>
              <a:rPr kumimoji="0" lang="en-US" altLang="en-US" sz="2800" b="0" i="0" u="none" strike="noStrike" kern="1200" cap="none" spc="0" normalizeH="0" baseline="0" noProof="0" dirty="0" smtClean="0">
                <a:ln>
                  <a:noFill/>
                </a:ln>
                <a:effectLst/>
                <a:uLnTx/>
                <a:uFillTx/>
                <a:latin typeface="Calibri"/>
                <a:ea typeface="+mn-ea"/>
                <a:cs typeface="+mn-cs"/>
              </a:rPr>
              <a:t>Health &amp; Safety</a:t>
            </a:r>
          </a:p>
          <a:p>
            <a:pPr marL="342900" marR="0" lvl="0" indent="-342900" algn="l" defTabSz="914400" rtl="0" eaLnBrk="1" fontAlgn="auto" latinLnBrk="0" hangingPunct="1">
              <a:lnSpc>
                <a:spcPct val="100000"/>
              </a:lnSpc>
              <a:spcBef>
                <a:spcPct val="45000"/>
              </a:spcBef>
              <a:spcAft>
                <a:spcPts val="0"/>
              </a:spcAft>
              <a:buClrTx/>
              <a:buSzTx/>
              <a:buFont typeface="Arial" panose="020B0604020202020204" pitchFamily="34" charset="0"/>
              <a:buChar char="•"/>
              <a:tabLst/>
              <a:defRPr/>
            </a:pPr>
            <a:r>
              <a:rPr kumimoji="0" lang="en-US" altLang="en-US" sz="2800" b="0" i="0" u="none" strike="noStrike" kern="1200" cap="none" spc="0" normalizeH="0" baseline="0" noProof="0" dirty="0" smtClean="0">
                <a:ln>
                  <a:noFill/>
                </a:ln>
                <a:effectLst/>
                <a:uLnTx/>
                <a:uFillTx/>
                <a:latin typeface="Calibri"/>
                <a:ea typeface="+mn-ea"/>
                <a:cs typeface="+mn-cs"/>
              </a:rPr>
              <a:t>Initiate urgent action or support service</a:t>
            </a:r>
          </a:p>
          <a:p>
            <a:pPr marL="342900" marR="0" lvl="0" indent="-342900" algn="l" defTabSz="914400" rtl="0" eaLnBrk="1" fontAlgn="auto" latinLnBrk="0" hangingPunct="1">
              <a:lnSpc>
                <a:spcPct val="100000"/>
              </a:lnSpc>
              <a:spcBef>
                <a:spcPct val="45000"/>
              </a:spcBef>
              <a:spcAft>
                <a:spcPts val="0"/>
              </a:spcAft>
              <a:buClrTx/>
              <a:buSzTx/>
              <a:buFont typeface="Arial" panose="020B0604020202020204" pitchFamily="34" charset="0"/>
              <a:buChar char="•"/>
              <a:tabLst/>
              <a:defRPr/>
            </a:pPr>
            <a:r>
              <a:rPr kumimoji="0" lang="en-US" altLang="en-US" sz="2800" b="0" i="0" u="none" strike="noStrike" kern="1200" cap="none" spc="0" normalizeH="0" baseline="0" noProof="0" dirty="0" smtClean="0">
                <a:ln>
                  <a:noFill/>
                </a:ln>
                <a:effectLst/>
                <a:uLnTx/>
                <a:uFillTx/>
                <a:latin typeface="Calibri"/>
                <a:ea typeface="+mn-ea"/>
                <a:cs typeface="+mn-cs"/>
              </a:rPr>
              <a:t>Complete relevant documents</a:t>
            </a:r>
          </a:p>
          <a:p>
            <a:pPr marL="342900" marR="0" lvl="0" indent="-342900" algn="l" defTabSz="914400" rtl="0" eaLnBrk="1" fontAlgn="auto" latinLnBrk="0" hangingPunct="1">
              <a:lnSpc>
                <a:spcPct val="100000"/>
              </a:lnSpc>
              <a:spcBef>
                <a:spcPct val="45000"/>
              </a:spcBef>
              <a:spcAft>
                <a:spcPts val="0"/>
              </a:spcAft>
              <a:buClrTx/>
              <a:buSzTx/>
              <a:buFont typeface="Arial" panose="020B0604020202020204" pitchFamily="34" charset="0"/>
              <a:buChar char="•"/>
              <a:tabLst/>
              <a:defRPr/>
            </a:pPr>
            <a:r>
              <a:rPr kumimoji="0" lang="en-US" altLang="en-US" sz="2800" b="0" i="0" u="none" strike="noStrike" kern="1200" cap="none" spc="0" normalizeH="0" baseline="0" noProof="0" dirty="0" smtClean="0">
                <a:ln>
                  <a:noFill/>
                </a:ln>
                <a:effectLst/>
                <a:uLnTx/>
                <a:uFillTx/>
                <a:latin typeface="Calibri"/>
                <a:ea typeface="+mn-ea"/>
                <a:cs typeface="+mn-cs"/>
              </a:rPr>
              <a:t>Provide Advice &amp; Guidance</a:t>
            </a:r>
          </a:p>
          <a:p>
            <a:pPr marL="342900" marR="0" lvl="0" indent="-342900" algn="l" defTabSz="914400" rtl="0" eaLnBrk="1" fontAlgn="auto" latinLnBrk="0" hangingPunct="1">
              <a:lnSpc>
                <a:spcPct val="100000"/>
              </a:lnSpc>
              <a:spcBef>
                <a:spcPct val="45000"/>
              </a:spcBef>
              <a:spcAft>
                <a:spcPts val="0"/>
              </a:spcAft>
              <a:buClrTx/>
              <a:buSzTx/>
              <a:buFont typeface="Arial" panose="020B0604020202020204" pitchFamily="34" charset="0"/>
              <a:buChar char="•"/>
              <a:tabLst/>
              <a:defRPr/>
            </a:pPr>
            <a:r>
              <a:rPr kumimoji="0" lang="en-US" altLang="en-US" sz="2800" b="0" i="0" u="none" strike="noStrike" kern="1200" cap="none" spc="0" normalizeH="0" baseline="0" noProof="0" dirty="0" smtClean="0">
                <a:ln>
                  <a:noFill/>
                </a:ln>
                <a:effectLst/>
                <a:uLnTx/>
                <a:uFillTx/>
                <a:latin typeface="Calibri"/>
                <a:ea typeface="+mn-ea"/>
                <a:cs typeface="+mn-cs"/>
              </a:rPr>
              <a:t>Complete initial enquiries.</a:t>
            </a:r>
            <a:endParaRPr kumimoji="0" lang="en-GB" altLang="en-US" sz="2800" b="0" i="0" u="none" strike="noStrike" kern="1200" cap="none" spc="0" normalizeH="0" baseline="0" noProof="0" dirty="0" smtClean="0">
              <a:ln>
                <a:noFill/>
              </a:ln>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897718" y="206224"/>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First Officer Attending Scene</a:t>
            </a:r>
            <a:endParaRPr lang="en-GB" sz="4000" b="1" dirty="0">
              <a:solidFill>
                <a:schemeClr val="bg1"/>
              </a:solidFill>
            </a:endParaRPr>
          </a:p>
        </p:txBody>
      </p:sp>
      <p:pic>
        <p:nvPicPr>
          <p:cNvPr id="5" name="Picture 4"/>
          <p:cNvPicPr>
            <a:picLocks noChangeAspect="1"/>
          </p:cNvPicPr>
          <p:nvPr/>
        </p:nvPicPr>
        <p:blipFill rotWithShape="1">
          <a:blip r:embed="rId4"/>
          <a:srcRect b="6236"/>
          <a:stretch/>
        </p:blipFill>
        <p:spPr>
          <a:xfrm>
            <a:off x="7825153" y="1379730"/>
            <a:ext cx="3154240" cy="4159424"/>
          </a:xfrm>
          <a:prstGeom prst="rect">
            <a:avLst/>
          </a:prstGeom>
        </p:spPr>
      </p:pic>
    </p:spTree>
    <p:extLst>
      <p:ext uri="{BB962C8B-B14F-4D97-AF65-F5344CB8AC3E}">
        <p14:creationId xmlns:p14="http://schemas.microsoft.com/office/powerpoint/2010/main" val="619993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897718" y="1590368"/>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1" i="0" u="none" strike="noStrike" kern="1200" cap="none" spc="0" normalizeH="0" baseline="0" noProof="0" dirty="0" smtClean="0">
              <a:ln>
                <a:noFill/>
              </a:ln>
              <a:solidFill>
                <a:srgbClr val="002060"/>
              </a:solidFill>
              <a:effectLst/>
              <a:uLnTx/>
              <a:uFillTx/>
              <a:latin typeface="Calibri"/>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200" b="1" i="0" u="none" strike="noStrike" kern="1200" cap="none" spc="0" normalizeH="0" baseline="0" noProof="0" dirty="0" smtClean="0">
                <a:ln>
                  <a:noFill/>
                </a:ln>
                <a:solidFill>
                  <a:srgbClr val="002060"/>
                </a:solidFill>
                <a:effectLst/>
                <a:uLnTx/>
                <a:uFillTx/>
                <a:latin typeface="Calibri"/>
                <a:ea typeface="+mn-ea"/>
                <a:cs typeface="+mn-cs"/>
              </a:rPr>
              <a:t>THRIVE</a:t>
            </a:r>
            <a:r>
              <a:rPr kumimoji="0" lang="en-GB" sz="3200" b="0" i="0" u="none" strike="noStrike" kern="1200" cap="none" spc="0" normalizeH="0" baseline="0" noProof="0" dirty="0" smtClean="0">
                <a:ln>
                  <a:noFill/>
                </a:ln>
                <a:solidFill>
                  <a:srgbClr val="002060"/>
                </a:solidFill>
                <a:effectLst/>
                <a:uLnTx/>
                <a:uFillTx/>
                <a:latin typeface="Calibri"/>
                <a:ea typeface="+mn-ea"/>
                <a:cs typeface="+mn-cs"/>
              </a:rPr>
              <a:t> is a risk management tool which considers 6 elements to assist in identifying the appropriate response grade based on the needs of the caller and the circumstances of the incident.</a:t>
            </a:r>
            <a:endParaRPr kumimoji="0" lang="en-GB" sz="3200" b="1"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897718" y="531900"/>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T.H.R.I.V.E.</a:t>
            </a:r>
            <a:endParaRPr lang="en-GB" sz="4000" b="1" dirty="0">
              <a:solidFill>
                <a:schemeClr val="bg1"/>
              </a:solidFill>
            </a:endParaRPr>
          </a:p>
        </p:txBody>
      </p:sp>
    </p:spTree>
    <p:extLst>
      <p:ext uri="{BB962C8B-B14F-4D97-AF65-F5344CB8AC3E}">
        <p14:creationId xmlns:p14="http://schemas.microsoft.com/office/powerpoint/2010/main" val="1192751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4944776" y="2809951"/>
            <a:ext cx="2480851" cy="707886"/>
          </a:xfrm>
          <a:prstGeom prst="rect">
            <a:avLst/>
          </a:prstGeom>
          <a:solidFill>
            <a:srgbClr val="002060"/>
          </a:solidFill>
        </p:spPr>
        <p:txBody>
          <a:bodyPr wrap="square" rtlCol="0">
            <a:spAutoFit/>
          </a:bodyPr>
          <a:lstStyle/>
          <a:p>
            <a:pPr algn="ctr"/>
            <a:r>
              <a:rPr lang="en-GB" sz="4000" b="1" dirty="0" smtClean="0">
                <a:solidFill>
                  <a:schemeClr val="bg1"/>
                </a:solidFill>
              </a:rPr>
              <a:t>T.H.R.I.V.E.</a:t>
            </a:r>
            <a:endParaRPr lang="en-GB" sz="4000" b="1" dirty="0">
              <a:solidFill>
                <a:schemeClr val="bg1"/>
              </a:solidFill>
            </a:endParaRPr>
          </a:p>
        </p:txBody>
      </p:sp>
      <p:sp>
        <p:nvSpPr>
          <p:cNvPr id="6" name="Cloud Callout 5"/>
          <p:cNvSpPr/>
          <p:nvPr/>
        </p:nvSpPr>
        <p:spPr>
          <a:xfrm>
            <a:off x="2641192" y="4668293"/>
            <a:ext cx="2303584" cy="1107830"/>
          </a:xfrm>
          <a:prstGeom prst="cloudCallout">
            <a:avLst>
              <a:gd name="adj1" fmla="val 73060"/>
              <a:gd name="adj2" fmla="val -108928"/>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loud Callout 7"/>
          <p:cNvSpPr/>
          <p:nvPr/>
        </p:nvSpPr>
        <p:spPr>
          <a:xfrm>
            <a:off x="1171127" y="2609979"/>
            <a:ext cx="2303584" cy="1107830"/>
          </a:xfrm>
          <a:prstGeom prst="cloudCallout">
            <a:avLst>
              <a:gd name="adj1" fmla="val 84511"/>
              <a:gd name="adj2" fmla="val -991"/>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loud Callout 8"/>
          <p:cNvSpPr/>
          <p:nvPr/>
        </p:nvSpPr>
        <p:spPr>
          <a:xfrm>
            <a:off x="2641192" y="551665"/>
            <a:ext cx="2303584" cy="1107830"/>
          </a:xfrm>
          <a:prstGeom prst="cloudCallout">
            <a:avLst>
              <a:gd name="adj1" fmla="val 73060"/>
              <a:gd name="adj2" fmla="val 100596"/>
            </a:avLst>
          </a:prstGeom>
          <a:solidFill>
            <a:srgbClr val="FF33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loud Callout 9"/>
          <p:cNvSpPr/>
          <p:nvPr/>
        </p:nvSpPr>
        <p:spPr>
          <a:xfrm>
            <a:off x="6794517" y="551665"/>
            <a:ext cx="2303584" cy="1107830"/>
          </a:xfrm>
          <a:prstGeom prst="cloudCallout">
            <a:avLst>
              <a:gd name="adj1" fmla="val -53658"/>
              <a:gd name="adj2" fmla="val 9742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loud Callout 10"/>
          <p:cNvSpPr/>
          <p:nvPr/>
        </p:nvSpPr>
        <p:spPr>
          <a:xfrm>
            <a:off x="8972600" y="2609979"/>
            <a:ext cx="2303584" cy="1107830"/>
          </a:xfrm>
          <a:prstGeom prst="cloudCallout">
            <a:avLst>
              <a:gd name="adj1" fmla="val -88772"/>
              <a:gd name="adj2" fmla="val -991"/>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loud Callout 11"/>
          <p:cNvSpPr/>
          <p:nvPr/>
        </p:nvSpPr>
        <p:spPr>
          <a:xfrm>
            <a:off x="7263536" y="4462217"/>
            <a:ext cx="2303584" cy="1107830"/>
          </a:xfrm>
          <a:prstGeom prst="cloudCallout">
            <a:avLst>
              <a:gd name="adj1" fmla="val -69688"/>
              <a:gd name="adj2" fmla="val -88294"/>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6952497" y="843878"/>
            <a:ext cx="2145604" cy="523220"/>
          </a:xfrm>
          <a:prstGeom prst="rect">
            <a:avLst/>
          </a:prstGeom>
          <a:noFill/>
        </p:spPr>
        <p:txBody>
          <a:bodyPr wrap="square" rtlCol="0">
            <a:spAutoFit/>
          </a:bodyPr>
          <a:lstStyle/>
          <a:p>
            <a:pPr algn="ctr"/>
            <a:r>
              <a:rPr lang="en-GB" sz="2800" b="1" dirty="0" smtClean="0">
                <a:solidFill>
                  <a:schemeClr val="bg1"/>
                </a:solidFill>
              </a:rPr>
              <a:t>Investigation</a:t>
            </a:r>
            <a:endParaRPr lang="en-GB" sz="2800" b="1" dirty="0">
              <a:solidFill>
                <a:schemeClr val="bg1"/>
              </a:solidFill>
            </a:endParaRPr>
          </a:p>
        </p:txBody>
      </p:sp>
      <p:sp>
        <p:nvSpPr>
          <p:cNvPr id="14" name="TextBox 13"/>
          <p:cNvSpPr txBox="1"/>
          <p:nvPr/>
        </p:nvSpPr>
        <p:spPr>
          <a:xfrm>
            <a:off x="1455039" y="2893626"/>
            <a:ext cx="1810834" cy="523220"/>
          </a:xfrm>
          <a:prstGeom prst="rect">
            <a:avLst/>
          </a:prstGeom>
          <a:noFill/>
        </p:spPr>
        <p:txBody>
          <a:bodyPr wrap="square" rtlCol="0">
            <a:spAutoFit/>
          </a:bodyPr>
          <a:lstStyle/>
          <a:p>
            <a:pPr algn="ctr"/>
            <a:r>
              <a:rPr lang="en-GB" sz="2800" b="1" dirty="0" smtClean="0">
                <a:solidFill>
                  <a:schemeClr val="bg1"/>
                </a:solidFill>
              </a:rPr>
              <a:t>Harm</a:t>
            </a:r>
            <a:endParaRPr lang="en-GB" sz="2800" b="1" dirty="0">
              <a:solidFill>
                <a:schemeClr val="bg1"/>
              </a:solidFill>
            </a:endParaRPr>
          </a:p>
        </p:txBody>
      </p:sp>
      <p:sp>
        <p:nvSpPr>
          <p:cNvPr id="15" name="TextBox 14"/>
          <p:cNvSpPr txBox="1"/>
          <p:nvPr/>
        </p:nvSpPr>
        <p:spPr>
          <a:xfrm>
            <a:off x="2887567" y="843970"/>
            <a:ext cx="1810834" cy="523220"/>
          </a:xfrm>
          <a:prstGeom prst="rect">
            <a:avLst/>
          </a:prstGeom>
          <a:noFill/>
        </p:spPr>
        <p:txBody>
          <a:bodyPr wrap="square" rtlCol="0">
            <a:spAutoFit/>
          </a:bodyPr>
          <a:lstStyle/>
          <a:p>
            <a:pPr algn="ctr"/>
            <a:r>
              <a:rPr lang="en-GB" sz="2800" b="1" dirty="0" smtClean="0">
                <a:solidFill>
                  <a:schemeClr val="bg1"/>
                </a:solidFill>
              </a:rPr>
              <a:t>Risk</a:t>
            </a:r>
            <a:endParaRPr lang="en-GB" sz="2800" b="1" dirty="0">
              <a:solidFill>
                <a:schemeClr val="bg1"/>
              </a:solidFill>
            </a:endParaRPr>
          </a:p>
        </p:txBody>
      </p:sp>
      <p:sp>
        <p:nvSpPr>
          <p:cNvPr id="16" name="TextBox 15"/>
          <p:cNvSpPr txBox="1"/>
          <p:nvPr/>
        </p:nvSpPr>
        <p:spPr>
          <a:xfrm>
            <a:off x="2887567" y="4960598"/>
            <a:ext cx="1810834" cy="523220"/>
          </a:xfrm>
          <a:prstGeom prst="rect">
            <a:avLst/>
          </a:prstGeom>
          <a:noFill/>
        </p:spPr>
        <p:txBody>
          <a:bodyPr wrap="square" rtlCol="0">
            <a:spAutoFit/>
          </a:bodyPr>
          <a:lstStyle/>
          <a:p>
            <a:pPr algn="ctr"/>
            <a:r>
              <a:rPr lang="en-GB" sz="2800" b="1" dirty="0" smtClean="0">
                <a:solidFill>
                  <a:schemeClr val="bg1"/>
                </a:solidFill>
              </a:rPr>
              <a:t>Threat</a:t>
            </a:r>
            <a:endParaRPr lang="en-GB" sz="2800" b="1" dirty="0">
              <a:solidFill>
                <a:schemeClr val="bg1"/>
              </a:solidFill>
            </a:endParaRPr>
          </a:p>
        </p:txBody>
      </p:sp>
      <p:sp>
        <p:nvSpPr>
          <p:cNvPr id="17" name="TextBox 16"/>
          <p:cNvSpPr txBox="1"/>
          <p:nvPr/>
        </p:nvSpPr>
        <p:spPr>
          <a:xfrm>
            <a:off x="9098101" y="2857430"/>
            <a:ext cx="2145604" cy="523220"/>
          </a:xfrm>
          <a:prstGeom prst="rect">
            <a:avLst/>
          </a:prstGeom>
          <a:noFill/>
        </p:spPr>
        <p:txBody>
          <a:bodyPr wrap="square" rtlCol="0">
            <a:spAutoFit/>
          </a:bodyPr>
          <a:lstStyle/>
          <a:p>
            <a:pPr algn="ctr"/>
            <a:r>
              <a:rPr lang="en-GB" sz="2800" b="1" dirty="0" smtClean="0">
                <a:solidFill>
                  <a:schemeClr val="bg1"/>
                </a:solidFill>
              </a:rPr>
              <a:t>Vulnerability</a:t>
            </a:r>
            <a:endParaRPr lang="en-GB" sz="2800" b="1" dirty="0">
              <a:solidFill>
                <a:schemeClr val="bg1"/>
              </a:solidFill>
            </a:endParaRPr>
          </a:p>
        </p:txBody>
      </p:sp>
      <p:sp>
        <p:nvSpPr>
          <p:cNvPr id="18" name="TextBox 17"/>
          <p:cNvSpPr txBox="1"/>
          <p:nvPr/>
        </p:nvSpPr>
        <p:spPr>
          <a:xfrm>
            <a:off x="7425627" y="4699080"/>
            <a:ext cx="2052031" cy="523220"/>
          </a:xfrm>
          <a:prstGeom prst="rect">
            <a:avLst/>
          </a:prstGeom>
          <a:noFill/>
        </p:spPr>
        <p:txBody>
          <a:bodyPr wrap="square" rtlCol="0">
            <a:spAutoFit/>
          </a:bodyPr>
          <a:lstStyle/>
          <a:p>
            <a:pPr algn="ctr"/>
            <a:r>
              <a:rPr lang="en-GB" sz="2800" b="1" dirty="0" smtClean="0">
                <a:solidFill>
                  <a:schemeClr val="bg1"/>
                </a:solidFill>
              </a:rPr>
              <a:t>Engagement</a:t>
            </a:r>
            <a:endParaRPr lang="en-GB" sz="2800" b="1" dirty="0">
              <a:solidFill>
                <a:schemeClr val="bg1"/>
              </a:solidFill>
            </a:endParaRPr>
          </a:p>
        </p:txBody>
      </p:sp>
    </p:spTree>
    <p:extLst>
      <p:ext uri="{BB962C8B-B14F-4D97-AF65-F5344CB8AC3E}">
        <p14:creationId xmlns:p14="http://schemas.microsoft.com/office/powerpoint/2010/main" val="3612553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P spid="9" grpId="0" animBg="1"/>
      <p:bldP spid="10" grpId="0" animBg="1"/>
      <p:bldP spid="11"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4158116" y="2006977"/>
            <a:ext cx="3635375" cy="1919288"/>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sz="5714" dirty="0" smtClean="0">
                <a:solidFill>
                  <a:srgbClr val="002060"/>
                </a:solidFill>
                <a:latin typeface="Arial Black" panose="020B0A04020102020204" pitchFamily="34" charset="0"/>
              </a:rPr>
              <a:t> Threat</a:t>
            </a:r>
            <a:endParaRPr lang="en-GB" sz="5714" dirty="0">
              <a:solidFill>
                <a:srgbClr val="002060"/>
              </a:solidFill>
              <a:latin typeface="Arial Black" panose="020B0A04020102020204" pitchFamily="34" charset="0"/>
            </a:endParaRPr>
          </a:p>
        </p:txBody>
      </p:sp>
      <p:sp>
        <p:nvSpPr>
          <p:cNvPr id="3" name="Rounded Rectangular Callout 2"/>
          <p:cNvSpPr>
            <a:spLocks noChangeArrowheads="1"/>
          </p:cNvSpPr>
          <p:nvPr/>
        </p:nvSpPr>
        <p:spPr bwMode="auto">
          <a:xfrm>
            <a:off x="1991638" y="567114"/>
            <a:ext cx="2351276" cy="1335063"/>
          </a:xfrm>
          <a:prstGeom prst="wedgeRoundRectCallout">
            <a:avLst>
              <a:gd name="adj1" fmla="val -20838"/>
              <a:gd name="adj2" fmla="val -4898"/>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“Who is threatening caller/victim?”</a:t>
            </a:r>
          </a:p>
        </p:txBody>
      </p:sp>
      <p:sp>
        <p:nvSpPr>
          <p:cNvPr id="4" name="Rounded Rectangular Callout 3"/>
          <p:cNvSpPr>
            <a:spLocks noChangeArrowheads="1"/>
          </p:cNvSpPr>
          <p:nvPr/>
        </p:nvSpPr>
        <p:spPr bwMode="auto">
          <a:xfrm>
            <a:off x="4822024" y="325789"/>
            <a:ext cx="2125662" cy="1576388"/>
          </a:xfrm>
          <a:prstGeom prst="wedgeRoundRectCallout">
            <a:avLst>
              <a:gd name="adj1" fmla="val -20838"/>
              <a:gd name="adj2" fmla="val -12801"/>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“Why are they threatening caller/victim?”</a:t>
            </a:r>
          </a:p>
        </p:txBody>
      </p:sp>
      <p:sp>
        <p:nvSpPr>
          <p:cNvPr id="5" name="Rounded Rectangular Callout 4"/>
          <p:cNvSpPr>
            <a:spLocks noChangeArrowheads="1"/>
          </p:cNvSpPr>
          <p:nvPr/>
        </p:nvSpPr>
        <p:spPr bwMode="auto">
          <a:xfrm>
            <a:off x="7426796" y="567114"/>
            <a:ext cx="2125662" cy="1439863"/>
          </a:xfrm>
          <a:prstGeom prst="wedgeRoundRectCallout">
            <a:avLst>
              <a:gd name="adj1" fmla="val -20838"/>
              <a:gd name="adj2" fmla="val -3361"/>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“Where is/are the person/s threatening caller/victim?”</a:t>
            </a:r>
          </a:p>
        </p:txBody>
      </p:sp>
      <p:sp>
        <p:nvSpPr>
          <p:cNvPr id="6" name="Rounded Rectangular Callout 5"/>
          <p:cNvSpPr>
            <a:spLocks noChangeArrowheads="1"/>
          </p:cNvSpPr>
          <p:nvPr/>
        </p:nvSpPr>
        <p:spPr bwMode="auto">
          <a:xfrm>
            <a:off x="8497766" y="2245896"/>
            <a:ext cx="2125662" cy="1576387"/>
          </a:xfrm>
          <a:prstGeom prst="wedgeRoundRectCallout">
            <a:avLst>
              <a:gd name="adj1" fmla="val -20838"/>
              <a:gd name="adj2" fmla="val 18264"/>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“When are the threats being made?”</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714" b="0" i="0" u="none" strike="noStrike" kern="0" cap="none" spc="0" normalizeH="0" baseline="0" noProof="0" dirty="0">
              <a:ln>
                <a:noFill/>
              </a:ln>
              <a:solidFill>
                <a:srgbClr val="FFFFFF"/>
              </a:solidFill>
              <a:effectLst/>
              <a:uLnTx/>
              <a:uFillTx/>
              <a:latin typeface="Arial Black" pitchFamily="34" charset="0"/>
              <a:ea typeface="Osaka"/>
              <a:cs typeface="Osaka"/>
            </a:endParaRPr>
          </a:p>
        </p:txBody>
      </p:sp>
      <p:sp>
        <p:nvSpPr>
          <p:cNvPr id="7" name="Rounded Rectangular Callout 6"/>
          <p:cNvSpPr>
            <a:spLocks noChangeArrowheads="1"/>
          </p:cNvSpPr>
          <p:nvPr/>
        </p:nvSpPr>
        <p:spPr bwMode="auto">
          <a:xfrm>
            <a:off x="6306266" y="3995986"/>
            <a:ext cx="2127250" cy="1509712"/>
          </a:xfrm>
          <a:prstGeom prst="wedgeRoundRectCallout">
            <a:avLst>
              <a:gd name="adj1" fmla="val -20861"/>
              <a:gd name="adj2" fmla="val 22745"/>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“Which person/s is/are making the threats?”</a:t>
            </a:r>
          </a:p>
        </p:txBody>
      </p:sp>
      <p:sp>
        <p:nvSpPr>
          <p:cNvPr id="8" name="Rounded Rectangular Callout 7"/>
          <p:cNvSpPr>
            <a:spLocks noChangeArrowheads="1"/>
          </p:cNvSpPr>
          <p:nvPr/>
        </p:nvSpPr>
        <p:spPr bwMode="auto">
          <a:xfrm>
            <a:off x="3280083" y="3995986"/>
            <a:ext cx="2365375" cy="1509712"/>
          </a:xfrm>
          <a:prstGeom prst="wedgeRoundRectCallout">
            <a:avLst>
              <a:gd name="adj1" fmla="val -20843"/>
              <a:gd name="adj2" fmla="val 20440"/>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“How could this threaten the reputation of </a:t>
            </a:r>
            <a:r>
              <a:rPr kumimoji="0" lang="en-GB" sz="1714" b="0" i="0" u="none" strike="noStrike" kern="0" cap="none" spc="0" normalizeH="0" baseline="0" noProof="0" dirty="0" smtClean="0">
                <a:ln>
                  <a:noFill/>
                </a:ln>
                <a:solidFill>
                  <a:prstClr val="white"/>
                </a:solidFill>
                <a:effectLst/>
                <a:uLnTx/>
                <a:uFillTx/>
                <a:latin typeface="Arial Black" pitchFamily="34" charset="0"/>
                <a:ea typeface="Osaka"/>
                <a:cs typeface="Osaka"/>
              </a:rPr>
              <a:t>the </a:t>
            </a: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Police?”</a:t>
            </a:r>
          </a:p>
        </p:txBody>
      </p:sp>
      <p:sp>
        <p:nvSpPr>
          <p:cNvPr id="9" name="Rounded Rectangular Callout 8"/>
          <p:cNvSpPr>
            <a:spLocks noChangeArrowheads="1"/>
          </p:cNvSpPr>
          <p:nvPr/>
        </p:nvSpPr>
        <p:spPr bwMode="auto">
          <a:xfrm>
            <a:off x="969622" y="2141915"/>
            <a:ext cx="2125663" cy="1784350"/>
          </a:xfrm>
          <a:prstGeom prst="wedgeRoundRectCallout">
            <a:avLst>
              <a:gd name="adj1" fmla="val -49294"/>
              <a:gd name="adj2" fmla="val 21333"/>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“What threats are being made?”</a:t>
            </a:r>
          </a:p>
        </p:txBody>
      </p:sp>
    </p:spTree>
    <p:extLst>
      <p:ext uri="{BB962C8B-B14F-4D97-AF65-F5344CB8AC3E}">
        <p14:creationId xmlns:p14="http://schemas.microsoft.com/office/powerpoint/2010/main" val="4144192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iterate type="lt">
                                    <p:tmPct val="10000"/>
                                  </p:iterate>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000"/>
                                        <p:tgtEl>
                                          <p:spTgt spid="2">
                                            <p:txEl>
                                              <p:pRg st="0" end="0"/>
                                            </p:txEl>
                                          </p:spTgt>
                                        </p:tgtEl>
                                      </p:cBhvr>
                                    </p:animEffect>
                                  </p:childTnLst>
                                  <p:subTnLst>
                                    <p:animClr clrSpc="rgb" dir="cw">
                                      <p:cBhvr override="childStyle">
                                        <p:cTn dur="1" fill="hold" display="0" masterRel="nextClick" afterEffect="1"/>
                                        <p:tgtEl>
                                          <p:spTgt spid="2">
                                            <p:txEl>
                                              <p:pRg st="0" end="0"/>
                                            </p:txEl>
                                          </p:spTgt>
                                        </p:tgtEl>
                                        <p:attrNameLst>
                                          <p:attrName>ppt_c</p:attrName>
                                        </p:attrNameLst>
                                      </p:cBhvr>
                                      <p:to>
                                        <a:srgbClr val="FF0000"/>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2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20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20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20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4581269" y="2463774"/>
            <a:ext cx="2743200" cy="1811337"/>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sz="5714" dirty="0" smtClean="0">
                <a:solidFill>
                  <a:srgbClr val="002060"/>
                </a:solidFill>
                <a:latin typeface="Arial Black" panose="020B0A04020102020204" pitchFamily="34" charset="0"/>
              </a:rPr>
              <a:t> Harm</a:t>
            </a:r>
            <a:endParaRPr lang="en-GB" sz="5714" dirty="0">
              <a:solidFill>
                <a:srgbClr val="002060"/>
              </a:solidFill>
              <a:latin typeface="Arial Black" panose="020B0A04020102020204" pitchFamily="34" charset="0"/>
            </a:endParaRPr>
          </a:p>
        </p:txBody>
      </p:sp>
      <p:sp>
        <p:nvSpPr>
          <p:cNvPr id="3" name="Rounded Rectangular Callout 2"/>
          <p:cNvSpPr>
            <a:spLocks noChangeArrowheads="1"/>
          </p:cNvSpPr>
          <p:nvPr/>
        </p:nvSpPr>
        <p:spPr bwMode="auto">
          <a:xfrm>
            <a:off x="3333982" y="4294955"/>
            <a:ext cx="2125662" cy="1577975"/>
          </a:xfrm>
          <a:prstGeom prst="wedgeRoundRectCallout">
            <a:avLst>
              <a:gd name="adj1" fmla="val -20838"/>
              <a:gd name="adj2" fmla="val 20662"/>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“How have they harmed caller/victim?”</a:t>
            </a:r>
          </a:p>
        </p:txBody>
      </p:sp>
      <p:sp>
        <p:nvSpPr>
          <p:cNvPr id="4" name="Rounded Rectangular Callout 3"/>
          <p:cNvSpPr>
            <a:spLocks noChangeArrowheads="1"/>
          </p:cNvSpPr>
          <p:nvPr/>
        </p:nvSpPr>
        <p:spPr bwMode="auto">
          <a:xfrm>
            <a:off x="6451100" y="4377503"/>
            <a:ext cx="2125662" cy="1303337"/>
          </a:xfrm>
          <a:prstGeom prst="wedgeRoundRectCallout">
            <a:avLst>
              <a:gd name="adj1" fmla="val -20838"/>
              <a:gd name="adj2" fmla="val 14500"/>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“Which element poses the greatest harm to caller/victim?”</a:t>
            </a:r>
          </a:p>
        </p:txBody>
      </p:sp>
      <p:sp>
        <p:nvSpPr>
          <p:cNvPr id="5" name="Rounded Rectangular Callout 4"/>
          <p:cNvSpPr>
            <a:spLocks noChangeArrowheads="1"/>
          </p:cNvSpPr>
          <p:nvPr/>
        </p:nvSpPr>
        <p:spPr bwMode="auto">
          <a:xfrm>
            <a:off x="8265063" y="2581248"/>
            <a:ext cx="2125662" cy="1576388"/>
          </a:xfrm>
          <a:prstGeom prst="wedgeRoundRectCallout">
            <a:avLst>
              <a:gd name="adj1" fmla="val -20838"/>
              <a:gd name="adj2" fmla="val -7815"/>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“When did they harm caller/victim?”</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714" b="0" i="0" u="none" strike="noStrike" kern="0" cap="none" spc="0" normalizeH="0" baseline="0" noProof="0" dirty="0">
              <a:ln>
                <a:noFill/>
              </a:ln>
              <a:solidFill>
                <a:srgbClr val="FFFFFF"/>
              </a:solidFill>
              <a:effectLst/>
              <a:uLnTx/>
              <a:uFillTx/>
              <a:latin typeface="Arial Black" pitchFamily="34" charset="0"/>
              <a:ea typeface="Osaka"/>
              <a:cs typeface="Osaka"/>
            </a:endParaRPr>
          </a:p>
        </p:txBody>
      </p:sp>
      <p:sp>
        <p:nvSpPr>
          <p:cNvPr id="6" name="Rounded Rectangular Callout 5"/>
          <p:cNvSpPr>
            <a:spLocks noChangeArrowheads="1"/>
          </p:cNvSpPr>
          <p:nvPr/>
        </p:nvSpPr>
        <p:spPr bwMode="auto">
          <a:xfrm>
            <a:off x="7513931" y="1012530"/>
            <a:ext cx="2125662" cy="1096963"/>
          </a:xfrm>
          <a:prstGeom prst="wedgeRoundRectCallout">
            <a:avLst>
              <a:gd name="adj1" fmla="val -20838"/>
              <a:gd name="adj2" fmla="val -32505"/>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“Where is/are the person/s harming them?”</a:t>
            </a:r>
          </a:p>
        </p:txBody>
      </p:sp>
      <p:sp>
        <p:nvSpPr>
          <p:cNvPr id="7" name="Rounded Rectangular Callout 6"/>
          <p:cNvSpPr>
            <a:spLocks noChangeArrowheads="1"/>
          </p:cNvSpPr>
          <p:nvPr/>
        </p:nvSpPr>
        <p:spPr bwMode="auto">
          <a:xfrm>
            <a:off x="4836490" y="660375"/>
            <a:ext cx="2127250" cy="1439863"/>
          </a:xfrm>
          <a:prstGeom prst="wedgeRoundRectCallout">
            <a:avLst>
              <a:gd name="adj1" fmla="val -20861"/>
              <a:gd name="adj2" fmla="val -10861"/>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“Why are they harming caller/victim?”</a:t>
            </a:r>
          </a:p>
        </p:txBody>
      </p:sp>
      <p:sp>
        <p:nvSpPr>
          <p:cNvPr id="8" name="Rounded Rectangular Callout 7"/>
          <p:cNvSpPr>
            <a:spLocks noChangeArrowheads="1"/>
          </p:cNvSpPr>
          <p:nvPr/>
        </p:nvSpPr>
        <p:spPr bwMode="auto">
          <a:xfrm>
            <a:off x="2004164" y="876822"/>
            <a:ext cx="2282135" cy="1302520"/>
          </a:xfrm>
          <a:prstGeom prst="wedgeRoundRectCallout">
            <a:avLst>
              <a:gd name="adj1" fmla="val -20838"/>
              <a:gd name="adj2" fmla="val -25227"/>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“Who is harming them?”</a:t>
            </a:r>
          </a:p>
        </p:txBody>
      </p:sp>
      <p:sp>
        <p:nvSpPr>
          <p:cNvPr id="9" name="Rounded Rectangular Callout 8"/>
          <p:cNvSpPr>
            <a:spLocks noChangeArrowheads="1"/>
          </p:cNvSpPr>
          <p:nvPr/>
        </p:nvSpPr>
        <p:spPr bwMode="auto">
          <a:xfrm>
            <a:off x="1515013" y="2717773"/>
            <a:ext cx="2125662" cy="1303338"/>
          </a:xfrm>
          <a:prstGeom prst="wedgeRoundRectCallout">
            <a:avLst>
              <a:gd name="adj1" fmla="val -20838"/>
              <a:gd name="adj2" fmla="val 2435"/>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“What harm could come to Dyfed-Powys Police?”</a:t>
            </a:r>
          </a:p>
        </p:txBody>
      </p:sp>
    </p:spTree>
    <p:extLst>
      <p:ext uri="{BB962C8B-B14F-4D97-AF65-F5344CB8AC3E}">
        <p14:creationId xmlns:p14="http://schemas.microsoft.com/office/powerpoint/2010/main" val="3570793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iterate type="lt">
                                    <p:tmPct val="10000"/>
                                  </p:iterate>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000"/>
                                        <p:tgtEl>
                                          <p:spTgt spid="2">
                                            <p:txEl>
                                              <p:pRg st="0" end="0"/>
                                            </p:txEl>
                                          </p:spTgt>
                                        </p:tgtEl>
                                      </p:cBhvr>
                                    </p:animEffect>
                                  </p:childTnLst>
                                  <p:subTnLst>
                                    <p:animClr clrSpc="rgb" dir="cw">
                                      <p:cBhvr override="childStyle">
                                        <p:cTn dur="1" fill="hold" display="0" masterRel="nextClick" afterEffect="1"/>
                                        <p:tgtEl>
                                          <p:spTgt spid="2">
                                            <p:txEl>
                                              <p:pRg st="0" end="0"/>
                                            </p:txEl>
                                          </p:spTgt>
                                        </p:tgtEl>
                                        <p:attrNameLst>
                                          <p:attrName>ppt_c</p:attrName>
                                        </p:attrNameLst>
                                      </p:cBhvr>
                                      <p:to>
                                        <a:srgbClr val="FF0000"/>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20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20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20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20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fade">
                                      <p:cBhvr>
                                        <p:cTn id="4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4595573" y="2368121"/>
            <a:ext cx="3017838" cy="1811337"/>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sz="5714" dirty="0" smtClean="0">
                <a:solidFill>
                  <a:srgbClr val="002060"/>
                </a:solidFill>
                <a:latin typeface="Arial Black" panose="020B0A04020102020204" pitchFamily="34" charset="0"/>
              </a:rPr>
              <a:t> Risk</a:t>
            </a:r>
            <a:endParaRPr lang="en-GB" sz="5714" dirty="0">
              <a:solidFill>
                <a:srgbClr val="002060"/>
              </a:solidFill>
              <a:latin typeface="Arial Black" panose="020B0A04020102020204" pitchFamily="34" charset="0"/>
            </a:endParaRPr>
          </a:p>
        </p:txBody>
      </p:sp>
      <p:sp>
        <p:nvSpPr>
          <p:cNvPr id="3" name="Rounded Rectangular Callout 2"/>
          <p:cNvSpPr>
            <a:spLocks noChangeArrowheads="1"/>
          </p:cNvSpPr>
          <p:nvPr/>
        </p:nvSpPr>
        <p:spPr bwMode="auto">
          <a:xfrm>
            <a:off x="2968046" y="4096700"/>
            <a:ext cx="2125663" cy="1301750"/>
          </a:xfrm>
          <a:prstGeom prst="wedgeRoundRectCallout">
            <a:avLst>
              <a:gd name="adj1" fmla="val -20838"/>
              <a:gd name="adj2" fmla="val -11324"/>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“How have you gauged the risk to caller/victim and others?”</a:t>
            </a:r>
          </a:p>
        </p:txBody>
      </p:sp>
      <p:sp>
        <p:nvSpPr>
          <p:cNvPr id="4" name="Rounded Rectangular Callout 3"/>
          <p:cNvSpPr>
            <a:spLocks noChangeArrowheads="1"/>
          </p:cNvSpPr>
          <p:nvPr/>
        </p:nvSpPr>
        <p:spPr bwMode="auto">
          <a:xfrm>
            <a:off x="5829267" y="4096700"/>
            <a:ext cx="2125662" cy="1370012"/>
          </a:xfrm>
          <a:prstGeom prst="wedgeRoundRectCallout">
            <a:avLst>
              <a:gd name="adj1" fmla="val -20838"/>
              <a:gd name="adj2" fmla="val -28171"/>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“Which element poses the greatest risk?”</a:t>
            </a:r>
          </a:p>
        </p:txBody>
      </p:sp>
      <p:sp>
        <p:nvSpPr>
          <p:cNvPr id="5" name="Rounded Rectangular Callout 4"/>
          <p:cNvSpPr>
            <a:spLocks noChangeArrowheads="1"/>
          </p:cNvSpPr>
          <p:nvPr/>
        </p:nvSpPr>
        <p:spPr bwMode="auto">
          <a:xfrm>
            <a:off x="8277467" y="2458859"/>
            <a:ext cx="2125663" cy="1714500"/>
          </a:xfrm>
          <a:prstGeom prst="wedgeRoundRectCallout">
            <a:avLst>
              <a:gd name="adj1" fmla="val -20838"/>
              <a:gd name="adj2" fmla="val -12963"/>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“When is the caller/victim most at risk?”</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714" b="0" i="0" u="none" strike="noStrike" kern="0" cap="none" spc="0" normalizeH="0" baseline="0" noProof="0" dirty="0">
              <a:ln>
                <a:noFill/>
              </a:ln>
              <a:solidFill>
                <a:srgbClr val="FFFFFF"/>
              </a:solidFill>
              <a:effectLst/>
              <a:uLnTx/>
              <a:uFillTx/>
              <a:latin typeface="Arial Black" pitchFamily="34" charset="0"/>
              <a:ea typeface="Osaka"/>
              <a:cs typeface="Osaka"/>
            </a:endParaRPr>
          </a:p>
        </p:txBody>
      </p:sp>
      <p:sp>
        <p:nvSpPr>
          <p:cNvPr id="6" name="Rounded Rectangular Callout 5"/>
          <p:cNvSpPr>
            <a:spLocks noChangeArrowheads="1"/>
          </p:cNvSpPr>
          <p:nvPr/>
        </p:nvSpPr>
        <p:spPr bwMode="auto">
          <a:xfrm>
            <a:off x="7178033" y="817130"/>
            <a:ext cx="2125662" cy="1301750"/>
          </a:xfrm>
          <a:prstGeom prst="wedgeRoundRectCallout">
            <a:avLst>
              <a:gd name="adj1" fmla="val -20838"/>
              <a:gd name="adj2" fmla="val -38153"/>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“Where are the risks to caller/victim or others?”</a:t>
            </a:r>
          </a:p>
        </p:txBody>
      </p:sp>
      <p:sp>
        <p:nvSpPr>
          <p:cNvPr id="7" name="Rounded Rectangular Callout 6"/>
          <p:cNvSpPr>
            <a:spLocks noChangeArrowheads="1"/>
          </p:cNvSpPr>
          <p:nvPr/>
        </p:nvSpPr>
        <p:spPr bwMode="auto">
          <a:xfrm>
            <a:off x="4595573" y="659073"/>
            <a:ext cx="2127250" cy="1295400"/>
          </a:xfrm>
          <a:prstGeom prst="wedgeRoundRectCallout">
            <a:avLst>
              <a:gd name="adj1" fmla="val -20833"/>
              <a:gd name="adj2" fmla="val 62500"/>
              <a:gd name="adj3" fmla="val 16667"/>
            </a:avLst>
          </a:prstGeom>
          <a:solidFill>
            <a:srgbClr val="002060"/>
          </a:solidFill>
          <a:ln w="25400" algn="ctr">
            <a:solidFill>
              <a:srgbClr val="234995"/>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“Why are they at risk?”</a:t>
            </a:r>
          </a:p>
        </p:txBody>
      </p:sp>
      <p:sp>
        <p:nvSpPr>
          <p:cNvPr id="8" name="Rounded Rectangular Callout 7"/>
          <p:cNvSpPr>
            <a:spLocks noChangeArrowheads="1"/>
          </p:cNvSpPr>
          <p:nvPr/>
        </p:nvSpPr>
        <p:spPr bwMode="auto">
          <a:xfrm>
            <a:off x="1330164" y="2491047"/>
            <a:ext cx="2127250" cy="1233487"/>
          </a:xfrm>
          <a:prstGeom prst="wedgeRoundRectCallout">
            <a:avLst>
              <a:gd name="adj1" fmla="val -20861"/>
              <a:gd name="adj2" fmla="val 9435"/>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“What risks are there to caller/victim or others?”</a:t>
            </a:r>
          </a:p>
        </p:txBody>
      </p:sp>
      <p:sp>
        <p:nvSpPr>
          <p:cNvPr id="9" name="Rounded Rectangular Callout 8"/>
          <p:cNvSpPr>
            <a:spLocks noChangeArrowheads="1"/>
          </p:cNvSpPr>
          <p:nvPr/>
        </p:nvSpPr>
        <p:spPr bwMode="auto">
          <a:xfrm>
            <a:off x="1891430" y="817131"/>
            <a:ext cx="2261367" cy="1301750"/>
          </a:xfrm>
          <a:prstGeom prst="wedgeRoundRectCallout">
            <a:avLst>
              <a:gd name="adj1" fmla="val -20838"/>
              <a:gd name="adj2" fmla="val -29616"/>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“Who is at risk?”</a:t>
            </a:r>
          </a:p>
        </p:txBody>
      </p:sp>
    </p:spTree>
    <p:extLst>
      <p:ext uri="{BB962C8B-B14F-4D97-AF65-F5344CB8AC3E}">
        <p14:creationId xmlns:p14="http://schemas.microsoft.com/office/powerpoint/2010/main" val="475403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iterate type="lt">
                                    <p:tmPct val="10000"/>
                                  </p:iterate>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000"/>
                                        <p:tgtEl>
                                          <p:spTgt spid="2">
                                            <p:txEl>
                                              <p:pRg st="0" end="0"/>
                                            </p:txEl>
                                          </p:spTgt>
                                        </p:tgtEl>
                                      </p:cBhvr>
                                    </p:animEffect>
                                  </p:childTnLst>
                                  <p:subTnLst>
                                    <p:animClr clrSpc="rgb" dir="cw">
                                      <p:cBhvr override="childStyle">
                                        <p:cTn dur="1" fill="hold" display="0" masterRel="nextClick" afterEffect="1"/>
                                        <p:tgtEl>
                                          <p:spTgt spid="2">
                                            <p:txEl>
                                              <p:pRg st="0" end="0"/>
                                            </p:txEl>
                                          </p:spTgt>
                                        </p:tgtEl>
                                        <p:attrNameLst>
                                          <p:attrName>ppt_c</p:attrName>
                                        </p:attrNameLst>
                                      </p:cBhvr>
                                      <p:to>
                                        <a:srgbClr val="FF0000"/>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20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20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20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20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20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3990860" y="2590442"/>
            <a:ext cx="4251325" cy="1112838"/>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sz="4191" dirty="0" smtClean="0">
                <a:solidFill>
                  <a:srgbClr val="002060"/>
                </a:solidFill>
                <a:latin typeface="Arial Black" panose="020B0A04020102020204" pitchFamily="34" charset="0"/>
              </a:rPr>
              <a:t> Investigation</a:t>
            </a:r>
            <a:endParaRPr lang="en-GB" sz="4191" dirty="0">
              <a:solidFill>
                <a:srgbClr val="002060"/>
              </a:solidFill>
              <a:latin typeface="Arial Black" panose="020B0A04020102020204" pitchFamily="34" charset="0"/>
            </a:endParaRPr>
          </a:p>
        </p:txBody>
      </p:sp>
      <p:sp>
        <p:nvSpPr>
          <p:cNvPr id="3" name="Rounded Rectangular Callout 2"/>
          <p:cNvSpPr>
            <a:spLocks noChangeArrowheads="1"/>
          </p:cNvSpPr>
          <p:nvPr/>
        </p:nvSpPr>
        <p:spPr bwMode="auto">
          <a:xfrm>
            <a:off x="5196603" y="4282051"/>
            <a:ext cx="2125663" cy="1441450"/>
          </a:xfrm>
          <a:prstGeom prst="wedgeRoundRectCallout">
            <a:avLst>
              <a:gd name="adj1" fmla="val 14653"/>
              <a:gd name="adj2" fmla="val 42130"/>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524" b="0" i="0" u="none" strike="noStrike" kern="0" cap="none" spc="0" normalizeH="0" baseline="0" noProof="0">
                <a:ln>
                  <a:noFill/>
                </a:ln>
                <a:solidFill>
                  <a:prstClr val="white"/>
                </a:solidFill>
                <a:effectLst/>
                <a:uLnTx/>
                <a:uFillTx/>
                <a:latin typeface="Arial Black" pitchFamily="34" charset="0"/>
                <a:ea typeface="Osaka"/>
                <a:cs typeface="Osaka"/>
              </a:rPr>
              <a:t>“How can you help with this investigation?”</a:t>
            </a:r>
          </a:p>
        </p:txBody>
      </p:sp>
      <p:sp>
        <p:nvSpPr>
          <p:cNvPr id="4" name="Rounded Rectangular Callout 3"/>
          <p:cNvSpPr>
            <a:spLocks noChangeArrowheads="1"/>
          </p:cNvSpPr>
          <p:nvPr/>
        </p:nvSpPr>
        <p:spPr bwMode="auto">
          <a:xfrm>
            <a:off x="7034183" y="1123377"/>
            <a:ext cx="2125662" cy="1028700"/>
          </a:xfrm>
          <a:prstGeom prst="wedgeRoundRectCallout">
            <a:avLst>
              <a:gd name="adj1" fmla="val -20838"/>
              <a:gd name="adj2" fmla="val 24852"/>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524" b="0" i="0" u="none" strike="noStrike" kern="0" cap="none" spc="0" normalizeH="0" baseline="0" noProof="0">
                <a:ln>
                  <a:noFill/>
                </a:ln>
                <a:solidFill>
                  <a:prstClr val="white"/>
                </a:solidFill>
                <a:effectLst/>
                <a:uLnTx/>
                <a:uFillTx/>
                <a:latin typeface="Arial Black" pitchFamily="34" charset="0"/>
                <a:ea typeface="Osaka"/>
                <a:cs typeface="Osaka"/>
              </a:rPr>
              <a:t>“Which elements need investigating?”</a:t>
            </a:r>
          </a:p>
        </p:txBody>
      </p:sp>
      <p:sp>
        <p:nvSpPr>
          <p:cNvPr id="5" name="Rounded Rectangular Callout 4"/>
          <p:cNvSpPr>
            <a:spLocks noChangeArrowheads="1"/>
          </p:cNvSpPr>
          <p:nvPr/>
        </p:nvSpPr>
        <p:spPr bwMode="auto">
          <a:xfrm>
            <a:off x="8449849" y="2426930"/>
            <a:ext cx="2125662" cy="1439863"/>
          </a:xfrm>
          <a:prstGeom prst="wedgeRoundRectCallout">
            <a:avLst>
              <a:gd name="adj1" fmla="val -24147"/>
              <a:gd name="adj2" fmla="val 48139"/>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1" i="0" u="none" strike="noStrike" kern="0" cap="none" spc="0" normalizeH="0" baseline="0" noProof="0" dirty="0">
                <a:ln>
                  <a:noFill/>
                </a:ln>
                <a:solidFill>
                  <a:prstClr val="white"/>
                </a:solidFill>
                <a:effectLst/>
                <a:uLnTx/>
                <a:uFillTx/>
                <a:latin typeface="Arial Rounded MT Bold" panose="020F0704030504030204" pitchFamily="34" charset="0"/>
              </a:rPr>
              <a:t>“When is it convenient for the caller/victim?”</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714" b="1" i="0" u="none" strike="noStrike" kern="0" cap="none" spc="0" normalizeH="0" baseline="0" noProof="0" dirty="0">
              <a:ln>
                <a:noFill/>
              </a:ln>
              <a:solidFill>
                <a:prstClr val="white"/>
              </a:solidFill>
              <a:effectLst/>
              <a:uLnTx/>
              <a:uFillTx/>
            </a:endParaRPr>
          </a:p>
        </p:txBody>
      </p:sp>
      <p:sp>
        <p:nvSpPr>
          <p:cNvPr id="6" name="Rounded Rectangular Callout 5"/>
          <p:cNvSpPr>
            <a:spLocks noChangeArrowheads="1"/>
          </p:cNvSpPr>
          <p:nvPr/>
        </p:nvSpPr>
        <p:spPr bwMode="auto">
          <a:xfrm>
            <a:off x="7713162" y="4180451"/>
            <a:ext cx="2125663" cy="1644650"/>
          </a:xfrm>
          <a:prstGeom prst="wedgeRoundRectCallout">
            <a:avLst>
              <a:gd name="adj1" fmla="val -20838"/>
              <a:gd name="adj2" fmla="val -3954"/>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a:ln>
                  <a:noFill/>
                </a:ln>
                <a:solidFill>
                  <a:prstClr val="white"/>
                </a:solidFill>
                <a:effectLst/>
                <a:uLnTx/>
                <a:uFillTx/>
                <a:latin typeface="Arial Black" pitchFamily="34" charset="0"/>
                <a:ea typeface="Osaka"/>
                <a:cs typeface="Osaka"/>
              </a:rPr>
              <a:t>“Where do we need to investigate?”</a:t>
            </a:r>
          </a:p>
        </p:txBody>
      </p:sp>
      <p:sp>
        <p:nvSpPr>
          <p:cNvPr id="7" name="Rounded Rectangular Callout 6"/>
          <p:cNvSpPr>
            <a:spLocks noChangeArrowheads="1"/>
          </p:cNvSpPr>
          <p:nvPr/>
        </p:nvSpPr>
        <p:spPr bwMode="auto">
          <a:xfrm>
            <a:off x="2678458" y="4248713"/>
            <a:ext cx="2127250" cy="1576388"/>
          </a:xfrm>
          <a:prstGeom prst="wedgeRoundRectCallout">
            <a:avLst>
              <a:gd name="adj1" fmla="val -20838"/>
              <a:gd name="adj2" fmla="val 528"/>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“Why do we need to investigate?”</a:t>
            </a:r>
          </a:p>
        </p:txBody>
      </p:sp>
      <p:sp>
        <p:nvSpPr>
          <p:cNvPr id="8" name="Rounded Rectangular Callout 7"/>
          <p:cNvSpPr>
            <a:spLocks noChangeArrowheads="1"/>
          </p:cNvSpPr>
          <p:nvPr/>
        </p:nvSpPr>
        <p:spPr bwMode="auto">
          <a:xfrm>
            <a:off x="2720364" y="1010599"/>
            <a:ext cx="2125663" cy="1235075"/>
          </a:xfrm>
          <a:prstGeom prst="wedgeRoundRectCallout">
            <a:avLst>
              <a:gd name="adj1" fmla="val -20838"/>
              <a:gd name="adj2" fmla="val 1838"/>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“Who needs to investigate this?”</a:t>
            </a:r>
          </a:p>
        </p:txBody>
      </p:sp>
      <p:sp>
        <p:nvSpPr>
          <p:cNvPr id="9" name="Rounded Rectangular Callout 8"/>
          <p:cNvSpPr>
            <a:spLocks noChangeArrowheads="1"/>
          </p:cNvSpPr>
          <p:nvPr/>
        </p:nvSpPr>
        <p:spPr bwMode="auto">
          <a:xfrm>
            <a:off x="1657533" y="2495193"/>
            <a:ext cx="2125663" cy="1303338"/>
          </a:xfrm>
          <a:prstGeom prst="wedgeRoundRectCallout">
            <a:avLst>
              <a:gd name="adj1" fmla="val -22823"/>
              <a:gd name="adj2" fmla="val 48457"/>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“What do we need to investigate?”</a:t>
            </a:r>
          </a:p>
        </p:txBody>
      </p:sp>
      <p:grpSp>
        <p:nvGrpSpPr>
          <p:cNvPr id="10" name="TextBox 4"/>
          <p:cNvGrpSpPr>
            <a:grpSpLocks/>
          </p:cNvGrpSpPr>
          <p:nvPr/>
        </p:nvGrpSpPr>
        <p:grpSpPr bwMode="auto">
          <a:xfrm>
            <a:off x="4793613" y="285792"/>
            <a:ext cx="2344965" cy="630463"/>
            <a:chOff x="2458" y="3859"/>
            <a:chExt cx="1551" cy="417"/>
          </a:xfrm>
          <a:solidFill>
            <a:srgbClr val="0070C0"/>
          </a:solidFill>
        </p:grpSpPr>
        <p:pic>
          <p:nvPicPr>
            <p:cNvPr id="11" name="TextBox 4"/>
            <p:cNvPicPr>
              <a:picLocks noChangeArrowheads="1"/>
            </p:cNvPicPr>
            <p:nvPr/>
          </p:nvPicPr>
          <p:blipFill>
            <a:blip r:embed="rId4"/>
            <a:srcRect/>
            <a:stretch>
              <a:fillRect/>
            </a:stretch>
          </p:blipFill>
          <p:spPr bwMode="auto">
            <a:xfrm>
              <a:off x="2458" y="3859"/>
              <a:ext cx="1551" cy="357"/>
            </a:xfrm>
            <a:prstGeom prst="rect">
              <a:avLst/>
            </a:prstGeom>
            <a:grpFill/>
          </p:spPr>
        </p:pic>
        <p:sp>
          <p:nvSpPr>
            <p:cNvPr id="12" name="Text Box 12"/>
            <p:cNvSpPr txBox="1">
              <a:spLocks noChangeArrowheads="1"/>
            </p:cNvSpPr>
            <p:nvPr/>
          </p:nvSpPr>
          <p:spPr bwMode="auto">
            <a:xfrm>
              <a:off x="2466" y="3866"/>
              <a:ext cx="1536" cy="410"/>
            </a:xfrm>
            <a:prstGeom prst="rect">
              <a:avLst/>
            </a:prstGeom>
            <a:solidFill>
              <a:schemeClr val="accent2">
                <a:lumMod val="75000"/>
              </a:schemeClr>
            </a:solidFill>
            <a:ln w="9525">
              <a:noFill/>
              <a:miter lim="800000"/>
              <a:headEnd/>
              <a:tailEnd/>
            </a:ln>
          </p:spPr>
          <p:txBody>
            <a:bodyP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Ask the right questions</a:t>
              </a:r>
            </a:p>
          </p:txBody>
        </p:sp>
      </p:grpSp>
    </p:spTree>
    <p:extLst>
      <p:ext uri="{BB962C8B-B14F-4D97-AF65-F5344CB8AC3E}">
        <p14:creationId xmlns:p14="http://schemas.microsoft.com/office/powerpoint/2010/main" val="2911265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iterate type="lt">
                                    <p:tmPct val="10000"/>
                                  </p:iterate>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000"/>
                                        <p:tgtEl>
                                          <p:spTgt spid="2">
                                            <p:txEl>
                                              <p:pRg st="0" end="0"/>
                                            </p:txEl>
                                          </p:spTgt>
                                        </p:tgtEl>
                                      </p:cBhvr>
                                    </p:animEffect>
                                  </p:childTnLst>
                                  <p:subTnLst>
                                    <p:animClr clrSpc="rgb" dir="cw">
                                      <p:cBhvr override="childStyle">
                                        <p:cTn dur="1" fill="hold" display="0" masterRel="nextClick" afterEffect="1"/>
                                        <p:tgtEl>
                                          <p:spTgt spid="2">
                                            <p:txEl>
                                              <p:pRg st="0" end="0"/>
                                            </p:txEl>
                                          </p:spTgt>
                                        </p:tgtEl>
                                        <p:attrNameLst>
                                          <p:attrName>ppt_c</p:attrName>
                                        </p:attrNameLst>
                                      </p:cBhvr>
                                      <p:to>
                                        <a:srgbClr val="FFFF66"/>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20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2000"/>
                                        <p:tgtEl>
                                          <p:spTgt spid="10"/>
                                        </p:tgtEl>
                                      </p:cBhvr>
                                    </p:animEffect>
                                  </p:childTnLst>
                                  <p:subTnLst>
                                    <p:set>
                                      <p:cBhvr override="childStyle">
                                        <p:cTn dur="1" fill="hold" display="0" masterRel="sameClick" afterEffect="1">
                                          <p:stCondLst>
                                            <p:cond evt="end" delay="0">
                                              <p:tn val="25"/>
                                            </p:cond>
                                          </p:stCondLst>
                                        </p:cTn>
                                        <p:tgtEl>
                                          <p:spTgt spid="10"/>
                                        </p:tgtEl>
                                        <p:attrNameLst>
                                          <p:attrName>style.visibility</p:attrName>
                                        </p:attrNameLst>
                                      </p:cBhvr>
                                      <p:to>
                                        <p:strVal val="hidden"/>
                                      </p:to>
                                    </p:set>
                                  </p:sub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20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20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2000"/>
                                        <p:tgtEl>
                                          <p:spTgt spid="5"/>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fade">
                                      <p:cBhvr>
                                        <p:cTn id="4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3942907" y="2636863"/>
            <a:ext cx="4046538" cy="16002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sz="4191" dirty="0" smtClean="0">
                <a:solidFill>
                  <a:srgbClr val="002060"/>
                </a:solidFill>
                <a:latin typeface="Arial Black" panose="020B0A04020102020204" pitchFamily="34" charset="0"/>
              </a:rPr>
              <a:t>Vulnerability</a:t>
            </a:r>
            <a:endParaRPr lang="en-GB" sz="4191" dirty="0">
              <a:solidFill>
                <a:srgbClr val="002060"/>
              </a:solidFill>
              <a:latin typeface="Arial Black" panose="020B0A04020102020204" pitchFamily="34" charset="0"/>
            </a:endParaRPr>
          </a:p>
        </p:txBody>
      </p:sp>
      <p:sp>
        <p:nvSpPr>
          <p:cNvPr id="3" name="Rounded Rectangular Callout 2"/>
          <p:cNvSpPr>
            <a:spLocks noChangeArrowheads="1"/>
          </p:cNvSpPr>
          <p:nvPr/>
        </p:nvSpPr>
        <p:spPr bwMode="auto">
          <a:xfrm>
            <a:off x="1875616" y="852743"/>
            <a:ext cx="2262187" cy="1096963"/>
          </a:xfrm>
          <a:prstGeom prst="wedgeRoundRectCallout">
            <a:avLst>
              <a:gd name="adj1" fmla="val 31694"/>
              <a:gd name="adj2" fmla="val 10329"/>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a:ln>
                  <a:noFill/>
                </a:ln>
                <a:solidFill>
                  <a:prstClr val="white"/>
                </a:solidFill>
                <a:effectLst/>
                <a:uLnTx/>
                <a:uFillTx/>
                <a:latin typeface="Arial Black" pitchFamily="34" charset="0"/>
                <a:ea typeface="Osaka"/>
                <a:cs typeface="Osaka"/>
              </a:rPr>
              <a:t>“How vulnerable do they feel?”</a:t>
            </a:r>
          </a:p>
        </p:txBody>
      </p:sp>
      <p:sp>
        <p:nvSpPr>
          <p:cNvPr id="4" name="Rounded Rectangular Callout 3"/>
          <p:cNvSpPr>
            <a:spLocks noChangeArrowheads="1"/>
          </p:cNvSpPr>
          <p:nvPr/>
        </p:nvSpPr>
        <p:spPr bwMode="auto">
          <a:xfrm>
            <a:off x="6810039" y="4204288"/>
            <a:ext cx="2125662" cy="1439863"/>
          </a:xfrm>
          <a:prstGeom prst="wedgeRoundRectCallout">
            <a:avLst>
              <a:gd name="adj1" fmla="val -20838"/>
              <a:gd name="adj2" fmla="val 61227"/>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“Which elements make them/incident vulnerable?”</a:t>
            </a:r>
          </a:p>
        </p:txBody>
      </p:sp>
      <p:sp>
        <p:nvSpPr>
          <p:cNvPr id="5" name="Rounded Rectangular Callout 4"/>
          <p:cNvSpPr>
            <a:spLocks noChangeArrowheads="1"/>
          </p:cNvSpPr>
          <p:nvPr/>
        </p:nvSpPr>
        <p:spPr bwMode="auto">
          <a:xfrm>
            <a:off x="3006709" y="4292626"/>
            <a:ext cx="2303462" cy="1441450"/>
          </a:xfrm>
          <a:prstGeom prst="wedgeRoundRectCallout">
            <a:avLst>
              <a:gd name="adj1" fmla="val -20801"/>
              <a:gd name="adj2" fmla="val -6139"/>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“When is the caller/victim particularly vulnerable?”</a:t>
            </a:r>
          </a:p>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714" b="0" i="0" u="none" strike="noStrike" kern="0" cap="none" spc="0" normalizeH="0" baseline="0" noProof="0" dirty="0">
              <a:ln>
                <a:noFill/>
              </a:ln>
              <a:solidFill>
                <a:prstClr val="black"/>
              </a:solidFill>
              <a:effectLst/>
              <a:uLnTx/>
              <a:uFillTx/>
              <a:latin typeface="Arial Black" pitchFamily="34" charset="0"/>
              <a:ea typeface="Osaka"/>
              <a:cs typeface="Osaka"/>
            </a:endParaRPr>
          </a:p>
        </p:txBody>
      </p:sp>
      <p:sp>
        <p:nvSpPr>
          <p:cNvPr id="6" name="Rounded Rectangular Callout 5"/>
          <p:cNvSpPr>
            <a:spLocks noChangeArrowheads="1"/>
          </p:cNvSpPr>
          <p:nvPr/>
        </p:nvSpPr>
        <p:spPr bwMode="auto">
          <a:xfrm>
            <a:off x="8497749" y="2611694"/>
            <a:ext cx="2125663" cy="1303337"/>
          </a:xfrm>
          <a:prstGeom prst="wedgeRoundRectCallout">
            <a:avLst>
              <a:gd name="adj1" fmla="val -20838"/>
              <a:gd name="adj2" fmla="val 8005"/>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“Where is the caller/victim – does this make them vulnerable?”</a:t>
            </a:r>
          </a:p>
        </p:txBody>
      </p:sp>
      <p:sp>
        <p:nvSpPr>
          <p:cNvPr id="7" name="Rounded Rectangular Callout 6"/>
          <p:cNvSpPr>
            <a:spLocks noChangeArrowheads="1"/>
          </p:cNvSpPr>
          <p:nvPr/>
        </p:nvSpPr>
        <p:spPr bwMode="auto">
          <a:xfrm>
            <a:off x="7586586" y="750350"/>
            <a:ext cx="2401887" cy="1301750"/>
          </a:xfrm>
          <a:prstGeom prst="wedgeRoundRectCallout">
            <a:avLst>
              <a:gd name="adj1" fmla="val -38917"/>
              <a:gd name="adj2" fmla="val -39778"/>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“Why are they vulnerable?”</a:t>
            </a:r>
          </a:p>
        </p:txBody>
      </p:sp>
      <p:sp>
        <p:nvSpPr>
          <p:cNvPr id="8" name="Rounded Rectangular Callout 7"/>
          <p:cNvSpPr>
            <a:spLocks noChangeArrowheads="1"/>
          </p:cNvSpPr>
          <p:nvPr/>
        </p:nvSpPr>
        <p:spPr bwMode="auto">
          <a:xfrm>
            <a:off x="1308941" y="2725994"/>
            <a:ext cx="2125663" cy="1371600"/>
          </a:xfrm>
          <a:prstGeom prst="wedgeRoundRectCallout">
            <a:avLst>
              <a:gd name="adj1" fmla="val -20838"/>
              <a:gd name="adj2" fmla="val 21333"/>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a:ln>
                  <a:noFill/>
                </a:ln>
                <a:solidFill>
                  <a:prstClr val="white"/>
                </a:solidFill>
                <a:effectLst/>
                <a:uLnTx/>
                <a:uFillTx/>
                <a:latin typeface="Arial Black" pitchFamily="34" charset="0"/>
                <a:ea typeface="Osaka"/>
                <a:cs typeface="Osaka"/>
              </a:rPr>
              <a:t>“What makes the caller/incident vulnerable?”</a:t>
            </a:r>
          </a:p>
        </p:txBody>
      </p:sp>
      <p:sp>
        <p:nvSpPr>
          <p:cNvPr id="9" name="Rounded Rectangular Callout 8"/>
          <p:cNvSpPr>
            <a:spLocks noChangeArrowheads="1"/>
          </p:cNvSpPr>
          <p:nvPr/>
        </p:nvSpPr>
        <p:spPr bwMode="auto">
          <a:xfrm>
            <a:off x="4867625" y="1196036"/>
            <a:ext cx="1989138" cy="1084664"/>
          </a:xfrm>
          <a:prstGeom prst="wedgeRoundRectCallout">
            <a:avLst>
              <a:gd name="adj1" fmla="val 1824"/>
              <a:gd name="adj2" fmla="val -30231"/>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a:ln>
                  <a:noFill/>
                </a:ln>
                <a:solidFill>
                  <a:prstClr val="white"/>
                </a:solidFill>
                <a:effectLst/>
                <a:uLnTx/>
                <a:uFillTx/>
                <a:latin typeface="Arial Black" pitchFamily="34" charset="0"/>
                <a:ea typeface="Osaka"/>
                <a:cs typeface="Osaka"/>
              </a:rPr>
              <a:t>“Who is vulnerable?”</a:t>
            </a:r>
          </a:p>
        </p:txBody>
      </p:sp>
    </p:spTree>
    <p:extLst>
      <p:ext uri="{BB962C8B-B14F-4D97-AF65-F5344CB8AC3E}">
        <p14:creationId xmlns:p14="http://schemas.microsoft.com/office/powerpoint/2010/main" val="1054140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iterate type="lt">
                                    <p:tmPct val="10000"/>
                                  </p:iterate>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000"/>
                                        <p:tgtEl>
                                          <p:spTgt spid="2">
                                            <p:txEl>
                                              <p:pRg st="0" end="0"/>
                                            </p:txEl>
                                          </p:spTgt>
                                        </p:tgtEl>
                                      </p:cBhvr>
                                    </p:animEffect>
                                  </p:childTnLst>
                                  <p:subTnLst>
                                    <p:animClr clrSpc="rgb" dir="cw">
                                      <p:cBhvr override="childStyle">
                                        <p:cTn dur="1" fill="hold" display="0" masterRel="nextClick" afterEffect="1"/>
                                        <p:tgtEl>
                                          <p:spTgt spid="2">
                                            <p:txEl>
                                              <p:pRg st="0" end="0"/>
                                            </p:txEl>
                                          </p:spTgt>
                                        </p:tgtEl>
                                        <p:attrNameLst>
                                          <p:attrName>ppt_c</p:attrName>
                                        </p:attrNameLst>
                                      </p:cBhvr>
                                      <p:to>
                                        <a:srgbClr val="FF0000"/>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20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20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20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20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20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a:xfrm>
            <a:off x="4029035" y="2657976"/>
            <a:ext cx="3978275" cy="1112838"/>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sz="4191" dirty="0" smtClean="0">
                <a:solidFill>
                  <a:srgbClr val="002060"/>
                </a:solidFill>
                <a:latin typeface="Arial Black" panose="020B0A04020102020204" pitchFamily="34" charset="0"/>
              </a:rPr>
              <a:t>Engagement</a:t>
            </a:r>
            <a:endParaRPr lang="en-GB" sz="4191" dirty="0">
              <a:solidFill>
                <a:srgbClr val="002060"/>
              </a:solidFill>
              <a:latin typeface="Arial Black" panose="020B0A04020102020204" pitchFamily="34" charset="0"/>
            </a:endParaRPr>
          </a:p>
        </p:txBody>
      </p:sp>
      <p:sp>
        <p:nvSpPr>
          <p:cNvPr id="3" name="Rounded Rectangular Callout 2"/>
          <p:cNvSpPr>
            <a:spLocks noChangeArrowheads="1"/>
          </p:cNvSpPr>
          <p:nvPr/>
        </p:nvSpPr>
        <p:spPr bwMode="auto">
          <a:xfrm>
            <a:off x="3231010" y="4100862"/>
            <a:ext cx="2193925" cy="1371600"/>
          </a:xfrm>
          <a:prstGeom prst="wedgeRoundRectCallout">
            <a:avLst>
              <a:gd name="adj1" fmla="val 28222"/>
              <a:gd name="adj2" fmla="val -32139"/>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a:ln>
                  <a:noFill/>
                </a:ln>
                <a:solidFill>
                  <a:prstClr val="white"/>
                </a:solidFill>
                <a:effectLst/>
                <a:uLnTx/>
                <a:uFillTx/>
                <a:latin typeface="Arial Black" pitchFamily="34" charset="0"/>
                <a:ea typeface="Osaka"/>
                <a:cs typeface="Osaka"/>
              </a:rPr>
              <a:t>“How do we engage with this person/group?”</a:t>
            </a:r>
          </a:p>
        </p:txBody>
      </p:sp>
      <p:sp>
        <p:nvSpPr>
          <p:cNvPr id="4" name="Rounded Rectangular Callout 3"/>
          <p:cNvSpPr>
            <a:spLocks noChangeArrowheads="1"/>
          </p:cNvSpPr>
          <p:nvPr/>
        </p:nvSpPr>
        <p:spPr bwMode="auto">
          <a:xfrm>
            <a:off x="6505052" y="4177062"/>
            <a:ext cx="2125662" cy="1295400"/>
          </a:xfrm>
          <a:prstGeom prst="wedgeRoundRectCallout">
            <a:avLst>
              <a:gd name="adj1" fmla="val -19509"/>
              <a:gd name="adj2" fmla="val 50557"/>
              <a:gd name="adj3" fmla="val 16667"/>
            </a:avLst>
          </a:prstGeom>
          <a:solidFill>
            <a:srgbClr val="002060"/>
          </a:solidFill>
          <a:ln w="25400" algn="ctr">
            <a:solidFill>
              <a:srgbClr val="234995"/>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a:ln>
                  <a:noFill/>
                </a:ln>
                <a:solidFill>
                  <a:prstClr val="white"/>
                </a:solidFill>
                <a:effectLst/>
                <a:uLnTx/>
                <a:uFillTx/>
                <a:latin typeface="Arial Black" pitchFamily="34" charset="0"/>
                <a:ea typeface="Osaka"/>
                <a:cs typeface="Osaka"/>
              </a:rPr>
              <a:t>“Which Partner Agency do we need to engage with?”</a:t>
            </a:r>
          </a:p>
        </p:txBody>
      </p:sp>
      <p:sp>
        <p:nvSpPr>
          <p:cNvPr id="5" name="Rounded Rectangular Callout 4"/>
          <p:cNvSpPr>
            <a:spLocks noChangeArrowheads="1"/>
          </p:cNvSpPr>
          <p:nvPr/>
        </p:nvSpPr>
        <p:spPr bwMode="auto">
          <a:xfrm>
            <a:off x="4759284" y="591481"/>
            <a:ext cx="2517775" cy="1439862"/>
          </a:xfrm>
          <a:prstGeom prst="wedgeRoundRectCallout">
            <a:avLst>
              <a:gd name="adj1" fmla="val -25389"/>
              <a:gd name="adj2" fmla="val 28569"/>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“When should we engage with this person or group</a:t>
            </a:r>
            <a:r>
              <a:rPr kumimoji="0" lang="en-GB" sz="1714" b="0" i="0" u="none" strike="noStrike" kern="0" cap="none" spc="0" normalizeH="0" baseline="0" noProof="0" dirty="0" smtClean="0">
                <a:ln>
                  <a:noFill/>
                </a:ln>
                <a:solidFill>
                  <a:prstClr val="white"/>
                </a:solidFill>
                <a:effectLst/>
                <a:uLnTx/>
                <a:uFillTx/>
                <a:latin typeface="Arial Black" pitchFamily="34" charset="0"/>
                <a:ea typeface="Osaka"/>
                <a:cs typeface="Osaka"/>
              </a:rPr>
              <a:t>?”</a:t>
            </a:r>
            <a:endPar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endParaRPr>
          </a:p>
        </p:txBody>
      </p:sp>
      <p:sp>
        <p:nvSpPr>
          <p:cNvPr id="6" name="Rounded Rectangular Callout 5"/>
          <p:cNvSpPr>
            <a:spLocks noChangeArrowheads="1"/>
          </p:cNvSpPr>
          <p:nvPr/>
        </p:nvSpPr>
        <p:spPr bwMode="auto">
          <a:xfrm>
            <a:off x="7871143" y="693874"/>
            <a:ext cx="1919287" cy="1235075"/>
          </a:xfrm>
          <a:prstGeom prst="wedgeRoundRectCallout">
            <a:avLst>
              <a:gd name="adj1" fmla="val -28426"/>
              <a:gd name="adj2" fmla="val 21972"/>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“Where is their nearest PACT meeting?”</a:t>
            </a:r>
          </a:p>
        </p:txBody>
      </p:sp>
      <p:sp>
        <p:nvSpPr>
          <p:cNvPr id="7" name="Rounded Rectangular Callout 6"/>
          <p:cNvSpPr>
            <a:spLocks noChangeArrowheads="1"/>
          </p:cNvSpPr>
          <p:nvPr/>
        </p:nvSpPr>
        <p:spPr bwMode="auto">
          <a:xfrm>
            <a:off x="8698975" y="2294726"/>
            <a:ext cx="1782762" cy="1508125"/>
          </a:xfrm>
          <a:prstGeom prst="wedgeRoundRectCallout">
            <a:avLst>
              <a:gd name="adj1" fmla="val 11745"/>
              <a:gd name="adj2" fmla="val -32264"/>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“Why should we engage with them?”</a:t>
            </a:r>
          </a:p>
        </p:txBody>
      </p:sp>
      <p:sp>
        <p:nvSpPr>
          <p:cNvPr id="8" name="Rounded Rectangular Callout 7"/>
          <p:cNvSpPr>
            <a:spLocks noChangeArrowheads="1"/>
          </p:cNvSpPr>
          <p:nvPr/>
        </p:nvSpPr>
        <p:spPr bwMode="auto">
          <a:xfrm>
            <a:off x="1257694" y="2378501"/>
            <a:ext cx="1844675" cy="1576387"/>
          </a:xfrm>
          <a:prstGeom prst="wedgeRoundRectCallout">
            <a:avLst>
              <a:gd name="adj1" fmla="val -16394"/>
              <a:gd name="adj2" fmla="val -22292"/>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333" b="0" i="0" u="none" strike="noStrike" kern="0" cap="none" spc="0" normalizeH="0" baseline="0" noProof="0">
                <a:ln>
                  <a:noFill/>
                </a:ln>
                <a:solidFill>
                  <a:prstClr val="white"/>
                </a:solidFill>
                <a:effectLst/>
                <a:uLnTx/>
                <a:uFillTx/>
                <a:latin typeface="Arial Black" pitchFamily="34" charset="0"/>
                <a:ea typeface="Osaka"/>
                <a:cs typeface="Osaka"/>
              </a:rPr>
              <a:t>“What is the best way to engage with this person/group?”</a:t>
            </a:r>
          </a:p>
        </p:txBody>
      </p:sp>
      <p:sp>
        <p:nvSpPr>
          <p:cNvPr id="9" name="Rounded Rectangular Callout 8"/>
          <p:cNvSpPr>
            <a:spLocks noChangeArrowheads="1"/>
          </p:cNvSpPr>
          <p:nvPr/>
        </p:nvSpPr>
        <p:spPr bwMode="auto">
          <a:xfrm>
            <a:off x="2039537" y="591481"/>
            <a:ext cx="2125663" cy="1509713"/>
          </a:xfrm>
          <a:prstGeom prst="wedgeRoundRectCallout">
            <a:avLst>
              <a:gd name="adj1" fmla="val -20838"/>
              <a:gd name="adj2" fmla="val -23847"/>
              <a:gd name="adj3" fmla="val 16667"/>
            </a:avLst>
          </a:prstGeom>
          <a:solidFill>
            <a:srgbClr val="002060"/>
          </a:solidFill>
          <a:ln w="25400" algn="ctr">
            <a:solidFill>
              <a:srgbClr val="385D8A"/>
            </a:solidFill>
            <a:miter lim="800000"/>
            <a:headEnd/>
            <a:tailEnd/>
          </a:ln>
        </p:spPr>
        <p:txBody>
          <a:bodyPr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714" b="0" i="0" u="none" strike="noStrike" kern="0" cap="none" spc="0" normalizeH="0" baseline="0" noProof="0" dirty="0">
                <a:ln>
                  <a:noFill/>
                </a:ln>
                <a:solidFill>
                  <a:prstClr val="white"/>
                </a:solidFill>
                <a:effectLst/>
                <a:uLnTx/>
                <a:uFillTx/>
                <a:latin typeface="Arial Black" pitchFamily="34" charset="0"/>
                <a:ea typeface="Osaka"/>
                <a:cs typeface="Osaka"/>
              </a:rPr>
              <a:t>“Who do we need to engage with?”</a:t>
            </a:r>
          </a:p>
        </p:txBody>
      </p:sp>
    </p:spTree>
    <p:extLst>
      <p:ext uri="{BB962C8B-B14F-4D97-AF65-F5344CB8AC3E}">
        <p14:creationId xmlns:p14="http://schemas.microsoft.com/office/powerpoint/2010/main" val="528131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iterate type="lt">
                                    <p:tmPct val="10000"/>
                                  </p:iterate>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000"/>
                                        <p:tgtEl>
                                          <p:spTgt spid="2">
                                            <p:txEl>
                                              <p:pRg st="0" end="0"/>
                                            </p:txEl>
                                          </p:spTgt>
                                        </p:tgtEl>
                                      </p:cBhvr>
                                    </p:animEffect>
                                  </p:childTnLst>
                                  <p:subTnLst>
                                    <p:animClr clrSpc="rgb" dir="cw">
                                      <p:cBhvr override="childStyle">
                                        <p:cTn dur="1" fill="hold" display="0" masterRel="nextClick" afterEffect="1"/>
                                        <p:tgtEl>
                                          <p:spTgt spid="2">
                                            <p:txEl>
                                              <p:pRg st="0" end="0"/>
                                            </p:txEl>
                                          </p:spTgt>
                                        </p:tgtEl>
                                        <p:attrNameLst>
                                          <p:attrName>ppt_c</p:attrName>
                                        </p:attrNameLst>
                                      </p:cBhvr>
                                      <p:to>
                                        <a:srgbClr val="33CC33"/>
                                      </p:to>
                                    </p:animClr>
                                  </p:sub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20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20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20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20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2000"/>
                                        <p:tgtEl>
                                          <p:spTgt spid="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Content Placeholder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89323" y="796968"/>
            <a:ext cx="3340898" cy="21033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txBox="1">
            <a:spLocks noChangeArrowheads="1"/>
          </p:cNvSpPr>
          <p:nvPr/>
        </p:nvSpPr>
        <p:spPr bwMode="auto">
          <a:xfrm>
            <a:off x="3833013" y="2081471"/>
            <a:ext cx="6294305" cy="3705554"/>
          </a:xfrm>
          <a:prstGeom prst="rect">
            <a:avLst/>
          </a:prstGeom>
          <a:solidFill>
            <a:srgbClr val="FFFFFF">
              <a:alpha val="7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Font typeface="Arial" charset="0"/>
              <a:buChar char="•"/>
              <a:defRPr sz="3200" kern="1200">
                <a:solidFill>
                  <a:schemeClr val="tx1"/>
                </a:solidFill>
                <a:latin typeface="+mn-lt"/>
                <a:ea typeface="MS PGothic" pitchFamily="34" charset="-128"/>
                <a:cs typeface="ＭＳ Ｐゴシック" charset="0"/>
              </a:defRPr>
            </a:lvl1pPr>
            <a:lvl2pPr marL="742950" indent="-285750" algn="l" rtl="0" eaLnBrk="1" fontAlgn="base" hangingPunct="1">
              <a:spcBef>
                <a:spcPct val="20000"/>
              </a:spcBef>
              <a:spcAft>
                <a:spcPct val="0"/>
              </a:spcAft>
              <a:buFont typeface="Arial" charset="0"/>
              <a:buChar char="–"/>
              <a:defRPr sz="2800" kern="1200">
                <a:solidFill>
                  <a:schemeClr val="tx1"/>
                </a:solidFill>
                <a:latin typeface="+mn-lt"/>
                <a:ea typeface="MS PGothic" pitchFamily="34" charset="-128"/>
                <a:cs typeface="+mn-cs"/>
              </a:defRPr>
            </a:lvl2pPr>
            <a:lvl3pPr marL="1143000" indent="-228600" algn="l" rtl="0" eaLnBrk="1" fontAlgn="base" hangingPunct="1">
              <a:spcBef>
                <a:spcPct val="20000"/>
              </a:spcBef>
              <a:spcAft>
                <a:spcPct val="0"/>
              </a:spcAft>
              <a:buFont typeface="Arial" charset="0"/>
              <a:buChar char="•"/>
              <a:defRPr sz="2400" kern="1200">
                <a:solidFill>
                  <a:schemeClr val="tx1"/>
                </a:solidFill>
                <a:latin typeface="+mn-lt"/>
                <a:ea typeface="MS PGothic" pitchFamily="34" charset="-128"/>
                <a:cs typeface="+mn-cs"/>
              </a:defRPr>
            </a:lvl3pPr>
            <a:lvl4pPr marL="1600200" indent="-228600" algn="l" rtl="0" eaLnBrk="1" fontAlgn="base" hangingPunct="1">
              <a:spcBef>
                <a:spcPct val="20000"/>
              </a:spcBef>
              <a:spcAft>
                <a:spcPct val="0"/>
              </a:spcAft>
              <a:buFont typeface="Arial" charset="0"/>
              <a:buChar char="–"/>
              <a:defRPr sz="2000" kern="1200">
                <a:solidFill>
                  <a:schemeClr val="tx1"/>
                </a:solidFill>
                <a:latin typeface="+mn-lt"/>
                <a:ea typeface="MS PGothic" pitchFamily="34" charset="-128"/>
                <a:cs typeface="+mn-cs"/>
              </a:defRPr>
            </a:lvl4pPr>
            <a:lvl5pPr marL="2057400" indent="-228600" algn="l" rtl="0" eaLnBrk="1" fontAlgn="base" hangingPunct="1">
              <a:spcBef>
                <a:spcPct val="20000"/>
              </a:spcBef>
              <a:spcAft>
                <a:spcPct val="0"/>
              </a:spcAft>
              <a:buFont typeface="Arial" charset="0"/>
              <a:buChar char="»"/>
              <a:defRPr sz="2000" kern="1200">
                <a:solidFill>
                  <a:schemeClr val="tx1"/>
                </a:solidFill>
                <a:latin typeface="+mn-lt"/>
                <a:ea typeface="MS PGothic"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GB" altLang="en-US" sz="4400" b="1" i="0" u="none" strike="noStrike" kern="1200" cap="none" spc="0" normalizeH="0" baseline="0" noProof="0" dirty="0" smtClean="0">
              <a:ln>
                <a:noFill/>
              </a:ln>
              <a:solidFill>
                <a:srgbClr val="0066FF"/>
              </a:solidFill>
              <a:effectLst/>
              <a:uLnTx/>
              <a:uFillTx/>
              <a:latin typeface="Calibri"/>
              <a:ea typeface="MS PGothic" pitchFamily="34" charset="-128"/>
            </a:endParaRPr>
          </a:p>
          <a:p>
            <a:pPr marL="0" marR="0" lvl="0" indent="0" algn="l" defTabSz="914400" rtl="0" eaLnBrk="1" fontAlgn="base" latinLnBrk="0" hangingPunct="1">
              <a:lnSpc>
                <a:spcPct val="100000"/>
              </a:lnSpc>
              <a:spcBef>
                <a:spcPct val="20000"/>
              </a:spcBef>
              <a:spcAft>
                <a:spcPct val="0"/>
              </a:spcAft>
              <a:buClrTx/>
              <a:buSzTx/>
              <a:buFont typeface="Arial" charset="0"/>
              <a:buNone/>
              <a:tabLst/>
              <a:defRPr/>
            </a:pPr>
            <a:r>
              <a:rPr kumimoji="0" lang="en-GB" altLang="en-US" sz="48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Calibri"/>
                <a:ea typeface="MS PGothic" pitchFamily="34" charset="-128"/>
              </a:rPr>
              <a:t>A</a:t>
            </a:r>
            <a:r>
              <a:rPr kumimoji="0" lang="en-GB" altLang="en-US" sz="4400" b="0" i="0" u="none" strike="noStrike" kern="1200" cap="none" spc="0" normalizeH="0" baseline="0" noProof="0" dirty="0" smtClean="0">
                <a:ln>
                  <a:noFill/>
                </a:ln>
                <a:solidFill>
                  <a:srgbClr val="FF0000"/>
                </a:solidFill>
                <a:effectLst/>
                <a:uLnTx/>
                <a:uFillTx/>
                <a:latin typeface="Calibri"/>
                <a:ea typeface="MS PGothic" pitchFamily="34" charset="-128"/>
              </a:rPr>
              <a:t> </a:t>
            </a:r>
            <a:r>
              <a:rPr kumimoji="0" lang="en-GB" altLang="en-US" sz="4400" b="0" i="0" u="none" strike="noStrike" kern="1200" cap="none" spc="0" normalizeH="0" baseline="0" noProof="0" dirty="0" smtClean="0">
                <a:ln>
                  <a:noFill/>
                </a:ln>
                <a:solidFill>
                  <a:srgbClr val="072B62"/>
                </a:solidFill>
                <a:effectLst/>
                <a:uLnTx/>
                <a:uFillTx/>
                <a:latin typeface="Calibri"/>
                <a:ea typeface="MS PGothic" pitchFamily="34" charset="-128"/>
              </a:rPr>
              <a:t>– Assess</a:t>
            </a:r>
          </a:p>
          <a:p>
            <a:pPr marL="0" marR="0" lvl="0" indent="0" algn="l" defTabSz="914400" rtl="0" eaLnBrk="1" fontAlgn="base" latinLnBrk="0" hangingPunct="1">
              <a:lnSpc>
                <a:spcPct val="100000"/>
              </a:lnSpc>
              <a:spcBef>
                <a:spcPct val="20000"/>
              </a:spcBef>
              <a:spcAft>
                <a:spcPct val="0"/>
              </a:spcAft>
              <a:buClrTx/>
              <a:buSzTx/>
              <a:buFont typeface="Arial" charset="0"/>
              <a:buNone/>
              <a:tabLst/>
              <a:defRPr/>
            </a:pPr>
            <a:r>
              <a:rPr kumimoji="0" lang="en-GB" altLang="en-US" sz="48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Calibri"/>
                <a:ea typeface="MS PGothic" pitchFamily="34" charset="-128"/>
              </a:rPr>
              <a:t>P</a:t>
            </a:r>
            <a:r>
              <a:rPr kumimoji="0" lang="en-GB" altLang="en-US" sz="4400" b="0" i="0" u="none" strike="noStrike" kern="1200" cap="none" spc="0" normalizeH="0" baseline="0" noProof="0" dirty="0" smtClean="0">
                <a:ln>
                  <a:noFill/>
                </a:ln>
                <a:solidFill>
                  <a:srgbClr val="072B62"/>
                </a:solidFill>
                <a:effectLst/>
                <a:uLnTx/>
                <a:uFillTx/>
                <a:latin typeface="Calibri"/>
                <a:ea typeface="MS PGothic" pitchFamily="34" charset="-128"/>
              </a:rPr>
              <a:t> – Protect</a:t>
            </a:r>
          </a:p>
          <a:p>
            <a:pPr marL="0" marR="0" lvl="0" indent="0" algn="l" defTabSz="914400" rtl="0" eaLnBrk="1" fontAlgn="base" latinLnBrk="0" hangingPunct="1">
              <a:lnSpc>
                <a:spcPct val="100000"/>
              </a:lnSpc>
              <a:spcBef>
                <a:spcPct val="20000"/>
              </a:spcBef>
              <a:spcAft>
                <a:spcPct val="0"/>
              </a:spcAft>
              <a:buClrTx/>
              <a:buSzTx/>
              <a:buFont typeface="Arial" charset="0"/>
              <a:buNone/>
              <a:tabLst/>
              <a:defRPr/>
            </a:pPr>
            <a:r>
              <a:rPr kumimoji="0" lang="en-GB" altLang="en-US" sz="4800" b="1" i="0" u="none" strike="noStrike" kern="1200" cap="none" spc="0" normalizeH="0" baseline="0" noProof="0" dirty="0" smtClean="0">
                <a:ln>
                  <a:noFill/>
                </a:ln>
                <a:solidFill>
                  <a:srgbClr val="FF0000"/>
                </a:solidFill>
                <a:effectLst>
                  <a:outerShdw blurRad="38100" dist="38100" dir="2700000" algn="tl">
                    <a:srgbClr val="000000">
                      <a:alpha val="43137"/>
                    </a:srgbClr>
                  </a:outerShdw>
                </a:effectLst>
                <a:uLnTx/>
                <a:uFillTx/>
                <a:latin typeface="Calibri"/>
                <a:ea typeface="MS PGothic" pitchFamily="34" charset="-128"/>
              </a:rPr>
              <a:t>C</a:t>
            </a:r>
            <a:r>
              <a:rPr kumimoji="0" lang="en-GB" altLang="en-US" sz="4400" b="1" i="0" u="none" strike="noStrike" kern="1200" cap="none" spc="0" normalizeH="0" baseline="0" noProof="0" dirty="0" smtClean="0">
                <a:ln>
                  <a:noFill/>
                </a:ln>
                <a:solidFill>
                  <a:srgbClr val="0066FF"/>
                </a:solidFill>
                <a:effectLst/>
                <a:uLnTx/>
                <a:uFillTx/>
                <a:latin typeface="Calibri"/>
                <a:ea typeface="MS PGothic" pitchFamily="34" charset="-128"/>
              </a:rPr>
              <a:t> </a:t>
            </a:r>
            <a:r>
              <a:rPr kumimoji="0" lang="en-GB" altLang="en-US" sz="4400" b="0" i="0" u="none" strike="noStrike" kern="1200" cap="none" spc="0" normalizeH="0" baseline="0" noProof="0" dirty="0" smtClean="0">
                <a:ln>
                  <a:noFill/>
                </a:ln>
                <a:solidFill>
                  <a:srgbClr val="072B62"/>
                </a:solidFill>
                <a:effectLst/>
                <a:uLnTx/>
                <a:uFillTx/>
                <a:latin typeface="Calibri"/>
                <a:ea typeface="MS PGothic" pitchFamily="34" charset="-128"/>
              </a:rPr>
              <a:t>– Communicate</a:t>
            </a:r>
          </a:p>
        </p:txBody>
      </p:sp>
      <p:sp>
        <p:nvSpPr>
          <p:cNvPr id="5" name="TextBox 4"/>
          <p:cNvSpPr txBox="1"/>
          <p:nvPr/>
        </p:nvSpPr>
        <p:spPr>
          <a:xfrm>
            <a:off x="1897718" y="206224"/>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Arriving at the Scene</a:t>
            </a:r>
            <a:endParaRPr lang="en-GB" sz="4000" b="1" dirty="0">
              <a:solidFill>
                <a:schemeClr val="bg1"/>
              </a:solidFill>
            </a:endParaRPr>
          </a:p>
        </p:txBody>
      </p:sp>
    </p:spTree>
    <p:extLst>
      <p:ext uri="{BB962C8B-B14F-4D97-AF65-F5344CB8AC3E}">
        <p14:creationId xmlns:p14="http://schemas.microsoft.com/office/powerpoint/2010/main" val="92835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4"/>
          <a:srcRect l="5623" t="8718" r="4867" b="10769"/>
          <a:stretch/>
        </p:blipFill>
        <p:spPr>
          <a:xfrm>
            <a:off x="4331609" y="3493317"/>
            <a:ext cx="3361818" cy="2061740"/>
          </a:xfrm>
          <a:prstGeom prst="rect">
            <a:avLst/>
          </a:prstGeom>
        </p:spPr>
      </p:pic>
      <p:sp>
        <p:nvSpPr>
          <p:cNvPr id="4" name="TextBox 3"/>
          <p:cNvSpPr txBox="1"/>
          <p:nvPr/>
        </p:nvSpPr>
        <p:spPr>
          <a:xfrm>
            <a:off x="1897718" y="569479"/>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Assess – Protect - Communicate</a:t>
            </a:r>
            <a:endParaRPr lang="en-GB" sz="4000" b="1" dirty="0">
              <a:solidFill>
                <a:schemeClr val="bg1"/>
              </a:solidFill>
            </a:endParaRPr>
          </a:p>
        </p:txBody>
      </p:sp>
      <p:pic>
        <p:nvPicPr>
          <p:cNvPr id="5" name="Picture 4"/>
          <p:cNvPicPr>
            <a:picLocks noChangeAspect="1"/>
          </p:cNvPicPr>
          <p:nvPr/>
        </p:nvPicPr>
        <p:blipFill>
          <a:blip r:embed="rId5"/>
          <a:stretch>
            <a:fillRect/>
          </a:stretch>
        </p:blipFill>
        <p:spPr>
          <a:xfrm>
            <a:off x="1897718" y="1926953"/>
            <a:ext cx="1906011" cy="1906011"/>
          </a:xfrm>
          <a:prstGeom prst="rect">
            <a:avLst/>
          </a:prstGeom>
        </p:spPr>
      </p:pic>
      <p:pic>
        <p:nvPicPr>
          <p:cNvPr id="6" name="Picture 5"/>
          <p:cNvPicPr>
            <a:picLocks noChangeAspect="1"/>
          </p:cNvPicPr>
          <p:nvPr/>
        </p:nvPicPr>
        <p:blipFill>
          <a:blip r:embed="rId6"/>
          <a:stretch>
            <a:fillRect/>
          </a:stretch>
        </p:blipFill>
        <p:spPr>
          <a:xfrm>
            <a:off x="7693427" y="1926953"/>
            <a:ext cx="1918676" cy="1918676"/>
          </a:xfrm>
          <a:prstGeom prst="rect">
            <a:avLst/>
          </a:prstGeom>
        </p:spPr>
      </p:pic>
    </p:spTree>
    <p:extLst>
      <p:ext uri="{BB962C8B-B14F-4D97-AF65-F5344CB8AC3E}">
        <p14:creationId xmlns:p14="http://schemas.microsoft.com/office/powerpoint/2010/main" val="1839550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897718" y="1345128"/>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ctr" defTabSz="914400" rtl="0" eaLnBrk="1" fontAlgn="auto" latinLnBrk="0" hangingPunct="1">
              <a:lnSpc>
                <a:spcPct val="90000"/>
              </a:lnSpc>
              <a:spcBef>
                <a:spcPct val="20000"/>
              </a:spcBef>
              <a:spcAft>
                <a:spcPts val="0"/>
              </a:spcAft>
              <a:buClrTx/>
              <a:buSzTx/>
              <a:buFont typeface="Arial" panose="020B0604020202020204" pitchFamily="34" charset="0"/>
              <a:buNone/>
              <a:tabLst/>
              <a:defRPr/>
            </a:pPr>
            <a:r>
              <a:rPr kumimoji="0" lang="en-GB" altLang="en-US" sz="2800" b="0" i="1" u="none" strike="noStrike" kern="1200" cap="none" spc="0" normalizeH="0" baseline="0" noProof="0" dirty="0" smtClean="0">
                <a:ln>
                  <a:noFill/>
                </a:ln>
                <a:effectLst>
                  <a:outerShdw blurRad="38100" dist="38100" dir="2700000" algn="tl">
                    <a:srgbClr val="000000">
                      <a:alpha val="43137"/>
                    </a:srgbClr>
                  </a:outerShdw>
                </a:effectLst>
                <a:uLnTx/>
                <a:uFillTx/>
                <a:latin typeface="Calibri"/>
                <a:ea typeface="+mn-ea"/>
                <a:cs typeface="+mn-cs"/>
              </a:rPr>
              <a:t>Potential risks can come from:-</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Agitated victim / witness / suspect</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Weapons</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Chemicals - drugs</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Body fluids</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Sharp objects</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Structural damage</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Poor lighting</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897718" y="206224"/>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Health &amp; Safety</a:t>
            </a:r>
            <a:endParaRPr lang="en-GB" sz="4000" b="1" dirty="0">
              <a:solidFill>
                <a:schemeClr val="bg1"/>
              </a:solidFill>
            </a:endParaRPr>
          </a:p>
        </p:txBody>
      </p:sp>
      <p:pic>
        <p:nvPicPr>
          <p:cNvPr id="6" name="Picture 5"/>
          <p:cNvPicPr>
            <a:picLocks noChangeAspect="1"/>
          </p:cNvPicPr>
          <p:nvPr/>
        </p:nvPicPr>
        <p:blipFill>
          <a:blip r:embed="rId4"/>
          <a:stretch>
            <a:fillRect/>
          </a:stretch>
        </p:blipFill>
        <p:spPr>
          <a:xfrm>
            <a:off x="7336448" y="2513867"/>
            <a:ext cx="3638550" cy="2990850"/>
          </a:xfrm>
          <a:prstGeom prst="rect">
            <a:avLst/>
          </a:prstGeom>
        </p:spPr>
      </p:pic>
    </p:spTree>
    <p:extLst>
      <p:ext uri="{BB962C8B-B14F-4D97-AF65-F5344CB8AC3E}">
        <p14:creationId xmlns:p14="http://schemas.microsoft.com/office/powerpoint/2010/main" val="1915203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32845" y="914110"/>
            <a:ext cx="3054361" cy="1603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22536" y="2163930"/>
            <a:ext cx="4779963" cy="431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897718" y="206224"/>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Control of the Scene</a:t>
            </a:r>
            <a:endParaRPr lang="en-GB" sz="4000" b="1" dirty="0">
              <a:solidFill>
                <a:schemeClr val="bg1"/>
              </a:solidFill>
            </a:endParaRPr>
          </a:p>
        </p:txBody>
      </p:sp>
    </p:spTree>
    <p:extLst>
      <p:ext uri="{BB962C8B-B14F-4D97-AF65-F5344CB8AC3E}">
        <p14:creationId xmlns:p14="http://schemas.microsoft.com/office/powerpoint/2010/main" val="2718697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87143" y="951231"/>
            <a:ext cx="6766538" cy="4525963"/>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0522164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8146" y="898602"/>
            <a:ext cx="732319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97900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6643" y="865923"/>
            <a:ext cx="7389213"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526769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1651" y="859274"/>
            <a:ext cx="7389213"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676797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145" y="1240064"/>
            <a:ext cx="7221646"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897718" y="206224"/>
            <a:ext cx="8229600" cy="707886"/>
          </a:xfrm>
          <a:prstGeom prst="rect">
            <a:avLst/>
          </a:prstGeom>
          <a:solidFill>
            <a:srgbClr val="002060"/>
          </a:solidFill>
        </p:spPr>
        <p:txBody>
          <a:bodyPr wrap="square" rtlCol="0">
            <a:spAutoFit/>
          </a:bodyPr>
          <a:lstStyle/>
          <a:p>
            <a:pPr algn="ctr"/>
            <a:r>
              <a:rPr lang="en-GB" sz="4000" b="1" dirty="0" smtClean="0">
                <a:solidFill>
                  <a:schemeClr val="bg1"/>
                </a:solidFill>
              </a:rPr>
              <a:t>Contact Trace Evidence</a:t>
            </a:r>
            <a:endParaRPr lang="en-GB" sz="4000" b="1" dirty="0">
              <a:solidFill>
                <a:schemeClr val="bg1"/>
              </a:solidFill>
            </a:endParaRPr>
          </a:p>
        </p:txBody>
      </p:sp>
      <p:pic>
        <p:nvPicPr>
          <p:cNvPr id="7" name="Picture 6"/>
          <p:cNvPicPr>
            <a:picLocks noChangeAspect="1"/>
          </p:cNvPicPr>
          <p:nvPr/>
        </p:nvPicPr>
        <p:blipFill>
          <a:blip r:embed="rId5"/>
          <a:stretch>
            <a:fillRect/>
          </a:stretch>
        </p:blipFill>
        <p:spPr>
          <a:xfrm>
            <a:off x="8603318" y="1240064"/>
            <a:ext cx="3048000" cy="3507782"/>
          </a:xfrm>
          <a:prstGeom prst="rect">
            <a:avLst/>
          </a:prstGeom>
        </p:spPr>
      </p:pic>
    </p:spTree>
    <p:extLst>
      <p:ext uri="{BB962C8B-B14F-4D97-AF65-F5344CB8AC3E}">
        <p14:creationId xmlns:p14="http://schemas.microsoft.com/office/powerpoint/2010/main" val="21978821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5" descr="police helicopter 1a"/>
          <p:cNvPicPr>
            <a:picLocks noChangeAspect="1" noChangeArrowheads="1"/>
          </p:cNvPicPr>
          <p:nvPr/>
        </p:nvPicPr>
        <p:blipFill>
          <a:blip r:embed="rId4">
            <a:lum bright="60000" contrast="-60000"/>
            <a:extLst>
              <a:ext uri="{28A0092B-C50C-407E-A947-70E740481C1C}">
                <a14:useLocalDpi xmlns:a14="http://schemas.microsoft.com/office/drawing/2010/main" val="0"/>
              </a:ext>
            </a:extLst>
          </a:blip>
          <a:srcRect/>
          <a:stretch>
            <a:fillRect/>
          </a:stretch>
        </p:blipFill>
        <p:spPr bwMode="auto">
          <a:xfrm>
            <a:off x="1501496" y="1111915"/>
            <a:ext cx="9144000" cy="4752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p:nvPr/>
        </p:nvSpPr>
        <p:spPr>
          <a:xfrm>
            <a:off x="1897718" y="206224"/>
            <a:ext cx="8229600" cy="1323439"/>
          </a:xfrm>
          <a:prstGeom prst="rect">
            <a:avLst/>
          </a:prstGeom>
          <a:solidFill>
            <a:srgbClr val="002060"/>
          </a:solidFill>
        </p:spPr>
        <p:txBody>
          <a:bodyPr wrap="square" rtlCol="0">
            <a:spAutoFit/>
          </a:bodyPr>
          <a:lstStyle/>
          <a:p>
            <a:pPr algn="ctr"/>
            <a:r>
              <a:rPr lang="en-GB" sz="4000" b="1" dirty="0" smtClean="0">
                <a:solidFill>
                  <a:schemeClr val="bg1"/>
                </a:solidFill>
              </a:rPr>
              <a:t>Initiate Urgent Action &amp; Appropriate Support Service Responses</a:t>
            </a:r>
            <a:endParaRPr lang="en-GB" sz="4000" b="1" dirty="0">
              <a:solidFill>
                <a:schemeClr val="bg1"/>
              </a:solidFill>
            </a:endParaRPr>
          </a:p>
        </p:txBody>
      </p:sp>
    </p:spTree>
    <p:extLst>
      <p:ext uri="{BB962C8B-B14F-4D97-AF65-F5344CB8AC3E}">
        <p14:creationId xmlns:p14="http://schemas.microsoft.com/office/powerpoint/2010/main" val="326744301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Complete Initial Enquiries &amp; Documentation</a:t>
            </a:r>
            <a:endParaRPr lang="en-GB" sz="4000" b="1" dirty="0">
              <a:solidFill>
                <a:schemeClr val="bg1"/>
              </a:solidFill>
            </a:endParaRPr>
          </a:p>
        </p:txBody>
      </p:sp>
      <p:sp>
        <p:nvSpPr>
          <p:cNvPr id="8" name="Content Placeholder 4"/>
          <p:cNvSpPr txBox="1">
            <a:spLocks/>
          </p:cNvSpPr>
          <p:nvPr/>
        </p:nvSpPr>
        <p:spPr>
          <a:xfrm>
            <a:off x="7108297" y="3054996"/>
            <a:ext cx="3228384" cy="282469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smtClean="0">
                <a:ln>
                  <a:noFill/>
                </a:ln>
                <a:effectLst/>
                <a:uLnTx/>
                <a:uFillTx/>
                <a:latin typeface="Calibri"/>
              </a:rPr>
              <a:t>Scene Log</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smtClean="0">
                <a:ln>
                  <a:noFill/>
                </a:ln>
                <a:effectLst/>
                <a:uLnTx/>
                <a:uFillTx/>
                <a:latin typeface="Calibri"/>
              </a:rPr>
              <a:t>Pocket Note Book</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smtClean="0">
                <a:ln>
                  <a:noFill/>
                </a:ln>
                <a:effectLst/>
                <a:uLnTx/>
                <a:uFillTx/>
                <a:latin typeface="Calibri"/>
              </a:rPr>
              <a:t>Exhibit Labels</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smtClean="0">
                <a:ln>
                  <a:noFill/>
                </a:ln>
                <a:effectLst/>
                <a:uLnTx/>
                <a:uFillTx/>
                <a:latin typeface="Calibri"/>
              </a:rPr>
              <a:t>Crime Reports</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lang="en-GB" altLang="en-US" sz="2400" dirty="0" smtClean="0">
                <a:latin typeface="Calibri"/>
              </a:rPr>
              <a:t>Statements</a:t>
            </a:r>
            <a:endParaRPr kumimoji="0" lang="en-GB" altLang="en-US" sz="2400" b="0" i="0" u="none" strike="noStrike" kern="1200" cap="none" spc="0" normalizeH="0" baseline="0" noProof="0" dirty="0" smtClean="0">
              <a:ln>
                <a:noFill/>
              </a:ln>
              <a:effectLst/>
              <a:uLnTx/>
              <a:uFillTx/>
              <a:latin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pic>
        <p:nvPicPr>
          <p:cNvPr id="9" name="Picture 8"/>
          <p:cNvPicPr>
            <a:picLocks noChangeAspect="1"/>
          </p:cNvPicPr>
          <p:nvPr/>
        </p:nvPicPr>
        <p:blipFill>
          <a:blip r:embed="rId4"/>
          <a:stretch>
            <a:fillRect/>
          </a:stretch>
        </p:blipFill>
        <p:spPr>
          <a:xfrm>
            <a:off x="2590587" y="1234642"/>
            <a:ext cx="2152650" cy="1820353"/>
          </a:xfrm>
          <a:prstGeom prst="rect">
            <a:avLst/>
          </a:prstGeom>
          <a:ln>
            <a:noFill/>
          </a:ln>
        </p:spPr>
      </p:pic>
      <p:pic>
        <p:nvPicPr>
          <p:cNvPr id="10" name="Picture 9"/>
          <p:cNvPicPr>
            <a:picLocks noChangeAspect="1"/>
          </p:cNvPicPr>
          <p:nvPr/>
        </p:nvPicPr>
        <p:blipFill>
          <a:blip r:embed="rId5"/>
          <a:stretch>
            <a:fillRect/>
          </a:stretch>
        </p:blipFill>
        <p:spPr>
          <a:xfrm>
            <a:off x="7646164" y="1234642"/>
            <a:ext cx="2152650" cy="1820353"/>
          </a:xfrm>
          <a:prstGeom prst="rect">
            <a:avLst/>
          </a:prstGeom>
          <a:ln>
            <a:noFill/>
          </a:ln>
        </p:spPr>
      </p:pic>
      <p:sp>
        <p:nvSpPr>
          <p:cNvPr id="11" name="Content Placeholder 4"/>
          <p:cNvSpPr txBox="1">
            <a:spLocks/>
          </p:cNvSpPr>
          <p:nvPr/>
        </p:nvSpPr>
        <p:spPr>
          <a:xfrm>
            <a:off x="2052720" y="3054995"/>
            <a:ext cx="3228384" cy="282469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50000"/>
              </a:spcBef>
              <a:spcAft>
                <a:spcPts val="0"/>
              </a:spcAft>
              <a:buClrTx/>
              <a:buSzTx/>
              <a:buNone/>
              <a:tabLst/>
              <a:defRPr/>
            </a:pPr>
            <a:r>
              <a:rPr kumimoji="0" lang="en-GB" altLang="en-US" sz="2400" b="0" i="0" u="none" strike="noStrike" kern="1200" cap="none" spc="0" normalizeH="0" baseline="0" noProof="0" dirty="0" smtClean="0">
                <a:ln>
                  <a:noFill/>
                </a:ln>
                <a:effectLst/>
                <a:uLnTx/>
                <a:uFillTx/>
                <a:latin typeface="Calibri"/>
              </a:rPr>
              <a:t>Identify:</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smtClean="0">
                <a:ln>
                  <a:noFill/>
                </a:ln>
                <a:effectLst/>
                <a:uLnTx/>
                <a:uFillTx/>
                <a:latin typeface="Calibri"/>
              </a:rPr>
              <a:t>Witnesses</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smtClean="0">
                <a:ln>
                  <a:noFill/>
                </a:ln>
                <a:effectLst/>
                <a:uLnTx/>
                <a:uFillTx/>
                <a:latin typeface="Calibri"/>
              </a:rPr>
              <a:t>Location of property</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smtClean="0">
                <a:ln>
                  <a:noFill/>
                </a:ln>
                <a:effectLst/>
                <a:uLnTx/>
                <a:uFillTx/>
                <a:latin typeface="Calibri"/>
              </a:rPr>
              <a:t>Identity</a:t>
            </a:r>
            <a:r>
              <a:rPr kumimoji="0" lang="en-GB" altLang="en-US" sz="2400" b="0" i="0" u="none" strike="noStrike" kern="1200" cap="none" spc="0" normalizeH="0" noProof="0" dirty="0" smtClean="0">
                <a:ln>
                  <a:noFill/>
                </a:ln>
                <a:effectLst/>
                <a:uLnTx/>
                <a:uFillTx/>
                <a:latin typeface="Calibri"/>
              </a:rPr>
              <a:t> of offender</a:t>
            </a:r>
            <a:endParaRPr kumimoji="0" lang="en-GB" altLang="en-US" sz="2400" b="0" i="0" u="none" strike="noStrike" kern="1200" cap="none" spc="0" normalizeH="0" baseline="0" noProof="0" dirty="0" smtClean="0">
              <a:ln>
                <a:noFill/>
              </a:ln>
              <a:effectLst/>
              <a:uLnTx/>
              <a:uFillTx/>
              <a:latin typeface="Calibri"/>
            </a:endParaRP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lang="en-GB" altLang="en-US" sz="2400" dirty="0" smtClean="0">
                <a:latin typeface="Calibri"/>
              </a:rPr>
              <a:t>Location of offender</a:t>
            </a:r>
            <a:endParaRPr kumimoji="0" lang="en-GB" altLang="en-US" sz="2400" b="0" i="0" u="none" strike="noStrike" kern="1200" cap="none" spc="0" normalizeH="0" baseline="0" noProof="0" dirty="0" smtClean="0">
              <a:ln>
                <a:noFill/>
              </a:ln>
              <a:effectLst/>
              <a:uLnTx/>
              <a:uFillTx/>
              <a:latin typeface="Calibri"/>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Tree>
    <p:extLst>
      <p:ext uri="{BB962C8B-B14F-4D97-AF65-F5344CB8AC3E}">
        <p14:creationId xmlns:p14="http://schemas.microsoft.com/office/powerpoint/2010/main" val="2692723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1" end="1"/>
                                            </p:txEl>
                                          </p:spTgt>
                                        </p:tgtEl>
                                        <p:attrNameLst>
                                          <p:attrName>style.visibility</p:attrName>
                                        </p:attrNameLst>
                                      </p:cBhvr>
                                      <p:to>
                                        <p:strVal val="visible"/>
                                      </p:to>
                                    </p:set>
                                    <p:animEffect transition="in" filter="fade">
                                      <p:cBhvr>
                                        <p:cTn id="12" dur="500"/>
                                        <p:tgtEl>
                                          <p:spTgt spid="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animEffect transition="in" filter="fade">
                                      <p:cBhvr>
                                        <p:cTn id="17" dur="500"/>
                                        <p:tgtEl>
                                          <p:spTgt spid="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xEl>
                                              <p:pRg st="3" end="3"/>
                                            </p:txEl>
                                          </p:spTgt>
                                        </p:tgtEl>
                                        <p:attrNameLst>
                                          <p:attrName>style.visibility</p:attrName>
                                        </p:attrNameLst>
                                      </p:cBhvr>
                                      <p:to>
                                        <p:strVal val="visible"/>
                                      </p:to>
                                    </p:set>
                                    <p:animEffect transition="in" filter="fade">
                                      <p:cBhvr>
                                        <p:cTn id="22" dur="500"/>
                                        <p:tgtEl>
                                          <p:spTgt spid="1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xEl>
                                              <p:pRg st="4" end="4"/>
                                            </p:txEl>
                                          </p:spTgt>
                                        </p:tgtEl>
                                        <p:attrNameLst>
                                          <p:attrName>style.visibility</p:attrName>
                                        </p:attrNameLst>
                                      </p:cBhvr>
                                      <p:to>
                                        <p:strVal val="visible"/>
                                      </p:to>
                                    </p:set>
                                    <p:animEffect transition="in" filter="fade">
                                      <p:cBhvr>
                                        <p:cTn id="27" dur="500"/>
                                        <p:tgtEl>
                                          <p:spTgt spid="1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0" end="0"/>
                                            </p:txEl>
                                          </p:spTgt>
                                        </p:tgtEl>
                                        <p:attrNameLst>
                                          <p:attrName>style.visibility</p:attrName>
                                        </p:attrNameLst>
                                      </p:cBhvr>
                                      <p:to>
                                        <p:strVal val="visible"/>
                                      </p:to>
                                    </p:set>
                                    <p:animEffect transition="in" filter="fade">
                                      <p:cBhvr>
                                        <p:cTn id="32" dur="500"/>
                                        <p:tgtEl>
                                          <p:spTgt spid="8">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xEl>
                                              <p:pRg st="1" end="1"/>
                                            </p:txEl>
                                          </p:spTgt>
                                        </p:tgtEl>
                                        <p:attrNameLst>
                                          <p:attrName>style.visibility</p:attrName>
                                        </p:attrNameLst>
                                      </p:cBhvr>
                                      <p:to>
                                        <p:strVal val="visible"/>
                                      </p:to>
                                    </p:set>
                                    <p:animEffect transition="in" filter="fade">
                                      <p:cBhvr>
                                        <p:cTn id="37" dur="500"/>
                                        <p:tgtEl>
                                          <p:spTgt spid="8">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2" end="2"/>
                                            </p:txEl>
                                          </p:spTgt>
                                        </p:tgtEl>
                                        <p:attrNameLst>
                                          <p:attrName>style.visibility</p:attrName>
                                        </p:attrNameLst>
                                      </p:cBhvr>
                                      <p:to>
                                        <p:strVal val="visible"/>
                                      </p:to>
                                    </p:set>
                                    <p:animEffect transition="in" filter="fade">
                                      <p:cBhvr>
                                        <p:cTn id="42" dur="500"/>
                                        <p:tgtEl>
                                          <p:spTgt spid="8">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8">
                                            <p:txEl>
                                              <p:pRg st="3" end="3"/>
                                            </p:txEl>
                                          </p:spTgt>
                                        </p:tgtEl>
                                        <p:attrNameLst>
                                          <p:attrName>style.visibility</p:attrName>
                                        </p:attrNameLst>
                                      </p:cBhvr>
                                      <p:to>
                                        <p:strVal val="visible"/>
                                      </p:to>
                                    </p:set>
                                    <p:animEffect transition="in" filter="fade">
                                      <p:cBhvr>
                                        <p:cTn id="47" dur="500"/>
                                        <p:tgtEl>
                                          <p:spTgt spid="8">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8">
                                            <p:txEl>
                                              <p:pRg st="4" end="4"/>
                                            </p:txEl>
                                          </p:spTgt>
                                        </p:tgtEl>
                                        <p:attrNameLst>
                                          <p:attrName>style.visibility</p:attrName>
                                        </p:attrNameLst>
                                      </p:cBhvr>
                                      <p:to>
                                        <p:strVal val="visible"/>
                                      </p:to>
                                    </p:set>
                                    <p:animEffect transition="in" filter="fade">
                                      <p:cBhvr>
                                        <p:cTn id="52"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2128684" y="1501878"/>
            <a:ext cx="8229600" cy="4222518"/>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457200" marR="0" lvl="0" indent="-457200" algn="l" defTabSz="914400" rtl="0" eaLnBrk="1" fontAlgn="auto" latinLnBrk="0" hangingPunct="1">
              <a:lnSpc>
                <a:spcPct val="100000"/>
              </a:lnSpc>
              <a:spcBef>
                <a:spcPct val="20000"/>
              </a:spcBef>
              <a:spcAft>
                <a:spcPts val="600"/>
              </a:spcAft>
              <a:buClrTx/>
              <a:buSzTx/>
              <a:buFont typeface="Arial" panose="020B0604020202020204" pitchFamily="34" charset="0"/>
              <a:buChar char="•"/>
              <a:tabLst/>
              <a:defRPr/>
            </a:pPr>
            <a:r>
              <a:rPr kumimoji="0" lang="en-GB" altLang="en-US" sz="3000" b="0" i="0" u="none" strike="noStrike" kern="1200" cap="none" spc="0" normalizeH="0" baseline="0" noProof="0" dirty="0" smtClean="0">
                <a:ln>
                  <a:noFill/>
                </a:ln>
                <a:effectLst/>
                <a:uLnTx/>
                <a:uFillTx/>
                <a:latin typeface="Calibri"/>
                <a:ea typeface="+mn-ea"/>
                <a:cs typeface="+mn-cs"/>
              </a:rPr>
              <a:t>Increases individual’s confidence that they are being taken seriously</a:t>
            </a:r>
          </a:p>
          <a:p>
            <a:pPr marL="457200" marR="0" lvl="0" indent="-457200" algn="l" defTabSz="914400" rtl="0" eaLnBrk="1" fontAlgn="auto" latinLnBrk="0" hangingPunct="1">
              <a:lnSpc>
                <a:spcPct val="100000"/>
              </a:lnSpc>
              <a:spcBef>
                <a:spcPct val="20000"/>
              </a:spcBef>
              <a:spcAft>
                <a:spcPts val="600"/>
              </a:spcAft>
              <a:buClrTx/>
              <a:buSzTx/>
              <a:buFont typeface="Arial" panose="020B0604020202020204" pitchFamily="34" charset="0"/>
              <a:buChar char="•"/>
              <a:tabLst/>
              <a:defRPr/>
            </a:pPr>
            <a:r>
              <a:rPr kumimoji="0" lang="en-GB" altLang="en-US" sz="3000" b="0" i="0" u="none" strike="noStrike" kern="1200" cap="none" spc="0" normalizeH="0" baseline="0" noProof="0" dirty="0" smtClean="0">
                <a:ln>
                  <a:noFill/>
                </a:ln>
                <a:effectLst/>
                <a:uLnTx/>
                <a:uFillTx/>
                <a:latin typeface="Calibri"/>
                <a:ea typeface="+mn-ea"/>
                <a:cs typeface="+mn-cs"/>
              </a:rPr>
              <a:t>Any agreements made with the individual can be checked</a:t>
            </a:r>
          </a:p>
          <a:p>
            <a:pPr marL="457200" marR="0" lvl="0" indent="-457200" algn="l" defTabSz="914400" rtl="0" eaLnBrk="1" fontAlgn="auto" latinLnBrk="0" hangingPunct="1">
              <a:lnSpc>
                <a:spcPct val="100000"/>
              </a:lnSpc>
              <a:spcBef>
                <a:spcPct val="20000"/>
              </a:spcBef>
              <a:spcAft>
                <a:spcPts val="600"/>
              </a:spcAft>
              <a:buClrTx/>
              <a:buSzTx/>
              <a:buFont typeface="Arial" panose="020B0604020202020204" pitchFamily="34" charset="0"/>
              <a:buChar char="•"/>
              <a:tabLst/>
              <a:defRPr/>
            </a:pPr>
            <a:r>
              <a:rPr kumimoji="0" lang="en-GB" altLang="en-US" sz="3000" b="0" i="0" u="none" strike="noStrike" kern="1200" cap="none" spc="0" normalizeH="0" baseline="0" noProof="0" dirty="0" smtClean="0">
                <a:ln>
                  <a:noFill/>
                </a:ln>
                <a:effectLst/>
                <a:uLnTx/>
                <a:uFillTx/>
                <a:latin typeface="Calibri"/>
                <a:ea typeface="+mn-ea"/>
                <a:cs typeface="+mn-cs"/>
              </a:rPr>
              <a:t>Potential complaints</a:t>
            </a:r>
          </a:p>
          <a:p>
            <a:pPr marL="457200" marR="0" lvl="0" indent="-457200" algn="l" defTabSz="914400" rtl="0" eaLnBrk="1" fontAlgn="auto" latinLnBrk="0" hangingPunct="1">
              <a:lnSpc>
                <a:spcPct val="100000"/>
              </a:lnSpc>
              <a:spcBef>
                <a:spcPct val="20000"/>
              </a:spcBef>
              <a:spcAft>
                <a:spcPts val="600"/>
              </a:spcAft>
              <a:buClrTx/>
              <a:buSzTx/>
              <a:buFont typeface="Arial" panose="020B0604020202020204" pitchFamily="34" charset="0"/>
              <a:buChar char="•"/>
              <a:tabLst/>
              <a:defRPr/>
            </a:pPr>
            <a:r>
              <a:rPr kumimoji="0" lang="en-GB" altLang="en-US" sz="3000" b="0" i="0" u="none" strike="noStrike" kern="1200" cap="none" spc="0" normalizeH="0" baseline="0" noProof="0" dirty="0" smtClean="0">
                <a:ln>
                  <a:noFill/>
                </a:ln>
                <a:effectLst/>
                <a:uLnTx/>
                <a:uFillTx/>
                <a:latin typeface="Calibri"/>
                <a:ea typeface="+mn-ea"/>
                <a:cs typeface="+mn-cs"/>
              </a:rPr>
              <a:t>Continuity of evidence</a:t>
            </a:r>
          </a:p>
          <a:p>
            <a:pPr marL="457200" marR="0" lvl="0" indent="-457200" algn="l" defTabSz="914400" rtl="0" eaLnBrk="1" fontAlgn="auto" latinLnBrk="0" hangingPunct="1">
              <a:lnSpc>
                <a:spcPct val="100000"/>
              </a:lnSpc>
              <a:spcBef>
                <a:spcPct val="20000"/>
              </a:spcBef>
              <a:spcAft>
                <a:spcPts val="600"/>
              </a:spcAft>
              <a:buClrTx/>
              <a:buSzTx/>
              <a:buFont typeface="Arial" panose="020B0604020202020204" pitchFamily="34" charset="0"/>
              <a:buChar char="•"/>
              <a:tabLst/>
              <a:defRPr/>
            </a:pPr>
            <a:r>
              <a:rPr kumimoji="0" lang="en-GB" altLang="en-US" sz="3000" b="0" i="0" u="none" strike="noStrike" kern="1200" cap="none" spc="0" normalizeH="0" baseline="0" noProof="0" dirty="0" smtClean="0">
                <a:ln>
                  <a:noFill/>
                </a:ln>
                <a:effectLst/>
                <a:uLnTx/>
                <a:uFillTx/>
                <a:latin typeface="Calibri"/>
                <a:ea typeface="+mn-ea"/>
                <a:cs typeface="+mn-cs"/>
              </a:rPr>
              <a:t>Exclusion of evidence</a:t>
            </a:r>
          </a:p>
          <a:p>
            <a:pPr marL="457200" marR="0" lvl="0" indent="-457200" algn="l" defTabSz="914400" rtl="0" eaLnBrk="1" fontAlgn="auto" latinLnBrk="0" hangingPunct="1">
              <a:lnSpc>
                <a:spcPct val="100000"/>
              </a:lnSpc>
              <a:spcBef>
                <a:spcPct val="20000"/>
              </a:spcBef>
              <a:spcAft>
                <a:spcPts val="600"/>
              </a:spcAft>
              <a:buClrTx/>
              <a:buSzTx/>
              <a:buFont typeface="Arial" panose="020B0604020202020204" pitchFamily="34" charset="0"/>
              <a:buChar char="•"/>
              <a:tabLst/>
              <a:defRPr/>
            </a:pPr>
            <a:r>
              <a:rPr kumimoji="0" lang="en-GB" altLang="en-US" sz="3000" b="0" i="0" u="none" strike="noStrike" kern="1200" cap="none" spc="0" normalizeH="0" baseline="0" noProof="0" dirty="0" smtClean="0">
                <a:ln>
                  <a:noFill/>
                </a:ln>
                <a:effectLst/>
                <a:uLnTx/>
                <a:uFillTx/>
                <a:latin typeface="Calibri"/>
                <a:ea typeface="+mn-ea"/>
                <a:cs typeface="+mn-cs"/>
              </a:rPr>
              <a:t>Victim Personal Statements (VPS)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The importance of Making Records</a:t>
            </a:r>
            <a:endParaRPr lang="en-GB" sz="4000" b="1" dirty="0">
              <a:solidFill>
                <a:schemeClr val="bg1"/>
              </a:solidFill>
            </a:endParaRPr>
          </a:p>
        </p:txBody>
      </p:sp>
    </p:spTree>
    <p:extLst>
      <p:ext uri="{BB962C8B-B14F-4D97-AF65-F5344CB8AC3E}">
        <p14:creationId xmlns:p14="http://schemas.microsoft.com/office/powerpoint/2010/main" val="2031560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301261" y="1838374"/>
            <a:ext cx="9494272" cy="3710656"/>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3500" b="0" i="0" u="none" strike="noStrike" kern="1200" cap="none" spc="0" normalizeH="0" baseline="0" noProof="0" dirty="0" smtClean="0">
                <a:ln>
                  <a:noFill/>
                </a:ln>
                <a:effectLst/>
                <a:uLnTx/>
                <a:uFillTx/>
                <a:latin typeface="Calibri"/>
                <a:ea typeface="+mn-ea"/>
                <a:cs typeface="+mn-cs"/>
              </a:rPr>
              <a:t>Inaccurate, illegible, or incomplete records could result in:</a:t>
            </a:r>
          </a:p>
          <a:p>
            <a:pPr marL="571500" marR="0" lvl="0" indent="-5715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500" b="0" i="0" u="none" strike="noStrike" kern="1200" cap="none" spc="0" normalizeH="0" baseline="0" noProof="0" dirty="0" smtClean="0">
                <a:ln>
                  <a:noFill/>
                </a:ln>
                <a:effectLst/>
                <a:uLnTx/>
                <a:uFillTx/>
                <a:latin typeface="Calibri"/>
                <a:ea typeface="+mn-ea"/>
                <a:cs typeface="+mn-cs"/>
              </a:rPr>
              <a:t>Inappropriate treatment of victims and witnesses due to confusion about their needs</a:t>
            </a:r>
          </a:p>
          <a:p>
            <a:pPr marL="571500" marR="0" lvl="0" indent="-5715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500" b="0" i="0" u="none" strike="noStrike" kern="1200" cap="none" spc="0" normalizeH="0" baseline="0" noProof="0" dirty="0" smtClean="0">
                <a:ln>
                  <a:noFill/>
                </a:ln>
                <a:effectLst/>
                <a:uLnTx/>
                <a:uFillTx/>
                <a:latin typeface="Calibri"/>
                <a:ea typeface="+mn-ea"/>
                <a:cs typeface="+mn-cs"/>
              </a:rPr>
              <a:t>Wasted police time spent deciphering illegible handwriting</a:t>
            </a:r>
          </a:p>
          <a:p>
            <a:pPr marL="571500" marR="0" lvl="0" indent="-5715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500" b="0" i="0" u="none" strike="noStrike" kern="1200" cap="none" spc="0" normalizeH="0" baseline="0" noProof="0" dirty="0" smtClean="0">
                <a:ln>
                  <a:noFill/>
                </a:ln>
                <a:effectLst/>
                <a:uLnTx/>
                <a:uFillTx/>
                <a:latin typeface="Calibri"/>
                <a:ea typeface="+mn-ea"/>
                <a:cs typeface="+mn-cs"/>
              </a:rPr>
              <a:t>Potential evidence being ruled as inadmissible in court</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5" name="TextBox 4"/>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The Consequences of Inaccurate Records</a:t>
            </a:r>
            <a:endParaRPr lang="en-GB" sz="4000" b="1" dirty="0">
              <a:solidFill>
                <a:schemeClr val="bg1"/>
              </a:solidFill>
            </a:endParaRPr>
          </a:p>
        </p:txBody>
      </p:sp>
    </p:spTree>
    <p:extLst>
      <p:ext uri="{BB962C8B-B14F-4D97-AF65-F5344CB8AC3E}">
        <p14:creationId xmlns:p14="http://schemas.microsoft.com/office/powerpoint/2010/main" val="2462933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3481043" y="1360634"/>
            <a:ext cx="5134708" cy="4525963"/>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Commence upon arrival</a:t>
            </a:r>
          </a:p>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Time / Date</a:t>
            </a:r>
          </a:p>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Who? When? Where? What?</a:t>
            </a:r>
          </a:p>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Name</a:t>
            </a:r>
          </a:p>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Time Entered Scene</a:t>
            </a:r>
          </a:p>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Time Left</a:t>
            </a:r>
          </a:p>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Who Log handed to</a:t>
            </a:r>
          </a:p>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Signature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Scene Log</a:t>
            </a:r>
            <a:endParaRPr lang="en-GB" sz="4000" b="1" dirty="0">
              <a:solidFill>
                <a:schemeClr val="bg1"/>
              </a:solidFill>
            </a:endParaRPr>
          </a:p>
        </p:txBody>
      </p:sp>
    </p:spTree>
    <p:extLst>
      <p:ext uri="{BB962C8B-B14F-4D97-AF65-F5344CB8AC3E}">
        <p14:creationId xmlns:p14="http://schemas.microsoft.com/office/powerpoint/2010/main" val="557292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301261" y="1324896"/>
            <a:ext cx="735037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Time of Crime (Between Times)</a:t>
            </a:r>
          </a:p>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Time Called</a:t>
            </a:r>
          </a:p>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Time Arrival</a:t>
            </a:r>
          </a:p>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Time arrival/ Departure other personnel</a:t>
            </a:r>
          </a:p>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Times and details of actions taken and by whom</a:t>
            </a:r>
          </a:p>
          <a:p>
            <a:pPr marL="342900" marR="0" lvl="0" indent="-342900" algn="l" defTabSz="914400" rtl="0" eaLnBrk="1" fontAlgn="auto" latinLnBrk="0" hangingPunct="1">
              <a:lnSpc>
                <a:spcPct val="100000"/>
              </a:lnSpc>
              <a:spcBef>
                <a:spcPct val="4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Time you left the scene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Pocket Note Book</a:t>
            </a:r>
            <a:endParaRPr lang="en-GB" sz="4000" b="1" dirty="0">
              <a:solidFill>
                <a:schemeClr val="bg1"/>
              </a:solidFill>
            </a:endParaRPr>
          </a:p>
        </p:txBody>
      </p:sp>
      <p:pic>
        <p:nvPicPr>
          <p:cNvPr id="6" name="Picture 5"/>
          <p:cNvPicPr>
            <a:picLocks noChangeAspect="1"/>
          </p:cNvPicPr>
          <p:nvPr/>
        </p:nvPicPr>
        <p:blipFill>
          <a:blip r:embed="rId4"/>
          <a:stretch>
            <a:fillRect/>
          </a:stretch>
        </p:blipFill>
        <p:spPr>
          <a:xfrm>
            <a:off x="9139237" y="2516314"/>
            <a:ext cx="2143125" cy="2143125"/>
          </a:xfrm>
          <a:prstGeom prst="rect">
            <a:avLst/>
          </a:prstGeom>
        </p:spPr>
      </p:pic>
    </p:spTree>
    <p:extLst>
      <p:ext uri="{BB962C8B-B14F-4D97-AF65-F5344CB8AC3E}">
        <p14:creationId xmlns:p14="http://schemas.microsoft.com/office/powerpoint/2010/main" val="3265211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7671" y="1138084"/>
            <a:ext cx="6059678"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74094" y="1861983"/>
            <a:ext cx="7596187" cy="3078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9936262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2148348" y="1669094"/>
            <a:ext cx="8229600" cy="408035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rPr>
              <a:t>MG 12 Exhibit List (explained later in course)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rPr>
              <a:t>Exhibit Labels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1" i="0" u="sng" strike="noStrike" kern="1200" cap="none" spc="0" normalizeH="0" baseline="0" noProof="0" dirty="0" smtClean="0">
                <a:ln>
                  <a:noFill/>
                </a:ln>
                <a:solidFill>
                  <a:srgbClr val="FF0000"/>
                </a:solidFill>
                <a:effectLst/>
                <a:uLnTx/>
                <a:uFillTx/>
                <a:latin typeface="Calibri"/>
                <a:ea typeface="+mn-ea"/>
                <a:cs typeface="+mn-cs"/>
              </a:rPr>
              <a:t>Remember Continuity</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rPr>
              <a:t>Remember unused material (Disclosure – MG6 forms explained later in course)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rPr>
              <a:t>Storage (It may need to be produced in court or for forensic examination later)</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rPr>
              <a:t>Return or destruction at end of the case</a:t>
            </a: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List All Exhibits</a:t>
            </a:r>
            <a:endParaRPr lang="en-GB" sz="4000" b="1" dirty="0">
              <a:solidFill>
                <a:schemeClr val="bg1"/>
              </a:solidFill>
            </a:endParaRPr>
          </a:p>
        </p:txBody>
      </p:sp>
    </p:spTree>
    <p:extLst>
      <p:ext uri="{BB962C8B-B14F-4D97-AF65-F5344CB8AC3E}">
        <p14:creationId xmlns:p14="http://schemas.microsoft.com/office/powerpoint/2010/main" val="43635225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301261" y="1707640"/>
            <a:ext cx="6176777" cy="368361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rPr>
              <a:t>Description of Exhibits</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rPr>
              <a:t>Custody Number / Identification</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rPr>
              <a:t>Signature of Witness</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rPr>
              <a:t>Address/Person from where/whom,                                                            the exhibit was found</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rPr>
              <a:t>Identity mark of exhibit</a:t>
            </a:r>
          </a:p>
          <a:p>
            <a:pPr marL="342900" marR="0" lvl="0" indent="-342900" algn="l" defTabSz="914400" rtl="0" eaLnBrk="1" fontAlgn="auto" latinLnBrk="0" hangingPunct="1">
              <a:lnSpc>
                <a:spcPct val="90000"/>
              </a:lnSpc>
              <a:spcBef>
                <a:spcPct val="2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rPr>
              <a:t>Date/time/number of person/s taking</a:t>
            </a:r>
            <a:r>
              <a:rPr kumimoji="0" lang="en-GB" altLang="en-US" sz="3200" b="0" i="0" u="none" strike="noStrike" kern="1200" cap="none" spc="0" normalizeH="0" noProof="0" dirty="0" smtClean="0">
                <a:ln>
                  <a:noFill/>
                </a:ln>
                <a:solidFill>
                  <a:sysClr val="windowText" lastClr="000000"/>
                </a:solidFill>
                <a:effectLst/>
                <a:uLnTx/>
                <a:uFillTx/>
                <a:latin typeface="Calibri"/>
                <a:ea typeface="+mn-ea"/>
                <a:cs typeface="+mn-cs"/>
              </a:rPr>
              <a:t> </a:t>
            </a:r>
            <a:r>
              <a:rPr kumimoji="0" lang="en-GB" altLang="en-US" sz="3200" b="0" i="0" u="none" strike="noStrike" kern="1200" cap="none" spc="0" normalizeH="0" baseline="0" noProof="0" dirty="0" smtClean="0">
                <a:ln>
                  <a:noFill/>
                </a:ln>
                <a:solidFill>
                  <a:sysClr val="windowText" lastClr="000000"/>
                </a:solidFill>
                <a:effectLst/>
                <a:uLnTx/>
                <a:uFillTx/>
                <a:latin typeface="Calibri"/>
                <a:ea typeface="+mn-ea"/>
                <a:cs typeface="+mn-cs"/>
              </a:rPr>
              <a:t>possession</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Dealing with Exhibits</a:t>
            </a:r>
            <a:endParaRPr lang="en-GB" sz="4000" b="1" dirty="0">
              <a:solidFill>
                <a:schemeClr val="bg1"/>
              </a:solidFill>
            </a:endParaRPr>
          </a:p>
        </p:txBody>
      </p:sp>
      <p:pic>
        <p:nvPicPr>
          <p:cNvPr id="5" name="Picture 4"/>
          <p:cNvPicPr>
            <a:picLocks noChangeAspect="1"/>
          </p:cNvPicPr>
          <p:nvPr/>
        </p:nvPicPr>
        <p:blipFill>
          <a:blip r:embed="rId4"/>
          <a:stretch>
            <a:fillRect/>
          </a:stretch>
        </p:blipFill>
        <p:spPr>
          <a:xfrm>
            <a:off x="8083250" y="1577322"/>
            <a:ext cx="3238500" cy="3944247"/>
          </a:xfrm>
          <a:prstGeom prst="rect">
            <a:avLst/>
          </a:prstGeom>
        </p:spPr>
      </p:pic>
    </p:spTree>
    <p:extLst>
      <p:ext uri="{BB962C8B-B14F-4D97-AF65-F5344CB8AC3E}">
        <p14:creationId xmlns:p14="http://schemas.microsoft.com/office/powerpoint/2010/main" val="208273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301262" y="1526648"/>
            <a:ext cx="5537950" cy="4311444"/>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smtClean="0">
                <a:ln>
                  <a:noFill/>
                </a:ln>
                <a:effectLst/>
                <a:uLnTx/>
                <a:uFillTx/>
                <a:latin typeface="Calibri"/>
                <a:ea typeface="+mn-ea"/>
                <a:cs typeface="+mn-cs"/>
              </a:rPr>
              <a:t>Digital devices and media should not be seized just because they are there.</a:t>
            </a:r>
            <a:r>
              <a:rPr kumimoji="0" lang="en-GB" sz="2800" b="0" i="0" u="none" strike="noStrike" kern="1200" cap="none" spc="0" normalizeH="0" baseline="0" noProof="0" dirty="0" smtClean="0">
                <a:ln>
                  <a:noFill/>
                </a:ln>
                <a:effectLst/>
                <a:uLnTx/>
                <a:uFillTx/>
                <a:latin typeface="Calibri"/>
                <a:ea typeface="+mn-ea"/>
                <a:cs typeface="+mn-cs"/>
              </a:rPr>
              <a:t> The person in charge of the search must have </a:t>
            </a:r>
            <a:r>
              <a:rPr kumimoji="0" lang="en-GB" sz="2800" b="1" i="0" u="none" strike="noStrike" kern="1200" cap="none" spc="0" normalizeH="0" baseline="0" noProof="0" dirty="0" smtClean="0">
                <a:ln>
                  <a:noFill/>
                </a:ln>
                <a:effectLst/>
                <a:uLnTx/>
                <a:uFillTx/>
                <a:latin typeface="Calibri"/>
                <a:ea typeface="+mn-ea"/>
                <a:cs typeface="+mn-cs"/>
              </a:rPr>
              <a:t>reasonable grounds to remove property </a:t>
            </a:r>
            <a:r>
              <a:rPr kumimoji="0" lang="en-GB" sz="2800" b="0" i="0" u="none" strike="noStrike" kern="1200" cap="none" spc="0" normalizeH="0" baseline="0" noProof="0" dirty="0" smtClean="0">
                <a:ln>
                  <a:noFill/>
                </a:ln>
                <a:effectLst/>
                <a:uLnTx/>
                <a:uFillTx/>
                <a:latin typeface="Calibri"/>
                <a:ea typeface="+mn-ea"/>
                <a:cs typeface="+mn-cs"/>
              </a:rPr>
              <a:t>and there must be justifiable reasons for doing so. The search provisions of PACE Legislation Codes of Practice equally apply to digital devices and media in England, Wales and Northern Ireland. </a:t>
            </a:r>
            <a:endParaRPr kumimoji="0" lang="en-GB" sz="2800" b="0" i="0" u="none" strike="noStrike" kern="1200" cap="none" spc="0" normalizeH="0" baseline="0" noProof="0" dirty="0">
              <a:ln>
                <a:noFill/>
              </a:ln>
              <a:effectLst/>
              <a:uLnTx/>
              <a:uFillTx/>
              <a:latin typeface="Calibri"/>
              <a:ea typeface="+mn-ea"/>
              <a:cs typeface="+mn-cs"/>
            </a:endParaRPr>
          </a:p>
        </p:txBody>
      </p:sp>
      <p:sp>
        <p:nvSpPr>
          <p:cNvPr id="4" name="TextBox 3"/>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Digital Devices</a:t>
            </a:r>
            <a:endParaRPr lang="en-GB" sz="4000" b="1" dirty="0">
              <a:solidFill>
                <a:schemeClr val="bg1"/>
              </a:solidFill>
            </a:endParaRPr>
          </a:p>
        </p:txBody>
      </p:sp>
      <p:pic>
        <p:nvPicPr>
          <p:cNvPr id="5" name="Picture 4"/>
          <p:cNvPicPr>
            <a:picLocks noChangeAspect="1"/>
          </p:cNvPicPr>
          <p:nvPr/>
        </p:nvPicPr>
        <p:blipFill>
          <a:blip r:embed="rId4"/>
          <a:stretch>
            <a:fillRect/>
          </a:stretch>
        </p:blipFill>
        <p:spPr>
          <a:xfrm>
            <a:off x="7367954" y="1526648"/>
            <a:ext cx="4276725" cy="3678398"/>
          </a:xfrm>
          <a:prstGeom prst="rect">
            <a:avLst/>
          </a:prstGeom>
        </p:spPr>
      </p:pic>
    </p:spTree>
    <p:extLst>
      <p:ext uri="{BB962C8B-B14F-4D97-AF65-F5344CB8AC3E}">
        <p14:creationId xmlns:p14="http://schemas.microsoft.com/office/powerpoint/2010/main" val="4489479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810504" y="1487886"/>
            <a:ext cx="8475786" cy="426228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effectLst/>
                <a:uLnTx/>
                <a:uFillTx/>
                <a:latin typeface="Calibri"/>
                <a:ea typeface="+mn-ea"/>
                <a:cs typeface="+mn-cs"/>
              </a:rPr>
              <a:t>Seizing personnel should aim to take any other material and equipment related to the device; cables, packaging, removable media cards, manuals, phone bills etc. may assist the enquiry and minimise the delays in any examination</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b="0" i="0" u="none" strike="noStrike" kern="1200" cap="none" spc="0" normalizeH="0" baseline="0" noProof="0" dirty="0" smtClean="0">
                <a:ln>
                  <a:noFill/>
                </a:ln>
                <a:effectLst/>
                <a:uLnTx/>
                <a:uFillTx/>
                <a:latin typeface="Calibri"/>
                <a:ea typeface="+mn-ea"/>
                <a:cs typeface="+mn-cs"/>
              </a:rPr>
              <a:t>Packaging materials and associated paperwork may be a good source of Passwords / PIN / PUK details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Considerations</a:t>
            </a:r>
            <a:endParaRPr lang="en-GB" sz="4000" b="1" dirty="0">
              <a:solidFill>
                <a:schemeClr val="bg1"/>
              </a:solidFill>
            </a:endParaRPr>
          </a:p>
        </p:txBody>
      </p:sp>
    </p:spTree>
    <p:extLst>
      <p:ext uri="{BB962C8B-B14F-4D97-AF65-F5344CB8AC3E}">
        <p14:creationId xmlns:p14="http://schemas.microsoft.com/office/powerpoint/2010/main" val="3429129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828800" y="1256071"/>
            <a:ext cx="847049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The OIC should take into consideration any requirements to preserve other forensic evidence (DNA, fingerprints, firearms, narcotics.) The sequence of examination is critical (e.g. fingerprint retrieval techniques may result in the device being unusable). Examining a device, without taking appropriate precautions, might destroy vital fingerprint or DNA evidence.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Considerations</a:t>
            </a:r>
            <a:endParaRPr lang="en-GB" sz="4000" b="1" dirty="0">
              <a:solidFill>
                <a:schemeClr val="bg1"/>
              </a:solidFill>
            </a:endParaRPr>
          </a:p>
        </p:txBody>
      </p:sp>
    </p:spTree>
    <p:extLst>
      <p:ext uri="{BB962C8B-B14F-4D97-AF65-F5344CB8AC3E}">
        <p14:creationId xmlns:p14="http://schemas.microsoft.com/office/powerpoint/2010/main" val="3883837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301261" y="1934307"/>
            <a:ext cx="4885120" cy="3977059"/>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Victim Support</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Crime Prevention Advice</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Investigation Process </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Contact Point </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Media Consent </a:t>
            </a:r>
          </a:p>
          <a:p>
            <a:pPr marL="342900" marR="0" lvl="0" indent="-342900" algn="l" defTabSz="914400" rtl="0" eaLnBrk="1" fontAlgn="auto" latinLnBrk="0" hangingPunct="1">
              <a:lnSpc>
                <a:spcPct val="100000"/>
              </a:lnSpc>
              <a:spcBef>
                <a:spcPct val="50000"/>
              </a:spcBef>
              <a:spcAft>
                <a:spcPts val="0"/>
              </a:spcAft>
              <a:buClrTx/>
              <a:buSzTx/>
              <a:buFont typeface="Arial" panose="020B0604020202020204" pitchFamily="34" charset="0"/>
              <a:buChar char="•"/>
              <a:tabLst/>
              <a:defRPr/>
            </a:pPr>
            <a:r>
              <a:rPr kumimoji="0" lang="en-GB" altLang="en-US" sz="3200" b="0" i="0" u="none" strike="noStrike" kern="1200" cap="none" spc="0" normalizeH="0" baseline="0" noProof="0" dirty="0" smtClean="0">
                <a:ln>
                  <a:noFill/>
                </a:ln>
                <a:effectLst/>
                <a:uLnTx/>
                <a:uFillTx/>
                <a:latin typeface="Calibri"/>
                <a:ea typeface="+mn-ea"/>
                <a:cs typeface="+mn-cs"/>
              </a:rPr>
              <a:t>Be Positive and Honest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01261" y="311732"/>
            <a:ext cx="9494272" cy="1323439"/>
          </a:xfrm>
          <a:prstGeom prst="rect">
            <a:avLst/>
          </a:prstGeom>
          <a:solidFill>
            <a:srgbClr val="002060"/>
          </a:solidFill>
        </p:spPr>
        <p:txBody>
          <a:bodyPr wrap="square" rtlCol="0">
            <a:spAutoFit/>
          </a:bodyPr>
          <a:lstStyle/>
          <a:p>
            <a:pPr algn="ctr"/>
            <a:r>
              <a:rPr lang="en-GB" sz="4000" b="1" dirty="0" smtClean="0">
                <a:solidFill>
                  <a:schemeClr val="bg1"/>
                </a:solidFill>
              </a:rPr>
              <a:t>Victim Support: </a:t>
            </a:r>
          </a:p>
          <a:p>
            <a:pPr algn="ctr"/>
            <a:r>
              <a:rPr lang="en-GB" sz="4000" b="1" dirty="0" smtClean="0">
                <a:solidFill>
                  <a:schemeClr val="bg1"/>
                </a:solidFill>
              </a:rPr>
              <a:t>Provide Guidance and Support</a:t>
            </a:r>
            <a:endParaRPr lang="en-GB" sz="4000" b="1" dirty="0">
              <a:solidFill>
                <a:schemeClr val="bg1"/>
              </a:solidFill>
            </a:endParaRPr>
          </a:p>
        </p:txBody>
      </p:sp>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l="3646" t="9231" r="4976" b="14360"/>
          <a:stretch/>
        </p:blipFill>
        <p:spPr>
          <a:xfrm>
            <a:off x="6611816" y="2278492"/>
            <a:ext cx="4800600" cy="3288687"/>
          </a:xfrm>
          <a:prstGeom prst="rect">
            <a:avLst/>
          </a:prstGeom>
        </p:spPr>
      </p:pic>
    </p:spTree>
    <p:extLst>
      <p:ext uri="{BB962C8B-B14F-4D97-AF65-F5344CB8AC3E}">
        <p14:creationId xmlns:p14="http://schemas.microsoft.com/office/powerpoint/2010/main" val="337422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95737" y="1337818"/>
            <a:ext cx="7282538"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Who are Victims?</a:t>
            </a:r>
            <a:endParaRPr lang="en-GB" sz="4000" b="1" dirty="0">
              <a:solidFill>
                <a:schemeClr val="bg1"/>
              </a:solidFill>
            </a:endParaRPr>
          </a:p>
        </p:txBody>
      </p:sp>
    </p:spTree>
    <p:extLst>
      <p:ext uri="{BB962C8B-B14F-4D97-AF65-F5344CB8AC3E}">
        <p14:creationId xmlns:p14="http://schemas.microsoft.com/office/powerpoint/2010/main" val="255863935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2236839" y="1315065"/>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sz="2400" b="0" i="0" u="none" strike="noStrike" kern="1200" cap="none" spc="0" normalizeH="0" baseline="0" noProof="0" dirty="0" smtClean="0">
                <a:ln>
                  <a:noFill/>
                </a:ln>
                <a:effectLst/>
                <a:uLnTx/>
                <a:uFillTx/>
                <a:latin typeface="Calibri"/>
                <a:ea typeface="MS PGothic" pitchFamily="34" charset="-128"/>
                <a:cs typeface="+mn-cs"/>
              </a:rPr>
              <a:t>You must update the Victim;  within the below timescales;</a:t>
            </a:r>
            <a:endParaRPr kumimoji="0" lang="en-GB" sz="2400" b="1" i="0" u="none" strike="noStrike" kern="1200" cap="none" spc="0" normalizeH="0" baseline="0" noProof="0" dirty="0" smtClean="0">
              <a:ln>
                <a:noFill/>
              </a:ln>
              <a:effectLst/>
              <a:uLnTx/>
              <a:uFillTx/>
              <a:latin typeface="Calibri"/>
              <a:ea typeface="MS PGothic" pitchFamily="34" charset="-128"/>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1" i="0" u="none" strike="noStrike" kern="1200" cap="none" spc="0" normalizeH="0" baseline="0" noProof="0" dirty="0" smtClean="0">
                <a:ln>
                  <a:noFill/>
                </a:ln>
                <a:solidFill>
                  <a:srgbClr val="0070C0"/>
                </a:solidFill>
                <a:effectLst/>
                <a:uLnTx/>
                <a:uFillTx/>
                <a:latin typeface="Calibri"/>
                <a:ea typeface="MS PGothic" pitchFamily="34" charset="-128"/>
                <a:cs typeface="+mn-cs"/>
              </a:rPr>
              <a:t>Priority Victims </a:t>
            </a:r>
            <a:r>
              <a:rPr kumimoji="0" lang="en-GB" sz="2400" b="0" i="0" u="none" strike="noStrike" kern="1200" cap="none" spc="0" normalizeH="0" baseline="0" noProof="0" dirty="0" smtClean="0">
                <a:ln>
                  <a:noFill/>
                </a:ln>
                <a:effectLst/>
                <a:uLnTx/>
                <a:uFillTx/>
                <a:latin typeface="Calibri"/>
                <a:ea typeface="MS PGothic" pitchFamily="34" charset="-128"/>
                <a:cs typeface="+mn-cs"/>
              </a:rPr>
              <a:t>(Enhanced provisions) = </a:t>
            </a:r>
            <a:r>
              <a:rPr kumimoji="0" lang="en-GB" sz="2400" b="1" i="0" u="none" strike="noStrike" kern="1200" cap="none" spc="0" normalizeH="0" baseline="0" noProof="0" dirty="0" smtClean="0">
                <a:ln>
                  <a:noFill/>
                </a:ln>
                <a:solidFill>
                  <a:srgbClr val="0070C0"/>
                </a:solidFill>
                <a:effectLst/>
                <a:uLnTx/>
                <a:uFillTx/>
                <a:latin typeface="Calibri"/>
                <a:ea typeface="MS PGothic" pitchFamily="34" charset="-128"/>
                <a:cs typeface="+mn-cs"/>
              </a:rPr>
              <a:t>1 working day </a:t>
            </a:r>
            <a:endParaRPr kumimoji="0" lang="en-GB" sz="2400" b="0" i="0" u="none" strike="noStrike" kern="1200" cap="none" spc="0" normalizeH="0" baseline="0" noProof="0" dirty="0" smtClean="0">
              <a:ln>
                <a:noFill/>
              </a:ln>
              <a:solidFill>
                <a:srgbClr val="0070C0"/>
              </a:solidFill>
              <a:effectLst/>
              <a:uLnTx/>
              <a:uFillTx/>
              <a:latin typeface="Calibri"/>
              <a:ea typeface="MS PGothic" pitchFamily="34" charset="-128"/>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1" i="0" u="none" strike="noStrike" kern="1200" cap="none" spc="0" normalizeH="0" baseline="0" noProof="0" dirty="0" smtClean="0">
                <a:ln>
                  <a:noFill/>
                </a:ln>
                <a:solidFill>
                  <a:srgbClr val="0070C0"/>
                </a:solidFill>
                <a:effectLst/>
                <a:uLnTx/>
                <a:uFillTx/>
                <a:latin typeface="Calibri"/>
                <a:ea typeface="MS PGothic" pitchFamily="34" charset="-128"/>
                <a:cs typeface="+mn-cs"/>
              </a:rPr>
              <a:t>Standard Victims </a:t>
            </a:r>
            <a:r>
              <a:rPr kumimoji="0" lang="en-GB" sz="2400" b="0" i="0" u="none" strike="noStrike" kern="1200" cap="none" spc="0" normalizeH="0" baseline="0" noProof="0" dirty="0" smtClean="0">
                <a:ln>
                  <a:noFill/>
                </a:ln>
                <a:effectLst/>
                <a:uLnTx/>
                <a:uFillTx/>
                <a:latin typeface="Calibri"/>
                <a:ea typeface="MS PGothic" pitchFamily="34" charset="-128"/>
                <a:cs typeface="+mn-cs"/>
              </a:rPr>
              <a:t>= </a:t>
            </a:r>
            <a:r>
              <a:rPr kumimoji="0" lang="en-GB" sz="2400" b="1" i="0" u="none" strike="noStrike" kern="1200" cap="none" spc="0" normalizeH="0" baseline="0" noProof="0" dirty="0" smtClean="0">
                <a:ln>
                  <a:noFill/>
                </a:ln>
                <a:solidFill>
                  <a:srgbClr val="0070C0"/>
                </a:solidFill>
                <a:effectLst/>
                <a:uLnTx/>
                <a:uFillTx/>
                <a:latin typeface="Calibri"/>
                <a:ea typeface="MS PGothic" pitchFamily="34" charset="-128"/>
                <a:cs typeface="+mn-cs"/>
              </a:rPr>
              <a:t>5 working days </a:t>
            </a:r>
          </a:p>
          <a:p>
            <a:pPr marL="342900" marR="0" lvl="0" indent="-342900" algn="just"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0" u="none" strike="noStrike" kern="1200" cap="none" spc="0" normalizeH="0" baseline="0" noProof="0" dirty="0" smtClean="0">
                <a:ln>
                  <a:noFill/>
                </a:ln>
                <a:effectLst/>
                <a:uLnTx/>
                <a:uFillTx/>
                <a:latin typeface="Calibri"/>
                <a:ea typeface="MS PGothic" pitchFamily="34" charset="-128"/>
                <a:cs typeface="+mn-cs"/>
              </a:rPr>
              <a:t>You must </a:t>
            </a:r>
            <a:r>
              <a:rPr kumimoji="0" lang="en-GB" sz="2400" b="1" i="0" u="none" strike="noStrike" kern="1200" cap="none" spc="0" normalizeH="0" baseline="0" noProof="0" dirty="0" smtClean="0">
                <a:ln>
                  <a:noFill/>
                </a:ln>
                <a:solidFill>
                  <a:srgbClr val="0070C0"/>
                </a:solidFill>
                <a:effectLst/>
                <a:uLnTx/>
                <a:uFillTx/>
                <a:latin typeface="Calibri"/>
                <a:ea typeface="MS PGothic" pitchFamily="34" charset="-128"/>
                <a:cs typeface="+mn-cs"/>
              </a:rPr>
              <a:t>update</a:t>
            </a:r>
            <a:r>
              <a:rPr kumimoji="0" lang="en-GB" sz="2400" b="0" i="0" u="none" strike="noStrike" kern="1200" cap="none" spc="0" normalizeH="0" baseline="0" noProof="0" dirty="0" smtClean="0">
                <a:ln>
                  <a:noFill/>
                </a:ln>
                <a:effectLst/>
                <a:uLnTx/>
                <a:uFillTx/>
                <a:latin typeface="Calibri"/>
                <a:ea typeface="MS PGothic" pitchFamily="34" charset="-128"/>
                <a:cs typeface="+mn-cs"/>
              </a:rPr>
              <a:t> the Victim when there is a </a:t>
            </a:r>
            <a:r>
              <a:rPr kumimoji="0" lang="en-GB" sz="2400" b="1" i="0" u="none" strike="noStrike" kern="1200" cap="none" spc="0" normalizeH="0" baseline="0" noProof="0" dirty="0" smtClean="0">
                <a:ln>
                  <a:noFill/>
                </a:ln>
                <a:solidFill>
                  <a:srgbClr val="0070C0"/>
                </a:solidFill>
                <a:effectLst/>
                <a:uLnTx/>
                <a:uFillTx/>
                <a:latin typeface="Calibri"/>
                <a:ea typeface="MS PGothic" pitchFamily="34" charset="-128"/>
                <a:cs typeface="+mn-cs"/>
              </a:rPr>
              <a:t>significant</a:t>
            </a:r>
            <a:r>
              <a:rPr kumimoji="0" lang="en-GB" sz="2400" b="1" i="0" u="none" strike="noStrike" kern="1200" cap="none" spc="0" normalizeH="0" baseline="0" noProof="0" dirty="0" smtClean="0">
                <a:ln>
                  <a:noFill/>
                </a:ln>
                <a:effectLst/>
                <a:uLnTx/>
                <a:uFillTx/>
                <a:latin typeface="Calibri"/>
                <a:ea typeface="MS PGothic" pitchFamily="34" charset="-128"/>
                <a:cs typeface="+mn-cs"/>
              </a:rPr>
              <a:t> </a:t>
            </a:r>
            <a:r>
              <a:rPr kumimoji="0" lang="en-GB" sz="2400" b="1" i="0" u="none" strike="noStrike" kern="1200" cap="none" spc="0" normalizeH="0" baseline="0" noProof="0" dirty="0" smtClean="0">
                <a:ln>
                  <a:noFill/>
                </a:ln>
                <a:solidFill>
                  <a:srgbClr val="0070C0"/>
                </a:solidFill>
                <a:effectLst/>
                <a:uLnTx/>
                <a:uFillTx/>
                <a:latin typeface="Calibri"/>
                <a:ea typeface="MS PGothic" pitchFamily="34" charset="-128"/>
                <a:cs typeface="+mn-cs"/>
              </a:rPr>
              <a:t>development</a:t>
            </a:r>
            <a:r>
              <a:rPr kumimoji="0" lang="en-GB" sz="2400" b="1" i="0" u="none" strike="noStrike" kern="1200" cap="none" spc="0" normalizeH="0" baseline="0" noProof="0" dirty="0" smtClean="0">
                <a:ln>
                  <a:noFill/>
                </a:ln>
                <a:effectLst/>
                <a:uLnTx/>
                <a:uFillTx/>
                <a:latin typeface="Calibri"/>
                <a:ea typeface="MS PGothic" pitchFamily="34" charset="-128"/>
                <a:cs typeface="+mn-cs"/>
              </a:rPr>
              <a:t> </a:t>
            </a:r>
            <a:r>
              <a:rPr kumimoji="0" lang="en-GB" sz="2400" b="0" i="0" u="none" strike="noStrike" kern="1200" cap="none" spc="0" normalizeH="0" baseline="0" noProof="0" dirty="0" smtClean="0">
                <a:ln>
                  <a:noFill/>
                </a:ln>
                <a:effectLst/>
                <a:uLnTx/>
                <a:uFillTx/>
                <a:latin typeface="Calibri"/>
                <a:ea typeface="MS PGothic" pitchFamily="34" charset="-128"/>
                <a:cs typeface="+mn-cs"/>
              </a:rPr>
              <a:t>in the case – i.e. Arrest, Interview under caution, released without charge, released on bail, charged, </a:t>
            </a:r>
            <a:r>
              <a:rPr kumimoji="0" lang="en-GB" sz="2400" b="0" i="0" u="sng" strike="noStrike" kern="1200" cap="none" spc="0" normalizeH="0" baseline="0" noProof="0" dirty="0" smtClean="0">
                <a:ln>
                  <a:noFill/>
                </a:ln>
                <a:effectLst/>
                <a:uLnTx/>
                <a:uFillTx/>
                <a:latin typeface="Calibri"/>
                <a:ea typeface="MS PGothic" pitchFamily="34" charset="-128"/>
                <a:cs typeface="+mn-cs"/>
              </a:rPr>
              <a:t>changes</a:t>
            </a:r>
            <a:r>
              <a:rPr kumimoji="0" lang="en-GB" sz="2400" b="0" i="0" u="none" strike="noStrike" kern="1200" cap="none" spc="0" normalizeH="0" baseline="0" noProof="0" dirty="0" smtClean="0">
                <a:ln>
                  <a:noFill/>
                </a:ln>
                <a:effectLst/>
                <a:uLnTx/>
                <a:uFillTx/>
                <a:latin typeface="Calibri"/>
                <a:ea typeface="MS PGothic" pitchFamily="34" charset="-128"/>
                <a:cs typeface="+mn-cs"/>
              </a:rPr>
              <a:t> or </a:t>
            </a:r>
            <a:r>
              <a:rPr kumimoji="0" lang="en-GB" sz="2400" b="0" i="0" u="sng" strike="noStrike" kern="1200" cap="none" spc="0" normalizeH="0" baseline="0" noProof="0" dirty="0" smtClean="0">
                <a:ln>
                  <a:noFill/>
                </a:ln>
                <a:effectLst/>
                <a:uLnTx/>
                <a:uFillTx/>
                <a:latin typeface="Calibri"/>
                <a:ea typeface="MS PGothic" pitchFamily="34" charset="-128"/>
                <a:cs typeface="+mn-cs"/>
              </a:rPr>
              <a:t>cancellation of bail conditions</a:t>
            </a:r>
            <a:r>
              <a:rPr kumimoji="0" lang="en-GB" sz="2400" b="0" i="0" u="none" strike="noStrike" kern="1200" cap="none" spc="0" normalizeH="0" baseline="0" noProof="0" dirty="0" smtClean="0">
                <a:ln>
                  <a:noFill/>
                </a:ln>
                <a:effectLst/>
                <a:uLnTx/>
                <a:uFillTx/>
                <a:latin typeface="Calibri"/>
                <a:ea typeface="MS PGothic" pitchFamily="34" charset="-128"/>
                <a:cs typeface="+mn-cs"/>
              </a:rPr>
              <a:t>, NFA</a:t>
            </a:r>
          </a:p>
          <a:p>
            <a:pPr marL="342900" marR="0" lvl="0" indent="-342900" algn="just"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0" u="none" strike="noStrike" kern="1200" cap="none" spc="0" normalizeH="0" baseline="0" noProof="0" dirty="0" smtClean="0">
                <a:ln>
                  <a:noFill/>
                </a:ln>
                <a:effectLst/>
                <a:uLnTx/>
                <a:uFillTx/>
                <a:latin typeface="Calibri"/>
                <a:ea typeface="MS PGothic" pitchFamily="34" charset="-128"/>
                <a:cs typeface="+mn-cs"/>
              </a:rPr>
              <a:t>All Victims in DPP will receive a </a:t>
            </a:r>
            <a:r>
              <a:rPr kumimoji="0" lang="en-GB" sz="2400" b="1" i="0" u="none" strike="noStrike" kern="1200" cap="none" spc="0" normalizeH="0" baseline="0" noProof="0" dirty="0" smtClean="0">
                <a:ln>
                  <a:noFill/>
                </a:ln>
                <a:solidFill>
                  <a:srgbClr val="0070C0"/>
                </a:solidFill>
                <a:effectLst/>
                <a:uLnTx/>
                <a:uFillTx/>
                <a:latin typeface="Calibri"/>
                <a:ea typeface="MS PGothic" pitchFamily="34" charset="-128"/>
                <a:cs typeface="+mn-cs"/>
              </a:rPr>
              <a:t>21 day update</a:t>
            </a:r>
            <a:r>
              <a:rPr kumimoji="0" lang="en-GB" sz="2400" b="0" i="0" u="none" strike="noStrike" kern="1200" cap="none" spc="0" normalizeH="0" baseline="0" noProof="0" dirty="0" smtClean="0">
                <a:ln>
                  <a:noFill/>
                </a:ln>
                <a:effectLst/>
                <a:uLnTx/>
                <a:uFillTx/>
                <a:latin typeface="Calibri"/>
                <a:ea typeface="MS PGothic" pitchFamily="34" charset="-128"/>
                <a:cs typeface="+mn-cs"/>
              </a:rPr>
              <a:t>, unless they specifically state that they do not require that level of service; even if there are no developments in the case</a:t>
            </a:r>
          </a:p>
          <a:p>
            <a:pPr marL="342900" marR="0" lvl="0" indent="-342900" algn="just" defTabSz="914400" rtl="0" eaLnBrk="0" fontAlgn="base" latinLnBrk="0" hangingPunct="0">
              <a:lnSpc>
                <a:spcPct val="100000"/>
              </a:lnSpc>
              <a:spcBef>
                <a:spcPct val="20000"/>
              </a:spcBef>
              <a:spcAft>
                <a:spcPct val="0"/>
              </a:spcAft>
              <a:buClrTx/>
              <a:buSzTx/>
              <a:buFont typeface="Arial" charset="0"/>
              <a:buChar char="•"/>
              <a:tabLst/>
              <a:defRPr/>
            </a:pPr>
            <a:r>
              <a:rPr kumimoji="0" lang="en-GB" sz="2400" b="0" i="0" u="none" strike="noStrike" kern="1200" cap="none" spc="0" normalizeH="0" baseline="0" noProof="0" dirty="0" smtClean="0">
                <a:ln>
                  <a:noFill/>
                </a:ln>
                <a:effectLst/>
                <a:uLnTx/>
                <a:uFillTx/>
                <a:latin typeface="Calibri"/>
                <a:ea typeface="MS PGothic" pitchFamily="34" charset="-128"/>
                <a:cs typeface="+mn-cs"/>
              </a:rPr>
              <a:t>Record all updates on CMS – including attempts made.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Updating the Victim</a:t>
            </a:r>
            <a:endParaRPr lang="en-GB" sz="4000" b="1" dirty="0">
              <a:solidFill>
                <a:schemeClr val="bg1"/>
              </a:solidFill>
            </a:endParaRPr>
          </a:p>
        </p:txBody>
      </p:sp>
    </p:spTree>
    <p:extLst>
      <p:ext uri="{BB962C8B-B14F-4D97-AF65-F5344CB8AC3E}">
        <p14:creationId xmlns:p14="http://schemas.microsoft.com/office/powerpoint/2010/main" val="3869501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1912375" y="1285568"/>
            <a:ext cx="8229600" cy="4525963"/>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3200" b="0" i="0" u="none" strike="noStrike" kern="1200" cap="none" spc="0" normalizeH="0" baseline="0" noProof="0" dirty="0" smtClean="0">
                <a:ln>
                  <a:noFill/>
                </a:ln>
                <a:effectLst/>
                <a:uLnTx/>
                <a:uFillTx/>
                <a:latin typeface="Calibri"/>
                <a:ea typeface="+mn-ea"/>
                <a:cs typeface="+mn-cs"/>
              </a:rPr>
              <a:t>Agree with the Victim the </a:t>
            </a:r>
            <a:r>
              <a:rPr kumimoji="0" lang="en-GB" altLang="en-US" sz="3200" b="0" i="0" u="none" strike="noStrike" kern="1200" cap="none" spc="0" normalizeH="0" baseline="0" noProof="0" dirty="0" smtClean="0">
                <a:ln>
                  <a:noFill/>
                </a:ln>
                <a:solidFill>
                  <a:srgbClr val="0070C0"/>
                </a:solidFill>
                <a:effectLst/>
                <a:uLnTx/>
                <a:uFillTx/>
                <a:latin typeface="Calibri"/>
                <a:ea typeface="+mn-ea"/>
                <a:cs typeface="+mn-cs"/>
              </a:rPr>
              <a:t>‘</a:t>
            </a:r>
            <a:r>
              <a:rPr kumimoji="0" lang="en-GB" altLang="en-US" sz="3200" b="1" i="0" u="sng" strike="noStrike" kern="1200" cap="none" spc="0" normalizeH="0" baseline="0" noProof="0" dirty="0" smtClean="0">
                <a:ln>
                  <a:noFill/>
                </a:ln>
                <a:solidFill>
                  <a:srgbClr val="0070C0"/>
                </a:solidFill>
                <a:effectLst/>
                <a:uLnTx/>
                <a:uFillTx/>
                <a:latin typeface="Calibri"/>
                <a:ea typeface="+mn-ea"/>
                <a:cs typeface="+mn-cs"/>
              </a:rPr>
              <a:t>Contact Agreement (contract)</a:t>
            </a:r>
            <a:r>
              <a:rPr kumimoji="0" lang="en-GB" altLang="en-US" sz="3200" b="0" i="0" u="none" strike="noStrike" kern="1200" cap="none" spc="0" normalizeH="0" baseline="0" noProof="0" dirty="0" smtClean="0">
                <a:ln>
                  <a:noFill/>
                </a:ln>
                <a:solidFill>
                  <a:srgbClr val="0070C0"/>
                </a:solidFill>
                <a:effectLst/>
                <a:uLnTx/>
                <a:uFillTx/>
                <a:latin typeface="Calibri"/>
                <a:ea typeface="+mn-ea"/>
                <a:cs typeface="+mn-cs"/>
              </a:rPr>
              <a:t>’ </a:t>
            </a:r>
            <a:r>
              <a:rPr kumimoji="0" lang="en-GB" altLang="en-US" sz="3200" b="0" i="0" u="none" strike="noStrike" kern="1200" cap="none" spc="0" normalizeH="0" baseline="0" noProof="0" dirty="0" smtClean="0">
                <a:ln>
                  <a:noFill/>
                </a:ln>
                <a:effectLst/>
                <a:uLnTx/>
                <a:uFillTx/>
                <a:latin typeface="Calibri"/>
                <a:ea typeface="+mn-ea"/>
                <a:cs typeface="+mn-cs"/>
              </a:rPr>
              <a:t>Discussing how often updates or information will be given regards to the status of the case, taking the Victims’ views into consideration.  </a:t>
            </a:r>
          </a:p>
          <a:p>
            <a:pPr marL="342900" marR="0" lvl="0" indent="-342900" algn="just"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Contract needs to be ‘detailed and meaningful’.  It must contain timescales and be constantly reviewed and updated during the course of the investigation  </a:t>
            </a:r>
          </a:p>
          <a:p>
            <a:pPr marL="342900" marR="0" lvl="0" indent="-342900" algn="just"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Record the preferred method of contact e.g. In person, email, telephone, TMC</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A contract entry of ‘UPDATE WITH RELEVANT INFO’ is insufficient.</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Key Entitlements under the Victims Code</a:t>
            </a:r>
            <a:endParaRPr lang="en-GB" sz="4000" b="1" dirty="0">
              <a:solidFill>
                <a:schemeClr val="bg1"/>
              </a:solidFill>
            </a:endParaRPr>
          </a:p>
        </p:txBody>
      </p:sp>
    </p:spTree>
    <p:extLst>
      <p:ext uri="{BB962C8B-B14F-4D97-AF65-F5344CB8AC3E}">
        <p14:creationId xmlns:p14="http://schemas.microsoft.com/office/powerpoint/2010/main" val="1264071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2628189" y="1863970"/>
            <a:ext cx="6840415" cy="3270739"/>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r>
              <a:rPr kumimoji="0" lang="en-GB" altLang="en-US" sz="3900" b="0" i="0" u="none" strike="noStrike" kern="1200" cap="none" spc="0" normalizeH="0" baseline="0" noProof="0" dirty="0" smtClean="0">
                <a:ln>
                  <a:noFill/>
                </a:ln>
                <a:effectLst/>
                <a:uLnTx/>
                <a:uFillTx/>
                <a:latin typeface="Calibri"/>
                <a:ea typeface="+mn-ea"/>
                <a:cs typeface="+mn-cs"/>
              </a:rPr>
              <a:t>If a victim of a sexual offence makes a voluntary complaint after an offence, the person to whom they made the complaint can give evidence to this fact and what was said.  </a:t>
            </a:r>
          </a:p>
          <a:p>
            <a:pPr marL="0" marR="0" lvl="0" indent="0" algn="l" defTabSz="914400" rtl="0" eaLnBrk="1" fontAlgn="auto" latinLnBrk="0" hangingPunct="1">
              <a:lnSpc>
                <a:spcPct val="100000"/>
              </a:lnSpc>
              <a:spcBef>
                <a:spcPct val="20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5" name="TextBox 4"/>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Early Complaints of Sexual Offences</a:t>
            </a:r>
            <a:endParaRPr lang="en-GB" sz="4000" b="1" dirty="0">
              <a:solidFill>
                <a:schemeClr val="bg1"/>
              </a:solidFill>
            </a:endParaRPr>
          </a:p>
        </p:txBody>
      </p:sp>
    </p:spTree>
    <p:extLst>
      <p:ext uri="{BB962C8B-B14F-4D97-AF65-F5344CB8AC3E}">
        <p14:creationId xmlns:p14="http://schemas.microsoft.com/office/powerpoint/2010/main" val="293294241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2223743" y="1302207"/>
            <a:ext cx="7649308" cy="452596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What is meant by Early Evidence?</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What information should you obtain before deciding if it is relevant to collect a sample(s)?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Who else may you recover forensic evidence from?</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Use of Digital Camera to photograph the victim?</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Removal of Clothing before medical?</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smtClean="0">
                <a:ln>
                  <a:noFill/>
                </a:ln>
                <a:effectLst/>
                <a:uLnTx/>
                <a:uFillTx/>
                <a:latin typeface="Calibri"/>
                <a:ea typeface="+mn-ea"/>
                <a:cs typeface="+mn-cs"/>
              </a:rPr>
              <a:t>What if the Victim wants to use the toilet?</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smtClean="0">
              <a:ln>
                <a:noFill/>
              </a:ln>
              <a:solidFill>
                <a:srgbClr val="002060"/>
              </a:solidFill>
              <a:effectLst/>
              <a:uLnTx/>
              <a:uFillTx/>
              <a:latin typeface="Calibri"/>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Early Evidence Kit</a:t>
            </a:r>
            <a:endParaRPr lang="en-GB" sz="4000" b="1" dirty="0">
              <a:solidFill>
                <a:schemeClr val="bg1"/>
              </a:solidFill>
            </a:endParaRPr>
          </a:p>
        </p:txBody>
      </p:sp>
    </p:spTree>
    <p:extLst>
      <p:ext uri="{BB962C8B-B14F-4D97-AF65-F5344CB8AC3E}">
        <p14:creationId xmlns:p14="http://schemas.microsoft.com/office/powerpoint/2010/main" val="1265341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599767" y="1366873"/>
            <a:ext cx="8229600" cy="4525963"/>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514350" marR="0" lvl="0" indent="-514350" algn="l" defTabSz="914400" rtl="0" eaLnBrk="1" fontAlgn="auto" latinLnBrk="0" hangingPunct="1">
              <a:lnSpc>
                <a:spcPct val="90000"/>
              </a:lnSpc>
              <a:spcBef>
                <a:spcPct val="0"/>
              </a:spcBef>
              <a:spcAft>
                <a:spcPts val="2400"/>
              </a:spcAft>
              <a:buClrTx/>
              <a:buSzTx/>
              <a:buFont typeface="+mj-lt"/>
              <a:buAutoNum type="arabicPeriod"/>
              <a:tabLst/>
              <a:defRPr/>
            </a:pPr>
            <a:r>
              <a:rPr kumimoji="0" lang="en-GB" altLang="en-US" sz="3200" b="0" i="0" u="none" strike="noStrike" kern="1200" cap="none" spc="0" normalizeH="0" baseline="0" noProof="0" dirty="0" smtClean="0">
                <a:ln>
                  <a:noFill/>
                </a:ln>
                <a:effectLst/>
                <a:uLnTx/>
                <a:uFillTx/>
                <a:latin typeface="Calibri"/>
                <a:ea typeface="+mn-ea"/>
                <a:cs typeface="+mn-cs"/>
              </a:rPr>
              <a:t>You attend to speak to a victim who thinks he had his drink spiked in a club 10 days ago?</a:t>
            </a:r>
          </a:p>
          <a:p>
            <a:pPr marL="514350" marR="0" lvl="0" indent="-514350" algn="l" defTabSz="914400" rtl="0" eaLnBrk="1" fontAlgn="auto" latinLnBrk="0" hangingPunct="1">
              <a:lnSpc>
                <a:spcPct val="90000"/>
              </a:lnSpc>
              <a:spcBef>
                <a:spcPct val="0"/>
              </a:spcBef>
              <a:spcAft>
                <a:spcPts val="2400"/>
              </a:spcAft>
              <a:buClrTx/>
              <a:buSzTx/>
              <a:buFont typeface="+mj-lt"/>
              <a:buAutoNum type="arabicPeriod"/>
              <a:tabLst/>
              <a:defRPr/>
            </a:pPr>
            <a:r>
              <a:rPr kumimoji="0" lang="en-GB" altLang="en-US" sz="3200" b="0" i="0" u="none" strike="noStrike" kern="1200" cap="none" spc="0" normalizeH="0" baseline="0" noProof="0" dirty="0" smtClean="0">
                <a:ln>
                  <a:noFill/>
                </a:ln>
                <a:effectLst/>
                <a:uLnTx/>
                <a:uFillTx/>
                <a:latin typeface="Calibri"/>
                <a:ea typeface="+mn-ea"/>
                <a:cs typeface="+mn-cs"/>
              </a:rPr>
              <a:t>You attend to speak to a victim who claims she was out drinking a few hours ago and can’t account for the last 2 hours. She expresses a need to use the toilet.</a:t>
            </a:r>
          </a:p>
          <a:p>
            <a:pPr marL="514350" marR="0" lvl="0" indent="-514350" algn="l" defTabSz="914400" rtl="0" eaLnBrk="1" fontAlgn="auto" latinLnBrk="0" hangingPunct="1">
              <a:lnSpc>
                <a:spcPct val="90000"/>
              </a:lnSpc>
              <a:spcBef>
                <a:spcPct val="0"/>
              </a:spcBef>
              <a:spcAft>
                <a:spcPts val="2400"/>
              </a:spcAft>
              <a:buClrTx/>
              <a:buSzTx/>
              <a:buFont typeface="+mj-lt"/>
              <a:buAutoNum type="arabicPeriod"/>
              <a:tabLst/>
              <a:defRPr/>
            </a:pPr>
            <a:r>
              <a:rPr kumimoji="0" lang="en-GB" altLang="en-US" sz="3200" b="0" i="0" u="none" strike="noStrike" kern="1200" cap="none" spc="0" normalizeH="0" baseline="0" noProof="0" dirty="0" smtClean="0">
                <a:ln>
                  <a:noFill/>
                </a:ln>
                <a:effectLst/>
                <a:uLnTx/>
                <a:uFillTx/>
                <a:latin typeface="Calibri"/>
                <a:ea typeface="+mn-ea"/>
                <a:cs typeface="+mn-cs"/>
              </a:rPr>
              <a:t>You attend to speak to a victim who claims a man groped her breast through her blouse whilst standing at a bus stop 1 hour ago. She has not washed since.</a:t>
            </a:r>
          </a:p>
          <a:p>
            <a:pPr marL="514350" marR="0" lvl="0" indent="-514350" algn="l" defTabSz="914400" rtl="0" eaLnBrk="1" fontAlgn="auto" latinLnBrk="0" hangingPunct="1">
              <a:lnSpc>
                <a:spcPct val="90000"/>
              </a:lnSpc>
              <a:spcBef>
                <a:spcPct val="0"/>
              </a:spcBef>
              <a:spcAft>
                <a:spcPts val="2400"/>
              </a:spcAft>
              <a:buClrTx/>
              <a:buSzTx/>
              <a:buFont typeface="+mj-lt"/>
              <a:buAutoNum type="arabicPeriod"/>
              <a:tabLst/>
              <a:defRPr/>
            </a:pPr>
            <a:r>
              <a:rPr kumimoji="0" lang="en-GB" altLang="en-US" sz="3200" b="0" i="0" u="none" strike="noStrike" kern="1200" cap="none" spc="0" normalizeH="0" baseline="0" noProof="0" dirty="0" smtClean="0">
                <a:ln>
                  <a:noFill/>
                </a:ln>
                <a:effectLst/>
                <a:uLnTx/>
                <a:uFillTx/>
                <a:latin typeface="Calibri"/>
                <a:ea typeface="+mn-ea"/>
                <a:cs typeface="+mn-cs"/>
              </a:rPr>
              <a:t>You attend to speak to a victim who claims she was raped by her boyfriend yesterday. She states she needs to use the toilet because she has a heavy period having only “come on” that morning.</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301261" y="311732"/>
            <a:ext cx="9494272" cy="707886"/>
          </a:xfrm>
          <a:prstGeom prst="rect">
            <a:avLst/>
          </a:prstGeom>
          <a:solidFill>
            <a:srgbClr val="002060"/>
          </a:solidFill>
        </p:spPr>
        <p:txBody>
          <a:bodyPr wrap="square" rtlCol="0">
            <a:spAutoFit/>
          </a:bodyPr>
          <a:lstStyle/>
          <a:p>
            <a:pPr algn="ctr"/>
            <a:r>
              <a:rPr lang="en-GB" sz="4000" b="1" dirty="0" smtClean="0">
                <a:solidFill>
                  <a:schemeClr val="bg1"/>
                </a:solidFill>
              </a:rPr>
              <a:t>Any Forensic Samples to Collect?</a:t>
            </a:r>
            <a:endParaRPr lang="en-GB" sz="4000" b="1" dirty="0">
              <a:solidFill>
                <a:schemeClr val="bg1"/>
              </a:solidFill>
            </a:endParaRP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18290" y="1613057"/>
            <a:ext cx="2896752" cy="3627158"/>
          </a:xfrm>
          <a:prstGeom prst="rect">
            <a:avLst/>
          </a:prstGeom>
        </p:spPr>
      </p:pic>
    </p:spTree>
    <p:extLst>
      <p:ext uri="{BB962C8B-B14F-4D97-AF65-F5344CB8AC3E}">
        <p14:creationId xmlns:p14="http://schemas.microsoft.com/office/powerpoint/2010/main" val="216567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4"/>
          <p:cNvSpPr txBox="1">
            <a:spLocks/>
          </p:cNvSpPr>
          <p:nvPr/>
        </p:nvSpPr>
        <p:spPr>
          <a:xfrm>
            <a:off x="835269" y="2717922"/>
            <a:ext cx="5477608" cy="2539878"/>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400" b="0" i="0" u="none" strike="noStrike" kern="1200" cap="none" spc="0" normalizeH="0" baseline="0" noProof="0" dirty="0" smtClean="0">
                <a:ln>
                  <a:noFill/>
                </a:ln>
                <a:effectLst/>
                <a:uLnTx/>
                <a:uFillTx/>
                <a:latin typeface="Calibri"/>
              </a:rPr>
              <a:t>Obtain confirmation via Communication Centre if any trains are due </a:t>
            </a:r>
            <a:r>
              <a:rPr lang="en-GB" sz="2400" dirty="0" smtClean="0">
                <a:latin typeface="Calibri"/>
              </a:rPr>
              <a:t>and</a:t>
            </a:r>
            <a:r>
              <a:rPr kumimoji="0" lang="en-GB" sz="2400" b="0" i="0" u="none" strike="noStrike" kern="1200" cap="none" spc="0" normalizeH="0" baseline="0" noProof="0" dirty="0" smtClean="0">
                <a:ln>
                  <a:noFill/>
                </a:ln>
                <a:effectLst/>
                <a:uLnTx/>
                <a:uFillTx/>
                <a:latin typeface="Calibri"/>
              </a:rPr>
              <a:t> have lookouts in-case trains come </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400" b="0" i="0" u="none" strike="noStrike" kern="1200" cap="none" spc="0" normalizeH="0" baseline="0" noProof="0" dirty="0" smtClean="0">
                <a:ln>
                  <a:noFill/>
                </a:ln>
                <a:effectLst/>
                <a:uLnTx/>
                <a:uFillTx/>
                <a:latin typeface="Calibri"/>
              </a:rPr>
              <a:t>Wear PPE</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400" b="0" i="0" u="none" strike="noStrike" kern="1200" cap="none" spc="0" normalizeH="0" baseline="0" noProof="0" dirty="0" smtClean="0">
                <a:ln>
                  <a:noFill/>
                </a:ln>
                <a:effectLst/>
                <a:uLnTx/>
                <a:uFillTx/>
                <a:latin typeface="Calibri"/>
              </a:rPr>
              <a:t>Have good torch if dusk/night time</a:t>
            </a:r>
          </a:p>
        </p:txBody>
      </p:sp>
      <p:sp>
        <p:nvSpPr>
          <p:cNvPr id="4" name="TextBox 3"/>
          <p:cNvSpPr txBox="1"/>
          <p:nvPr/>
        </p:nvSpPr>
        <p:spPr>
          <a:xfrm>
            <a:off x="316523" y="278273"/>
            <a:ext cx="11658600" cy="954107"/>
          </a:xfrm>
          <a:prstGeom prst="rect">
            <a:avLst/>
          </a:prstGeom>
          <a:solidFill>
            <a:srgbClr val="002060"/>
          </a:solidFill>
        </p:spPr>
        <p:txBody>
          <a:bodyPr wrap="square" rtlCol="0">
            <a:spAutoFit/>
          </a:bodyPr>
          <a:lstStyle/>
          <a:p>
            <a:pPr algn="ctr"/>
            <a:r>
              <a:rPr lang="en-GB" sz="2800" b="1" dirty="0" smtClean="0">
                <a:solidFill>
                  <a:schemeClr val="bg1"/>
                </a:solidFill>
              </a:rPr>
              <a:t>Attending Rail Incidents: </a:t>
            </a:r>
          </a:p>
          <a:p>
            <a:pPr algn="ctr"/>
            <a:r>
              <a:rPr lang="en-GB" sz="2800" b="1" dirty="0" smtClean="0">
                <a:solidFill>
                  <a:schemeClr val="bg1"/>
                </a:solidFill>
              </a:rPr>
              <a:t>Dealing with incidents on or near active railway lines</a:t>
            </a:r>
            <a:endParaRPr lang="en-GB" sz="2800" b="1" dirty="0">
              <a:solidFill>
                <a:schemeClr val="bg1"/>
              </a:solidFill>
            </a:endParaRPr>
          </a:p>
        </p:txBody>
      </p:sp>
      <p:sp>
        <p:nvSpPr>
          <p:cNvPr id="5" name="Rectangle 4"/>
          <p:cNvSpPr/>
          <p:nvPr/>
        </p:nvSpPr>
        <p:spPr>
          <a:xfrm>
            <a:off x="316523" y="1574783"/>
            <a:ext cx="11658600" cy="830997"/>
          </a:xfrm>
          <a:prstGeom prst="rect">
            <a:avLst/>
          </a:prstGeom>
        </p:spPr>
        <p:txBody>
          <a:bodyPr wrap="square">
            <a:spAutoFit/>
          </a:bodyPr>
          <a:lstStyle/>
          <a:p>
            <a:pPr lvl="0">
              <a:spcBef>
                <a:spcPct val="20000"/>
              </a:spcBef>
              <a:defRPr/>
            </a:pPr>
            <a:r>
              <a:rPr lang="en-GB" sz="2400" b="1" dirty="0"/>
              <a:t>If you receive a report of </a:t>
            </a:r>
            <a:r>
              <a:rPr lang="en-GB" sz="2400" b="1" dirty="0" smtClean="0"/>
              <a:t>a) adults </a:t>
            </a:r>
            <a:r>
              <a:rPr lang="en-GB" sz="2400" b="1" dirty="0"/>
              <a:t>or children on the railway line, </a:t>
            </a:r>
            <a:r>
              <a:rPr lang="en-GB" sz="2400" b="1" dirty="0" smtClean="0"/>
              <a:t>b) a </a:t>
            </a:r>
            <a:r>
              <a:rPr lang="en-GB" sz="2400" b="1" dirty="0"/>
              <a:t>theft from a railway </a:t>
            </a:r>
            <a:r>
              <a:rPr lang="en-GB" sz="2400" b="1" dirty="0" smtClean="0"/>
              <a:t>line or c) a </a:t>
            </a:r>
            <a:r>
              <a:rPr lang="en-GB" sz="2400" b="1" dirty="0"/>
              <a:t>report of animal on the railway </a:t>
            </a:r>
            <a:r>
              <a:rPr lang="en-GB" sz="2400" b="1" dirty="0" smtClean="0"/>
              <a:t>line:</a:t>
            </a:r>
            <a:endParaRPr lang="en-GB" sz="2400" b="1" dirty="0"/>
          </a:p>
        </p:txBody>
      </p:sp>
      <p:sp>
        <p:nvSpPr>
          <p:cNvPr id="6" name="Rectangle 5"/>
          <p:cNvSpPr/>
          <p:nvPr/>
        </p:nvSpPr>
        <p:spPr>
          <a:xfrm>
            <a:off x="6312877" y="2717922"/>
            <a:ext cx="5336931" cy="2973122"/>
          </a:xfrm>
          <a:prstGeom prst="rect">
            <a:avLst/>
          </a:prstGeom>
        </p:spPr>
        <p:txBody>
          <a:bodyPr wrap="square">
            <a:spAutoFit/>
          </a:bodyPr>
          <a:lstStyle/>
          <a:p>
            <a:pPr lvl="0">
              <a:spcBef>
                <a:spcPct val="20000"/>
              </a:spcBef>
              <a:defRPr/>
            </a:pPr>
            <a:r>
              <a:rPr lang="en-GB" sz="2400" b="1" dirty="0"/>
              <a:t>Depending on </a:t>
            </a:r>
            <a:r>
              <a:rPr lang="en-GB" sz="2400" b="1" dirty="0" smtClean="0"/>
              <a:t>access:</a:t>
            </a:r>
            <a:endParaRPr lang="en-GB" sz="2400" b="1" dirty="0"/>
          </a:p>
          <a:p>
            <a:pPr marL="457200" lvl="0" indent="-457200">
              <a:spcBef>
                <a:spcPct val="20000"/>
              </a:spcBef>
              <a:buFont typeface="+mj-lt"/>
              <a:buAutoNum type="arabicPeriod" startAt="4"/>
              <a:defRPr/>
            </a:pPr>
            <a:r>
              <a:rPr lang="en-GB" sz="2400" dirty="0" smtClean="0"/>
              <a:t>Ensure </a:t>
            </a:r>
            <a:r>
              <a:rPr lang="en-GB" sz="2400" dirty="0"/>
              <a:t>trains are </a:t>
            </a:r>
            <a:r>
              <a:rPr lang="en-GB" sz="2400" dirty="0" smtClean="0"/>
              <a:t>stopped</a:t>
            </a:r>
            <a:endParaRPr lang="en-GB" sz="2400" dirty="0"/>
          </a:p>
          <a:p>
            <a:pPr marL="514350" lvl="0" indent="-514350">
              <a:spcBef>
                <a:spcPct val="20000"/>
              </a:spcBef>
              <a:buFont typeface="+mj-lt"/>
              <a:buAutoNum type="arabicPeriod" startAt="4"/>
              <a:defRPr/>
            </a:pPr>
            <a:r>
              <a:rPr lang="en-GB" sz="2400" dirty="0"/>
              <a:t>Ensure live cables turned </a:t>
            </a:r>
            <a:r>
              <a:rPr lang="en-GB" sz="2400" dirty="0" smtClean="0"/>
              <a:t>off</a:t>
            </a:r>
            <a:endParaRPr lang="en-GB" sz="2400" dirty="0"/>
          </a:p>
          <a:p>
            <a:pPr marL="514350" lvl="0" indent="-514350">
              <a:spcBef>
                <a:spcPct val="20000"/>
              </a:spcBef>
              <a:buFont typeface="+mj-lt"/>
              <a:buAutoNum type="arabicPeriod" startAt="4"/>
              <a:defRPr/>
            </a:pPr>
            <a:r>
              <a:rPr lang="en-GB" sz="2400" dirty="0"/>
              <a:t>Not have direct contact with any </a:t>
            </a:r>
            <a:r>
              <a:rPr lang="en-GB" sz="2400" dirty="0" smtClean="0"/>
              <a:t>rails</a:t>
            </a:r>
            <a:endParaRPr lang="en-GB" sz="2400" dirty="0"/>
          </a:p>
          <a:p>
            <a:pPr marL="514350" lvl="0" indent="-514350">
              <a:spcBef>
                <a:spcPct val="20000"/>
              </a:spcBef>
              <a:buFont typeface="+mj-lt"/>
              <a:buAutoNum type="arabicPeriod" startAt="4"/>
              <a:defRPr/>
            </a:pPr>
            <a:r>
              <a:rPr lang="en-GB" sz="2400" dirty="0"/>
              <a:t>Provide update to Communication Centre as dynamic assessment takes </a:t>
            </a:r>
            <a:r>
              <a:rPr lang="en-GB" sz="2400" dirty="0" smtClean="0"/>
              <a:t>shape/</a:t>
            </a:r>
            <a:endParaRPr lang="en-GB" sz="2400" dirty="0"/>
          </a:p>
        </p:txBody>
      </p:sp>
    </p:spTree>
    <p:extLst>
      <p:ext uri="{BB962C8B-B14F-4D97-AF65-F5344CB8AC3E}">
        <p14:creationId xmlns:p14="http://schemas.microsoft.com/office/powerpoint/2010/main" val="289843247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316523" y="278273"/>
            <a:ext cx="11658600" cy="954107"/>
          </a:xfrm>
          <a:prstGeom prst="rect">
            <a:avLst/>
          </a:prstGeom>
          <a:solidFill>
            <a:srgbClr val="002060"/>
          </a:solidFill>
        </p:spPr>
        <p:txBody>
          <a:bodyPr wrap="square" rtlCol="0">
            <a:spAutoFit/>
          </a:bodyPr>
          <a:lstStyle/>
          <a:p>
            <a:pPr algn="ctr"/>
            <a:r>
              <a:rPr lang="en-GB" sz="2800" b="1" dirty="0" smtClean="0">
                <a:solidFill>
                  <a:schemeClr val="bg1"/>
                </a:solidFill>
              </a:rPr>
              <a:t>Dealing with incidents on or near active railway lines</a:t>
            </a:r>
          </a:p>
          <a:p>
            <a:pPr algn="ctr"/>
            <a:r>
              <a:rPr lang="en-GB" sz="2800" b="1" dirty="0" smtClean="0">
                <a:solidFill>
                  <a:schemeClr val="bg1"/>
                </a:solidFill>
              </a:rPr>
              <a:t>Tracking a Suspect over Live Railway Lines</a:t>
            </a:r>
            <a:endParaRPr lang="en-GB" sz="2800" b="1" dirty="0">
              <a:solidFill>
                <a:schemeClr val="bg1"/>
              </a:solidFill>
            </a:endParaRPr>
          </a:p>
        </p:txBody>
      </p:sp>
      <p:sp>
        <p:nvSpPr>
          <p:cNvPr id="6" name="Content Placeholder 4"/>
          <p:cNvSpPr txBox="1">
            <a:spLocks/>
          </p:cNvSpPr>
          <p:nvPr/>
        </p:nvSpPr>
        <p:spPr>
          <a:xfrm>
            <a:off x="316523" y="1649733"/>
            <a:ext cx="5477608" cy="2289221"/>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200" b="0" i="0" u="none" strike="noStrike" kern="1200" cap="none" spc="0" normalizeH="0" baseline="0" noProof="0" dirty="0" smtClean="0">
                <a:ln>
                  <a:noFill/>
                </a:ln>
                <a:effectLst/>
                <a:uLnTx/>
                <a:uFillTx/>
                <a:latin typeface="Calibri"/>
              </a:rPr>
              <a:t>Notify Communication</a:t>
            </a:r>
            <a:r>
              <a:rPr kumimoji="0" lang="en-GB" sz="2200" b="0" i="0" u="none" strike="noStrike" kern="1200" cap="none" spc="0" normalizeH="0" noProof="0" dirty="0" smtClean="0">
                <a:ln>
                  <a:noFill/>
                </a:ln>
                <a:effectLst/>
                <a:uLnTx/>
                <a:uFillTx/>
                <a:latin typeface="Calibri"/>
              </a:rPr>
              <a:t> Centre of location of search</a:t>
            </a:r>
          </a:p>
          <a:p>
            <a:pPr marL="514350" lvl="0" indent="-514350">
              <a:buFont typeface="+mj-lt"/>
              <a:buAutoNum type="arabicPeriod"/>
              <a:defRPr/>
            </a:pPr>
            <a:r>
              <a:rPr lang="en-GB" sz="2200" dirty="0"/>
              <a:t>Obtain confirmation via Communication Centre if any trains due</a:t>
            </a:r>
            <a:r>
              <a:rPr kumimoji="0" lang="en-GB" sz="2200" b="0" i="0" u="none" strike="noStrike" kern="1200" cap="none" spc="0" normalizeH="0" baseline="0" noProof="0" dirty="0" smtClean="0">
                <a:ln>
                  <a:noFill/>
                </a:ln>
                <a:effectLst/>
                <a:uLnTx/>
                <a:uFillTx/>
                <a:latin typeface="Calibri"/>
              </a:rPr>
              <a:t> </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200" b="0" i="0" u="none" strike="noStrike" kern="1200" cap="none" spc="0" normalizeH="0" baseline="0" noProof="0" dirty="0" smtClean="0">
                <a:ln>
                  <a:noFill/>
                </a:ln>
                <a:effectLst/>
                <a:uLnTx/>
                <a:uFillTx/>
                <a:latin typeface="Calibri"/>
              </a:rPr>
              <a:t>Wear PPE</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200" b="0" i="0" u="none" strike="noStrike" kern="1200" cap="none" spc="0" normalizeH="0" baseline="0" noProof="0" dirty="0" smtClean="0">
                <a:ln>
                  <a:noFill/>
                </a:ln>
                <a:effectLst/>
                <a:uLnTx/>
                <a:uFillTx/>
                <a:latin typeface="Calibri"/>
              </a:rPr>
              <a:t>Have good torch if dusk/night time</a:t>
            </a:r>
          </a:p>
        </p:txBody>
      </p:sp>
      <p:sp>
        <p:nvSpPr>
          <p:cNvPr id="7" name="Rectangle 6"/>
          <p:cNvSpPr/>
          <p:nvPr/>
        </p:nvSpPr>
        <p:spPr>
          <a:xfrm>
            <a:off x="6145823" y="1649733"/>
            <a:ext cx="5336931" cy="3410164"/>
          </a:xfrm>
          <a:prstGeom prst="rect">
            <a:avLst/>
          </a:prstGeom>
        </p:spPr>
        <p:txBody>
          <a:bodyPr wrap="square">
            <a:spAutoFit/>
          </a:bodyPr>
          <a:lstStyle/>
          <a:p>
            <a:pPr lvl="0">
              <a:spcBef>
                <a:spcPct val="20000"/>
              </a:spcBef>
              <a:defRPr/>
            </a:pPr>
            <a:r>
              <a:rPr lang="en-GB" sz="2200" b="1" dirty="0"/>
              <a:t>Depending on </a:t>
            </a:r>
            <a:r>
              <a:rPr lang="en-GB" sz="2200" b="1" dirty="0" smtClean="0"/>
              <a:t>access:</a:t>
            </a:r>
            <a:endParaRPr lang="en-GB" sz="2200" b="1" dirty="0"/>
          </a:p>
          <a:p>
            <a:pPr marL="457200" lvl="0" indent="-457200">
              <a:spcBef>
                <a:spcPct val="20000"/>
              </a:spcBef>
              <a:buFont typeface="+mj-lt"/>
              <a:buAutoNum type="arabicPeriod" startAt="5"/>
              <a:defRPr/>
            </a:pPr>
            <a:r>
              <a:rPr lang="en-GB" sz="2200" dirty="0" smtClean="0"/>
              <a:t>Keep a sharp lookout in case trains come before they are stopped</a:t>
            </a:r>
            <a:endParaRPr lang="en-GB" sz="2200" dirty="0"/>
          </a:p>
          <a:p>
            <a:pPr marL="514350" lvl="0" indent="-514350">
              <a:spcBef>
                <a:spcPct val="20000"/>
              </a:spcBef>
              <a:buFont typeface="+mj-lt"/>
              <a:buAutoNum type="arabicPeriod" startAt="5"/>
              <a:defRPr/>
            </a:pPr>
            <a:r>
              <a:rPr lang="en-GB" sz="2200" dirty="0" smtClean="0"/>
              <a:t>Avoid any direct contact with any rails</a:t>
            </a:r>
            <a:endParaRPr lang="en-GB" sz="2200" dirty="0"/>
          </a:p>
          <a:p>
            <a:pPr marL="514350" lvl="0" indent="-514350">
              <a:spcBef>
                <a:spcPct val="20000"/>
              </a:spcBef>
              <a:buFont typeface="+mj-lt"/>
              <a:buAutoNum type="arabicPeriod" startAt="5"/>
              <a:defRPr/>
            </a:pPr>
            <a:r>
              <a:rPr lang="en-GB" sz="2200" dirty="0" smtClean="0"/>
              <a:t>Decide if following the suspect over the lines is required</a:t>
            </a:r>
            <a:endParaRPr lang="en-GB" sz="2200" dirty="0"/>
          </a:p>
          <a:p>
            <a:pPr marL="514350" lvl="0" indent="-514350">
              <a:spcBef>
                <a:spcPct val="20000"/>
              </a:spcBef>
              <a:buFont typeface="+mj-lt"/>
              <a:buAutoNum type="arabicPeriod" startAt="5"/>
              <a:defRPr/>
            </a:pPr>
            <a:r>
              <a:rPr lang="en-GB" sz="2200" dirty="0"/>
              <a:t>Provide update to Communication Centre as dynamic assessment takes </a:t>
            </a:r>
            <a:r>
              <a:rPr lang="en-GB" sz="2200" dirty="0" smtClean="0"/>
              <a:t>shape.</a:t>
            </a:r>
            <a:endParaRPr lang="en-GB" sz="2200" dirty="0"/>
          </a:p>
        </p:txBody>
      </p:sp>
      <p:pic>
        <p:nvPicPr>
          <p:cNvPr id="8" name="Picture 7"/>
          <p:cNvPicPr>
            <a:picLocks noChangeAspect="1"/>
          </p:cNvPicPr>
          <p:nvPr/>
        </p:nvPicPr>
        <p:blipFill>
          <a:blip r:embed="rId4"/>
          <a:stretch>
            <a:fillRect/>
          </a:stretch>
        </p:blipFill>
        <p:spPr>
          <a:xfrm>
            <a:off x="1802687" y="4073564"/>
            <a:ext cx="3991444" cy="1972666"/>
          </a:xfrm>
          <a:prstGeom prst="rect">
            <a:avLst/>
          </a:prstGeom>
        </p:spPr>
      </p:pic>
    </p:spTree>
    <p:extLst>
      <p:ext uri="{BB962C8B-B14F-4D97-AF65-F5344CB8AC3E}">
        <p14:creationId xmlns:p14="http://schemas.microsoft.com/office/powerpoint/2010/main" val="703709890"/>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316523" y="278273"/>
            <a:ext cx="11658600" cy="954107"/>
          </a:xfrm>
          <a:prstGeom prst="rect">
            <a:avLst/>
          </a:prstGeom>
          <a:solidFill>
            <a:srgbClr val="002060"/>
          </a:solidFill>
        </p:spPr>
        <p:txBody>
          <a:bodyPr wrap="square" rtlCol="0">
            <a:spAutoFit/>
          </a:bodyPr>
          <a:lstStyle/>
          <a:p>
            <a:pPr algn="ctr"/>
            <a:r>
              <a:rPr lang="en-GB" sz="2800" b="1" dirty="0" smtClean="0">
                <a:solidFill>
                  <a:schemeClr val="bg1"/>
                </a:solidFill>
              </a:rPr>
              <a:t>Attending Rail Incidents: </a:t>
            </a:r>
          </a:p>
          <a:p>
            <a:pPr algn="ctr"/>
            <a:r>
              <a:rPr lang="en-GB" sz="2800" b="1" dirty="0" smtClean="0">
                <a:solidFill>
                  <a:schemeClr val="bg1"/>
                </a:solidFill>
              </a:rPr>
              <a:t>Dealing with incidents on or near active railway lines</a:t>
            </a:r>
            <a:endParaRPr lang="en-GB" sz="2800" b="1" dirty="0">
              <a:solidFill>
                <a:schemeClr val="bg1"/>
              </a:solidFill>
            </a:endParaRPr>
          </a:p>
        </p:txBody>
      </p:sp>
      <p:sp>
        <p:nvSpPr>
          <p:cNvPr id="5" name="Rectangle 4"/>
          <p:cNvSpPr/>
          <p:nvPr/>
        </p:nvSpPr>
        <p:spPr>
          <a:xfrm>
            <a:off x="3220182" y="1674487"/>
            <a:ext cx="5851282" cy="461665"/>
          </a:xfrm>
          <a:prstGeom prst="rect">
            <a:avLst/>
          </a:prstGeom>
        </p:spPr>
        <p:txBody>
          <a:bodyPr wrap="square">
            <a:spAutoFit/>
          </a:bodyPr>
          <a:lstStyle/>
          <a:p>
            <a:pPr lvl="0">
              <a:spcBef>
                <a:spcPct val="20000"/>
              </a:spcBef>
              <a:defRPr/>
            </a:pPr>
            <a:r>
              <a:rPr lang="en-GB" sz="2400" b="1" dirty="0" smtClean="0"/>
              <a:t>Suicide – body parts – not impacted by train:</a:t>
            </a:r>
            <a:endParaRPr lang="en-GB" sz="2400" b="1" dirty="0"/>
          </a:p>
        </p:txBody>
      </p:sp>
      <p:sp>
        <p:nvSpPr>
          <p:cNvPr id="6" name="Content Placeholder 4"/>
          <p:cNvSpPr txBox="1">
            <a:spLocks/>
          </p:cNvSpPr>
          <p:nvPr/>
        </p:nvSpPr>
        <p:spPr>
          <a:xfrm>
            <a:off x="668215" y="2490572"/>
            <a:ext cx="5081954" cy="3118919"/>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200" b="0" i="0" u="none" strike="noStrike" kern="1200" cap="none" spc="0" normalizeH="0" baseline="0" noProof="0" dirty="0" smtClean="0">
                <a:ln>
                  <a:noFill/>
                </a:ln>
                <a:effectLst/>
                <a:uLnTx/>
                <a:uFillTx/>
                <a:latin typeface="Calibri"/>
              </a:rPr>
              <a:t>Ensure trains are stopped</a:t>
            </a:r>
            <a:endParaRPr kumimoji="0" lang="en-GB" sz="2200" b="0" i="0" u="none" strike="noStrike" kern="1200" cap="none" spc="0" normalizeH="0" noProof="0" dirty="0" smtClean="0">
              <a:ln>
                <a:noFill/>
              </a:ln>
              <a:effectLst/>
              <a:uLnTx/>
              <a:uFillTx/>
              <a:latin typeface="Calibri"/>
            </a:endParaRPr>
          </a:p>
          <a:p>
            <a:pPr marL="514350" lvl="0" indent="-514350">
              <a:buFont typeface="+mj-lt"/>
              <a:buAutoNum type="arabicPeriod"/>
              <a:defRPr/>
            </a:pPr>
            <a:r>
              <a:rPr lang="en-GB" sz="2200" dirty="0" smtClean="0"/>
              <a:t>Have lookouts in case trains come before they are stopped</a:t>
            </a:r>
            <a:endParaRPr kumimoji="0" lang="en-GB" sz="2200" b="0" i="0" u="none" strike="noStrike" kern="1200" cap="none" spc="0" normalizeH="0" baseline="0" noProof="0" dirty="0" smtClean="0">
              <a:ln>
                <a:noFill/>
              </a:ln>
              <a:effectLst/>
              <a:uLnTx/>
              <a:uFillTx/>
              <a:latin typeface="Calibri"/>
            </a:endParaRP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200" b="0" i="0" u="none" strike="noStrike" kern="1200" cap="none" spc="0" normalizeH="0" baseline="0" noProof="0" dirty="0" smtClean="0">
                <a:ln>
                  <a:noFill/>
                </a:ln>
                <a:effectLst/>
                <a:uLnTx/>
                <a:uFillTx/>
                <a:latin typeface="Calibri"/>
              </a:rPr>
              <a:t>Wear PPE</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200" b="0" i="0" u="none" strike="noStrike" kern="1200" cap="none" spc="0" normalizeH="0" baseline="0" noProof="0" dirty="0" smtClean="0">
                <a:ln>
                  <a:noFill/>
                </a:ln>
                <a:effectLst/>
                <a:uLnTx/>
                <a:uFillTx/>
                <a:latin typeface="Calibri"/>
              </a:rPr>
              <a:t>Have good torch if dusk/night time</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lang="en-GB" sz="2200" dirty="0" smtClean="0">
                <a:latin typeface="Calibri"/>
              </a:rPr>
              <a:t>Ensure live cables are turned off</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200" b="0" i="0" u="none" strike="noStrike" kern="1200" cap="none" spc="0" normalizeH="0" baseline="0" noProof="0" dirty="0" smtClean="0">
                <a:ln>
                  <a:noFill/>
                </a:ln>
                <a:effectLst/>
                <a:uLnTx/>
                <a:uFillTx/>
                <a:latin typeface="Calibri"/>
              </a:rPr>
              <a:t>Ensure all staff are fully briefed on requirements</a:t>
            </a:r>
          </a:p>
        </p:txBody>
      </p:sp>
      <p:sp>
        <p:nvSpPr>
          <p:cNvPr id="7" name="Content Placeholder 4"/>
          <p:cNvSpPr txBox="1">
            <a:spLocks/>
          </p:cNvSpPr>
          <p:nvPr/>
        </p:nvSpPr>
        <p:spPr>
          <a:xfrm>
            <a:off x="5920154" y="2490572"/>
            <a:ext cx="5477608" cy="289157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514350" marR="0" lvl="0" indent="-514350" algn="l" defTabSz="914400" rtl="0" eaLnBrk="1" fontAlgn="auto" latinLnBrk="0" hangingPunct="1">
              <a:lnSpc>
                <a:spcPct val="100000"/>
              </a:lnSpc>
              <a:spcBef>
                <a:spcPct val="20000"/>
              </a:spcBef>
              <a:spcAft>
                <a:spcPts val="0"/>
              </a:spcAft>
              <a:buClrTx/>
              <a:buSzTx/>
              <a:buFont typeface="+mj-lt"/>
              <a:buAutoNum type="arabicPeriod" startAt="7"/>
              <a:tabLst/>
              <a:defRPr/>
            </a:pPr>
            <a:r>
              <a:rPr kumimoji="0" lang="en-GB" sz="2200" b="0" i="0" u="none" strike="noStrike" kern="1200" cap="none" spc="0" normalizeH="0" baseline="0" noProof="0" dirty="0" smtClean="0">
                <a:ln>
                  <a:noFill/>
                </a:ln>
                <a:effectLst/>
                <a:uLnTx/>
                <a:uFillTx/>
                <a:latin typeface="Calibri"/>
              </a:rPr>
              <a:t>Welfare arrangements for staff – rotation of numbers</a:t>
            </a:r>
            <a:endParaRPr kumimoji="0" lang="en-GB" sz="2200" b="0" i="0" u="none" strike="noStrike" kern="1200" cap="none" spc="0" normalizeH="0" noProof="0" dirty="0" smtClean="0">
              <a:ln>
                <a:noFill/>
              </a:ln>
              <a:effectLst/>
              <a:uLnTx/>
              <a:uFillTx/>
              <a:latin typeface="Calibri"/>
            </a:endParaRPr>
          </a:p>
          <a:p>
            <a:pPr marL="514350" lvl="0" indent="-514350">
              <a:buFont typeface="+mj-lt"/>
              <a:buAutoNum type="arabicPeriod" startAt="7"/>
              <a:defRPr/>
            </a:pPr>
            <a:r>
              <a:rPr lang="en-GB" sz="2200" dirty="0" smtClean="0"/>
              <a:t>Plan search of area for body parts using body recovery procedures</a:t>
            </a:r>
            <a:endParaRPr kumimoji="0" lang="en-GB" sz="2200" b="0" i="0" u="none" strike="noStrike" kern="1200" cap="none" spc="0" normalizeH="0" baseline="0" noProof="0" dirty="0" smtClean="0">
              <a:ln>
                <a:noFill/>
              </a:ln>
              <a:effectLst/>
              <a:uLnTx/>
              <a:uFillTx/>
              <a:latin typeface="Calibri"/>
            </a:endParaRP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startAt="7"/>
              <a:tabLst/>
              <a:defRPr/>
            </a:pPr>
            <a:r>
              <a:rPr kumimoji="0" lang="en-GB" sz="2200" b="0" i="0" u="none" strike="noStrike" kern="1200" cap="none" spc="0" normalizeH="0" baseline="0" noProof="0" dirty="0" smtClean="0">
                <a:ln>
                  <a:noFill/>
                </a:ln>
                <a:effectLst/>
                <a:uLnTx/>
                <a:uFillTx/>
                <a:latin typeface="Calibri"/>
              </a:rPr>
              <a:t>Provide updates to Communication</a:t>
            </a:r>
            <a:r>
              <a:rPr kumimoji="0" lang="en-GB" sz="2200" b="0" i="0" u="none" strike="noStrike" kern="1200" cap="none" spc="0" normalizeH="0" noProof="0" dirty="0" smtClean="0">
                <a:ln>
                  <a:noFill/>
                </a:ln>
                <a:effectLst/>
                <a:uLnTx/>
                <a:uFillTx/>
                <a:latin typeface="Calibri"/>
              </a:rPr>
              <a:t> Centre as dynamic assessment takes shape</a:t>
            </a:r>
            <a:endParaRPr kumimoji="0" lang="en-GB" sz="2200" b="0" i="0" u="none" strike="noStrike" kern="1200" cap="none" spc="0" normalizeH="0" baseline="0" noProof="0" dirty="0" smtClean="0">
              <a:ln>
                <a:noFill/>
              </a:ln>
              <a:effectLst/>
              <a:uLnTx/>
              <a:uFillTx/>
              <a:latin typeface="Calibri"/>
            </a:endParaRP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startAt="7"/>
              <a:tabLst/>
              <a:defRPr/>
            </a:pPr>
            <a:r>
              <a:rPr kumimoji="0" lang="en-GB" sz="2200" b="0" i="0" u="none" strike="noStrike" kern="1200" cap="none" spc="0" normalizeH="0" baseline="0" noProof="0" dirty="0" smtClean="0">
                <a:ln>
                  <a:noFill/>
                </a:ln>
                <a:effectLst/>
                <a:uLnTx/>
                <a:uFillTx/>
                <a:latin typeface="Calibri"/>
              </a:rPr>
              <a:t>Use TRIM referrals for those involved</a:t>
            </a:r>
          </a:p>
        </p:txBody>
      </p:sp>
    </p:spTree>
    <p:extLst>
      <p:ext uri="{BB962C8B-B14F-4D97-AF65-F5344CB8AC3E}">
        <p14:creationId xmlns:p14="http://schemas.microsoft.com/office/powerpoint/2010/main" val="374189654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316523" y="278273"/>
            <a:ext cx="11658600" cy="954107"/>
          </a:xfrm>
          <a:prstGeom prst="rect">
            <a:avLst/>
          </a:prstGeom>
          <a:solidFill>
            <a:srgbClr val="002060"/>
          </a:solidFill>
        </p:spPr>
        <p:txBody>
          <a:bodyPr wrap="square" rtlCol="0">
            <a:spAutoFit/>
          </a:bodyPr>
          <a:lstStyle/>
          <a:p>
            <a:pPr algn="ctr"/>
            <a:r>
              <a:rPr lang="en-GB" sz="2800" b="1" dirty="0" smtClean="0">
                <a:solidFill>
                  <a:schemeClr val="bg1"/>
                </a:solidFill>
              </a:rPr>
              <a:t>Attending Rail Incidents: </a:t>
            </a:r>
          </a:p>
          <a:p>
            <a:pPr algn="ctr"/>
            <a:r>
              <a:rPr lang="en-GB" sz="2800" b="1" dirty="0" smtClean="0">
                <a:solidFill>
                  <a:schemeClr val="bg1"/>
                </a:solidFill>
              </a:rPr>
              <a:t>Dealing with incidents on or near active railway lines</a:t>
            </a:r>
            <a:endParaRPr lang="en-GB" sz="2800" b="1" dirty="0">
              <a:solidFill>
                <a:schemeClr val="bg1"/>
              </a:solidFill>
            </a:endParaRPr>
          </a:p>
        </p:txBody>
      </p:sp>
      <p:sp>
        <p:nvSpPr>
          <p:cNvPr id="5" name="Rectangle 4"/>
          <p:cNvSpPr/>
          <p:nvPr/>
        </p:nvSpPr>
        <p:spPr>
          <a:xfrm>
            <a:off x="3571059" y="1714185"/>
            <a:ext cx="4517049" cy="461665"/>
          </a:xfrm>
          <a:prstGeom prst="rect">
            <a:avLst/>
          </a:prstGeom>
        </p:spPr>
        <p:txBody>
          <a:bodyPr wrap="square">
            <a:spAutoFit/>
          </a:bodyPr>
          <a:lstStyle/>
          <a:p>
            <a:pPr lvl="0">
              <a:spcBef>
                <a:spcPct val="20000"/>
              </a:spcBef>
              <a:defRPr/>
            </a:pPr>
            <a:r>
              <a:rPr lang="en-GB" sz="2400" b="1" dirty="0" smtClean="0"/>
              <a:t>Damage to a vehicle if in a crash:</a:t>
            </a:r>
            <a:endParaRPr lang="en-GB" sz="2400" b="1" dirty="0"/>
          </a:p>
        </p:txBody>
      </p:sp>
      <p:sp>
        <p:nvSpPr>
          <p:cNvPr id="6" name="Content Placeholder 4"/>
          <p:cNvSpPr txBox="1">
            <a:spLocks/>
          </p:cNvSpPr>
          <p:nvPr/>
        </p:nvSpPr>
        <p:spPr>
          <a:xfrm>
            <a:off x="1063869" y="2490572"/>
            <a:ext cx="5081954" cy="3118919"/>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200" b="0" i="0" u="none" strike="noStrike" kern="1200" cap="none" spc="0" normalizeH="0" baseline="0" noProof="0" dirty="0" smtClean="0">
                <a:ln>
                  <a:noFill/>
                </a:ln>
                <a:effectLst/>
                <a:uLnTx/>
                <a:uFillTx/>
                <a:latin typeface="Calibri"/>
              </a:rPr>
              <a:t>Contact Railway Authorities to stop</a:t>
            </a:r>
            <a:r>
              <a:rPr kumimoji="0" lang="en-GB" sz="2200" b="0" i="0" u="none" strike="noStrike" kern="1200" cap="none" spc="0" normalizeH="0" noProof="0" dirty="0" smtClean="0">
                <a:ln>
                  <a:noFill/>
                </a:ln>
                <a:effectLst/>
                <a:uLnTx/>
                <a:uFillTx/>
                <a:latin typeface="Calibri"/>
              </a:rPr>
              <a:t> trains</a:t>
            </a:r>
          </a:p>
          <a:p>
            <a:pPr marL="514350" lvl="0" indent="-514350">
              <a:buFont typeface="+mj-lt"/>
              <a:buAutoNum type="arabicPeriod"/>
              <a:defRPr/>
            </a:pPr>
            <a:r>
              <a:rPr lang="en-GB" sz="2200" dirty="0" smtClean="0"/>
              <a:t>Have lookouts in case trains come before they are stopped</a:t>
            </a:r>
            <a:endParaRPr kumimoji="0" lang="en-GB" sz="2200" b="0" i="0" u="none" strike="noStrike" kern="1200" cap="none" spc="0" normalizeH="0" baseline="0" noProof="0" dirty="0" smtClean="0">
              <a:ln>
                <a:noFill/>
              </a:ln>
              <a:effectLst/>
              <a:uLnTx/>
              <a:uFillTx/>
              <a:latin typeface="Calibri"/>
            </a:endParaRP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200" b="0" i="0" u="none" strike="noStrike" kern="1200" cap="none" spc="0" normalizeH="0" baseline="0" noProof="0" dirty="0" smtClean="0">
                <a:ln>
                  <a:noFill/>
                </a:ln>
                <a:effectLst/>
                <a:uLnTx/>
                <a:uFillTx/>
                <a:latin typeface="Calibri"/>
              </a:rPr>
              <a:t>Wear PPE</a:t>
            </a: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GB" sz="2200" b="0" i="0" u="none" strike="noStrike" kern="1200" cap="none" spc="0" normalizeH="0" baseline="0" noProof="0" dirty="0" smtClean="0">
                <a:ln>
                  <a:noFill/>
                </a:ln>
                <a:effectLst/>
                <a:uLnTx/>
                <a:uFillTx/>
                <a:latin typeface="Calibri"/>
              </a:rPr>
              <a:t>Call Fire and</a:t>
            </a:r>
            <a:r>
              <a:rPr kumimoji="0" lang="en-GB" sz="2200" b="0" i="0" u="none" strike="noStrike" kern="1200" cap="none" spc="0" normalizeH="0" noProof="0" dirty="0" smtClean="0">
                <a:ln>
                  <a:noFill/>
                </a:ln>
                <a:effectLst/>
                <a:uLnTx/>
                <a:uFillTx/>
                <a:latin typeface="Calibri"/>
              </a:rPr>
              <a:t> Ambulance service for assistance</a:t>
            </a:r>
            <a:endParaRPr kumimoji="0" lang="en-GB" sz="2200" b="0" i="0" u="none" strike="noStrike" kern="1200" cap="none" spc="0" normalizeH="0" baseline="0" noProof="0" dirty="0" smtClean="0">
              <a:ln>
                <a:noFill/>
              </a:ln>
              <a:effectLst/>
              <a:uLnTx/>
              <a:uFillTx/>
              <a:latin typeface="Calibri"/>
            </a:endParaRPr>
          </a:p>
        </p:txBody>
      </p:sp>
      <p:sp>
        <p:nvSpPr>
          <p:cNvPr id="7" name="Content Placeholder 4"/>
          <p:cNvSpPr txBox="1">
            <a:spLocks/>
          </p:cNvSpPr>
          <p:nvPr/>
        </p:nvSpPr>
        <p:spPr>
          <a:xfrm>
            <a:off x="6145823" y="2490572"/>
            <a:ext cx="5081954" cy="3118919"/>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514350" lvl="0" indent="-514350">
              <a:buFont typeface="+mj-lt"/>
              <a:buAutoNum type="arabicPeriod" startAt="5"/>
              <a:defRPr/>
            </a:pPr>
            <a:r>
              <a:rPr lang="en-GB" sz="2200" dirty="0"/>
              <a:t>Ensure vehicle is safe to access i.e. battery disconnected, no fuel spillages etc.</a:t>
            </a:r>
          </a:p>
          <a:p>
            <a:pPr marL="514350" lvl="0" indent="-514350">
              <a:buFont typeface="+mj-lt"/>
              <a:buAutoNum type="arabicPeriod" startAt="5"/>
              <a:defRPr/>
            </a:pPr>
            <a:r>
              <a:rPr lang="en-GB" sz="2200" dirty="0" smtClean="0"/>
              <a:t>If possible, remove casualty to safety</a:t>
            </a:r>
            <a:endParaRPr kumimoji="0" lang="en-GB" sz="2200" b="0" i="0" u="none" strike="noStrike" kern="1200" cap="none" spc="0" normalizeH="0" baseline="0" noProof="0" dirty="0" smtClean="0">
              <a:ln>
                <a:noFill/>
              </a:ln>
              <a:effectLst/>
              <a:uLnTx/>
              <a:uFillTx/>
              <a:latin typeface="Calibri"/>
            </a:endParaRPr>
          </a:p>
          <a:p>
            <a:pPr marL="514350" marR="0" lvl="0" indent="-514350" algn="l" defTabSz="914400" rtl="0" eaLnBrk="1" fontAlgn="auto" latinLnBrk="0" hangingPunct="1">
              <a:lnSpc>
                <a:spcPct val="100000"/>
              </a:lnSpc>
              <a:spcBef>
                <a:spcPct val="20000"/>
              </a:spcBef>
              <a:spcAft>
                <a:spcPts val="0"/>
              </a:spcAft>
              <a:buClrTx/>
              <a:buSzTx/>
              <a:buFont typeface="+mj-lt"/>
              <a:buAutoNum type="arabicPeriod" startAt="5"/>
              <a:tabLst/>
              <a:defRPr/>
            </a:pPr>
            <a:r>
              <a:rPr kumimoji="0" lang="en-GB" sz="2200" b="0" i="0" u="none" strike="noStrike" kern="1200" cap="none" spc="0" normalizeH="0" baseline="0" noProof="0" dirty="0" smtClean="0">
                <a:ln>
                  <a:noFill/>
                </a:ln>
                <a:effectLst/>
                <a:uLnTx/>
                <a:uFillTx/>
                <a:latin typeface="Calibri"/>
              </a:rPr>
              <a:t>Recovery of vehicle</a:t>
            </a:r>
            <a:r>
              <a:rPr kumimoji="0" lang="en-GB" sz="2200" b="0" i="0" u="none" strike="noStrike" kern="1200" cap="none" spc="0" normalizeH="0" noProof="0" dirty="0" smtClean="0">
                <a:ln>
                  <a:noFill/>
                </a:ln>
                <a:effectLst/>
                <a:uLnTx/>
                <a:uFillTx/>
                <a:latin typeface="Calibri"/>
              </a:rPr>
              <a:t> would be done by specialist contractor</a:t>
            </a:r>
            <a:endParaRPr kumimoji="0" lang="en-GB" sz="2200" b="0" i="0" u="none" strike="noStrike" kern="1200" cap="none" spc="0" normalizeH="0" baseline="0" noProof="0" dirty="0" smtClean="0">
              <a:ln>
                <a:noFill/>
              </a:ln>
              <a:effectLst/>
              <a:uLnTx/>
              <a:uFillTx/>
              <a:latin typeface="Calibri"/>
            </a:endParaRPr>
          </a:p>
          <a:p>
            <a:pPr marL="514350" lvl="0" indent="-514350">
              <a:buFont typeface="+mj-lt"/>
              <a:buAutoNum type="arabicPeriod" startAt="7"/>
              <a:defRPr/>
            </a:pPr>
            <a:r>
              <a:rPr lang="en-GB" sz="2200" dirty="0"/>
              <a:t>Provide updates to Communication Centre as dynamic assessment takes shape</a:t>
            </a:r>
          </a:p>
        </p:txBody>
      </p:sp>
    </p:spTree>
    <p:extLst>
      <p:ext uri="{BB962C8B-B14F-4D97-AF65-F5344CB8AC3E}">
        <p14:creationId xmlns:p14="http://schemas.microsoft.com/office/powerpoint/2010/main" val="373877213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4"/>
          <p:cNvSpPr txBox="1">
            <a:spLocks/>
          </p:cNvSpPr>
          <p:nvPr/>
        </p:nvSpPr>
        <p:spPr>
          <a:xfrm>
            <a:off x="1794387" y="1848971"/>
            <a:ext cx="8229600" cy="363743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smtClean="0">
                <a:ln>
                  <a:noFill/>
                </a:ln>
                <a:solidFill>
                  <a:srgbClr val="002060"/>
                </a:solidFill>
                <a:effectLst/>
                <a:uLnTx/>
                <a:uFillTx/>
                <a:latin typeface="Calibri"/>
                <a:ea typeface="+mn-ea"/>
                <a:cs typeface="+mn-cs"/>
              </a:rPr>
              <a:t>In 2011, </a:t>
            </a:r>
            <a:r>
              <a:rPr kumimoji="0" lang="en-GB" sz="2600" b="0" i="0" u="none" strike="noStrike" kern="1200" cap="none" spc="0" normalizeH="0" baseline="0" noProof="0" dirty="0" smtClean="0">
                <a:ln>
                  <a:noFill/>
                </a:ln>
                <a:solidFill>
                  <a:srgbClr val="0070C0"/>
                </a:solidFill>
                <a:effectLst/>
                <a:uLnTx/>
                <a:uFillTx/>
                <a:latin typeface="Calibri"/>
                <a:ea typeface="+mn-ea"/>
                <a:cs typeface="+mn-cs"/>
              </a:rPr>
              <a:t>50</a:t>
            </a:r>
            <a:r>
              <a:rPr kumimoji="0" lang="en-GB" sz="2600" b="0" i="0" u="none" strike="noStrike" kern="1200" cap="none" spc="0" normalizeH="0" baseline="0" noProof="0" dirty="0" smtClean="0">
                <a:ln>
                  <a:noFill/>
                </a:ln>
                <a:solidFill>
                  <a:srgbClr val="002060"/>
                </a:solidFill>
                <a:effectLst/>
                <a:uLnTx/>
                <a:uFillTx/>
                <a:latin typeface="Calibri"/>
                <a:ea typeface="+mn-ea"/>
                <a:cs typeface="+mn-cs"/>
              </a:rPr>
              <a:t> people were killed after taking shortcuts and trespassing on the railway track, and there were </a:t>
            </a:r>
            <a:r>
              <a:rPr kumimoji="0" lang="en-GB" sz="2600" b="0" i="0" u="none" strike="noStrike" kern="1200" cap="none" spc="0" normalizeH="0" baseline="0" noProof="0" dirty="0" smtClean="0">
                <a:ln>
                  <a:noFill/>
                </a:ln>
                <a:solidFill>
                  <a:srgbClr val="0070C0"/>
                </a:solidFill>
                <a:effectLst/>
                <a:uLnTx/>
                <a:uFillTx/>
                <a:latin typeface="Calibri"/>
                <a:ea typeface="+mn-ea"/>
                <a:cs typeface="+mn-cs"/>
              </a:rPr>
              <a:t>445</a:t>
            </a:r>
            <a:r>
              <a:rPr kumimoji="0" lang="en-GB" sz="2600" b="0" i="0" u="none" strike="noStrike" kern="1200" cap="none" spc="0" normalizeH="0" baseline="0" noProof="0" dirty="0" smtClean="0">
                <a:ln>
                  <a:noFill/>
                </a:ln>
                <a:solidFill>
                  <a:srgbClr val="002060"/>
                </a:solidFill>
                <a:effectLst/>
                <a:uLnTx/>
                <a:uFillTx/>
                <a:latin typeface="Calibri"/>
                <a:ea typeface="+mn-ea"/>
                <a:cs typeface="+mn-cs"/>
              </a:rPr>
              <a:t> recorded near misses between trespassers and trains.</a:t>
            </a:r>
          </a:p>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smtClean="0">
                <a:ln>
                  <a:noFill/>
                </a:ln>
                <a:solidFill>
                  <a:srgbClr val="002060"/>
                </a:solidFill>
                <a:effectLst/>
                <a:uLnTx/>
                <a:uFillTx/>
                <a:latin typeface="Calibri"/>
                <a:ea typeface="+mn-ea"/>
                <a:cs typeface="+mn-cs"/>
              </a:rPr>
              <a:t>The most common types of vandalism include </a:t>
            </a:r>
            <a:r>
              <a:rPr kumimoji="0" lang="en-GB" sz="2600" b="0" i="0" u="none" strike="noStrike" kern="1200" cap="none" spc="0" normalizeH="0" baseline="0" noProof="0" dirty="0" smtClean="0">
                <a:ln>
                  <a:noFill/>
                </a:ln>
                <a:solidFill>
                  <a:srgbClr val="0070C0"/>
                </a:solidFill>
                <a:effectLst/>
                <a:uLnTx/>
                <a:uFillTx/>
                <a:latin typeface="Calibri"/>
                <a:ea typeface="+mn-ea"/>
                <a:cs typeface="+mn-cs"/>
              </a:rPr>
              <a:t>graffiti</a:t>
            </a:r>
            <a:r>
              <a:rPr kumimoji="0" lang="en-GB" sz="2600" b="0" i="0" u="none" strike="noStrike" kern="1200" cap="none" spc="0" normalizeH="0" baseline="0" noProof="0" dirty="0" smtClean="0">
                <a:ln>
                  <a:noFill/>
                </a:ln>
                <a:solidFill>
                  <a:srgbClr val="002060"/>
                </a:solidFill>
                <a:effectLst/>
                <a:uLnTx/>
                <a:uFillTx/>
                <a:latin typeface="Calibri"/>
                <a:ea typeface="+mn-ea"/>
                <a:cs typeface="+mn-cs"/>
              </a:rPr>
              <a:t>, </a:t>
            </a:r>
            <a:r>
              <a:rPr kumimoji="0" lang="en-GB" sz="2600" b="0" i="0" u="none" strike="noStrike" kern="1200" cap="none" spc="0" normalizeH="0" baseline="0" noProof="0" dirty="0" smtClean="0">
                <a:ln>
                  <a:noFill/>
                </a:ln>
                <a:solidFill>
                  <a:srgbClr val="0070C0"/>
                </a:solidFill>
                <a:effectLst/>
                <a:uLnTx/>
                <a:uFillTx/>
                <a:latin typeface="Calibri"/>
                <a:ea typeface="+mn-ea"/>
                <a:cs typeface="+mn-cs"/>
              </a:rPr>
              <a:t>littering</a:t>
            </a:r>
            <a:r>
              <a:rPr kumimoji="0" lang="en-GB" sz="2600" b="0" i="0" u="none" strike="noStrike" kern="1200" cap="none" spc="0" normalizeH="0" baseline="0" noProof="0" dirty="0" smtClean="0">
                <a:ln>
                  <a:noFill/>
                </a:ln>
                <a:solidFill>
                  <a:srgbClr val="002060"/>
                </a:solidFill>
                <a:effectLst/>
                <a:uLnTx/>
                <a:uFillTx/>
                <a:latin typeface="Calibri"/>
                <a:ea typeface="+mn-ea"/>
                <a:cs typeface="+mn-cs"/>
              </a:rPr>
              <a:t>, </a:t>
            </a:r>
            <a:r>
              <a:rPr kumimoji="0" lang="en-GB" sz="2600" b="0" i="0" u="none" strike="noStrike" kern="1200" cap="none" spc="0" normalizeH="0" baseline="0" noProof="0" dirty="0" smtClean="0">
                <a:ln>
                  <a:noFill/>
                </a:ln>
                <a:solidFill>
                  <a:srgbClr val="0070C0"/>
                </a:solidFill>
                <a:effectLst/>
                <a:uLnTx/>
                <a:uFillTx/>
                <a:latin typeface="Calibri"/>
                <a:ea typeface="+mn-ea"/>
                <a:cs typeface="+mn-cs"/>
              </a:rPr>
              <a:t>fly-tipping</a:t>
            </a:r>
            <a:r>
              <a:rPr kumimoji="0" lang="en-GB" sz="2600" b="0" i="0" u="none" strike="noStrike" kern="1200" cap="none" spc="0" normalizeH="0" baseline="0" noProof="0" dirty="0" smtClean="0">
                <a:ln>
                  <a:noFill/>
                </a:ln>
                <a:solidFill>
                  <a:srgbClr val="002060"/>
                </a:solidFill>
                <a:effectLst/>
                <a:uLnTx/>
                <a:uFillTx/>
                <a:latin typeface="Calibri"/>
                <a:ea typeface="+mn-ea"/>
                <a:cs typeface="+mn-cs"/>
              </a:rPr>
              <a:t> and </a:t>
            </a:r>
            <a:r>
              <a:rPr kumimoji="0" lang="en-GB" sz="2600" b="0" i="0" u="none" strike="noStrike" kern="1200" cap="none" spc="0" normalizeH="0" baseline="0" noProof="0" dirty="0" smtClean="0">
                <a:ln>
                  <a:noFill/>
                </a:ln>
                <a:solidFill>
                  <a:srgbClr val="0070C0"/>
                </a:solidFill>
                <a:effectLst/>
                <a:uLnTx/>
                <a:uFillTx/>
                <a:latin typeface="Calibri"/>
                <a:ea typeface="+mn-ea"/>
                <a:cs typeface="+mn-cs"/>
              </a:rPr>
              <a:t>damaging railway property </a:t>
            </a:r>
            <a:r>
              <a:rPr kumimoji="0" lang="en-GB" sz="2600" b="0" i="0" u="none" strike="noStrike" kern="1200" cap="none" spc="0" normalizeH="0" baseline="0" noProof="0" dirty="0" smtClean="0">
                <a:ln>
                  <a:noFill/>
                </a:ln>
                <a:solidFill>
                  <a:srgbClr val="002060"/>
                </a:solidFill>
                <a:effectLst/>
                <a:uLnTx/>
                <a:uFillTx/>
                <a:latin typeface="Calibri"/>
                <a:ea typeface="+mn-ea"/>
                <a:cs typeface="+mn-cs"/>
              </a:rPr>
              <a:t>(such as fences, bridges, signs and tracks). It costs the industry </a:t>
            </a:r>
            <a:r>
              <a:rPr kumimoji="0" lang="en-GB" sz="2600" b="0" i="0" u="none" strike="noStrike" kern="1200" cap="none" spc="0" normalizeH="0" baseline="0" noProof="0" dirty="0" smtClean="0">
                <a:ln>
                  <a:noFill/>
                </a:ln>
                <a:solidFill>
                  <a:srgbClr val="0070C0"/>
                </a:solidFill>
                <a:effectLst/>
                <a:uLnTx/>
                <a:uFillTx/>
                <a:latin typeface="Calibri"/>
                <a:ea typeface="+mn-ea"/>
                <a:cs typeface="+mn-cs"/>
              </a:rPr>
              <a:t>millions of pounds</a:t>
            </a:r>
            <a:r>
              <a:rPr kumimoji="0" lang="en-GB" sz="2600" b="0" i="0" u="none" strike="noStrike" kern="1200" cap="none" spc="0" normalizeH="0" baseline="0" noProof="0" dirty="0" smtClean="0">
                <a:ln>
                  <a:noFill/>
                </a:ln>
                <a:solidFill>
                  <a:srgbClr val="002060"/>
                </a:solidFill>
                <a:effectLst/>
                <a:uLnTx/>
                <a:uFillTx/>
                <a:latin typeface="Calibri"/>
                <a:ea typeface="+mn-ea"/>
                <a:cs typeface="+mn-cs"/>
              </a:rPr>
              <a:t> each year, which could have been spent on improving the rail service.</a:t>
            </a:r>
            <a:endParaRPr kumimoji="0" lang="en-GB" sz="2600" b="0" i="0" u="none" strike="noStrike" kern="1200" cap="none" spc="0" normalizeH="0" baseline="0" noProof="0" dirty="0">
              <a:ln>
                <a:noFill/>
              </a:ln>
              <a:solidFill>
                <a:srgbClr val="002060"/>
              </a:solidFill>
              <a:effectLst/>
              <a:uLnTx/>
              <a:uFillTx/>
              <a:latin typeface="Calibri"/>
              <a:ea typeface="+mn-ea"/>
              <a:cs typeface="+mn-cs"/>
            </a:endParaRPr>
          </a:p>
        </p:txBody>
      </p:sp>
      <p:sp>
        <p:nvSpPr>
          <p:cNvPr id="4" name="TextBox 3"/>
          <p:cNvSpPr txBox="1"/>
          <p:nvPr/>
        </p:nvSpPr>
        <p:spPr>
          <a:xfrm>
            <a:off x="1794387" y="436535"/>
            <a:ext cx="8229600" cy="646331"/>
          </a:xfrm>
          <a:prstGeom prst="rect">
            <a:avLst/>
          </a:prstGeom>
          <a:solidFill>
            <a:srgbClr val="002060"/>
          </a:solidFill>
        </p:spPr>
        <p:txBody>
          <a:bodyPr wrap="square" rtlCol="0">
            <a:spAutoFit/>
          </a:bodyPr>
          <a:lstStyle/>
          <a:p>
            <a:pPr algn="ctr"/>
            <a:r>
              <a:rPr lang="en-GB" sz="3600" b="1" dirty="0" smtClean="0">
                <a:solidFill>
                  <a:schemeClr val="bg1"/>
                </a:solidFill>
              </a:rPr>
              <a:t>Trespass and Vandalism</a:t>
            </a:r>
            <a:endParaRPr lang="en-GB" sz="3600" b="1" dirty="0">
              <a:solidFill>
                <a:schemeClr val="bg1"/>
              </a:solidFill>
            </a:endParaRPr>
          </a:p>
        </p:txBody>
      </p:sp>
    </p:spTree>
    <p:extLst>
      <p:ext uri="{BB962C8B-B14F-4D97-AF65-F5344CB8AC3E}">
        <p14:creationId xmlns:p14="http://schemas.microsoft.com/office/powerpoint/2010/main" val="4270392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69293" y="1217618"/>
            <a:ext cx="5543797" cy="4043507"/>
          </a:xfrm>
          <a:prstGeom prst="rect">
            <a:avLst/>
          </a:prstGeom>
        </p:spPr>
      </p:pic>
    </p:spTree>
    <p:extLst>
      <p:ext uri="{BB962C8B-B14F-4D97-AF65-F5344CB8AC3E}">
        <p14:creationId xmlns:p14="http://schemas.microsoft.com/office/powerpoint/2010/main" val="1338800563"/>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1156</TotalTime>
  <Words>5885</Words>
  <Application>Microsoft Office PowerPoint</Application>
  <PresentationFormat>Widescreen</PresentationFormat>
  <Paragraphs>570</Paragraphs>
  <Slides>50</Slides>
  <Notes>43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50</vt:i4>
      </vt:variant>
    </vt:vector>
  </HeadingPairs>
  <TitlesOfParts>
    <vt:vector size="61" baseType="lpstr">
      <vt:lpstr>ＭＳ Ｐゴシック</vt:lpstr>
      <vt:lpstr>ＭＳ Ｐゴシック</vt:lpstr>
      <vt:lpstr>Arial</vt:lpstr>
      <vt:lpstr>Arial Black</vt:lpstr>
      <vt:lpstr>Arial Rounded MT Bold</vt:lpstr>
      <vt:lpstr>Calibri</vt:lpstr>
      <vt:lpstr>Calibri Light</vt:lpstr>
      <vt:lpstr>Microsoft Sans Serif</vt:lpstr>
      <vt:lpstr>Osaka</vt:lpstr>
      <vt:lpstr>Tahoma</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84</cp:revision>
  <dcterms:created xsi:type="dcterms:W3CDTF">2019-01-14T15:28:08Z</dcterms:created>
  <dcterms:modified xsi:type="dcterms:W3CDTF">2019-02-20T15:07:35Z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90dc8723-c13f-45d0-88a4-3466c5994822</vt:lpwstr>
  </property>
  <property fmtid="{D5CDD505-2E9C-101B-9397-08002B2CF9AE}" pid="6" name="Classification">
    <vt:lpwstr>OFFICIAL</vt:lpwstr>
  </property>
  <property fmtid="{D5CDD505-2E9C-101B-9397-08002B2CF9AE}" pid="7" name="Visibility">
    <vt:lpwstr>NOT VISIBLE</vt:lpwstr>
  </property>
</Properties>
</file>