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75" r:id="rId5"/>
    <p:sldId id="2576" r:id="rId6"/>
    <p:sldId id="2562" r:id="rId7"/>
    <p:sldId id="2563" r:id="rId8"/>
    <p:sldId id="2564" r:id="rId9"/>
    <p:sldId id="2565" r:id="rId10"/>
    <p:sldId id="2566" r:id="rId11"/>
    <p:sldId id="2567" r:id="rId12"/>
    <p:sldId id="2568" r:id="rId13"/>
    <p:sldId id="2569" r:id="rId14"/>
    <p:sldId id="2570" r:id="rId15"/>
    <p:sldId id="2571" r:id="rId16"/>
    <p:sldId id="2572" r:id="rId17"/>
    <p:sldId id="2573" r:id="rId18"/>
    <p:sldId id="2574" r:id="rId19"/>
    <p:sldId id="25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pporting Jenny’s Development and Well-being Through Bowlby’s Attachment Theory" id="{61D36BC6-0AC5-4E33-8C26-97A1C22E81C1}">
          <p14:sldIdLst>
            <p14:sldId id="2575"/>
            <p14:sldId id="2576"/>
          </p14:sldIdLst>
        </p14:section>
        <p14:section name="Understanding Jenny’s Background and Context" id="{6824EDAD-E381-4F38-A2CD-404C8DD38336}">
          <p14:sldIdLst>
            <p14:sldId id="2562"/>
            <p14:sldId id="2563"/>
          </p14:sldIdLst>
        </p14:section>
        <p14:section name="Bowlby’s Attachment Theory and Core Principles" id="{062D9FEF-B935-4EE5-A3EA-C9A6A51BBA3D}">
          <p14:sldIdLst>
            <p14:sldId id="2564"/>
            <p14:sldId id="2565"/>
            <p14:sldId id="2566"/>
          </p14:sldIdLst>
        </p14:section>
        <p14:section name="Developmental Impact and Psychosocial Outcomes" id="{54AA7900-5D93-4BF5-8625-439C07B714FF}">
          <p14:sldIdLst>
            <p14:sldId id="2567"/>
            <p14:sldId id="2568"/>
          </p14:sldIdLst>
        </p14:section>
        <p14:section name="Support Plan Guided by Bowlby’s Theory" id="{C6F4F681-9512-4E89-9E74-BDCC3AA6D678}">
          <p14:sldIdLst>
            <p14:sldId id="2569"/>
            <p14:sldId id="2570"/>
          </p14:sldIdLst>
        </p14:section>
        <p14:section name="Strengths and Limitations of Bowlby’s Theory" id="{7720B5BF-877E-46AF-9274-550947B44C64}">
          <p14:sldIdLst>
            <p14:sldId id="2571"/>
            <p14:sldId id="2572"/>
          </p14:sldIdLst>
        </p14:section>
        <p14:section name="Conclusion and Synthesis" id="{6149F371-7B3E-4E14-A5BB-51A47A422FE3}">
          <p14:sldIdLst>
            <p14:sldId id="2573"/>
            <p14:sldId id="2574"/>
            <p14:sldId id="2577"/>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A2EDE4-DBC2-143F-18B3-D7E54879CF20}" v="173" dt="2026-03-16T19:30:16.052"/>
    <p1510:client id="{FF336689-2375-59BA-DDCE-8B99B2EF9E89}" v="106" dt="2026-03-16T20:08:10.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448AE8-9B95-49D7-BE1B-1BC2CDBBA8D5}" type="datetimeFigureOut">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23AB-0110-4698-96CE-9FB8BD5D370E}" type="slidenum">
              <a:t>‹#›</a:t>
            </a:fld>
            <a:endParaRPr lang="en-US"/>
          </a:p>
        </p:txBody>
      </p:sp>
    </p:spTree>
    <p:extLst>
      <p:ext uri="{BB962C8B-B14F-4D97-AF65-F5344CB8AC3E}">
        <p14:creationId xmlns:p14="http://schemas.microsoft.com/office/powerpoint/2010/main" val="1097595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Jenny’s Caregiving Role and Life Circumstances</a:t>
            </a:r>
          </a:p>
        </p:txBody>
      </p:sp>
      <p:sp>
        <p:nvSpPr>
          <p:cNvPr id="4" name="Slide Number Placeholder 3"/>
          <p:cNvSpPr>
            <a:spLocks noGrp="1"/>
          </p:cNvSpPr>
          <p:nvPr>
            <p:ph type="sldNum" sz="quarter" idx="5"/>
          </p:nvPr>
        </p:nvSpPr>
        <p:spPr/>
        <p:txBody>
          <a:bodyPr/>
          <a:lstStyle/>
          <a:p>
            <a:fld id="{EE47B081-200B-4628-8231-DB977B268E4F}" type="slidenum">
              <a:t>3</a:t>
            </a:fld>
            <a:endParaRPr lang="en-US"/>
          </a:p>
        </p:txBody>
      </p:sp>
    </p:spTree>
    <p:extLst>
      <p:ext uri="{BB962C8B-B14F-4D97-AF65-F5344CB8AC3E}">
        <p14:creationId xmlns:p14="http://schemas.microsoft.com/office/powerpoint/2010/main" val="4225790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 a 16-year-old adolescent, has spent the past five years providing primary caregiving responsibilities for her mother following her father’s death. This situation has placed her in a position where she must manage domestic tasks such as cooking, cleaning, and shopping, as well as administrative responsibilities that her mother struggles with due to mobility limitations, memory issues, and low mood. These formative years correspond to a critical stage of adolescence, where individuals typically begin exploring autonomy, identity formation, and social relationships. However, Jenny’s caregiving responsibilities likely limit her opportunities for peer engagement and extracurricular activities, impacting her socioemotional development. Furthermore, losing her father, who had previously acted as the caregiver, introduced emotional instability and a significant shift in family dynamics. Grief combined with the forced maturity of assuming an adult-like role may contribute to stress, emotional exhaustion, and internal conflict regarding self-identity. Adolescence is a developmental period where consistent emotional support is particularly valuable, but Jenny instead faces unpredictability and emotional strain at home due to her mother’s condition. The environmental stressors she faces could also contribute to cognitive overload, making academic engagement or concentration more difficult. Additionally, being placed in a role reversal dynamic, known in developmental literature as parentification, may influence her internal perception of responsibility and self-worth. Parentified youth can develop high empathy and competence but may equally experience suppressed emotional needs, burnout, anxiety, and reduced self-confidence. Taken together, Jenny’s current context illustrates a complex interplay between loss, emotional strain, and developmental pressure. These circumstances make understanding her experiences through a lifespan developmental lens crucial for creating an appropriate support plan that addresses her emotional, cognitive, and social needs. Her situation directly aligns with the principles of Bowlby’s Attachment Theory, which assesses how early and ongoing caregiver relationships influence wellbeing, coping strategies, and psychosocial outcomes.</a:t>
            </a:r>
          </a:p>
        </p:txBody>
      </p:sp>
      <p:sp>
        <p:nvSpPr>
          <p:cNvPr id="4" name="Slide Number Placeholder 3"/>
          <p:cNvSpPr>
            <a:spLocks noGrp="1"/>
          </p:cNvSpPr>
          <p:nvPr>
            <p:ph type="sldNum" sz="quarter" idx="5"/>
          </p:nvPr>
        </p:nvSpPr>
        <p:spPr/>
        <p:txBody>
          <a:bodyPr/>
          <a:lstStyle/>
          <a:p>
            <a:fld id="{EE47B081-200B-4628-8231-DB977B268E4F}" type="slidenum">
              <a:t>4</a:t>
            </a:fld>
            <a:endParaRPr lang="en-US"/>
          </a:p>
        </p:txBody>
      </p:sp>
    </p:spTree>
    <p:extLst>
      <p:ext uri="{BB962C8B-B14F-4D97-AF65-F5344CB8AC3E}">
        <p14:creationId xmlns:p14="http://schemas.microsoft.com/office/powerpoint/2010/main" val="86223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Concepts of Bowlby’s Attachment Theory, Relevance of Attachment Theory to Jenny’s Circumstances</a:t>
            </a:r>
          </a:p>
        </p:txBody>
      </p:sp>
      <p:sp>
        <p:nvSpPr>
          <p:cNvPr id="4" name="Slide Number Placeholder 3"/>
          <p:cNvSpPr>
            <a:spLocks noGrp="1"/>
          </p:cNvSpPr>
          <p:nvPr>
            <p:ph type="sldNum" sz="quarter" idx="5"/>
          </p:nvPr>
        </p:nvSpPr>
        <p:spPr/>
        <p:txBody>
          <a:bodyPr/>
          <a:lstStyle/>
          <a:p>
            <a:fld id="{EE47B081-200B-4628-8231-DB977B268E4F}" type="slidenum">
              <a:t>5</a:t>
            </a:fld>
            <a:endParaRPr lang="en-US"/>
          </a:p>
        </p:txBody>
      </p:sp>
    </p:spTree>
    <p:extLst>
      <p:ext uri="{BB962C8B-B14F-4D97-AF65-F5344CB8AC3E}">
        <p14:creationId xmlns:p14="http://schemas.microsoft.com/office/powerpoint/2010/main" val="2206150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Bowlby’s Attachment Theory is a foundational framework within developmental psychology, proposing that children are biologically predisposed to form emotional bonds with primary caregivers as a means of survival. The theory outlines several crucial concepts, beginning with the importance of a secure base—an emotionally available caregiver who provides safety and reassurance, enabling the child to explore their environment. Without this secure foundation, a child may internalize feelings of insecurity, fear, or unpredictability. Bowlby also introduced the idea of the internal working model, a cognitive framework shaped by early experiences that influences how individuals perceive themselves, relationships, and the trustworthiness of others. If care is consistent and nurturing, individuals typically develop positive internal models that support healthy social and emotional functioning. Conversely, inconsistent or emotionally distant caregiving can lead to negative models, creating challenges in forming stable relationships later in life. Another key principle within the theory concerns maternal sensitivity, where caregiver responsiveness to a child’s emotional and physical needs significantly predicts attachment security. Additionally, Bowlby’s work highlights the psychological consequences of separation, loss, and prolonged caregiver unavailability, which can result in emotional distress, anxiety, withdrawal, or behaviours characterized by self-reliance and avoidance. These outcomes may persist into adolescence and adulthood, shaping mental health and coping mechanisms. Bowlby emphasized that disruptions in caregiving relationships during critical periods of development—such as parental death, illness, or emotional unavailability—can affect a child’s long-term wellbeing. The relevance of these concepts to Jenny’s situation is clear: she experienced the death of her father during middle childhood and has since faced a role reversal in her relationship with her mother, who is emotionally and physically limited. This combination of loss, inconsistent emotional support, and premature responsibility fits squarely within the types of disruptions Bowlby argued could significantly influence attachment security, emotional development, and social functioning across the lifespan.</a:t>
            </a:r>
          </a:p>
        </p:txBody>
      </p:sp>
      <p:sp>
        <p:nvSpPr>
          <p:cNvPr id="4" name="Slide Number Placeholder 3"/>
          <p:cNvSpPr>
            <a:spLocks noGrp="1"/>
          </p:cNvSpPr>
          <p:nvPr>
            <p:ph type="sldNum" sz="quarter" idx="5"/>
          </p:nvPr>
        </p:nvSpPr>
        <p:spPr/>
        <p:txBody>
          <a:bodyPr/>
          <a:lstStyle/>
          <a:p>
            <a:fld id="{EE47B081-200B-4628-8231-DB977B268E4F}" type="slidenum">
              <a:t>6</a:t>
            </a:fld>
            <a:endParaRPr lang="en-US"/>
          </a:p>
        </p:txBody>
      </p:sp>
    </p:spTree>
    <p:extLst>
      <p:ext uri="{BB962C8B-B14F-4D97-AF65-F5344CB8AC3E}">
        <p14:creationId xmlns:p14="http://schemas.microsoft.com/office/powerpoint/2010/main" val="1162290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Attachment Theory is highly relevant to Jenny because it helps explain the emotional and behavioural patterns that may arise from her early losses and ongoing caregiving role. The death of her father represents a major attachment disruption, particularly because it removed a key figure who previously provided consistency and support. According to Bowlby, such a loss during middle childhood can profoundly affect internal working models, potentially leading to heightened anxiety, fear of abandonment, or difficulty trusting others. In addition, her mother’s emotional and cognitive challenges limit her ability to offer stable, responsive caregiving. Her low mood and memory difficulties could result in inconsistent communication, unpredictable emotional responses, or withdrawal, further impacting secure attachment development. This may contribute to Jenny feeling responsible for maintaining stability in the household, reinforcing patterns of hyper-responsibility and reduced emotional expression. From an attachment perspective, Jenny may have developed coping strategies such as emotional suppression or self-reliance, which often emerge when children must compensate for caregiver unavailability. These behaviours, while adaptive in the short term, can hinder healthy emotional development. Adolescents with insecure or disrupted attachments are more likely to experience low self-esteem, difficulties forming friendships, and challenges in regulating emotions. Furthermore, her caregiving role may limit opportunities to explore autonomy, develop peer identity, and engage in typical adolescent experiences—all crucial milestones within lifespan development frameworks. By applying Attachment Theory, practitioners can better understand her emotional needs, relational patterns, and potential vulnerabilities. This understanding can also inform targeted interventions aimed at restoring security and supporting her transition into a more typical developmental trajectory. Thus, Bowlby’s concepts provide a comprehensive lens through which to interpret both the historical and current factors shaping Jenny’s psychological development.</a:t>
            </a:r>
          </a:p>
        </p:txBody>
      </p:sp>
      <p:sp>
        <p:nvSpPr>
          <p:cNvPr id="4" name="Slide Number Placeholder 3"/>
          <p:cNvSpPr>
            <a:spLocks noGrp="1"/>
          </p:cNvSpPr>
          <p:nvPr>
            <p:ph type="sldNum" sz="quarter" idx="5"/>
          </p:nvPr>
        </p:nvSpPr>
        <p:spPr/>
        <p:txBody>
          <a:bodyPr/>
          <a:lstStyle/>
          <a:p>
            <a:fld id="{EE47B081-200B-4628-8231-DB977B268E4F}" type="slidenum">
              <a:t>7</a:t>
            </a:fld>
            <a:endParaRPr lang="en-US"/>
          </a:p>
        </p:txBody>
      </p:sp>
    </p:spTree>
    <p:extLst>
      <p:ext uri="{BB962C8B-B14F-4D97-AF65-F5344CB8AC3E}">
        <p14:creationId xmlns:p14="http://schemas.microsoft.com/office/powerpoint/2010/main" val="1462381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Emotional, Social, and Cognitive Effects on Jenny</a:t>
            </a:r>
          </a:p>
        </p:txBody>
      </p:sp>
      <p:sp>
        <p:nvSpPr>
          <p:cNvPr id="4" name="Slide Number Placeholder 3"/>
          <p:cNvSpPr>
            <a:spLocks noGrp="1"/>
          </p:cNvSpPr>
          <p:nvPr>
            <p:ph type="sldNum" sz="quarter" idx="5"/>
          </p:nvPr>
        </p:nvSpPr>
        <p:spPr/>
        <p:txBody>
          <a:bodyPr/>
          <a:lstStyle/>
          <a:p>
            <a:fld id="{EE47B081-200B-4628-8231-DB977B268E4F}" type="slidenum">
              <a:t>8</a:t>
            </a:fld>
            <a:endParaRPr lang="en-US"/>
          </a:p>
        </p:txBody>
      </p:sp>
    </p:spTree>
    <p:extLst>
      <p:ext uri="{BB962C8B-B14F-4D97-AF65-F5344CB8AC3E}">
        <p14:creationId xmlns:p14="http://schemas.microsoft.com/office/powerpoint/2010/main" val="2096114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Jenny’s long-term caregiving role, combined with the trauma of losing her father, likely has multi-dimensional impacts on her development, affecting emotional, social, and cognitive domains. Emotionally, the burden of caring for a parent can create chronic stress, anxiety, and a sense of hyper-vigilance, especially when paired with the instability caused by her mother’s fluctuating memory and mood. According to attachment principles, children who experience inconsistent caregiving may internalize feelings of insecurity or responsibility for maintaining emotional balance within the household. This may lead Jenny to suppress her own emotional needs, struggle with expressing vulnerability, or develop a heightened fear of failure or abandonment. Socially, Jenny’s responsibilities likely limit her peer interactions, reducing opportunities for friendship development, shared activities, and informal social learning—all of which are key components of adolescent socialization. Young carers often report experiencing isolation, stigma, or a sense of being out of sync with their peers. The lack of time and emotional energy to maintain relationships may further reinforce feelings of loneliness. From a cognitive and academic perspective, long-term caregiving can contribute to fatigue, reduced concentration, and emotional distraction, making it challenging to achieve sustained focus in schoolwork. Adolescence is a period of increased educational demands, and competing responsibilities may compromise her academic performance or future educational aspirations. In terms of identity development, Jenny may struggle to form a sense of self separate from her caregiving role. The need to be constantly responsible may hinder opportunities for exploration, risk-taking, and independent decision-making—critical developmental tasks identified in lifespan theories. These intertwined emotional, social, and cognitive effects highlight the importance of timely interventions that acknowledge both the historical impact of her experiences and her current unmet developmental needs.</a:t>
            </a:r>
          </a:p>
        </p:txBody>
      </p:sp>
      <p:sp>
        <p:nvSpPr>
          <p:cNvPr id="4" name="Slide Number Placeholder 3"/>
          <p:cNvSpPr>
            <a:spLocks noGrp="1"/>
          </p:cNvSpPr>
          <p:nvPr>
            <p:ph type="sldNum" sz="quarter" idx="5"/>
          </p:nvPr>
        </p:nvSpPr>
        <p:spPr/>
        <p:txBody>
          <a:bodyPr/>
          <a:lstStyle/>
          <a:p>
            <a:fld id="{EE47B081-200B-4628-8231-DB977B268E4F}" type="slidenum">
              <a:t>9</a:t>
            </a:fld>
            <a:endParaRPr lang="en-US"/>
          </a:p>
        </p:txBody>
      </p:sp>
    </p:spTree>
    <p:extLst>
      <p:ext uri="{BB962C8B-B14F-4D97-AF65-F5344CB8AC3E}">
        <p14:creationId xmlns:p14="http://schemas.microsoft.com/office/powerpoint/2010/main" val="1736314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Attachment-Informed Interventions for Jenny’s Well-being</a:t>
            </a:r>
          </a:p>
        </p:txBody>
      </p:sp>
      <p:sp>
        <p:nvSpPr>
          <p:cNvPr id="4" name="Slide Number Placeholder 3"/>
          <p:cNvSpPr>
            <a:spLocks noGrp="1"/>
          </p:cNvSpPr>
          <p:nvPr>
            <p:ph type="sldNum" sz="quarter" idx="5"/>
          </p:nvPr>
        </p:nvSpPr>
        <p:spPr/>
        <p:txBody>
          <a:bodyPr/>
          <a:lstStyle/>
          <a:p>
            <a:fld id="{EE47B081-200B-4628-8231-DB977B268E4F}" type="slidenum">
              <a:t>10</a:t>
            </a:fld>
            <a:endParaRPr lang="en-US"/>
          </a:p>
        </p:txBody>
      </p:sp>
    </p:spTree>
    <p:extLst>
      <p:ext uri="{BB962C8B-B14F-4D97-AF65-F5344CB8AC3E}">
        <p14:creationId xmlns:p14="http://schemas.microsoft.com/office/powerpoint/2010/main" val="529225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An attachment-informed support plan for Jenny should focus on re-establishing a sense of security, predictability, and emotional support while simultaneously reducing the pressures associated with her caregiving responsibilities. One key strategy is to provide Jenny with access to a consistent support worker or mentor who can offer regular emotional check-ins and act as a stable adult figure. This surrogate secure base helps compensate for the emotional gaps in her primary caregiving environment and supports Jenny in developing trust and emotional expression. Additionally, providing access to counselling or therapeutic services tailored to young carers allows Jenny to process grief, stress, and emotional suppression linked to her experiences. Therapy can strengthen her internal working model by reinforcing her sense of worth and teaching strategies for emotional regulation. Another essential component of the plan involves reducing Jenny’s caregiving load. This can be achieved by arranging professional home-care services for her mother, including support for domestic tasks, mobility assistance, and cognitive reminders. These measures free Jenny from excessive responsibility, enabling her to re-engage with school and social life. Educational support is also critical; schools can offer flexible deadlines, pastoral support, and young carer programmes that encourage academic participation. Jenny should be encouraged to explore extracurricular activities and personal interests that foster autonomy and identity formation. Bowlby’s theory suggests that establishing consistent, supportive relationships and predictable routines can help rebuild attachment security, making these interventions both psychologically grounded and developmentally supportive. Collectively, these strategies aim to restore balance in Jenny’s life, provide her with needed emotional and practical support, and guide her toward healthier developmental outcomes.</a:t>
            </a:r>
          </a:p>
        </p:txBody>
      </p:sp>
      <p:sp>
        <p:nvSpPr>
          <p:cNvPr id="4" name="Slide Number Placeholder 3"/>
          <p:cNvSpPr>
            <a:spLocks noGrp="1"/>
          </p:cNvSpPr>
          <p:nvPr>
            <p:ph type="sldNum" sz="quarter" idx="5"/>
          </p:nvPr>
        </p:nvSpPr>
        <p:spPr/>
        <p:txBody>
          <a:bodyPr/>
          <a:lstStyle/>
          <a:p>
            <a:fld id="{EE47B081-200B-4628-8231-DB977B268E4F}" type="slidenum">
              <a:t>11</a:t>
            </a:fld>
            <a:endParaRPr lang="en-US"/>
          </a:p>
        </p:txBody>
      </p:sp>
    </p:spTree>
    <p:extLst>
      <p:ext uri="{BB962C8B-B14F-4D97-AF65-F5344CB8AC3E}">
        <p14:creationId xmlns:p14="http://schemas.microsoft.com/office/powerpoint/2010/main" val="757250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Critical Evaluation of Attachment Theory in Practice</a:t>
            </a:r>
          </a:p>
        </p:txBody>
      </p:sp>
      <p:sp>
        <p:nvSpPr>
          <p:cNvPr id="4" name="Slide Number Placeholder 3"/>
          <p:cNvSpPr>
            <a:spLocks noGrp="1"/>
          </p:cNvSpPr>
          <p:nvPr>
            <p:ph type="sldNum" sz="quarter" idx="5"/>
          </p:nvPr>
        </p:nvSpPr>
        <p:spPr/>
        <p:txBody>
          <a:bodyPr/>
          <a:lstStyle/>
          <a:p>
            <a:fld id="{EE47B081-200B-4628-8231-DB977B268E4F}" type="slidenum">
              <a:t>12</a:t>
            </a:fld>
            <a:endParaRPr lang="en-US"/>
          </a:p>
        </p:txBody>
      </p:sp>
    </p:spTree>
    <p:extLst>
      <p:ext uri="{BB962C8B-B14F-4D97-AF65-F5344CB8AC3E}">
        <p14:creationId xmlns:p14="http://schemas.microsoft.com/office/powerpoint/2010/main" val="8292915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Bowlby’s Attachment Theory offers valuable insights for supporting Jenny, but it is essential to critically evaluate its usefulness and limitations within a health and social care context. One major strength of the theory is its strong empirical foundation linking early caregiving quality to emotional and relational outcomes across the lifespan. The concepts of secure base and internal working models provide a meaningful lens through which practitioners can understand Jenny’s emotional needs and the impact of her caregiving role. Additionally, the emphasis on caregiver responsiveness aligns well with social care practices that prioritize relational support and stability. However, the theory has limitations. Some critics argue that Attachment Theory is overly deterministic, implying that early disruptions create long-term developmental challenges that are difficult to change. Alternative research shows that individuals often demonstrate resilience even in adverse environments if later support is provided. Another limitation is its traditional focus on the mother-child dynamic, which may overlook the role of wider family structures, community supports, or social services—factors that are crucial in Jenny’s situation. The theory also does not directly account for socioeconomic influences, such as financial strain or limited access to services, which may shape Jenny’s experiences. Furthermore, Attachment Theory can underemphasize peer relationships and broader environmental resilience factors that contribute significantly to adolescent development. While Bowlby’s framework provides a valuable understanding of the relational impact of Jenny’s experiences, a holistic support plan should incorporate wider ecological perspectives. Despite these limitations, the theory remains a useful foundation for designing emotionally attuned, stability-focused interventions that directly address Jenny’s needs.</a:t>
            </a:r>
          </a:p>
        </p:txBody>
      </p:sp>
      <p:sp>
        <p:nvSpPr>
          <p:cNvPr id="4" name="Slide Number Placeholder 3"/>
          <p:cNvSpPr>
            <a:spLocks noGrp="1"/>
          </p:cNvSpPr>
          <p:nvPr>
            <p:ph type="sldNum" sz="quarter" idx="5"/>
          </p:nvPr>
        </p:nvSpPr>
        <p:spPr/>
        <p:txBody>
          <a:bodyPr/>
          <a:lstStyle/>
          <a:p>
            <a:fld id="{EE47B081-200B-4628-8231-DB977B268E4F}" type="slidenum">
              <a:t>13</a:t>
            </a:fld>
            <a:endParaRPr lang="en-US"/>
          </a:p>
        </p:txBody>
      </p:sp>
    </p:spTree>
    <p:extLst>
      <p:ext uri="{BB962C8B-B14F-4D97-AF65-F5344CB8AC3E}">
        <p14:creationId xmlns:p14="http://schemas.microsoft.com/office/powerpoint/2010/main" val="1376069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Summary of Jenny’s Needs and Theoretical Application</a:t>
            </a:r>
          </a:p>
        </p:txBody>
      </p:sp>
      <p:sp>
        <p:nvSpPr>
          <p:cNvPr id="4" name="Slide Number Placeholder 3"/>
          <p:cNvSpPr>
            <a:spLocks noGrp="1"/>
          </p:cNvSpPr>
          <p:nvPr>
            <p:ph type="sldNum" sz="quarter" idx="5"/>
          </p:nvPr>
        </p:nvSpPr>
        <p:spPr/>
        <p:txBody>
          <a:bodyPr/>
          <a:lstStyle/>
          <a:p>
            <a:fld id="{EE47B081-200B-4628-8231-DB977B268E4F}" type="slidenum">
              <a:t>14</a:t>
            </a:fld>
            <a:endParaRPr lang="en-US"/>
          </a:p>
        </p:txBody>
      </p:sp>
    </p:spTree>
    <p:extLst>
      <p:ext uri="{BB962C8B-B14F-4D97-AF65-F5344CB8AC3E}">
        <p14:creationId xmlns:p14="http://schemas.microsoft.com/office/powerpoint/2010/main" val="2836850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Jenny’s developmental trajectory over the past five years has been shaped by the significant emotional and practical demands placed upon her following her father’s death and her mother’s ongoing health challenges. These circumstances have affected her emotional wellbeing, social opportunities, academic engagement, and identity formation. Bowlby’s Attachment Theory provides a structured and evidence-based framework for understanding how disruptions in caregiving and emotional availability impact young people during critical stages of development. By applying this theoretical perspective, it becomes clear that Jenny requires both emotional and practical support to restore a sense of security and allow her to pursue typical adolescent developmental goals. The support plan guided by attachment principles emphasizes the importance of establishing consistent, reliable relationships, reducing her caregiving burden, offering therapeutic support, and creating opportunities for autonomy and healthy peer interaction. Although Attachment Theory has limitations, particularly regarding its focus on early childhood and its potential to underemphasize social and environmental resilience, it nonetheless offers valuable insight into the challenges Jenny faces. By integrating Bowlby’s concepts with practical, person-centred interventions, professionals can help Jenny move toward improved wellbeing, stronger emotional regulation, and a more balanced developmental experience. Ensuring that support systems are stable, predictable, and nurturing aligns with the core goals of attachment-informed practice and provides Jenny with the tools she needs to thrive despite the adversity she has experienced.</a:t>
            </a:r>
          </a:p>
        </p:txBody>
      </p:sp>
      <p:sp>
        <p:nvSpPr>
          <p:cNvPr id="4" name="Slide Number Placeholder 3"/>
          <p:cNvSpPr>
            <a:spLocks noGrp="1"/>
          </p:cNvSpPr>
          <p:nvPr>
            <p:ph type="sldNum" sz="quarter" idx="5"/>
          </p:nvPr>
        </p:nvSpPr>
        <p:spPr/>
        <p:txBody>
          <a:bodyPr/>
          <a:lstStyle/>
          <a:p>
            <a:fld id="{EE47B081-200B-4628-8231-DB977B268E4F}" type="slidenum">
              <a:t>15</a:t>
            </a:fld>
            <a:endParaRPr lang="en-US"/>
          </a:p>
        </p:txBody>
      </p:sp>
    </p:spTree>
    <p:extLst>
      <p:ext uri="{BB962C8B-B14F-4D97-AF65-F5344CB8AC3E}">
        <p14:creationId xmlns:p14="http://schemas.microsoft.com/office/powerpoint/2010/main" val="10964865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 uri="{C183D7F6-B498-43B3-948B-1728B52AA6E4}">
                <adec:decorative xmlns:adec="http://schemas.microsoft.com/office/drawing/2017/decorative" val="1"/>
              </a:ext>
            </a:extLst>
          </p:cNvPr>
          <p:cNvSpPr/>
          <p:nvPr/>
        </p:nvSpPr>
        <p:spPr>
          <a:xfrm>
            <a:off x="5067300" y="-429"/>
            <a:ext cx="7142987" cy="6858429"/>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 uri="{C183D7F6-B498-43B3-948B-1728B52AA6E4}">
                <adec:decorative xmlns:adec="http://schemas.microsoft.com/office/drawing/2017/decorative" val="1"/>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 uri="{C183D7F6-B498-43B3-948B-1728B52AA6E4}">
                <adec:decorative xmlns:adec="http://schemas.microsoft.com/office/drawing/2017/decorative" val="1"/>
              </a:ext>
            </a:extLst>
          </p:cNvPr>
          <p:cNvSpPr/>
          <p:nvPr/>
        </p:nvSpPr>
        <p:spPr>
          <a:xfrm rot="10800000">
            <a:off x="5067300" y="4571999"/>
            <a:ext cx="7140054"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 uri="{C183D7F6-B498-43B3-948B-1728B52AA6E4}">
                <adec:decorative xmlns:adec="http://schemas.microsoft.com/office/drawing/2017/decorative" val="1"/>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tx1"/>
                </a:solidFill>
              </a:defRPr>
            </a:lvl1pPr>
          </a:lstStyle>
          <a:p>
            <a:pPr lvl="0"/>
            <a:r>
              <a:rPr lang="en-US"/>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tx1"/>
                </a:solidFill>
              </a:defRPr>
            </a:lvl1pPr>
          </a:lstStyle>
          <a:p>
            <a:fld id="{8AF2F4EA-388B-424B-AC17-965C10DAF675}" type="datetime2">
              <a:rPr lang="en-US" smtClean="0"/>
              <a:t>Monday, March 16,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4660854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E7ACF9F-8FDB-4ADC-A9FD-4B179047B36A}"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1203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 uri="{C183D7F6-B498-43B3-948B-1728B52AA6E4}">
                <adec:decorative xmlns:adec="http://schemas.microsoft.com/office/drawing/2017/decorative" val="1"/>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 uri="{C183D7F6-B498-43B3-948B-1728B52AA6E4}">
                <adec:decorative xmlns:adec="http://schemas.microsoft.com/office/drawing/2017/decorative" val="1"/>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 uri="{C183D7F6-B498-43B3-948B-1728B52AA6E4}">
                <adec:decorative xmlns:adec="http://schemas.microsoft.com/office/drawing/2017/decorative" val="1"/>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 uri="{C183D7F6-B498-43B3-948B-1728B52AA6E4}">
                <adec:decorative xmlns:adec="http://schemas.microsoft.com/office/drawing/2017/decorative" val="1"/>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tx1"/>
                </a:solidFill>
                <a:latin typeface="+mj-lt"/>
              </a:defRPr>
            </a:lvl1pPr>
          </a:lstStyle>
          <a:p>
            <a:pPr lvl="0"/>
            <a:r>
              <a:rPr lang="en-US"/>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a:t> </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tx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tx1"/>
                </a:solidFill>
              </a:defRPr>
            </a:lvl1pPr>
          </a:lstStyle>
          <a:p>
            <a:fld id="{3D4AF38C-0923-462D-8E8F-DFB1FB3CD655}" type="datetime2">
              <a:rPr lang="en-US" smtClean="0"/>
              <a:t>Monday, March 16,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1927337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 uri="{C183D7F6-B498-43B3-948B-1728B52AA6E4}">
                <adec:decorative xmlns:adec="http://schemas.microsoft.com/office/drawing/2017/decorative" val="1"/>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 uri="{C183D7F6-B498-43B3-948B-1728B52AA6E4}">
                <adec:decorative xmlns:adec="http://schemas.microsoft.com/office/drawing/2017/decorative" val="1"/>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 uri="{C183D7F6-B498-43B3-948B-1728B52AA6E4}">
                <adec:decorative xmlns:adec="http://schemas.microsoft.com/office/drawing/2017/decorative" val="1"/>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 uri="{C183D7F6-B498-43B3-948B-1728B52AA6E4}">
                <adec:decorative xmlns:adec="http://schemas.microsoft.com/office/drawing/2017/decorative" val="1"/>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tx1"/>
                </a:solidFill>
              </a:defRPr>
            </a:lvl1pPr>
          </a:lstStyle>
          <a:p>
            <a:fld id="{5531B838-A2A1-4E5F-8CE5-ED5C785421C8}" type="datetime2">
              <a:rPr lang="en-US" smtClean="0"/>
              <a:t>Monday, March 16,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643556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with Picture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 uri="{C183D7F6-B498-43B3-948B-1728B52AA6E4}">
                <adec:decorative xmlns:adec="http://schemas.microsoft.com/office/drawing/2017/decorative" val="1"/>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 uri="{C183D7F6-B498-43B3-948B-1728B52AA6E4}">
                <adec:decorative xmlns:adec="http://schemas.microsoft.com/office/drawing/2017/decorative" val="1"/>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 uri="{C183D7F6-B498-43B3-948B-1728B52AA6E4}">
                <adec:decorative xmlns:adec="http://schemas.microsoft.com/office/drawing/2017/decorative" val="1"/>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tx1"/>
                </a:solidFill>
                <a:latin typeface="+mj-lt"/>
              </a:defRPr>
            </a:lvl1pPr>
          </a:lstStyle>
          <a:p>
            <a:pPr lvl="0"/>
            <a:r>
              <a:rPr lang="en-US"/>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tx1"/>
                </a:solidFill>
              </a:defRPr>
            </a:lvl1pPr>
          </a:lstStyle>
          <a:p>
            <a:fld id="{B369E90C-83BE-474F-8867-84D9D4BA9A64}" type="datetime2">
              <a:rPr lang="en-US" smtClean="0"/>
              <a:t>Monday, March 16,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8015799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 uri="{C183D7F6-B498-43B3-948B-1728B52AA6E4}">
                <adec:decorative xmlns:adec="http://schemas.microsoft.com/office/drawing/2017/decorative" val="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 uri="{C183D7F6-B498-43B3-948B-1728B52AA6E4}">
                <adec:decorative xmlns:adec="http://schemas.microsoft.com/office/drawing/2017/decorative" val="1"/>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 uri="{C183D7F6-B498-43B3-948B-1728B52AA6E4}">
                <adec:decorative xmlns:adec="http://schemas.microsoft.com/office/drawing/2017/decorative" val="1"/>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 uri="{C183D7F6-B498-43B3-948B-1728B52AA6E4}">
                <adec:decorative xmlns:adec="http://schemas.microsoft.com/office/drawing/2017/decorative" val="1"/>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 uri="{C183D7F6-B498-43B3-948B-1728B52AA6E4}">
                <adec:decorative xmlns:adec="http://schemas.microsoft.com/office/drawing/2017/decorative" val="1"/>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 uri="{C183D7F6-B498-43B3-948B-1728B52AA6E4}">
                <adec:decorative xmlns:adec="http://schemas.microsoft.com/office/drawing/2017/decorative" val="1"/>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tx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tx1"/>
                </a:solidFill>
                <a:latin typeface="+mj-lt"/>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B5CA67-94ED-4C14-9B73-CCE5A85B4E93}" type="datetime2">
              <a:rPr lang="en-US" smtClean="0"/>
              <a:t>Monday, March 16,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8611052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reserve="1">
  <p:cSld name="Title 2">
    <p:bg>
      <p:bgRef idx="1001">
        <a:schemeClr val="bg1"/>
      </p:bgRef>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8C38FEA-146D-53B3-36B0-5CBD8040636E}"/>
              </a:ext>
              <a:ext uri="{C183D7F6-B498-43B3-948B-1728B52AA6E4}">
                <adec:decorative xmlns:adec="http://schemas.microsoft.com/office/drawing/2017/decorative" val="1"/>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 uri="{C183D7F6-B498-43B3-948B-1728B52AA6E4}">
                <adec:decorative xmlns:adec="http://schemas.microsoft.com/office/drawing/2017/decorative" val="1"/>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 uri="{C183D7F6-B498-43B3-948B-1728B52AA6E4}">
                <adec:decorative xmlns:adec="http://schemas.microsoft.com/office/drawing/2017/decorative" val="1"/>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 uri="{C183D7F6-B498-43B3-948B-1728B52AA6E4}">
                <adec:decorative xmlns:adec="http://schemas.microsoft.com/office/drawing/2017/decorative" val="1"/>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7723C116-3055-4F7F-9A49-EB260F9EF6F6}" type="datetime2">
              <a:rPr lang="en-US" smtClean="0"/>
              <a:t>Monday, March 16,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185199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4E2F783-0ED7-1F0B-219A-198549E350DD}"/>
              </a:ext>
              <a:ext uri="{C183D7F6-B498-43B3-948B-1728B52AA6E4}">
                <adec:decorative xmlns:adec="http://schemas.microsoft.com/office/drawing/2017/decorative" val="1"/>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 uri="{C183D7F6-B498-43B3-948B-1728B52AA6E4}">
                <adec:decorative xmlns:adec="http://schemas.microsoft.com/office/drawing/2017/decorative" val="1"/>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 uri="{C183D7F6-B498-43B3-948B-1728B52AA6E4}">
                <adec:decorative xmlns:adec="http://schemas.microsoft.com/office/drawing/2017/decorative" val="1"/>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 uri="{C183D7F6-B498-43B3-948B-1728B52AA6E4}">
                <adec:decorative xmlns:adec="http://schemas.microsoft.com/office/drawing/2017/decorative" val="1"/>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A6A5EF91-D53E-428D-B2CB-7C1F753E44DB}" type="datetime2">
              <a:rPr lang="en-US" smtClean="0"/>
              <a:t>Monday, March 16,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551022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 uri="{C183D7F6-B498-43B3-948B-1728B52AA6E4}">
                <adec:decorative xmlns:adec="http://schemas.microsoft.com/office/drawing/2017/decorative" val="1"/>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 uri="{C183D7F6-B498-43B3-948B-1728B52AA6E4}">
                <adec:decorative xmlns:adec="http://schemas.microsoft.com/office/drawing/2017/decorative" val="1"/>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 uri="{C183D7F6-B498-43B3-948B-1728B52AA6E4}">
                <adec:decorative xmlns:adec="http://schemas.microsoft.com/office/drawing/2017/decorative" val="1"/>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 uri="{C183D7F6-B498-43B3-948B-1728B52AA6E4}">
                <adec:decorative xmlns:adec="http://schemas.microsoft.com/office/drawing/2017/decorative" val="1"/>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 uri="{C183D7F6-B498-43B3-948B-1728B52AA6E4}">
                <adec:decorative xmlns:adec="http://schemas.microsoft.com/office/drawing/2017/decorative" val="1"/>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 uri="{C183D7F6-B498-43B3-948B-1728B52AA6E4}">
                <adec:decorative xmlns:adec="http://schemas.microsoft.com/office/drawing/2017/decorative" val="1"/>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 uri="{C183D7F6-B498-43B3-948B-1728B52AA6E4}">
                <adec:decorative xmlns:adec="http://schemas.microsoft.com/office/drawing/2017/decorative" val="0"/>
              </a:ext>
            </a:extLst>
          </p:cNvPr>
          <p:cNvSpPr>
            <a:spLocks noGrp="1"/>
          </p:cNvSpPr>
          <p:nvPr>
            <p:ph type="title"/>
          </p:nvPr>
        </p:nvSpPr>
        <p:spPr>
          <a:xfrm>
            <a:off x="3657600" y="2807208"/>
            <a:ext cx="7772400" cy="3346704"/>
          </a:xfrm>
        </p:spPr>
        <p:txBody>
          <a:bodyPr anchor="t">
            <a:normAutofit/>
          </a:bodyPr>
          <a:lstStyle>
            <a:lvl1pPr>
              <a:lnSpc>
                <a:spcPct val="110000"/>
              </a:lnSpc>
              <a:defRPr sz="5400" cap="all" spc="700"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B4EA7F42-44CA-4E2D-BE54-54E50F1A95AA}" type="datetime2">
              <a:rPr lang="en-US" smtClean="0"/>
              <a:t>Monday, March 16,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374594414"/>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 uri="{C183D7F6-B498-43B3-948B-1728B52AA6E4}">
                <adec:decorative xmlns:adec="http://schemas.microsoft.com/office/drawing/2017/decorative" val="1"/>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 uri="{C183D7F6-B498-43B3-948B-1728B52AA6E4}">
                <adec:decorative xmlns:adec="http://schemas.microsoft.com/office/drawing/2017/decorative" val="1"/>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 uri="{C183D7F6-B498-43B3-948B-1728B52AA6E4}">
                <adec:decorative xmlns:adec="http://schemas.microsoft.com/office/drawing/2017/decorative" val="1"/>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 uri="{C183D7F6-B498-43B3-948B-1728B52AA6E4}">
                <adec:decorative xmlns:adec="http://schemas.microsoft.com/office/drawing/2017/decorative" val="1"/>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 uri="{C183D7F6-B498-43B3-948B-1728B52AA6E4}">
                <adec:decorative xmlns:adec="http://schemas.microsoft.com/office/drawing/2017/decorative" val="1"/>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 uri="{C183D7F6-B498-43B3-948B-1728B52AA6E4}">
                <adec:decorative xmlns:adec="http://schemas.microsoft.com/office/drawing/2017/decorative" val="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1"/>
                </a:solidFill>
              </a:defRPr>
            </a:lvl1pPr>
          </a:lstStyle>
          <a:p>
            <a:fld id="{A5F6D2C8-34B4-4D49-8BA1-BACB1E5E91D7}" type="datetime2">
              <a:rPr lang="en-US" smtClean="0"/>
              <a:t>Monday, March 16,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375111834"/>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3735CD2-2790-A02E-C1A3-EB251A110779}"/>
              </a:ext>
              <a:ext uri="{C183D7F6-B498-43B3-948B-1728B52AA6E4}">
                <adec:decorative xmlns:adec="http://schemas.microsoft.com/office/drawing/2017/decorative" val="1"/>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 uri="{C183D7F6-B498-43B3-948B-1728B52AA6E4}">
                <adec:decorative xmlns:adec="http://schemas.microsoft.com/office/drawing/2017/decorative" val="1"/>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 uri="{C183D7F6-B498-43B3-948B-1728B52AA6E4}">
                <adec:decorative xmlns:adec="http://schemas.microsoft.com/office/drawing/2017/decorative" val="1"/>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 uri="{C183D7F6-B498-43B3-948B-1728B52AA6E4}">
                <adec:decorative xmlns:adec="http://schemas.microsoft.com/office/drawing/2017/decorative" val="1"/>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07FA98E2-6F7F-4A51-8E1F-EB59A50F0269}" type="datetime2">
              <a:rPr lang="en-US" smtClean="0"/>
              <a:t>Monday, March 16,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40356225"/>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BB6C2A-5CA9-E68C-069E-E0E25559DCC0}"/>
              </a:ext>
              <a:ext uri="{C183D7F6-B498-43B3-948B-1728B52AA6E4}">
                <adec:decorative xmlns:adec="http://schemas.microsoft.com/office/drawing/2017/decorative" val="1"/>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 uri="{C183D7F6-B498-43B3-948B-1728B52AA6E4}">
                <adec:decorative xmlns:adec="http://schemas.microsoft.com/office/drawing/2017/decorative" val="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150BB71E-4F8F-41C0-A92F-F3C4EFE8AC7B}" type="datetime2">
              <a:rPr lang="en-US" smtClean="0"/>
              <a:t>Monday, March 16,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161023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8963436-5FD3-4DBA-BA14-7BB2834C5EC5}"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2DB3D6C-C357-4A18-98FF-C5DAE1A10B46}"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6848E0B-8A0C-48E4-ADBA-2AC6A8CE7CBF}"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CBDCCA7-F1A7-4374-A53E-DDBF6669B4DA}"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3554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7A4E53C8-4441-4494-9A33-9A60A8C010FF}"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574857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obj" preserve="1">
  <p:cSld name="Content 7">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8606AF-234E-F01C-E350-3E326E5ABE30}"/>
              </a:ext>
              <a:ext uri="{C183D7F6-B498-43B3-948B-1728B52AA6E4}">
                <adec:decorative xmlns:adec="http://schemas.microsoft.com/office/drawing/2017/decorative" val="1"/>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 uri="{C183D7F6-B498-43B3-948B-1728B52AA6E4}">
                <adec:decorative xmlns:adec="http://schemas.microsoft.com/office/drawing/2017/decorative" val="1"/>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 uri="{C183D7F6-B498-43B3-948B-1728B52AA6E4}">
                <adec:decorative xmlns:adec="http://schemas.microsoft.com/office/drawing/2017/decorative" val="1"/>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C27853E-A83C-4AE4-BB8D-D1C2F70D8524}"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565910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358C6A-FFB7-7F91-94AA-423822AA8C38}"/>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 uri="{C183D7F6-B498-43B3-948B-1728B52AA6E4}">
                <adec:decorative xmlns:adec="http://schemas.microsoft.com/office/drawing/2017/decorative" val="1"/>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2BDBDAA-674F-41A5-9B7A-63B7C6B4BF31}"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214047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BC72D07-FB95-F16C-6535-C8AEB3ACAFA0}"/>
              </a:ext>
              <a:ext uri="{C183D7F6-B498-43B3-948B-1728B52AA6E4}">
                <adec:decorative xmlns:adec="http://schemas.microsoft.com/office/drawing/2017/decorative" val="1"/>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 uri="{C183D7F6-B498-43B3-948B-1728B52AA6E4}">
                <adec:decorative xmlns:adec="http://schemas.microsoft.com/office/drawing/2017/decorative" val="1"/>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15508136-2BE5-4DEB-BFFF-CA82AE75DA81}"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3217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CDB1A6A-A82E-C28C-BC71-E59067A1D47F}"/>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 uri="{C183D7F6-B498-43B3-948B-1728B52AA6E4}">
                <adec:decorative xmlns:adec="http://schemas.microsoft.com/office/drawing/2017/decorative" val="1"/>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8CA907A-57F4-4BE4-B9CF-66B2A48FC3D2}"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7197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DCA41D-9DCB-DD45-31CF-2ACE1D2C681B}"/>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 uri="{C183D7F6-B498-43B3-948B-1728B52AA6E4}">
                <adec:decorative xmlns:adec="http://schemas.microsoft.com/office/drawing/2017/decorative" val="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0" y="-1"/>
            <a:ext cx="5247320" cy="6400369"/>
          </a:xfrm>
          <a:blipFill>
            <a:blip r:embed="rId2">
              <a:alphaModFix amt="70000"/>
            </a:blip>
            <a:stretch>
              <a:fillRect/>
            </a:stretch>
          </a:blipFill>
        </p:spPr>
        <p:txBody>
          <a:bodyPr/>
          <a:lstStyle>
            <a:lvl1pPr marL="0" indent="0">
              <a:buNone/>
              <a:defRPr/>
            </a:lvl1pPr>
          </a:lstStyle>
          <a:p>
            <a:r>
              <a:rPr lang="en-US"/>
              <a:t> </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F8C0C47F-6992-403B-A8BD-DAD08522434F}" type="datetime2">
              <a:rPr lang="en-US" smtClean="0"/>
              <a:t>Monday, March 16,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65593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9DCA41D-9DCB-DD45-31CF-2ACE1D2C681B}"/>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 uri="{C183D7F6-B498-43B3-948B-1728B52AA6E4}">
                <adec:decorative xmlns:adec="http://schemas.microsoft.com/office/drawing/2017/decorative" val="1"/>
              </a:ext>
            </a:extLst>
          </p:cNvPr>
          <p:cNvSpPr/>
          <p:nvPr/>
        </p:nvSpPr>
        <p:spPr>
          <a:xfrm flipH="1">
            <a:off x="6922008" y="6400799"/>
            <a:ext cx="5269988"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5440680" cy="1197864"/>
          </a:xfrm>
        </p:spPr>
        <p:txBody>
          <a:bodyPr anchor="b"/>
          <a:lstStyle/>
          <a:p>
            <a:r>
              <a:rPr lang="en-US"/>
              <a:t>Click to edit Master title style</a:t>
            </a:r>
          </a:p>
        </p:txBody>
      </p:sp>
      <p:sp>
        <p:nvSpPr>
          <p:cNvPr id="4" name="Footer Placeholder 3">
            <a:extLst>
              <a:ext uri="{FF2B5EF4-FFF2-40B4-BE49-F238E27FC236}">
                <a16:creationId xmlns:a16="http://schemas.microsoft.com/office/drawing/2014/main" id="{F6328336-AE7A-4C2D-0270-493DC7303B6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31520" y="1856232"/>
            <a:ext cx="5440680" cy="40050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922008" y="-1"/>
            <a:ext cx="5269992" cy="6400369"/>
          </a:xfrm>
          <a:blipFill>
            <a:blip r:embed="rId2">
              <a:alphaModFix amt="70000"/>
            </a:blip>
            <a:stretch>
              <a:fillRect/>
            </a:stretch>
          </a:blipFill>
        </p:spPr>
        <p:txBody>
          <a:bodyPr/>
          <a:lstStyle>
            <a:lvl1pPr marL="0" indent="0">
              <a:buNone/>
              <a:defRPr/>
            </a:lvl1pPr>
          </a:lstStyle>
          <a:p>
            <a:r>
              <a:rPr lang="en-US"/>
              <a:t> </a:t>
            </a:r>
          </a:p>
        </p:txBody>
      </p:sp>
      <p:sp>
        <p:nvSpPr>
          <p:cNvPr id="3" name="Date Placeholder 2">
            <a:extLst>
              <a:ext uri="{FF2B5EF4-FFF2-40B4-BE49-F238E27FC236}">
                <a16:creationId xmlns:a16="http://schemas.microsoft.com/office/drawing/2014/main" id="{ACE75CBF-C3DD-595A-4D09-0BDBE3A20100}"/>
              </a:ext>
            </a:extLst>
          </p:cNvPr>
          <p:cNvSpPr>
            <a:spLocks noGrp="1"/>
          </p:cNvSpPr>
          <p:nvPr>
            <p:ph type="dt" sz="half" idx="16"/>
          </p:nvPr>
        </p:nvSpPr>
        <p:spPr/>
        <p:txBody>
          <a:bodyPr/>
          <a:lstStyle/>
          <a:p>
            <a:fld id="{4EE2BF70-051F-4182-B873-1FBEE890188B}" type="datetime2">
              <a:rPr lang="en-US" smtClean="0"/>
              <a:t>Monday, March 16, 2026</a:t>
            </a:fld>
            <a:endParaRPr lang="en-US"/>
          </a:p>
        </p:txBody>
      </p:sp>
      <p:sp>
        <p:nvSpPr>
          <p:cNvPr id="5" name="Slide Number Placeholder 4">
            <a:extLst>
              <a:ext uri="{FF2B5EF4-FFF2-40B4-BE49-F238E27FC236}">
                <a16:creationId xmlns:a16="http://schemas.microsoft.com/office/drawing/2014/main" id="{FFC4C584-842E-9FEF-D13D-CAA866F0BFEA}"/>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23006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81E3123-7D9E-2A08-F196-CDF340945D9D}"/>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 uri="{C183D7F6-B498-43B3-948B-1728B52AA6E4}">
                <adec:decorative xmlns:adec="http://schemas.microsoft.com/office/drawing/2017/decorative" val="1"/>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2B29163A-D4FD-4B13-B760-29FEA46D26A0}" type="datetime2">
              <a:rPr lang="en-US" smtClean="0"/>
              <a:t>Monday, March 16,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92EA85-E779-E444-F045-AF74D3205F21}"/>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 uri="{C183D7F6-B498-43B3-948B-1728B52AA6E4}">
                <adec:decorative xmlns:adec="http://schemas.microsoft.com/office/drawing/2017/decorative" val="1"/>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a:t> </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BF31E3F0-C597-454C-9C6A-C05C00896517}" type="datetime2">
              <a:rPr lang="en-US" smtClean="0"/>
              <a:t>Monday, March 16,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204121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92EA85-E779-E444-F045-AF74D3205F21}"/>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 uri="{C183D7F6-B498-43B3-948B-1728B52AA6E4}">
                <adec:decorative xmlns:adec="http://schemas.microsoft.com/office/drawing/2017/decorative" val="1"/>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a:t> </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64C03E46-357C-41AA-B644-5D238512659D}" type="datetime2">
              <a:rPr lang="en-US" smtClean="0"/>
              <a:t>Monday, March 16,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80353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DBABC61-0C94-EB2C-729D-13A2A74C04A2}"/>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 uri="{C183D7F6-B498-43B3-948B-1728B52AA6E4}">
                <adec:decorative xmlns:adec="http://schemas.microsoft.com/office/drawing/2017/decorative" val="1"/>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F7317806-C1A4-4898-A392-58092F2DAC1E}" type="datetime2">
              <a:rPr lang="en-US" smtClean="0"/>
              <a:t>Monday, March 16,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8923169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460BC6-378A-8F4F-1D44-FA6677F92D4E}"/>
              </a:ext>
              <a:ext uri="{C183D7F6-B498-43B3-948B-1728B52AA6E4}">
                <adec:decorative xmlns:adec="http://schemas.microsoft.com/office/drawing/2017/decorative" val="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 uri="{C183D7F6-B498-43B3-948B-1728B52AA6E4}">
                <adec:decorative xmlns:adec="http://schemas.microsoft.com/office/drawing/2017/decorative" val="1"/>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5EBE550A-BFEE-40D6-A0EE-F4BD2148E98A}" type="datetime2">
              <a:rPr lang="en-US" smtClean="0"/>
              <a:t>Monday, March 16,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035166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BB6C2A-5CA9-E68C-069E-E0E25559DCC0}"/>
              </a:ext>
              <a:ext uri="{C183D7F6-B498-43B3-948B-1728B52AA6E4}">
                <adec:decorative xmlns:adec="http://schemas.microsoft.com/office/drawing/2017/decorative" val="1"/>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 uri="{C183D7F6-B498-43B3-948B-1728B52AA6E4}">
                <adec:decorative xmlns:adec="http://schemas.microsoft.com/office/drawing/2017/decorative" val="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a:t> </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3F60DE63-5C97-4D17-AD5B-559BE78F8C6E}" type="datetime2">
              <a:rPr lang="en-US" smtClean="0"/>
              <a:t>Monday, March 16,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379209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BED10C-5619-54D2-5D2D-E5D0A3E26E93}"/>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 uri="{C183D7F6-B498-43B3-948B-1728B52AA6E4}">
                <adec:decorative xmlns:adec="http://schemas.microsoft.com/office/drawing/2017/decorative" val="1"/>
              </a:ext>
            </a:extLst>
          </p:cNvPr>
          <p:cNvSpPr/>
          <p:nvPr/>
        </p:nvSpPr>
        <p:spPr>
          <a:xfrm flipH="1">
            <a:off x="6945630" y="6401228"/>
            <a:ext cx="5246366"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C3B1CEA-5D85-42AB-95DF-BF2F02172CA4}"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2093A5D-CF9E-656F-6E4D-BBE26617BBEC}"/>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 uri="{C183D7F6-B498-43B3-948B-1728B52AA6E4}">
                <adec:decorative xmlns:adec="http://schemas.microsoft.com/office/drawing/2017/decorative" val="1"/>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B5151AB-126F-4C4D-9C0D-9B9B07DC1CFA}"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278578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EA2F20-DFC9-8EAE-10DC-BC89113C2D4F}"/>
              </a:ext>
              <a:ext uri="{C183D7F6-B498-43B3-948B-1728B52AA6E4}">
                <adec:decorative xmlns:adec="http://schemas.microsoft.com/office/drawing/2017/decorative" val="1"/>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 uri="{C183D7F6-B498-43B3-948B-1728B52AA6E4}">
                <adec:decorative xmlns:adec="http://schemas.microsoft.com/office/drawing/2017/decorative" val="1"/>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8EB0D61-5867-4B60-96C2-F34431D24F0C}"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3807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Number Large">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 uri="{C183D7F6-B498-43B3-948B-1728B52AA6E4}">
                <adec:decorative xmlns:adec="http://schemas.microsoft.com/office/drawing/2017/decorative" val="1"/>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 uri="{C183D7F6-B498-43B3-948B-1728B52AA6E4}">
                <adec:decorative xmlns:adec="http://schemas.microsoft.com/office/drawing/2017/decorative" val="1"/>
              </a:ext>
            </a:extLst>
          </p:cNvPr>
          <p:cNvSpPr/>
          <p:nvPr/>
        </p:nvSpPr>
        <p:spPr>
          <a:xfrm>
            <a:off x="-18286" y="4719145"/>
            <a:ext cx="12221346" cy="214894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solidFill>
                  <a:schemeClr val="bg1"/>
                </a:solidFill>
                <a:latin typeface="+mn-lt"/>
              </a:defRPr>
            </a:lvl1pPr>
          </a:lstStyle>
          <a:p>
            <a:r>
              <a:rPr lang="en-US"/>
              <a:t>Click to edit Master title style</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tx1"/>
                </a:solidFill>
                <a:latin typeface="+mj-lt"/>
              </a:defRPr>
            </a:lvl1pPr>
          </a:lstStyle>
          <a:p>
            <a:pPr lvl="0"/>
            <a:r>
              <a:rPr lang="en-US"/>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774365B4-2BDD-42A8-8AD0-4FD66D3F5C4E}" type="datetime2">
              <a:rPr lang="en-US" smtClean="0"/>
              <a:t>Monday, March 16, 2026</a:t>
            </a:fld>
            <a:endParaRPr lang="en-US"/>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51987367"/>
      </p:ext>
    </p:extLst>
  </p:cSld>
  <p:clrMapOvr>
    <a:overrideClrMapping bg1="dk1" tx1="lt1" bg2="dk2" tx2="lt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Number Large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 uri="{C183D7F6-B498-43B3-948B-1728B52AA6E4}">
                <adec:decorative xmlns:adec="http://schemas.microsoft.com/office/drawing/2017/decorative" val="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 uri="{C183D7F6-B498-43B3-948B-1728B52AA6E4}">
                <adec:decorative xmlns:adec="http://schemas.microsoft.com/office/drawing/2017/decorative" val="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 uri="{C183D7F6-B498-43B3-948B-1728B52AA6E4}">
                <adec:decorative xmlns:adec="http://schemas.microsoft.com/office/drawing/2017/decorative" val="1"/>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 uri="{C183D7F6-B498-43B3-948B-1728B52AA6E4}">
                <adec:decorative xmlns:adec="http://schemas.microsoft.com/office/drawing/2017/decorative" val="1"/>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 uri="{C183D7F6-B498-43B3-948B-1728B52AA6E4}">
                <adec:decorative xmlns:adec="http://schemas.microsoft.com/office/drawing/2017/decorative" val="1"/>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 uri="{C183D7F6-B498-43B3-948B-1728B52AA6E4}">
                <adec:decorative xmlns:adec="http://schemas.microsoft.com/office/drawing/2017/decorative" val="1"/>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tx1"/>
                </a:solidFill>
                <a:latin typeface="+mn-lt"/>
              </a:defRPr>
            </a:lvl1pPr>
          </a:lstStyle>
          <a:p>
            <a:r>
              <a:rPr lang="en-US"/>
              <a:t>Click to edit Master title style</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tx1"/>
                </a:solidFill>
                <a:latin typeface="+mj-lt"/>
              </a:defRPr>
            </a:lvl1pPr>
          </a:lstStyle>
          <a:p>
            <a:pPr lvl="0"/>
            <a:r>
              <a:rPr lang="en-US"/>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18042AE0-E8A0-4C07-BDCE-3F5EAB477031}" type="datetime2">
              <a:rPr lang="en-US" smtClean="0"/>
              <a:t>Monday, March 16, 2026</a:t>
            </a:fld>
            <a:endParaRPr lang="en-US"/>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82734611"/>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a:t>Click to edit Master title style</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a:t>##%</a:t>
            </a:r>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118D1234-C791-4FA0-B7BF-3B97E1AFD349}" type="datetime2">
              <a:rPr lang="en-US" smtClean="0"/>
              <a:t>Monday, March 16, 2026</a:t>
            </a:fld>
            <a:endParaRPr lang="en-US"/>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213799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FA70C64-A82F-539E-FA22-E9EDFA88F0CB}"/>
              </a:ext>
              <a:ext uri="{C183D7F6-B498-43B3-948B-1728B52AA6E4}">
                <adec:decorative xmlns:adec="http://schemas.microsoft.com/office/drawing/2017/decorative" val="1"/>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 uri="{C183D7F6-B498-43B3-948B-1728B52AA6E4}">
                <adec:decorative xmlns:adec="http://schemas.microsoft.com/office/drawing/2017/decorative" val="1"/>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 uri="{C183D7F6-B498-43B3-948B-1728B52AA6E4}">
                <adec:decorative xmlns:adec="http://schemas.microsoft.com/office/drawing/2017/decorative" val="1"/>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 uri="{C183D7F6-B498-43B3-948B-1728B52AA6E4}">
                <adec:decorative xmlns:adec="http://schemas.microsoft.com/office/drawing/2017/decorative" val="1"/>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D599FD6B-A98A-41CE-AE80-E9BFC922155F}" type="datetime2">
              <a:rPr lang="en-US" smtClean="0"/>
              <a:t>Monday, March 16,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7923230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E952A27B-DA16-4786-8944-4B1CF34905EE}" type="datetime2">
              <a:rPr lang="en-US" smtClean="0"/>
              <a:t>Monday, March 16,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942459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 uri="{C183D7F6-B498-43B3-948B-1728B52AA6E4}">
                <adec:decorative xmlns:adec="http://schemas.microsoft.com/office/drawing/2017/decorative" val="1"/>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 uri="{C183D7F6-B498-43B3-948B-1728B52AA6E4}">
                <adec:decorative xmlns:adec="http://schemas.microsoft.com/office/drawing/2017/decorative" val="1"/>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 uri="{C183D7F6-B498-43B3-948B-1728B52AA6E4}">
                <adec:decorative xmlns:adec="http://schemas.microsoft.com/office/drawing/2017/decorative" val="1"/>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5DA190-1DE0-42AE-81F7-BAE9BB470D89}" type="datetime2">
              <a:rPr lang="en-US" smtClean="0"/>
              <a:t>Monday, March 16,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526282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 uri="{C183D7F6-B498-43B3-948B-1728B52AA6E4}">
                <adec:decorative xmlns:adec="http://schemas.microsoft.com/office/drawing/2017/decorative" val="1"/>
              </a:ext>
            </a:extLst>
          </p:cNvPr>
          <p:cNvSpPr/>
          <p:nvPr/>
        </p:nvSpPr>
        <p:spPr>
          <a:xfrm>
            <a:off x="1009651" y="1028701"/>
            <a:ext cx="10172700" cy="48005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 uri="{C183D7F6-B498-43B3-948B-1728B52AA6E4}">
                <adec:decorative xmlns:adec="http://schemas.microsoft.com/office/drawing/2017/decorative" val="1"/>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 uri="{C183D7F6-B498-43B3-948B-1728B52AA6E4}">
                <adec:decorative xmlns:adec="http://schemas.microsoft.com/office/drawing/2017/decorative" val="1"/>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2100A192-F923-4AB4-BDCC-6ACB26A0AAAE}" type="datetime2">
              <a:rPr lang="en-US" smtClean="0"/>
              <a:t>Monday, March 16, 2026</a:t>
            </a:fld>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1156475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Quote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 uri="{C183D7F6-B498-43B3-948B-1728B52AA6E4}">
                <adec:decorative xmlns:adec="http://schemas.microsoft.com/office/drawing/2017/decorative" val="1"/>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 uri="{C183D7F6-B498-43B3-948B-1728B52AA6E4}">
                <adec:decorative xmlns:adec="http://schemas.microsoft.com/office/drawing/2017/decorative" val="1"/>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 uri="{C183D7F6-B498-43B3-948B-1728B52AA6E4}">
                <adec:decorative xmlns:adec="http://schemas.microsoft.com/office/drawing/2017/decorative" val="1"/>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 uri="{C183D7F6-B498-43B3-948B-1728B52AA6E4}">
                <adec:decorative xmlns:adec="http://schemas.microsoft.com/office/drawing/2017/decorative" val="1"/>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tx1"/>
                </a:solidFill>
              </a:defRPr>
            </a:lvl1pPr>
          </a:lstStyle>
          <a:p>
            <a:pPr lvl="0"/>
            <a:r>
              <a:rPr lang="en-US"/>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tx1"/>
                </a:solidFill>
                <a:latin typeface="+mj-lt"/>
              </a:defRPr>
            </a:lvl1pPr>
          </a:lstStyle>
          <a:p>
            <a:pPr lvl="0"/>
            <a:r>
              <a:rPr lang="en-US"/>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bg1"/>
                </a:solidFill>
              </a:defRPr>
            </a:lvl1pPr>
          </a:lstStyle>
          <a:p>
            <a:fld id="{F3769460-8E62-40CA-83A8-CB830C3D7F18}" type="datetime2">
              <a:rPr lang="en-US" smtClean="0"/>
              <a:t>Monday, March 16, 2026</a:t>
            </a:fld>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85779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 uri="{C183D7F6-B498-43B3-948B-1728B52AA6E4}">
                <adec:decorative xmlns:adec="http://schemas.microsoft.com/office/drawing/2017/decorative" val="1"/>
              </a:ext>
            </a:extLst>
          </p:cNvPr>
          <p:cNvSpPr/>
          <p:nvPr/>
        </p:nvSpPr>
        <p:spPr>
          <a:xfrm>
            <a:off x="1009651" y="1028701"/>
            <a:ext cx="10172700" cy="4800598"/>
          </a:xfrm>
          <a:prstGeom prst="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 uri="{C183D7F6-B498-43B3-948B-1728B52AA6E4}">
                <adec:decorative xmlns:adec="http://schemas.microsoft.com/office/drawing/2017/decorative" val="1"/>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 uri="{C183D7F6-B498-43B3-948B-1728B52AA6E4}">
                <adec:decorative xmlns:adec="http://schemas.microsoft.com/office/drawing/2017/decorative" val="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a:t>Quote Author</a:t>
            </a:r>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4D9BF413-3F81-4C14-A195-E47B863670C3}" type="datetime2">
              <a:rPr lang="en-US" smtClean="0"/>
              <a:t>Monday, March 16, 2026</a:t>
            </a:fld>
            <a:endParaRPr lang="en-US"/>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9110589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0D0CE8AB-DD53-DE37-0172-0F4C2D9FEBDA}"/>
              </a:ext>
            </a:extLst>
          </p:cNvPr>
          <p:cNvSpPr>
            <a:spLocks noGrp="1"/>
          </p:cNvSpPr>
          <p:nvPr>
            <p:ph sz="quarter" idx="15"/>
          </p:nvPr>
        </p:nvSpPr>
        <p:spPr>
          <a:xfrm>
            <a:off x="731838" y="2020824"/>
            <a:ext cx="5075237" cy="411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3467A339-2191-25DF-DA14-F9F1C27E8EBD}"/>
              </a:ext>
            </a:extLst>
          </p:cNvPr>
          <p:cNvSpPr>
            <a:spLocks noGrp="1"/>
          </p:cNvSpPr>
          <p:nvPr>
            <p:ph sz="quarter" idx="16"/>
          </p:nvPr>
        </p:nvSpPr>
        <p:spPr>
          <a:xfrm>
            <a:off x="6500813" y="2020824"/>
            <a:ext cx="5075237" cy="4114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3F1486C-F518-4593-A9F9-71F14C909BBB}" type="datetime2">
              <a:rPr lang="en-US" smtClean="0"/>
              <a:t>Monday, March 16,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5D0ED8F7-2A3F-80A9-EF90-A2A4073C69D3}"/>
              </a:ext>
            </a:extLst>
          </p:cNvPr>
          <p:cNvSpPr>
            <a:spLocks noGrp="1"/>
          </p:cNvSpPr>
          <p:nvPr>
            <p:ph sz="quarter" idx="15"/>
          </p:nvPr>
        </p:nvSpPr>
        <p:spPr>
          <a:xfrm>
            <a:off x="731838" y="2020888"/>
            <a:ext cx="507365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Content Placeholder 14">
            <a:extLst>
              <a:ext uri="{FF2B5EF4-FFF2-40B4-BE49-F238E27FC236}">
                <a16:creationId xmlns:a16="http://schemas.microsoft.com/office/drawing/2014/main" id="{5D723F4E-0022-57BD-B68A-67BA61881741}"/>
              </a:ext>
            </a:extLst>
          </p:cNvPr>
          <p:cNvSpPr>
            <a:spLocks noGrp="1"/>
          </p:cNvSpPr>
          <p:nvPr>
            <p:ph sz="quarter" idx="16"/>
          </p:nvPr>
        </p:nvSpPr>
        <p:spPr>
          <a:xfrm>
            <a:off x="6500813" y="2020888"/>
            <a:ext cx="507523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54DDA2C-4D95-4DB6-BF4A-4F688D05F62F}" type="datetime2">
              <a:rPr lang="en-US" smtClean="0"/>
              <a:t>Monday, March 16,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2AE4565-505C-457E-BFE9-7CA5ED3C51C4}" type="datetime2">
              <a:rPr lang="en-US" smtClean="0"/>
              <a:t>Monday, March 16,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96913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E882EFDC-6A75-4D73-91E7-2ECC26E96D93}" type="datetime2">
              <a:rPr lang="en-US" smtClean="0"/>
              <a:t>Monday, March 16,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91745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2"/>
            <a:ext cx="3309608" cy="38245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58207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4B8D072B-0F30-4743-AD00-90BD7F92FC91}" type="datetime2">
              <a:rPr lang="en-US" smtClean="0"/>
              <a:t>Monday, March 16,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65990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F8FF1A8-4BF9-4B7D-9A44-0F91B76D49BD}" type="datetime2">
              <a:rPr lang="en-US" smtClean="0"/>
              <a:t>Monday, March 16,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902161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51DC8D0-ECB3-9C81-4ADA-D2C30B00B146}"/>
              </a:ext>
              <a:ext uri="{C183D7F6-B498-43B3-948B-1728B52AA6E4}">
                <adec:decorative xmlns:adec="http://schemas.microsoft.com/office/drawing/2017/decorative" val="1"/>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 uri="{C183D7F6-B498-43B3-948B-1728B52AA6E4}">
                <adec:decorative xmlns:adec="http://schemas.microsoft.com/office/drawing/2017/decorative" val="1"/>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 uri="{C183D7F6-B498-43B3-948B-1728B52AA6E4}">
                <adec:decorative xmlns:adec="http://schemas.microsoft.com/office/drawing/2017/decorative" val="1"/>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 uri="{C183D7F6-B498-43B3-948B-1728B52AA6E4}">
                <adec:decorative xmlns:adec="http://schemas.microsoft.com/office/drawing/2017/decorative" val="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F7636FB-A6BA-4E3C-9023-5FBFE4689724}"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566284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reserve="1">
  <p:cSld name="Conclusion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617130E-6216-789E-BE08-6D1E3E75622B}"/>
              </a:ext>
              <a:ext uri="{C183D7F6-B498-43B3-948B-1728B52AA6E4}">
                <adec:decorative xmlns:adec="http://schemas.microsoft.com/office/drawing/2017/decorative" val="1"/>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 uri="{C183D7F6-B498-43B3-948B-1728B52AA6E4}">
                <adec:decorative xmlns:adec="http://schemas.microsoft.com/office/drawing/2017/decorative" val="1"/>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 uri="{C183D7F6-B498-43B3-948B-1728B52AA6E4}">
                <adec:decorative xmlns:adec="http://schemas.microsoft.com/office/drawing/2017/decorative" val="1"/>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 uri="{C183D7F6-B498-43B3-948B-1728B52AA6E4}">
                <adec:decorative xmlns:adec="http://schemas.microsoft.com/office/drawing/2017/decorative" val="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BFE3FE3-B74C-4213-AB2F-60F99F3419C3}" type="datetime2">
              <a:rPr lang="en-US" smtClean="0"/>
              <a:t>Monday, March 16,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7397011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 uri="{C183D7F6-B498-43B3-948B-1728B52AA6E4}">
                <adec:decorative xmlns:adec="http://schemas.microsoft.com/office/drawing/2017/decorative" val="1"/>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 uri="{C183D7F6-B498-43B3-948B-1728B52AA6E4}">
                <adec:decorative xmlns:adec="http://schemas.microsoft.com/office/drawing/2017/decorative" val="1"/>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39174FB3-ACF6-4A9B-9D1F-91EEB8A6966E}" type="datetime2">
              <a:rPr lang="en-US" smtClean="0"/>
              <a:t>Monday, March 16,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789" r:id="rId1"/>
    <p:sldLayoutId id="2147483662" r:id="rId2"/>
    <p:sldLayoutId id="2147483788" r:id="rId3"/>
    <p:sldLayoutId id="2147483792" r:id="rId4"/>
    <p:sldLayoutId id="2147483785" r:id="rId5"/>
    <p:sldLayoutId id="2147483781" r:id="rId6"/>
    <p:sldLayoutId id="2147483783" r:id="rId7"/>
    <p:sldLayoutId id="2147483784" r:id="rId8"/>
    <p:sldLayoutId id="2147483729" r:id="rId9"/>
    <p:sldLayoutId id="2147483810" r:id="rId10"/>
    <p:sldLayoutId id="2147483716" r:id="rId11"/>
    <p:sldLayoutId id="2147483841" r:id="rId12"/>
    <p:sldLayoutId id="2147483679" r:id="rId13"/>
    <p:sldLayoutId id="2147483680" r:id="rId14"/>
    <p:sldLayoutId id="2147483681" r:id="rId15"/>
    <p:sldLayoutId id="2147483778" r:id="rId16"/>
    <p:sldLayoutId id="2147483797" r:id="rId17"/>
    <p:sldLayoutId id="2147483794" r:id="rId18"/>
    <p:sldLayoutId id="2147483690" r:id="rId19"/>
    <p:sldLayoutId id="2147483707" r:id="rId20"/>
    <p:sldLayoutId id="2147483708" r:id="rId21"/>
    <p:sldLayoutId id="2147483848" r:id="rId22"/>
    <p:sldLayoutId id="2147483849" r:id="rId23"/>
    <p:sldLayoutId id="2147483694" r:id="rId24"/>
    <p:sldLayoutId id="2147483803" r:id="rId25"/>
    <p:sldLayoutId id="2147483824" r:id="rId26"/>
    <p:sldLayoutId id="2147483770" r:id="rId27"/>
    <p:sldLayoutId id="2147483801" r:id="rId28"/>
    <p:sldLayoutId id="2147483808" r:id="rId29"/>
    <p:sldLayoutId id="2147483672" r:id="rId30"/>
    <p:sldLayoutId id="2147483804" r:id="rId31"/>
    <p:sldLayoutId id="2147483696" r:id="rId32"/>
    <p:sldLayoutId id="2147483845" r:id="rId33"/>
    <p:sldLayoutId id="2147483846" r:id="rId34"/>
    <p:sldLayoutId id="2147483847" r:id="rId35"/>
    <p:sldLayoutId id="2147483826" r:id="rId36"/>
    <p:sldLayoutId id="2147483775" r:id="rId37"/>
    <p:sldLayoutId id="2147483823" r:id="rId38"/>
    <p:sldLayoutId id="2147483842" r:id="rId39"/>
    <p:sldLayoutId id="2147483843" r:id="rId40"/>
    <p:sldLayoutId id="2147483844" r:id="rId41"/>
    <p:sldLayoutId id="2147483664" r:id="rId42"/>
    <p:sldLayoutId id="2147483665" r:id="rId43"/>
    <p:sldLayoutId id="2147483666" r:id="rId44"/>
    <p:sldLayoutId id="2147483667" r:id="rId45"/>
    <p:sldLayoutId id="2147483668" r:id="rId46"/>
    <p:sldLayoutId id="2147483669" r:id="rId47"/>
    <p:sldLayoutId id="2147483685" r:id="rId48"/>
    <p:sldLayoutId id="2147483730" r:id="rId49"/>
  </p:sldLayoutIdLst>
  <p:hf sldNum="0" hdr="0" ft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3.xml"/></Relationships>
</file>

<file path=ppt/slides/_rels/slide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3.xml"/><Relationship Id="rId1" Type="http://schemas.openxmlformats.org/officeDocument/2006/relationships/slideLayout" Target="../slideLayouts/slideLayout4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8410-7FF5-5C90-D42B-E0BA4DD57E2C}"/>
              </a:ext>
            </a:extLst>
          </p:cNvPr>
          <p:cNvSpPr>
            <a:spLocks noGrp="1"/>
          </p:cNvSpPr>
          <p:nvPr>
            <p:ph type="title"/>
          </p:nvPr>
        </p:nvSpPr>
        <p:spPr>
          <a:xfrm>
            <a:off x="731520" y="292608"/>
            <a:ext cx="10844784" cy="960120"/>
          </a:xfrm>
        </p:spPr>
        <p:txBody>
          <a:bodyPr vert="horz" lIns="91440" tIns="45720" rIns="91440" bIns="45720" rtlCol="0" anchor="b">
            <a:normAutofit/>
          </a:bodyPr>
          <a:lstStyle/>
          <a:p>
            <a:endParaRPr lang="en-US" b="1" kern="1200">
              <a:latin typeface="+mj-lt"/>
              <a:ea typeface="+mj-ea"/>
              <a:cs typeface="+mj-cs"/>
            </a:endParaRPr>
          </a:p>
          <a:p>
            <a:endParaRPr lang="en-US" b="1" kern="1200">
              <a:latin typeface="+mj-lt"/>
              <a:ea typeface="+mj-ea"/>
              <a:cs typeface="+mj-cs"/>
            </a:endParaRPr>
          </a:p>
        </p:txBody>
      </p:sp>
      <p:sp>
        <p:nvSpPr>
          <p:cNvPr id="5" name="TextBox 4">
            <a:extLst>
              <a:ext uri="{FF2B5EF4-FFF2-40B4-BE49-F238E27FC236}">
                <a16:creationId xmlns:a16="http://schemas.microsoft.com/office/drawing/2014/main" id="{45FE4731-C78E-C2C8-8FB6-5D58F99F1FC5}"/>
              </a:ext>
            </a:extLst>
          </p:cNvPr>
          <p:cNvSpPr txBox="1"/>
          <p:nvPr/>
        </p:nvSpPr>
        <p:spPr>
          <a:xfrm>
            <a:off x="5871643" y="5278666"/>
            <a:ext cx="2155875" cy="8880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2000" kern="1200" cap="all" baseline="0">
                <a:latin typeface="+mn-lt"/>
                <a:ea typeface="+mn-ea"/>
                <a:cs typeface="+mn-cs"/>
              </a:rPr>
              <a:t>LOU WELLS</a:t>
            </a:r>
          </a:p>
          <a:p>
            <a:pPr>
              <a:lnSpc>
                <a:spcPct val="90000"/>
              </a:lnSpc>
              <a:spcBef>
                <a:spcPts val="1000"/>
              </a:spcBef>
            </a:pPr>
            <a:endParaRPr lang="en-US" sz="2000" b="1" kern="1200" cap="all" baseline="0" dirty="0">
              <a:latin typeface="+mn-lt"/>
            </a:endParaRPr>
          </a:p>
        </p:txBody>
      </p:sp>
      <p:pic>
        <p:nvPicPr>
          <p:cNvPr id="7" name="Picture 6" descr="University of Wales Trinity Saint David launches post graduate certificate  in Language Policy and Planning - Arsyllfa - Supporting the Welsh rural  economy">
            <a:extLst>
              <a:ext uri="{FF2B5EF4-FFF2-40B4-BE49-F238E27FC236}">
                <a16:creationId xmlns:a16="http://schemas.microsoft.com/office/drawing/2014/main" id="{4AF9C286-87F3-EFC7-6B4D-5BBBD6286D21}"/>
              </a:ext>
            </a:extLst>
          </p:cNvPr>
          <p:cNvPicPr>
            <a:picLocks noChangeAspect="1"/>
          </p:cNvPicPr>
          <p:nvPr/>
        </p:nvPicPr>
        <p:blipFill>
          <a:blip r:embed="rId2"/>
          <a:srcRect l="29443" t="32088" r="30246" b="32781"/>
          <a:stretch>
            <a:fillRect/>
          </a:stretch>
        </p:blipFill>
        <p:spPr>
          <a:xfrm>
            <a:off x="192577" y="126325"/>
            <a:ext cx="3825142" cy="1919296"/>
          </a:xfrm>
          <a:prstGeom prst="rect">
            <a:avLst/>
          </a:prstGeom>
          <a:noFill/>
        </p:spPr>
      </p:pic>
      <p:sp>
        <p:nvSpPr>
          <p:cNvPr id="4" name="TextBox 3">
            <a:extLst>
              <a:ext uri="{FF2B5EF4-FFF2-40B4-BE49-F238E27FC236}">
                <a16:creationId xmlns:a16="http://schemas.microsoft.com/office/drawing/2014/main" id="{A980272E-2FC8-9A33-910F-AB49815A5348}"/>
              </a:ext>
            </a:extLst>
          </p:cNvPr>
          <p:cNvSpPr txBox="1"/>
          <p:nvPr/>
        </p:nvSpPr>
        <p:spPr>
          <a:xfrm>
            <a:off x="194369" y="5624498"/>
            <a:ext cx="5074920" cy="55983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ts val="1000"/>
              </a:spcBef>
            </a:pPr>
            <a:r>
              <a:rPr lang="en-US" sz="2000" b="1" kern="1200" cap="all" baseline="0">
                <a:latin typeface="+mn-lt"/>
                <a:ea typeface="+mn-ea"/>
                <a:cs typeface="+mn-cs"/>
              </a:rPr>
              <a:t>SHAHIDUL ISLAM (2425727)</a:t>
            </a:r>
          </a:p>
        </p:txBody>
      </p:sp>
      <p:sp>
        <p:nvSpPr>
          <p:cNvPr id="3" name="TextBox 2">
            <a:extLst>
              <a:ext uri="{FF2B5EF4-FFF2-40B4-BE49-F238E27FC236}">
                <a16:creationId xmlns:a16="http://schemas.microsoft.com/office/drawing/2014/main" id="{48342227-7EB6-72F7-2E52-7D118D5D6377}"/>
              </a:ext>
            </a:extLst>
          </p:cNvPr>
          <p:cNvSpPr txBox="1"/>
          <p:nvPr/>
        </p:nvSpPr>
        <p:spPr>
          <a:xfrm>
            <a:off x="5873630" y="5719518"/>
            <a:ext cx="6194790" cy="5451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20000"/>
              </a:lnSpc>
              <a:spcBef>
                <a:spcPts val="1000"/>
              </a:spcBef>
            </a:pPr>
            <a:r>
              <a:rPr lang="en-US" sz="2000" b="1"/>
              <a:t>Psychology in Health and Social Care (LCHS4010)</a:t>
            </a:r>
            <a:endParaRPr lang="en-US" sz="2000"/>
          </a:p>
          <a:p>
            <a:pPr marL="228600" indent="-228600">
              <a:lnSpc>
                <a:spcPct val="120000"/>
              </a:lnSpc>
              <a:spcBef>
                <a:spcPts val="1000"/>
              </a:spcBef>
              <a:buFont typeface="Arial" panose="020B0604020202020204" pitchFamily="34" charset="0"/>
              <a:buChar char="•"/>
            </a:pPr>
            <a:endParaRPr lang="en-US" sz="1400" b="1"/>
          </a:p>
        </p:txBody>
      </p:sp>
    </p:spTree>
    <p:extLst>
      <p:ext uri="{BB962C8B-B14F-4D97-AF65-F5344CB8AC3E}">
        <p14:creationId xmlns:p14="http://schemas.microsoft.com/office/powerpoint/2010/main" val="550880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646E-8B48-D8F1-2846-B3FC018EF0C1}"/>
              </a:ext>
            </a:extLst>
          </p:cNvPr>
          <p:cNvSpPr>
            <a:spLocks noGrp="1"/>
          </p:cNvSpPr>
          <p:nvPr>
            <p:ph type="title"/>
          </p:nvPr>
        </p:nvSpPr>
        <p:spPr>
          <a:xfrm>
            <a:off x="731520" y="1600200"/>
            <a:ext cx="4082678" cy="3550216"/>
          </a:xfrm>
        </p:spPr>
        <p:txBody>
          <a:bodyPr anchor="t">
            <a:normAutofit/>
          </a:bodyPr>
          <a:lstStyle/>
          <a:p>
            <a:r>
              <a:rPr lang="en-US" sz="1200"/>
              <a:t> Scenario Overview</a:t>
            </a:r>
          </a:p>
          <a:p>
            <a:br>
              <a:rPr lang="en-US" sz="1200" b="0" dirty="0"/>
            </a:br>
            <a:r>
              <a:rPr lang="en-US" sz="1200" b="0"/>
              <a:t>Jenny (16) has been caring for her mother for the last 5 years.</a:t>
            </a:r>
            <a:endParaRPr lang="en-US" sz="1200"/>
          </a:p>
          <a:p>
            <a:r>
              <a:rPr lang="en-US" sz="1200" b="0"/>
              <a:t>Mother has mobility issues, memory problems, and low mood.</a:t>
            </a:r>
            <a:endParaRPr lang="en-US" sz="1200"/>
          </a:p>
          <a:p>
            <a:br>
              <a:rPr lang="en-US" sz="1200" b="0" dirty="0"/>
            </a:br>
            <a:r>
              <a:rPr lang="en-US" sz="1200" b="0"/>
              <a:t>Jenny has taken on responsibilities: including:</a:t>
            </a:r>
            <a:endParaRPr lang="en-US" sz="1200"/>
          </a:p>
          <a:p>
            <a:pPr marL="285750" indent="-285750">
              <a:buFont typeface="Arial"/>
              <a:buChar char="•"/>
            </a:pPr>
            <a:r>
              <a:rPr lang="en-US" sz="1200" b="0"/>
              <a:t>cooking</a:t>
            </a:r>
            <a:endParaRPr lang="en-US" sz="1200"/>
          </a:p>
          <a:p>
            <a:pPr marL="285750" indent="-285750">
              <a:buFont typeface="Arial"/>
              <a:buChar char="•"/>
            </a:pPr>
            <a:r>
              <a:rPr lang="en-US" sz="1200" b="0"/>
              <a:t>cleaning</a:t>
            </a:r>
            <a:endParaRPr lang="en-US" sz="1200"/>
          </a:p>
          <a:p>
            <a:pPr marL="285750" indent="-285750">
              <a:buFont typeface="Arial"/>
              <a:buChar char="•"/>
            </a:pPr>
            <a:r>
              <a:rPr lang="en-US" sz="1200" b="0"/>
              <a:t>shopping</a:t>
            </a:r>
            <a:endParaRPr lang="en-US" sz="1200"/>
          </a:p>
          <a:p>
            <a:pPr marL="285750" indent="-285750">
              <a:buFont typeface="Arial"/>
              <a:buChar char="•"/>
            </a:pPr>
            <a:r>
              <a:rPr lang="en-US" sz="1200" b="0"/>
              <a:t>administrative tasks</a:t>
            </a:r>
            <a:endParaRPr lang="en-US" sz="1200"/>
          </a:p>
          <a:p>
            <a:br>
              <a:rPr lang="en-US" sz="1200" b="0" dirty="0"/>
            </a:br>
            <a:r>
              <a:rPr lang="en-US" sz="1200" b="0"/>
              <a:t>Her father, who was previously the caregiver, passed away.</a:t>
            </a:r>
            <a:endParaRPr lang="en-US" sz="1200"/>
          </a:p>
          <a:p>
            <a:br>
              <a:rPr lang="en-US" sz="1200" dirty="0"/>
            </a:br>
            <a:r>
              <a:rPr lang="en-US" sz="1200"/>
              <a:t>Focus:</a:t>
            </a:r>
            <a:r>
              <a:rPr lang="en-US" sz="1200" b="0"/>
              <a:t> The developmental impact on Jenny and how to support her using lifespan theory</a:t>
            </a:r>
            <a:endParaRPr lang="en-US" sz="1200"/>
          </a:p>
          <a:p>
            <a:endParaRPr lang="en-US" sz="1100"/>
          </a:p>
        </p:txBody>
      </p:sp>
      <p:pic>
        <p:nvPicPr>
          <p:cNvPr id="3" name="Content Placeholder 2" descr="How Important Is Family Involvement In Residential Care">
            <a:extLst>
              <a:ext uri="{FF2B5EF4-FFF2-40B4-BE49-F238E27FC236}">
                <a16:creationId xmlns:a16="http://schemas.microsoft.com/office/drawing/2014/main" id="{64D55ECF-759B-D0EC-C732-18AC2A7ABE62}"/>
              </a:ext>
            </a:extLst>
          </p:cNvPr>
          <p:cNvPicPr>
            <a:picLocks noGrp="1" noChangeAspect="1"/>
          </p:cNvPicPr>
          <p:nvPr>
            <p:ph sz="quarter" idx="13"/>
          </p:nvPr>
        </p:nvPicPr>
        <p:blipFill>
          <a:blip r:embed="rId2"/>
          <a:srcRect l="18402" r="-1" b="-1"/>
          <a:stretch>
            <a:fillRect/>
          </a:stretch>
        </p:blipFill>
        <p:spPr>
          <a:xfrm>
            <a:off x="5711371" y="1600200"/>
            <a:ext cx="4892656" cy="3657600"/>
          </a:xfrm>
          <a:prstGeom prst="rect">
            <a:avLst/>
          </a:prstGeom>
          <a:noFill/>
        </p:spPr>
      </p:pic>
      <p:sp>
        <p:nvSpPr>
          <p:cNvPr id="4" name="TextBox 3">
            <a:extLst>
              <a:ext uri="{FF2B5EF4-FFF2-40B4-BE49-F238E27FC236}">
                <a16:creationId xmlns:a16="http://schemas.microsoft.com/office/drawing/2014/main" id="{94726885-48E4-8E5E-BB9F-6DDFF2AF5179}"/>
              </a:ext>
            </a:extLst>
          </p:cNvPr>
          <p:cNvSpPr txBox="1"/>
          <p:nvPr/>
        </p:nvSpPr>
        <p:spPr>
          <a:xfrm>
            <a:off x="732692" y="674077"/>
            <a:ext cx="81006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Segoe UI"/>
                <a:ea typeface="Segoe UI"/>
                <a:cs typeface="Segoe UI"/>
              </a:rPr>
              <a:t>Lifespan Development Analysis of Jenny (16 years old) Using Bowlby’s Attachment Theory</a:t>
            </a:r>
          </a:p>
          <a:p>
            <a:pPr algn="ctr"/>
            <a:endParaRPr lang="en-GB"/>
          </a:p>
        </p:txBody>
      </p:sp>
    </p:spTree>
    <p:extLst>
      <p:ext uri="{BB962C8B-B14F-4D97-AF65-F5344CB8AC3E}">
        <p14:creationId xmlns:p14="http://schemas.microsoft.com/office/powerpoint/2010/main" val="3728859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370EB-E1DB-830C-6E19-7F163162D5F1}"/>
              </a:ext>
            </a:extLst>
          </p:cNvPr>
          <p:cNvSpPr>
            <a:spLocks noGrp="1"/>
          </p:cNvSpPr>
          <p:nvPr>
            <p:ph type="title"/>
          </p:nvPr>
        </p:nvSpPr>
        <p:spPr>
          <a:xfrm>
            <a:off x="731520" y="2596896"/>
            <a:ext cx="8933688" cy="3566160"/>
          </a:xfrm>
        </p:spPr>
        <p:txBody>
          <a:bodyPr anchor="b">
            <a:normAutofit/>
          </a:bodyPr>
          <a:lstStyle/>
          <a:p>
            <a:pPr>
              <a:lnSpc>
                <a:spcPct val="100000"/>
              </a:lnSpc>
            </a:pPr>
            <a:r>
              <a:rPr lang="en-US" sz="5600"/>
              <a:t>Understanding Jenny’s Background and Context</a:t>
            </a:r>
          </a:p>
        </p:txBody>
      </p:sp>
    </p:spTree>
    <p:extLst>
      <p:ext uri="{BB962C8B-B14F-4D97-AF65-F5344CB8AC3E}">
        <p14:creationId xmlns:p14="http://schemas.microsoft.com/office/powerpoint/2010/main" val="285232017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C5465-4EED-70D4-87CA-D281691C2388}"/>
              </a:ext>
            </a:extLst>
          </p:cNvPr>
          <p:cNvSpPr>
            <a:spLocks noGrp="1"/>
          </p:cNvSpPr>
          <p:nvPr>
            <p:ph type="title"/>
          </p:nvPr>
        </p:nvSpPr>
        <p:spPr>
          <a:xfrm>
            <a:off x="731520" y="312572"/>
            <a:ext cx="6858000" cy="923544"/>
          </a:xfrm>
        </p:spPr>
        <p:txBody>
          <a:bodyPr anchor="b">
            <a:normAutofit/>
          </a:bodyPr>
          <a:lstStyle/>
          <a:p>
            <a:r>
              <a:rPr lang="en-US"/>
              <a:t>Jenny’s Caregiving Role and Life Circumstances</a:t>
            </a:r>
          </a:p>
        </p:txBody>
      </p:sp>
      <p:sp>
        <p:nvSpPr>
          <p:cNvPr id="4" name="Content Placeholder 3">
            <a:extLst>
              <a:ext uri="{FF2B5EF4-FFF2-40B4-BE49-F238E27FC236}">
                <a16:creationId xmlns:a16="http://schemas.microsoft.com/office/drawing/2014/main" id="{43F64B13-E481-86DF-28F8-FDC59496F4A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Caregiving Responsibilities</a:t>
            </a:r>
          </a:p>
          <a:p>
            <a:pPr marL="0" lvl="1" indent="0">
              <a:buFont typeface="Arial" panose="020B0604020202020204" pitchFamily="34" charset="0"/>
              <a:buNone/>
            </a:pPr>
            <a:r>
              <a:t>Jenny manages domestic and administrative tasks, supporting her mother with mobility and memory challenges.</a:t>
            </a:r>
            <a:endParaRPr lang="en-US"/>
          </a:p>
          <a:p>
            <a:pPr marL="0" indent="0">
              <a:spcBef>
                <a:spcPts val="2500"/>
              </a:spcBef>
              <a:buFont typeface="Arial" panose="020B0604020202020204" pitchFamily="34" charset="0"/>
              <a:buNone/>
            </a:pPr>
            <a:r>
              <a:rPr lang="en-US" b="1"/>
              <a:t>Impact on Adolescence</a:t>
            </a:r>
          </a:p>
          <a:p>
            <a:pPr marL="0" lvl="1" indent="0">
              <a:buFont typeface="Arial" panose="020B0604020202020204" pitchFamily="34" charset="0"/>
              <a:buNone/>
            </a:pPr>
            <a:r>
              <a:t>Caregiving limits Jenny’s peer interaction and extracurricular activities, affecting her social and emotional development.</a:t>
            </a:r>
            <a:endParaRPr lang="en-US"/>
          </a:p>
          <a:p>
            <a:pPr marL="0" indent="0">
              <a:spcBef>
                <a:spcPts val="2500"/>
              </a:spcBef>
              <a:buFont typeface="Arial" panose="020B0604020202020204" pitchFamily="34" charset="0"/>
              <a:buNone/>
            </a:pPr>
            <a:r>
              <a:rPr lang="en-US" b="1"/>
              <a:t>Emotional and Cognitive Strain</a:t>
            </a:r>
          </a:p>
          <a:p>
            <a:pPr marL="0" lvl="1" indent="0">
              <a:buFont typeface="Arial" panose="020B0604020202020204" pitchFamily="34" charset="0"/>
              <a:buNone/>
            </a:pPr>
            <a:r>
              <a:t>Experiencing grief and adult responsibilities causes stress, emotional exhaustion, and cognitive overload.</a:t>
            </a:r>
            <a:endParaRPr lang="en-US"/>
          </a:p>
          <a:p>
            <a:pPr marL="0" indent="0">
              <a:spcBef>
                <a:spcPts val="2500"/>
              </a:spcBef>
              <a:buFont typeface="Arial" panose="020B0604020202020204" pitchFamily="34" charset="0"/>
              <a:buNone/>
            </a:pPr>
            <a:r>
              <a:rPr lang="en-US" b="1"/>
              <a:t>Developmental and Attachment Theory</a:t>
            </a:r>
          </a:p>
          <a:p>
            <a:pPr marL="0" lvl="1" indent="0">
              <a:buFont typeface="Arial" panose="020B0604020202020204" pitchFamily="34" charset="0"/>
              <a:buNone/>
            </a:pPr>
            <a:r>
              <a:t>Jenny’s situation reflects parentification and aligns with Bowlby’s Attachment Theory on caregiver relationships.</a:t>
            </a:r>
            <a:endParaRPr lang="en-US"/>
          </a:p>
        </p:txBody>
      </p:sp>
      <p:pic>
        <p:nvPicPr>
          <p:cNvPr id="5" name="Content Placeholder 4" descr="Sporty woman practicing yoga at home">
            <a:extLst>
              <a:ext uri="{FF2B5EF4-FFF2-40B4-BE49-F238E27FC236}">
                <a16:creationId xmlns:a16="http://schemas.microsoft.com/office/drawing/2014/main" id="{323B5FE4-0772-4D0A-AF68-793C8FBBA503}"/>
              </a:ext>
            </a:extLst>
          </p:cNvPr>
          <p:cNvPicPr>
            <a:picLocks noGrp="1" noChangeAspect="1"/>
          </p:cNvPicPr>
          <p:nvPr>
            <p:ph type="pic" sz="quarter" idx="15"/>
          </p:nvPr>
        </p:nvPicPr>
        <p:blipFill>
          <a:blip r:embed="rId3"/>
          <a:srcRect l="38718" r="21702" b="2"/>
          <a:stretch>
            <a:fillRect/>
          </a:stretch>
        </p:blipFill>
        <p:spPr>
          <a:xfrm>
            <a:off x="8491126" y="603504"/>
            <a:ext cx="3085177" cy="5202936"/>
          </a:xfrm>
        </p:spPr>
      </p:pic>
    </p:spTree>
    <p:extLst>
      <p:ext uri="{BB962C8B-B14F-4D97-AF65-F5344CB8AC3E}">
        <p14:creationId xmlns:p14="http://schemas.microsoft.com/office/powerpoint/2010/main" val="1547334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EDC7-3508-5927-2D02-050721EEC921}"/>
              </a:ext>
            </a:extLst>
          </p:cNvPr>
          <p:cNvSpPr>
            <a:spLocks noGrp="1"/>
          </p:cNvSpPr>
          <p:nvPr>
            <p:ph type="title"/>
          </p:nvPr>
        </p:nvSpPr>
        <p:spPr>
          <a:xfrm>
            <a:off x="731520" y="2596896"/>
            <a:ext cx="8933688" cy="3566160"/>
          </a:xfrm>
        </p:spPr>
        <p:txBody>
          <a:bodyPr anchor="b">
            <a:normAutofit/>
          </a:bodyPr>
          <a:lstStyle/>
          <a:p>
            <a:pPr>
              <a:lnSpc>
                <a:spcPct val="100000"/>
              </a:lnSpc>
            </a:pPr>
            <a:r>
              <a:rPr lang="en-US" sz="5600"/>
              <a:t>Bowlby’s Attachment Theory and Core Principles</a:t>
            </a:r>
          </a:p>
        </p:txBody>
      </p:sp>
    </p:spTree>
    <p:extLst>
      <p:ext uri="{BB962C8B-B14F-4D97-AF65-F5344CB8AC3E}">
        <p14:creationId xmlns:p14="http://schemas.microsoft.com/office/powerpoint/2010/main" val="30264515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4A48-FC45-EC9C-84F2-E3566CBC0DAB}"/>
              </a:ext>
            </a:extLst>
          </p:cNvPr>
          <p:cNvSpPr>
            <a:spLocks noGrp="1"/>
          </p:cNvSpPr>
          <p:nvPr>
            <p:ph type="title"/>
          </p:nvPr>
        </p:nvSpPr>
        <p:spPr>
          <a:xfrm>
            <a:off x="4718304" y="310896"/>
            <a:ext cx="6858000" cy="923544"/>
          </a:xfrm>
        </p:spPr>
        <p:txBody>
          <a:bodyPr anchor="b">
            <a:normAutofit/>
          </a:bodyPr>
          <a:lstStyle/>
          <a:p>
            <a:r>
              <a:rPr lang="en-US"/>
              <a:t>Key Concepts of Bowlby’s Attachment Theory</a:t>
            </a:r>
          </a:p>
        </p:txBody>
      </p:sp>
      <p:pic>
        <p:nvPicPr>
          <p:cNvPr id="5" name="Content Placeholder 4" descr="One wooden figure helps a second figure climb out of a hole.These are unique and original wooden figures with accessories crafted by the photographer from recycled materials.  All the items in this image are carefully hand crafted and owned by the photographer.">
            <a:extLst>
              <a:ext uri="{FF2B5EF4-FFF2-40B4-BE49-F238E27FC236}">
                <a16:creationId xmlns:a16="http://schemas.microsoft.com/office/drawing/2014/main" id="{D482BAF0-5EA0-425E-8D1C-D24B3E57BA48}"/>
              </a:ext>
            </a:extLst>
          </p:cNvPr>
          <p:cNvPicPr>
            <a:picLocks noGrp="1" noChangeAspect="1"/>
          </p:cNvPicPr>
          <p:nvPr>
            <p:ph type="pic" sz="quarter" idx="15"/>
          </p:nvPr>
        </p:nvPicPr>
        <p:blipFill>
          <a:blip r:embed="rId3"/>
          <a:srcRect l="8417" r="-3" b="-3"/>
          <a:stretch>
            <a:fillRect/>
          </a:stretch>
        </p:blipFill>
        <p:spPr>
          <a:xfrm>
            <a:off x="603503" y="603504"/>
            <a:ext cx="3192563" cy="5202936"/>
          </a:xfrm>
        </p:spPr>
      </p:pic>
      <p:sp>
        <p:nvSpPr>
          <p:cNvPr id="4" name="Content Placeholder 3">
            <a:extLst>
              <a:ext uri="{FF2B5EF4-FFF2-40B4-BE49-F238E27FC236}">
                <a16:creationId xmlns:a16="http://schemas.microsoft.com/office/drawing/2014/main" id="{EBCA8370-5811-232C-F0D2-EBC0C14DC7B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18304" y="1380744"/>
            <a:ext cx="6858000" cy="4608576"/>
          </a:xfrm>
        </p:spPr>
        <p:txBody>
          <a:bodyPr>
            <a:normAutofit/>
          </a:bodyPr>
          <a:lstStyle/>
          <a:p>
            <a:pPr marL="0" indent="0">
              <a:spcBef>
                <a:spcPts val="2500"/>
              </a:spcBef>
              <a:buFont typeface="Arial" panose="020B0604020202020204" pitchFamily="34" charset="0"/>
              <a:buNone/>
            </a:pPr>
            <a:r>
              <a:rPr lang="en-US" b="1"/>
              <a:t>Secure Base Importance</a:t>
            </a:r>
          </a:p>
          <a:p>
            <a:pPr marL="0" lvl="1" indent="0">
              <a:buFont typeface="Arial" panose="020B0604020202020204" pitchFamily="34" charset="0"/>
              <a:buNone/>
            </a:pPr>
            <a:r>
              <a:t>An emotionally available caregiver provides safety and reassurance, enabling the child to explore confidently.</a:t>
            </a:r>
            <a:endParaRPr lang="en-US"/>
          </a:p>
          <a:p>
            <a:pPr marL="0" indent="0">
              <a:spcBef>
                <a:spcPts val="2500"/>
              </a:spcBef>
              <a:buFont typeface="Arial" panose="020B0604020202020204" pitchFamily="34" charset="0"/>
              <a:buNone/>
            </a:pPr>
            <a:r>
              <a:rPr lang="en-US" b="1"/>
              <a:t>Internal Working Model</a:t>
            </a:r>
          </a:p>
          <a:p>
            <a:pPr marL="0" lvl="1" indent="0">
              <a:buFont typeface="Arial" panose="020B0604020202020204" pitchFamily="34" charset="0"/>
              <a:buNone/>
            </a:pPr>
            <a:r>
              <a:t>Early experiences shape cognitive frameworks influencing self-perception and trust in relationships.</a:t>
            </a:r>
            <a:endParaRPr lang="en-US"/>
          </a:p>
          <a:p>
            <a:pPr marL="0" indent="0">
              <a:spcBef>
                <a:spcPts val="2500"/>
              </a:spcBef>
              <a:buFont typeface="Arial" panose="020B0604020202020204" pitchFamily="34" charset="0"/>
              <a:buNone/>
            </a:pPr>
            <a:r>
              <a:rPr lang="en-US" b="1"/>
              <a:t>Maternal Sensitivity</a:t>
            </a:r>
          </a:p>
          <a:p>
            <a:pPr marL="0" lvl="1" indent="0">
              <a:buFont typeface="Arial" panose="020B0604020202020204" pitchFamily="34" charset="0"/>
              <a:buNone/>
            </a:pPr>
            <a:r>
              <a:t>Caregiver responsiveness to emotional and physical needs predicts attachment security.</a:t>
            </a:r>
            <a:endParaRPr lang="en-US"/>
          </a:p>
          <a:p>
            <a:pPr marL="0" indent="0">
              <a:spcBef>
                <a:spcPts val="2500"/>
              </a:spcBef>
              <a:buFont typeface="Arial" panose="020B0604020202020204" pitchFamily="34" charset="0"/>
              <a:buNone/>
            </a:pPr>
            <a:r>
              <a:rPr lang="en-US" b="1"/>
              <a:t>Impact of Loss and Separation</a:t>
            </a:r>
          </a:p>
          <a:p>
            <a:pPr marL="0" lvl="1" indent="0">
              <a:buFont typeface="Arial" panose="020B0604020202020204" pitchFamily="34" charset="0"/>
              <a:buNone/>
            </a:pPr>
            <a:r>
              <a:t>Separation or prolonged unavailability can cause emotional distress and affect long-term wellbeing.</a:t>
            </a:r>
            <a:endParaRPr lang="en-US"/>
          </a:p>
        </p:txBody>
      </p:sp>
    </p:spTree>
    <p:extLst>
      <p:ext uri="{BB962C8B-B14F-4D97-AF65-F5344CB8AC3E}">
        <p14:creationId xmlns:p14="http://schemas.microsoft.com/office/powerpoint/2010/main" val="206960781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237-FFCB-00DF-658B-1767595AAEB4}"/>
              </a:ext>
            </a:extLst>
          </p:cNvPr>
          <p:cNvSpPr>
            <a:spLocks noGrp="1"/>
          </p:cNvSpPr>
          <p:nvPr>
            <p:ph type="title"/>
          </p:nvPr>
        </p:nvSpPr>
        <p:spPr>
          <a:xfrm>
            <a:off x="731520" y="3886200"/>
            <a:ext cx="3649468" cy="2048256"/>
          </a:xfrm>
        </p:spPr>
        <p:txBody>
          <a:bodyPr anchor="t">
            <a:normAutofit/>
          </a:bodyPr>
          <a:lstStyle/>
          <a:p>
            <a:r>
              <a:rPr lang="en-US"/>
              <a:t>Relevance of Attachment Theory to Jenny’s Circumstances</a:t>
            </a:r>
          </a:p>
        </p:txBody>
      </p:sp>
      <p:pic>
        <p:nvPicPr>
          <p:cNvPr id="5" name="Content Placeholder 4" descr="Service Crosswords , isolated on white">
            <a:extLst>
              <a:ext uri="{FF2B5EF4-FFF2-40B4-BE49-F238E27FC236}">
                <a16:creationId xmlns:a16="http://schemas.microsoft.com/office/drawing/2014/main" id="{8BA47E0F-F2EC-40A1-85FC-12912EE818D7}"/>
              </a:ext>
            </a:extLst>
          </p:cNvPr>
          <p:cNvPicPr>
            <a:picLocks noGrp="1" noChangeAspect="1"/>
          </p:cNvPicPr>
          <p:nvPr>
            <p:ph type="pic" sz="quarter" idx="15"/>
          </p:nvPr>
        </p:nvPicPr>
        <p:blipFill>
          <a:blip r:embed="rId3"/>
          <a:srcRect l="12998" r="22595" b="3"/>
          <a:stretch>
            <a:fillRect/>
          </a:stretch>
        </p:blipFill>
        <p:spPr>
          <a:xfrm>
            <a:off x="731518" y="10"/>
            <a:ext cx="3520440" cy="3648446"/>
          </a:xfrm>
        </p:spPr>
      </p:pic>
      <p:sp>
        <p:nvSpPr>
          <p:cNvPr id="4" name="Content Placeholder 3">
            <a:extLst>
              <a:ext uri="{FF2B5EF4-FFF2-40B4-BE49-F238E27FC236}">
                <a16:creationId xmlns:a16="http://schemas.microsoft.com/office/drawing/2014/main" id="{DA7E1A51-4354-8720-D872-D3634FC4F1F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8072" y="704088"/>
            <a:ext cx="6428232" cy="5230368"/>
          </a:xfrm>
        </p:spPr>
        <p:txBody>
          <a:bodyPr>
            <a:normAutofit/>
          </a:bodyPr>
          <a:lstStyle/>
          <a:p>
            <a:pPr marL="0" indent="0">
              <a:spcBef>
                <a:spcPts val="2500"/>
              </a:spcBef>
              <a:buFont typeface="Arial" panose="020B0604020202020204" pitchFamily="34" charset="0"/>
              <a:buNone/>
            </a:pPr>
            <a:r>
              <a:rPr lang="en-US" b="1"/>
              <a:t>Attachment Disruption Impact</a:t>
            </a:r>
          </a:p>
          <a:p>
            <a:pPr marL="0" lvl="1" indent="0">
              <a:buFont typeface="Arial" panose="020B0604020202020204" pitchFamily="34" charset="0"/>
              <a:buNone/>
            </a:pPr>
            <a:r>
              <a:t>Loss of a key caregiver during childhood disrupts attachment, leading to anxiety and trust issues.</a:t>
            </a:r>
            <a:endParaRPr lang="en-US"/>
          </a:p>
          <a:p>
            <a:pPr marL="0" indent="0">
              <a:spcBef>
                <a:spcPts val="2500"/>
              </a:spcBef>
              <a:buFont typeface="Arial" panose="020B0604020202020204" pitchFamily="34" charset="0"/>
              <a:buNone/>
            </a:pPr>
            <a:r>
              <a:rPr lang="en-US" b="1"/>
              <a:t>Caregiving Challenges</a:t>
            </a:r>
          </a:p>
          <a:p>
            <a:pPr marL="0" lvl="1" indent="0">
              <a:buFont typeface="Arial" panose="020B0604020202020204" pitchFamily="34" charset="0"/>
              <a:buNone/>
            </a:pPr>
            <a:r>
              <a:t>Parental emotional and cognitive difficulties reduce caregiving consistency, affecting secure attachment.</a:t>
            </a:r>
            <a:endParaRPr lang="en-US"/>
          </a:p>
          <a:p>
            <a:pPr marL="0" indent="0">
              <a:spcBef>
                <a:spcPts val="2500"/>
              </a:spcBef>
              <a:buFont typeface="Arial" panose="020B0604020202020204" pitchFamily="34" charset="0"/>
              <a:buNone/>
            </a:pPr>
            <a:r>
              <a:rPr lang="en-US" b="1"/>
              <a:t>Coping Strategies and Outcomes</a:t>
            </a:r>
          </a:p>
          <a:p>
            <a:pPr marL="0" lvl="1" indent="0">
              <a:buFont typeface="Arial" panose="020B0604020202020204" pitchFamily="34" charset="0"/>
              <a:buNone/>
            </a:pPr>
            <a:r>
              <a:t>Children may develop emotional suppression and self-reliance, which can hinder healthy emotional growth.</a:t>
            </a:r>
            <a:endParaRPr lang="en-US"/>
          </a:p>
          <a:p>
            <a:pPr marL="0" indent="0">
              <a:spcBef>
                <a:spcPts val="2500"/>
              </a:spcBef>
              <a:buFont typeface="Arial" panose="020B0604020202020204" pitchFamily="34" charset="0"/>
              <a:buNone/>
            </a:pPr>
            <a:r>
              <a:rPr lang="en-US" b="1"/>
              <a:t>Developmental Limitations</a:t>
            </a:r>
          </a:p>
          <a:p>
            <a:pPr marL="0" lvl="1" indent="0">
              <a:buFont typeface="Arial" panose="020B0604020202020204" pitchFamily="34" charset="0"/>
              <a:buNone/>
            </a:pPr>
            <a:r>
              <a:t>Caregiving roles can limit adolescent autonomy and peer identity development, impacting social skills.</a:t>
            </a:r>
            <a:endParaRPr lang="en-US"/>
          </a:p>
        </p:txBody>
      </p:sp>
    </p:spTree>
    <p:extLst>
      <p:ext uri="{BB962C8B-B14F-4D97-AF65-F5344CB8AC3E}">
        <p14:creationId xmlns:p14="http://schemas.microsoft.com/office/powerpoint/2010/main" val="3680403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FAF3E-A1B7-5BDF-7EC0-3ED75ACF978C}"/>
              </a:ext>
            </a:extLst>
          </p:cNvPr>
          <p:cNvSpPr>
            <a:spLocks noGrp="1"/>
          </p:cNvSpPr>
          <p:nvPr>
            <p:ph type="title"/>
          </p:nvPr>
        </p:nvSpPr>
        <p:spPr>
          <a:xfrm>
            <a:off x="731520" y="2596896"/>
            <a:ext cx="8933688" cy="3566160"/>
          </a:xfrm>
        </p:spPr>
        <p:txBody>
          <a:bodyPr anchor="b">
            <a:normAutofit/>
          </a:bodyPr>
          <a:lstStyle/>
          <a:p>
            <a:pPr>
              <a:lnSpc>
                <a:spcPct val="100000"/>
              </a:lnSpc>
            </a:pPr>
            <a:r>
              <a:rPr lang="en-US" sz="5600"/>
              <a:t>Developmental Impact and Psychosocial Outcomes</a:t>
            </a:r>
          </a:p>
        </p:txBody>
      </p:sp>
    </p:spTree>
    <p:extLst>
      <p:ext uri="{BB962C8B-B14F-4D97-AF65-F5344CB8AC3E}">
        <p14:creationId xmlns:p14="http://schemas.microsoft.com/office/powerpoint/2010/main" val="21331359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BB0AE-FCC4-5860-D032-6C1F2D3475E1}"/>
              </a:ext>
            </a:extLst>
          </p:cNvPr>
          <p:cNvSpPr>
            <a:spLocks noGrp="1"/>
          </p:cNvSpPr>
          <p:nvPr>
            <p:ph type="title"/>
          </p:nvPr>
        </p:nvSpPr>
        <p:spPr>
          <a:xfrm>
            <a:off x="731520" y="312572"/>
            <a:ext cx="6858000" cy="923544"/>
          </a:xfrm>
        </p:spPr>
        <p:txBody>
          <a:bodyPr anchor="b">
            <a:normAutofit/>
          </a:bodyPr>
          <a:lstStyle/>
          <a:p>
            <a:r>
              <a:rPr lang="en-US"/>
              <a:t>Emotional, Social, and Cognitive Effects on Jenny</a:t>
            </a:r>
          </a:p>
        </p:txBody>
      </p:sp>
      <p:sp>
        <p:nvSpPr>
          <p:cNvPr id="4" name="Content Placeholder 3">
            <a:extLst>
              <a:ext uri="{FF2B5EF4-FFF2-40B4-BE49-F238E27FC236}">
                <a16:creationId xmlns:a16="http://schemas.microsoft.com/office/drawing/2014/main" id="{7AE9F032-0A92-1C08-9F38-016A295734F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Emotional Impact</a:t>
            </a:r>
          </a:p>
          <a:p>
            <a:pPr marL="0" lvl="1" indent="0">
              <a:buFont typeface="Arial" panose="020B0604020202020204" pitchFamily="34" charset="0"/>
              <a:buNone/>
            </a:pPr>
            <a:r>
              <a:t>Jenny experiences chronic stress and anxiety from caregiving and family instability, leading to emotional suppression and fear of abandonment.</a:t>
            </a:r>
            <a:endParaRPr lang="en-US"/>
          </a:p>
          <a:p>
            <a:pPr marL="0" indent="0">
              <a:spcBef>
                <a:spcPts val="2500"/>
              </a:spcBef>
              <a:buFont typeface="Arial" panose="020B0604020202020204" pitchFamily="34" charset="0"/>
              <a:buNone/>
            </a:pPr>
            <a:r>
              <a:rPr lang="en-US" b="1"/>
              <a:t>Social Isolation</a:t>
            </a:r>
          </a:p>
          <a:p>
            <a:pPr marL="0" lvl="1" indent="0">
              <a:buFont typeface="Arial" panose="020B0604020202020204" pitchFamily="34" charset="0"/>
              <a:buNone/>
            </a:pPr>
            <a:r>
              <a:t>Caregiving limits Jenny’s peer interactions, causing isolation, stigma, and reduced social learning opportunities during adolescence.</a:t>
            </a:r>
            <a:endParaRPr lang="en-US"/>
          </a:p>
          <a:p>
            <a:pPr marL="0" indent="0">
              <a:spcBef>
                <a:spcPts val="2500"/>
              </a:spcBef>
              <a:buFont typeface="Arial" panose="020B0604020202020204" pitchFamily="34" charset="0"/>
              <a:buNone/>
            </a:pPr>
            <a:r>
              <a:rPr lang="en-US" b="1"/>
              <a:t>Cognitive and Academic Challenges</a:t>
            </a:r>
          </a:p>
          <a:p>
            <a:pPr marL="0" lvl="1" indent="0">
              <a:buFont typeface="Arial" panose="020B0604020202020204" pitchFamily="34" charset="0"/>
              <a:buNone/>
            </a:pPr>
            <a:r>
              <a:t>Fatigue and emotional distraction from caregiving reduce Jenny’s focus and academic performance, impacting educational aspirations.</a:t>
            </a:r>
            <a:endParaRPr lang="en-US"/>
          </a:p>
          <a:p>
            <a:pPr marL="0" indent="0">
              <a:spcBef>
                <a:spcPts val="2500"/>
              </a:spcBef>
              <a:buFont typeface="Arial" panose="020B0604020202020204" pitchFamily="34" charset="0"/>
              <a:buNone/>
            </a:pPr>
            <a:r>
              <a:rPr lang="en-US" b="1"/>
              <a:t>Identity Development Struggles</a:t>
            </a:r>
          </a:p>
          <a:p>
            <a:pPr marL="0" lvl="1" indent="0">
              <a:buFont typeface="Arial" panose="020B0604020202020204" pitchFamily="34" charset="0"/>
              <a:buNone/>
            </a:pPr>
            <a:r>
              <a:t>Constant caregiving responsibility hinders Jenny’s exploration and independent decision-making vital for identity formation.</a:t>
            </a:r>
            <a:endParaRPr lang="en-US"/>
          </a:p>
        </p:txBody>
      </p:sp>
      <p:pic>
        <p:nvPicPr>
          <p:cNvPr id="5" name="Content Placeholder 4" descr="Back to school. Cute boy with face protective mask studying at home.Coronavirus epidemic. Covid-19.">
            <a:extLst>
              <a:ext uri="{FF2B5EF4-FFF2-40B4-BE49-F238E27FC236}">
                <a16:creationId xmlns:a16="http://schemas.microsoft.com/office/drawing/2014/main" id="{CDBFF971-589E-4864-921E-D680FF843BAD}"/>
              </a:ext>
            </a:extLst>
          </p:cNvPr>
          <p:cNvPicPr>
            <a:picLocks noGrp="1" noChangeAspect="1"/>
          </p:cNvPicPr>
          <p:nvPr>
            <p:ph type="pic" sz="quarter" idx="15"/>
          </p:nvPr>
        </p:nvPicPr>
        <p:blipFill>
          <a:blip r:embed="rId3"/>
          <a:srcRect l="24018" r="36402" b="2"/>
          <a:stretch>
            <a:fillRect/>
          </a:stretch>
        </p:blipFill>
        <p:spPr>
          <a:xfrm>
            <a:off x="8491126" y="603504"/>
            <a:ext cx="3085177" cy="5202936"/>
          </a:xfrm>
        </p:spPr>
      </p:pic>
    </p:spTree>
    <p:extLst>
      <p:ext uri="{BB962C8B-B14F-4D97-AF65-F5344CB8AC3E}">
        <p14:creationId xmlns:p14="http://schemas.microsoft.com/office/powerpoint/2010/main" val="35157671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76EBA-E63D-B1D8-7DDC-CFA0DDAF2A2B}"/>
              </a:ext>
            </a:extLst>
          </p:cNvPr>
          <p:cNvSpPr>
            <a:spLocks noGrp="1"/>
          </p:cNvSpPr>
          <p:nvPr>
            <p:ph type="title"/>
          </p:nvPr>
        </p:nvSpPr>
        <p:spPr>
          <a:xfrm>
            <a:off x="731520" y="2596896"/>
            <a:ext cx="8933688" cy="3566160"/>
          </a:xfrm>
        </p:spPr>
        <p:txBody>
          <a:bodyPr anchor="b">
            <a:normAutofit/>
          </a:bodyPr>
          <a:lstStyle/>
          <a:p>
            <a:r>
              <a:rPr lang="en-US"/>
              <a:t>Support Plan Guided by Bowlby’s Theory</a:t>
            </a:r>
          </a:p>
        </p:txBody>
      </p:sp>
    </p:spTree>
    <p:extLst>
      <p:ext uri="{BB962C8B-B14F-4D97-AF65-F5344CB8AC3E}">
        <p14:creationId xmlns:p14="http://schemas.microsoft.com/office/powerpoint/2010/main" val="32987680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FE1ED-CEAC-A496-F3B3-89D57D81C574}"/>
              </a:ext>
            </a:extLst>
          </p:cNvPr>
          <p:cNvSpPr>
            <a:spLocks noGrp="1"/>
          </p:cNvSpPr>
          <p:nvPr>
            <p:ph type="title"/>
          </p:nvPr>
        </p:nvSpPr>
        <p:spPr>
          <a:xfrm>
            <a:off x="731520" y="312572"/>
            <a:ext cx="6858000" cy="923544"/>
          </a:xfrm>
        </p:spPr>
        <p:txBody>
          <a:bodyPr anchor="b">
            <a:normAutofit/>
          </a:bodyPr>
          <a:lstStyle/>
          <a:p>
            <a:r>
              <a:rPr lang="en-US"/>
              <a:t>Attachment-Informed Interventions for Jenny’s Well-being</a:t>
            </a:r>
          </a:p>
        </p:txBody>
      </p:sp>
      <p:sp>
        <p:nvSpPr>
          <p:cNvPr id="4" name="Content Placeholder 3">
            <a:extLst>
              <a:ext uri="{FF2B5EF4-FFF2-40B4-BE49-F238E27FC236}">
                <a16:creationId xmlns:a16="http://schemas.microsoft.com/office/drawing/2014/main" id="{338A0A8B-8A96-709F-E7BE-2BFFF7627C7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608576"/>
          </a:xfrm>
        </p:spPr>
        <p:txBody>
          <a:bodyPr>
            <a:normAutofit/>
          </a:bodyPr>
          <a:lstStyle/>
          <a:p>
            <a:pPr marL="0" indent="0">
              <a:spcBef>
                <a:spcPts val="2500"/>
              </a:spcBef>
              <a:buFont typeface="Arial" panose="020B0604020202020204" pitchFamily="34" charset="0"/>
              <a:buNone/>
            </a:pPr>
            <a:r>
              <a:rPr lang="en-US" b="1"/>
              <a:t>Consistent Emotional Support</a:t>
            </a:r>
          </a:p>
          <a:p>
            <a:pPr marL="0" lvl="1" indent="0">
              <a:buFont typeface="Arial" panose="020B0604020202020204" pitchFamily="34" charset="0"/>
              <a:buNone/>
            </a:pPr>
            <a:r>
              <a:t>Providing Jenny with a stable support worker fosters trust and emotional expression, creating a surrogate secure base.</a:t>
            </a:r>
            <a:endParaRPr lang="en-US"/>
          </a:p>
          <a:p>
            <a:pPr marL="0" indent="0">
              <a:spcBef>
                <a:spcPts val="2500"/>
              </a:spcBef>
              <a:buFont typeface="Arial" panose="020B0604020202020204" pitchFamily="34" charset="0"/>
              <a:buNone/>
            </a:pPr>
            <a:r>
              <a:rPr lang="en-US" b="1"/>
              <a:t>Therapeutic Counseling Services</a:t>
            </a:r>
          </a:p>
          <a:p>
            <a:pPr marL="0" lvl="1" indent="0">
              <a:buFont typeface="Arial" panose="020B0604020202020204" pitchFamily="34" charset="0"/>
              <a:buNone/>
            </a:pPr>
            <a:r>
              <a:t>Counseling helps Jenny process grief and stress, strengthening emotional regulation and self-worth.</a:t>
            </a:r>
            <a:endParaRPr lang="en-US"/>
          </a:p>
          <a:p>
            <a:pPr marL="0" indent="0">
              <a:spcBef>
                <a:spcPts val="2500"/>
              </a:spcBef>
              <a:buFont typeface="Arial" panose="020B0604020202020204" pitchFamily="34" charset="0"/>
              <a:buNone/>
            </a:pPr>
            <a:r>
              <a:rPr lang="en-US" b="1"/>
              <a:t>Reducing Caregiving Burden</a:t>
            </a:r>
          </a:p>
          <a:p>
            <a:pPr marL="0" lvl="1" indent="0">
              <a:buFont typeface="Arial" panose="020B0604020202020204" pitchFamily="34" charset="0"/>
              <a:buNone/>
            </a:pPr>
            <a:r>
              <a:t>Home-care services reduce Jenny’s responsibilities, allowing her to focus on school and social life.</a:t>
            </a:r>
            <a:endParaRPr lang="en-US"/>
          </a:p>
          <a:p>
            <a:pPr marL="0" indent="0">
              <a:spcBef>
                <a:spcPts val="2500"/>
              </a:spcBef>
              <a:buFont typeface="Arial" panose="020B0604020202020204" pitchFamily="34" charset="0"/>
              <a:buNone/>
            </a:pPr>
            <a:r>
              <a:rPr lang="en-US" b="1"/>
              <a:t>Educational and Extracurricular Support</a:t>
            </a:r>
          </a:p>
          <a:p>
            <a:pPr marL="0" lvl="1" indent="0">
              <a:buFont typeface="Arial" panose="020B0604020202020204" pitchFamily="34" charset="0"/>
              <a:buNone/>
            </a:pPr>
            <a:r>
              <a:t>Flexible schooling and extracurricular activities encourage Jenny’s autonomy and identity development.</a:t>
            </a:r>
            <a:endParaRPr lang="en-US"/>
          </a:p>
        </p:txBody>
      </p:sp>
      <p:pic>
        <p:nvPicPr>
          <p:cNvPr id="5" name="Content Placeholder 4" descr="Young woman spending time with her elderly mother at home in their living room.">
            <a:extLst>
              <a:ext uri="{FF2B5EF4-FFF2-40B4-BE49-F238E27FC236}">
                <a16:creationId xmlns:a16="http://schemas.microsoft.com/office/drawing/2014/main" id="{EF9EA1B6-C737-4F17-9746-75EB7ED7C7FA}"/>
              </a:ext>
            </a:extLst>
          </p:cNvPr>
          <p:cNvPicPr>
            <a:picLocks noGrp="1" noChangeAspect="1"/>
          </p:cNvPicPr>
          <p:nvPr>
            <p:ph type="pic" sz="quarter" idx="15"/>
          </p:nvPr>
        </p:nvPicPr>
        <p:blipFill>
          <a:blip r:embed="rId3"/>
          <a:srcRect l="9210" r="51211" b="2"/>
          <a:stretch>
            <a:fillRect/>
          </a:stretch>
        </p:blipFill>
        <p:spPr>
          <a:xfrm>
            <a:off x="8491126" y="603504"/>
            <a:ext cx="3085177" cy="5202936"/>
          </a:xfrm>
        </p:spPr>
      </p:pic>
    </p:spTree>
    <p:extLst>
      <p:ext uri="{BB962C8B-B14F-4D97-AF65-F5344CB8AC3E}">
        <p14:creationId xmlns:p14="http://schemas.microsoft.com/office/powerpoint/2010/main" val="1012224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D3EAD-2D16-399F-2A0E-D3335B9E4AF6}"/>
              </a:ext>
            </a:extLst>
          </p:cNvPr>
          <p:cNvSpPr>
            <a:spLocks noGrp="1"/>
          </p:cNvSpPr>
          <p:nvPr>
            <p:ph type="title"/>
          </p:nvPr>
        </p:nvSpPr>
        <p:spPr>
          <a:xfrm>
            <a:off x="731520" y="2596896"/>
            <a:ext cx="8933688" cy="3566160"/>
          </a:xfrm>
        </p:spPr>
        <p:txBody>
          <a:bodyPr anchor="b">
            <a:normAutofit/>
          </a:bodyPr>
          <a:lstStyle/>
          <a:p>
            <a:r>
              <a:rPr lang="en-US"/>
              <a:t>Strengths and Limitations of Bowlby’s Theory</a:t>
            </a:r>
          </a:p>
        </p:txBody>
      </p:sp>
    </p:spTree>
    <p:extLst>
      <p:ext uri="{BB962C8B-B14F-4D97-AF65-F5344CB8AC3E}">
        <p14:creationId xmlns:p14="http://schemas.microsoft.com/office/powerpoint/2010/main" val="19580286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CED29-19B3-E657-5DC6-F59E643CC7CA}"/>
              </a:ext>
            </a:extLst>
          </p:cNvPr>
          <p:cNvSpPr>
            <a:spLocks noGrp="1"/>
          </p:cNvSpPr>
          <p:nvPr>
            <p:ph type="title"/>
          </p:nvPr>
        </p:nvSpPr>
        <p:spPr>
          <a:xfrm>
            <a:off x="731520" y="3886200"/>
            <a:ext cx="3649468" cy="2048256"/>
          </a:xfrm>
        </p:spPr>
        <p:txBody>
          <a:bodyPr anchor="t">
            <a:normAutofit/>
          </a:bodyPr>
          <a:lstStyle/>
          <a:p>
            <a:r>
              <a:rPr lang="en-US"/>
              <a:t>Critical Evaluation of Attachment Theory in Practice</a:t>
            </a:r>
          </a:p>
        </p:txBody>
      </p:sp>
      <p:pic>
        <p:nvPicPr>
          <p:cNvPr id="5" name="Content Placeholder 4" descr="Human resources">
            <a:extLst>
              <a:ext uri="{FF2B5EF4-FFF2-40B4-BE49-F238E27FC236}">
                <a16:creationId xmlns:a16="http://schemas.microsoft.com/office/drawing/2014/main" id="{EECCF470-6917-4935-BC3B-924F690131D9}"/>
              </a:ext>
            </a:extLst>
          </p:cNvPr>
          <p:cNvPicPr>
            <a:picLocks noGrp="1" noChangeAspect="1"/>
          </p:cNvPicPr>
          <p:nvPr>
            <p:ph type="pic" sz="quarter" idx="15"/>
          </p:nvPr>
        </p:nvPicPr>
        <p:blipFill>
          <a:blip r:embed="rId3"/>
          <a:srcRect l="27235" r="22108" b="3"/>
          <a:stretch>
            <a:fillRect/>
          </a:stretch>
        </p:blipFill>
        <p:spPr>
          <a:xfrm>
            <a:off x="731518" y="10"/>
            <a:ext cx="3520440" cy="3648446"/>
          </a:xfrm>
        </p:spPr>
      </p:pic>
      <p:sp>
        <p:nvSpPr>
          <p:cNvPr id="4" name="Content Placeholder 3">
            <a:extLst>
              <a:ext uri="{FF2B5EF4-FFF2-40B4-BE49-F238E27FC236}">
                <a16:creationId xmlns:a16="http://schemas.microsoft.com/office/drawing/2014/main" id="{866FA073-EA8A-671F-FCBF-372F655D2DA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8072" y="704088"/>
            <a:ext cx="6428232" cy="5230368"/>
          </a:xfrm>
        </p:spPr>
        <p:txBody>
          <a:bodyPr>
            <a:normAutofit/>
          </a:bodyPr>
          <a:lstStyle/>
          <a:p>
            <a:pPr marL="0" indent="0">
              <a:spcBef>
                <a:spcPts val="2500"/>
              </a:spcBef>
              <a:buFont typeface="Arial" panose="020B0604020202020204" pitchFamily="34" charset="0"/>
              <a:buNone/>
            </a:pPr>
            <a:r>
              <a:rPr lang="en-US" b="1"/>
              <a:t>Strengths of Attachment Theory</a:t>
            </a:r>
          </a:p>
          <a:p>
            <a:pPr marL="0" lvl="1" indent="0">
              <a:buFont typeface="Arial" panose="020B0604020202020204" pitchFamily="34" charset="0"/>
              <a:buNone/>
            </a:pPr>
            <a:r>
              <a:t>The theory links early caregiving quality to emotional and relational outcomes, aiding understanding of emotional needs and caregiving impact.</a:t>
            </a:r>
            <a:endParaRPr lang="en-US"/>
          </a:p>
          <a:p>
            <a:pPr marL="0" indent="0">
              <a:spcBef>
                <a:spcPts val="2500"/>
              </a:spcBef>
              <a:buFont typeface="Arial" panose="020B0604020202020204" pitchFamily="34" charset="0"/>
              <a:buNone/>
            </a:pPr>
            <a:r>
              <a:rPr lang="en-US" b="1"/>
              <a:t>Limitations of Attachment Theory</a:t>
            </a:r>
          </a:p>
          <a:p>
            <a:pPr marL="0" lvl="1" indent="0">
              <a:buFont typeface="Arial" panose="020B0604020202020204" pitchFamily="34" charset="0"/>
              <a:buNone/>
            </a:pPr>
            <a:r>
              <a:t>The theory can be overly deterministic and traditionally focuses on mother-child dynamics, overlooking wider social and environmental factors.</a:t>
            </a:r>
            <a:endParaRPr lang="en-US"/>
          </a:p>
          <a:p>
            <a:pPr marL="0" indent="0">
              <a:spcBef>
                <a:spcPts val="2500"/>
              </a:spcBef>
              <a:buFont typeface="Arial" panose="020B0604020202020204" pitchFamily="34" charset="0"/>
              <a:buNone/>
            </a:pPr>
            <a:r>
              <a:rPr lang="en-US" b="1"/>
              <a:t>Importance of Resilience and Context</a:t>
            </a:r>
          </a:p>
          <a:p>
            <a:pPr marL="0" lvl="1" indent="0">
              <a:buFont typeface="Arial" panose="020B0604020202020204" pitchFamily="34" charset="0"/>
              <a:buNone/>
            </a:pPr>
            <a:r>
              <a:t>Resilience in adverse environments and the influence of socioeconomic factors and peer relationships are crucial for adolescent development.</a:t>
            </a:r>
            <a:endParaRPr lang="en-US"/>
          </a:p>
          <a:p>
            <a:pPr marL="0" indent="0">
              <a:spcBef>
                <a:spcPts val="2500"/>
              </a:spcBef>
              <a:buFont typeface="Arial" panose="020B0604020202020204" pitchFamily="34" charset="0"/>
              <a:buNone/>
            </a:pPr>
            <a:r>
              <a:rPr lang="en-US" b="1"/>
              <a:t>Holistic Support Approach</a:t>
            </a:r>
          </a:p>
          <a:p>
            <a:pPr marL="0" lvl="1" indent="0">
              <a:buFont typeface="Arial" panose="020B0604020202020204" pitchFamily="34" charset="0"/>
              <a:buNone/>
            </a:pPr>
            <a:r>
              <a:t>Combining attachment insights with ecological perspectives enables emotionally attuned, stability-focused interventions for holistic care.</a:t>
            </a:r>
            <a:endParaRPr lang="en-US"/>
          </a:p>
        </p:txBody>
      </p:sp>
    </p:spTree>
    <p:extLst>
      <p:ext uri="{BB962C8B-B14F-4D97-AF65-F5344CB8AC3E}">
        <p14:creationId xmlns:p14="http://schemas.microsoft.com/office/powerpoint/2010/main" val="38592279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71E32-3AA0-5A80-E1C9-283C997D6C7A}"/>
              </a:ext>
            </a:extLst>
          </p:cNvPr>
          <p:cNvSpPr>
            <a:spLocks noGrp="1"/>
          </p:cNvSpPr>
          <p:nvPr>
            <p:ph type="title"/>
          </p:nvPr>
        </p:nvSpPr>
        <p:spPr>
          <a:xfrm>
            <a:off x="731520" y="2596896"/>
            <a:ext cx="8933688" cy="3566160"/>
          </a:xfrm>
        </p:spPr>
        <p:txBody>
          <a:bodyPr anchor="b">
            <a:normAutofit/>
          </a:bodyPr>
          <a:lstStyle/>
          <a:p>
            <a:r>
              <a:rPr lang="en-US"/>
              <a:t>Conclusion and Synthesis</a:t>
            </a:r>
          </a:p>
        </p:txBody>
      </p:sp>
    </p:spTree>
    <p:extLst>
      <p:ext uri="{BB962C8B-B14F-4D97-AF65-F5344CB8AC3E}">
        <p14:creationId xmlns:p14="http://schemas.microsoft.com/office/powerpoint/2010/main" val="4381524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61FC7-95F3-EC2E-596E-CF9D959B7B0D}"/>
              </a:ext>
            </a:extLst>
          </p:cNvPr>
          <p:cNvSpPr>
            <a:spLocks noGrp="1"/>
          </p:cNvSpPr>
          <p:nvPr>
            <p:ph type="title"/>
          </p:nvPr>
        </p:nvSpPr>
        <p:spPr>
          <a:xfrm>
            <a:off x="731521" y="294248"/>
            <a:ext cx="10844784" cy="958480"/>
          </a:xfrm>
        </p:spPr>
        <p:txBody>
          <a:bodyPr anchor="b">
            <a:normAutofit/>
          </a:bodyPr>
          <a:lstStyle/>
          <a:p>
            <a:r>
              <a:rPr lang="en-US"/>
              <a:t>Summary of Jenny’s Needs and Theoretical Application</a:t>
            </a:r>
          </a:p>
        </p:txBody>
      </p:sp>
      <p:sp>
        <p:nvSpPr>
          <p:cNvPr id="4" name="Content Placeholder 3">
            <a:extLst>
              <a:ext uri="{FF2B5EF4-FFF2-40B4-BE49-F238E27FC236}">
                <a16:creationId xmlns:a16="http://schemas.microsoft.com/office/drawing/2014/main" id="{B2B07231-72D5-D4B8-7FAB-016089AC448D}"/>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838" y="2020824"/>
            <a:ext cx="5075237" cy="4114863"/>
          </a:xfrm>
        </p:spPr>
        <p:txBody>
          <a:bodyPr>
            <a:normAutofit/>
          </a:bodyPr>
          <a:lstStyle/>
          <a:p>
            <a:pPr marL="0" indent="0">
              <a:lnSpc>
                <a:spcPct val="110000"/>
              </a:lnSpc>
              <a:spcBef>
                <a:spcPts val="2500"/>
              </a:spcBef>
              <a:buFont typeface="Arial" panose="020B0604020202020204" pitchFamily="34" charset="0"/>
              <a:buNone/>
            </a:pPr>
            <a:r>
              <a:rPr lang="en-GB" sz="1200" b="1"/>
              <a:t>Impact of Family Challenges</a:t>
            </a:r>
          </a:p>
          <a:p>
            <a:pPr marL="0" lvl="1" indent="0">
              <a:lnSpc>
                <a:spcPct val="110000"/>
              </a:lnSpc>
              <a:buFont typeface="Arial" panose="020B0604020202020204" pitchFamily="34" charset="0"/>
              <a:buNone/>
            </a:pPr>
            <a:r>
              <a:rPr lang="en-GB" sz="1200"/>
              <a:t>Jenny’s emotional wellbeing and social development have been deeply affected by family loss and caregiving demands.</a:t>
            </a:r>
          </a:p>
          <a:p>
            <a:pPr marL="0" indent="0">
              <a:lnSpc>
                <a:spcPct val="110000"/>
              </a:lnSpc>
              <a:spcBef>
                <a:spcPts val="2500"/>
              </a:spcBef>
              <a:buFont typeface="Arial" panose="020B0604020202020204" pitchFamily="34" charset="0"/>
              <a:buNone/>
            </a:pPr>
            <a:r>
              <a:rPr lang="en-GB" sz="1200" b="1"/>
              <a:t>Attachment Theory Framework</a:t>
            </a:r>
          </a:p>
          <a:p>
            <a:pPr marL="0" lvl="1" indent="0">
              <a:lnSpc>
                <a:spcPct val="110000"/>
              </a:lnSpc>
              <a:buFont typeface="Arial" panose="020B0604020202020204" pitchFamily="34" charset="0"/>
              <a:buNone/>
            </a:pPr>
            <a:r>
              <a:rPr lang="en-GB" sz="1200"/>
              <a:t>Bowlby’s Attachment Theory explains how disruptions in caregiving influence adolescent development and emotional security.</a:t>
            </a:r>
          </a:p>
          <a:p>
            <a:pPr marL="0" indent="0">
              <a:lnSpc>
                <a:spcPct val="110000"/>
              </a:lnSpc>
              <a:spcBef>
                <a:spcPts val="2500"/>
              </a:spcBef>
              <a:buFont typeface="Arial" panose="020B0604020202020204" pitchFamily="34" charset="0"/>
              <a:buNone/>
            </a:pPr>
            <a:r>
              <a:rPr lang="en-GB" sz="1200" b="1"/>
              <a:t>Support Plan Principles</a:t>
            </a:r>
          </a:p>
          <a:p>
            <a:pPr marL="0" lvl="1" indent="0">
              <a:lnSpc>
                <a:spcPct val="110000"/>
              </a:lnSpc>
              <a:buFont typeface="Arial" panose="020B0604020202020204" pitchFamily="34" charset="0"/>
              <a:buNone/>
            </a:pPr>
            <a:r>
              <a:rPr lang="en-GB" sz="1200"/>
              <a:t>A support plan focuses on consistent relationships, reducing caregiving burden, therapeutic support, and fostering autonomy.</a:t>
            </a:r>
          </a:p>
          <a:p>
            <a:pPr marL="0" indent="0">
              <a:lnSpc>
                <a:spcPct val="110000"/>
              </a:lnSpc>
              <a:spcBef>
                <a:spcPts val="2500"/>
              </a:spcBef>
              <a:buFont typeface="Arial" panose="020B0604020202020204" pitchFamily="34" charset="0"/>
              <a:buNone/>
            </a:pPr>
            <a:r>
              <a:rPr lang="en-GB" sz="1200" b="1"/>
              <a:t>Benefits and Limits of Theory</a:t>
            </a:r>
          </a:p>
          <a:p>
            <a:pPr marL="0" lvl="1" indent="0">
              <a:lnSpc>
                <a:spcPct val="110000"/>
              </a:lnSpc>
              <a:buFont typeface="Arial" panose="020B0604020202020204" pitchFamily="34" charset="0"/>
              <a:buNone/>
            </a:pPr>
            <a:r>
              <a:rPr lang="en-GB" sz="1200"/>
              <a:t>Attachment Theory offers valuable insights but may overlook resilience and broader social factors in development.</a:t>
            </a:r>
          </a:p>
        </p:txBody>
      </p:sp>
      <p:pic>
        <p:nvPicPr>
          <p:cNvPr id="5" name="Content Placeholder 4" descr="Thoughtful little girl looking various icons with her hand on chin isolated on white background.">
            <a:extLst>
              <a:ext uri="{FF2B5EF4-FFF2-40B4-BE49-F238E27FC236}">
                <a16:creationId xmlns:a16="http://schemas.microsoft.com/office/drawing/2014/main" id="{9C3EEEAF-C3C7-4149-B9A5-5646DF848A5C}"/>
              </a:ext>
            </a:extLst>
          </p:cNvPr>
          <p:cNvPicPr>
            <a:picLocks noGrp="1" noChangeAspect="1"/>
          </p:cNvPicPr>
          <p:nvPr>
            <p:ph sz="quarter" idx="16"/>
          </p:nvPr>
        </p:nvPicPr>
        <p:blipFill>
          <a:blip r:embed="rId3"/>
          <a:srcRect l="1329"/>
          <a:stretch>
            <a:fillRect/>
          </a:stretch>
        </p:blipFill>
        <p:spPr>
          <a:xfrm>
            <a:off x="6500813" y="2020824"/>
            <a:ext cx="5075237" cy="4114863"/>
          </a:xfrm>
          <a:noFill/>
        </p:spPr>
      </p:pic>
    </p:spTree>
    <p:extLst>
      <p:ext uri="{BB962C8B-B14F-4D97-AF65-F5344CB8AC3E}">
        <p14:creationId xmlns:p14="http://schemas.microsoft.com/office/powerpoint/2010/main" val="32909789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6827B00B-27AB-60FC-2A31-29742C9D1BDE}"/>
              </a:ext>
            </a:extLst>
          </p:cNvPr>
          <p:cNvSpPr>
            <a:spLocks noGrp="1"/>
          </p:cNvSpPr>
          <p:nvPr>
            <p:ph type="title"/>
          </p:nvPr>
        </p:nvSpPr>
        <p:spPr>
          <a:xfrm>
            <a:off x="1033272" y="599518"/>
            <a:ext cx="9985248" cy="960120"/>
          </a:xfrm>
        </p:spPr>
        <p:txBody>
          <a:bodyPr/>
          <a:lstStyle/>
          <a:p>
            <a:r>
              <a:rPr lang="en-US" sz="4400">
                <a:latin typeface="Segoe UI"/>
                <a:cs typeface="Segoe UI"/>
              </a:rPr>
              <a:t>References </a:t>
            </a:r>
            <a:endParaRPr lang="en-US" sz="4400"/>
          </a:p>
          <a:p>
            <a:endParaRPr lang="en-US" dirty="0"/>
          </a:p>
        </p:txBody>
      </p:sp>
      <p:sp>
        <p:nvSpPr>
          <p:cNvPr id="3" name="Content Placeholder 2">
            <a:extLst>
              <a:ext uri="{FF2B5EF4-FFF2-40B4-BE49-F238E27FC236}">
                <a16:creationId xmlns:a16="http://schemas.microsoft.com/office/drawing/2014/main" id="{56294AA3-D2F2-5AC3-2DE3-075BE0AB795B}"/>
              </a:ext>
            </a:extLst>
          </p:cNvPr>
          <p:cNvSpPr>
            <a:spLocks noGrp="1"/>
          </p:cNvSpPr>
          <p:nvPr>
            <p:ph idx="1"/>
          </p:nvPr>
        </p:nvSpPr>
        <p:spPr>
          <a:xfrm>
            <a:off x="1033272" y="1563624"/>
            <a:ext cx="9985248" cy="4572000"/>
          </a:xfrm>
        </p:spPr>
        <p:txBody>
          <a:bodyPr vert="horz" lIns="91440" tIns="45720" rIns="91440" bIns="45720" rtlCol="0" anchor="t">
            <a:normAutofit/>
          </a:bodyPr>
          <a:lstStyle/>
          <a:p>
            <a:pPr marL="0" indent="0">
              <a:buNone/>
            </a:pPr>
            <a:r>
              <a:rPr lang="en-GB" i="1" dirty="0"/>
              <a:t>Ainsworth, M. (1979) ‘Infant–mother attachment’, American Psychologist, 34(10), pp. 932–937.</a:t>
            </a:r>
            <a:br>
              <a:rPr lang="en-GB" i="1" dirty="0"/>
            </a:br>
            <a:r>
              <a:rPr lang="en-GB" i="1" dirty="0"/>
              <a:t>Bowlby, J. (1969) Attachment and Loss: Vol. 1. Attachment. London: Penguin.</a:t>
            </a:r>
            <a:br>
              <a:rPr lang="en-GB" i="1" dirty="0"/>
            </a:br>
            <a:r>
              <a:rPr lang="en-GB" i="1" dirty="0"/>
              <a:t>Howe, D. (2011) Attachment Across the </a:t>
            </a:r>
            <a:r>
              <a:rPr lang="en-GB" i="1" dirty="0" err="1"/>
              <a:t>Lifecourse</a:t>
            </a:r>
            <a:r>
              <a:rPr lang="en-GB" i="1" dirty="0"/>
              <a:t>. Basingstoke: Palgrave Macmillan.</a:t>
            </a:r>
            <a:br>
              <a:rPr lang="en-GB" i="1" dirty="0"/>
            </a:br>
            <a:r>
              <a:rPr lang="en-GB" i="1" dirty="0"/>
              <a:t>Perry, B. and Szalavitz, M. (2017) The Boy Who Was Raised as a Dog. New York: Basic Books.</a:t>
            </a:r>
            <a:br>
              <a:rPr lang="en-GB" i="1" dirty="0"/>
            </a:br>
            <a:r>
              <a:rPr lang="en-GB" i="1" dirty="0"/>
              <a:t>Schofield, G. and Beek, M. (2014) The Secure Base Model. London: BAAF.</a:t>
            </a:r>
            <a:br>
              <a:rPr lang="en-GB" i="1" dirty="0"/>
            </a:br>
            <a:r>
              <a:rPr lang="en-GB" i="1" dirty="0"/>
              <a:t>Simpson, J. and </a:t>
            </a:r>
            <a:r>
              <a:rPr lang="en-GB" i="1" dirty="0" err="1"/>
              <a:t>Rholes</a:t>
            </a:r>
            <a:r>
              <a:rPr lang="en-GB" i="1" dirty="0"/>
              <a:t>, W. (2015) ‘Attachment and caregiving across the lifespan’, Current Opinion in Psychology, 1(1), pp. 47–52.</a:t>
            </a:r>
            <a:br>
              <a:rPr lang="en-GB" i="1" dirty="0"/>
            </a:br>
            <a:r>
              <a:rPr lang="en-GB" i="1" dirty="0"/>
              <a:t>Department of Health (2020) Young Carers Support Guidance. UK Government.</a:t>
            </a:r>
            <a:endParaRPr lang="en-GB" dirty="0"/>
          </a:p>
          <a:p>
            <a:pPr marL="0" indent="0">
              <a:buNone/>
            </a:pPr>
            <a:endParaRPr lang="en-GB" i="1" dirty="0"/>
          </a:p>
          <a:p>
            <a:endParaRPr lang="en-GB" dirty="0"/>
          </a:p>
        </p:txBody>
      </p:sp>
    </p:spTree>
    <p:extLst>
      <p:ext uri="{BB962C8B-B14F-4D97-AF65-F5344CB8AC3E}">
        <p14:creationId xmlns:p14="http://schemas.microsoft.com/office/powerpoint/2010/main" val="522856598"/>
      </p:ext>
    </p:extLst>
  </p:cSld>
  <p:clrMapOvr>
    <a:masterClrMapping/>
  </p:clrMapOvr>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279CDD-1FB7-427E-9208-ECF0EB941AD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604CAC9-4DB9-48D9-8A6F-3675D14127D6}">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1E753F6F-88D8-493D-A089-0923419088E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GradientRise</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GradientRise</vt:lpstr>
      <vt:lpstr> </vt:lpstr>
      <vt:lpstr> Scenario Overview  Jenny (16) has been caring for her mother for the last 5 years. Mother has mobility issues, memory problems, and low mood.  Jenny has taken on responsibilities: including: cooking cleaning shopping administrative tasks  Her father, who was previously the caregiver, passed away.  Focus: The developmental impact on Jenny and how to support her using lifespan theory </vt:lpstr>
      <vt:lpstr>Understanding Jenny’s Background and Context</vt:lpstr>
      <vt:lpstr>Jenny’s Caregiving Role and Life Circumstances</vt:lpstr>
      <vt:lpstr>Bowlby’s Attachment Theory and Core Principles</vt:lpstr>
      <vt:lpstr>Key Concepts of Bowlby’s Attachment Theory</vt:lpstr>
      <vt:lpstr>Relevance of Attachment Theory to Jenny’s Circumstances</vt:lpstr>
      <vt:lpstr>Developmental Impact and Psychosocial Outcomes</vt:lpstr>
      <vt:lpstr>Emotional, Social, and Cognitive Effects on Jenny</vt:lpstr>
      <vt:lpstr>Support Plan Guided by Bowlby’s Theory</vt:lpstr>
      <vt:lpstr>Attachment-Informed Interventions for Jenny’s Well-being</vt:lpstr>
      <vt:lpstr>Strengths and Limitations of Bowlby’s Theory</vt:lpstr>
      <vt:lpstr>Critical Evaluation of Attachment Theory in Practice</vt:lpstr>
      <vt:lpstr>Conclusion and Synthesis</vt:lpstr>
      <vt:lpstr>Summary of Jenny’s Needs and Theoretical Application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150</cp:revision>
  <dcterms:created xsi:type="dcterms:W3CDTF">2025-08-21T17:09:02Z</dcterms:created>
  <dcterms:modified xsi:type="dcterms:W3CDTF">2026-03-16T20:25:50Z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