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58" r:id="rId3"/>
    <p:sldId id="257" r:id="rId4"/>
    <p:sldId id="259" r:id="rId5"/>
    <p:sldId id="261" r:id="rId6"/>
    <p:sldId id="260"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86" d="100"/>
          <a:sy n="86" d="100"/>
        </p:scale>
        <p:origin x="72"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40F6E9-4AEE-4BAC-838A-99C9FC82D745}" type="datetimeFigureOut">
              <a:rPr lang="en-US" smtClean="0"/>
              <a:t>7/10/2023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7A364AE-263A-4A19-A1E5-C624D824185B}" type="slidenum">
              <a:rPr lang="en-US" smtClean="0"/>
              <a:t>‹#›</a:t>
            </a:fld>
            <a:endParaRPr lang="en-US"/>
          </a:p>
        </p:txBody>
      </p:sp>
    </p:spTree>
    <p:extLst>
      <p:ext uri="{BB962C8B-B14F-4D97-AF65-F5344CB8AC3E}">
        <p14:creationId xmlns:p14="http://schemas.microsoft.com/office/powerpoint/2010/main" val="42837276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7A364AE-263A-4A19-A1E5-C624D824185B}" type="slidenum">
              <a:rPr lang="en-US" smtClean="0"/>
              <a:t>6</a:t>
            </a:fld>
            <a:endParaRPr lang="en-US"/>
          </a:p>
        </p:txBody>
      </p:sp>
    </p:spTree>
    <p:extLst>
      <p:ext uri="{BB962C8B-B14F-4D97-AF65-F5344CB8AC3E}">
        <p14:creationId xmlns:p14="http://schemas.microsoft.com/office/powerpoint/2010/main" val="16439912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CE8E622-2C0C-4A6C-9E64-958807588C07}" type="datetimeFigureOut">
              <a:rPr lang="en-US" smtClean="0"/>
              <a:t>7/10/2023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47B9C23-0F2F-4F5F-8FC0-AC0149D3189D}"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005050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E8E622-2C0C-4A6C-9E64-958807588C07}" type="datetimeFigureOut">
              <a:rPr lang="en-US" smtClean="0"/>
              <a:t>7/10/2023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47B9C23-0F2F-4F5F-8FC0-AC0149D3189D}" type="slidenum">
              <a:rPr lang="en-US" smtClean="0"/>
              <a:t>‹#›</a:t>
            </a:fld>
            <a:endParaRPr lang="en-US"/>
          </a:p>
        </p:txBody>
      </p:sp>
    </p:spTree>
    <p:extLst>
      <p:ext uri="{BB962C8B-B14F-4D97-AF65-F5344CB8AC3E}">
        <p14:creationId xmlns:p14="http://schemas.microsoft.com/office/powerpoint/2010/main" val="23752351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CE8E622-2C0C-4A6C-9E64-958807588C07}" type="datetimeFigureOut">
              <a:rPr lang="en-US" smtClean="0"/>
              <a:t>7/10/2023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47B9C23-0F2F-4F5F-8FC0-AC0149D3189D}"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351034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CE8E622-2C0C-4A6C-9E64-958807588C07}" type="datetimeFigureOut">
              <a:rPr lang="en-US" smtClean="0"/>
              <a:t>7/10/2023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47B9C23-0F2F-4F5F-8FC0-AC0149D3189D}" type="slidenum">
              <a:rPr lang="en-US" smtClean="0"/>
              <a:t>‹#›</a:t>
            </a:fld>
            <a:endParaRPr lang="en-US"/>
          </a:p>
        </p:txBody>
      </p:sp>
    </p:spTree>
    <p:extLst>
      <p:ext uri="{BB962C8B-B14F-4D97-AF65-F5344CB8AC3E}">
        <p14:creationId xmlns:p14="http://schemas.microsoft.com/office/powerpoint/2010/main" val="8873760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CE8E622-2C0C-4A6C-9E64-958807588C07}" type="datetimeFigureOut">
              <a:rPr lang="en-US" smtClean="0"/>
              <a:t>7/10/2023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47B9C23-0F2F-4F5F-8FC0-AC0149D3189D}" type="slidenum">
              <a:rPr lang="en-US" smtClean="0"/>
              <a:t>‹#›</a:t>
            </a:fld>
            <a:endParaRPr lang="en-US"/>
          </a:p>
        </p:txBody>
      </p:sp>
    </p:spTree>
    <p:extLst>
      <p:ext uri="{BB962C8B-B14F-4D97-AF65-F5344CB8AC3E}">
        <p14:creationId xmlns:p14="http://schemas.microsoft.com/office/powerpoint/2010/main" val="15739500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CE8E622-2C0C-4A6C-9E64-958807588C07}" type="datetimeFigureOut">
              <a:rPr lang="en-US" smtClean="0"/>
              <a:t>7/10/2023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47B9C23-0F2F-4F5F-8FC0-AC0149D3189D}" type="slidenum">
              <a:rPr lang="en-US" smtClean="0"/>
              <a:t>‹#›</a:t>
            </a:fld>
            <a:endParaRPr lang="en-US"/>
          </a:p>
        </p:txBody>
      </p:sp>
    </p:spTree>
    <p:extLst>
      <p:ext uri="{BB962C8B-B14F-4D97-AF65-F5344CB8AC3E}">
        <p14:creationId xmlns:p14="http://schemas.microsoft.com/office/powerpoint/2010/main" val="37960410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ECE8E622-2C0C-4A6C-9E64-958807588C07}" type="datetimeFigureOut">
              <a:rPr lang="en-US" smtClean="0"/>
              <a:t>7/10/2023</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547B9C23-0F2F-4F5F-8FC0-AC0149D3189D}" type="slidenum">
              <a:rPr lang="en-US" smtClean="0"/>
              <a:t>‹#›</a:t>
            </a:fld>
            <a:endParaRPr lang="en-US"/>
          </a:p>
        </p:txBody>
      </p:sp>
    </p:spTree>
    <p:extLst>
      <p:ext uri="{BB962C8B-B14F-4D97-AF65-F5344CB8AC3E}">
        <p14:creationId xmlns:p14="http://schemas.microsoft.com/office/powerpoint/2010/main" val="27472601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ECE8E622-2C0C-4A6C-9E64-958807588C07}" type="datetimeFigureOut">
              <a:rPr lang="en-US" smtClean="0"/>
              <a:t>7/10/2023</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547B9C23-0F2F-4F5F-8FC0-AC0149D3189D}" type="slidenum">
              <a:rPr lang="en-US" smtClean="0"/>
              <a:t>‹#›</a:t>
            </a:fld>
            <a:endParaRPr lang="en-US"/>
          </a:p>
        </p:txBody>
      </p:sp>
    </p:spTree>
    <p:extLst>
      <p:ext uri="{BB962C8B-B14F-4D97-AF65-F5344CB8AC3E}">
        <p14:creationId xmlns:p14="http://schemas.microsoft.com/office/powerpoint/2010/main" val="10392106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CE8E622-2C0C-4A6C-9E64-958807588C07}" type="datetimeFigureOut">
              <a:rPr lang="en-US" smtClean="0"/>
              <a:t>7/10/2023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47B9C23-0F2F-4F5F-8FC0-AC0149D3189D}" type="slidenum">
              <a:rPr lang="en-US" smtClean="0"/>
              <a:t>‹#›</a:t>
            </a:fld>
            <a:endParaRPr lang="en-US"/>
          </a:p>
        </p:txBody>
      </p:sp>
    </p:spTree>
    <p:extLst>
      <p:ext uri="{BB962C8B-B14F-4D97-AF65-F5344CB8AC3E}">
        <p14:creationId xmlns:p14="http://schemas.microsoft.com/office/powerpoint/2010/main" val="18659028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E8E622-2C0C-4A6C-9E64-958807588C07}" type="datetimeFigureOut">
              <a:rPr lang="en-US" smtClean="0"/>
              <a:t>7/10/2023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47B9C23-0F2F-4F5F-8FC0-AC0149D3189D}" type="slidenum">
              <a:rPr lang="en-US" smtClean="0"/>
              <a:t>‹#›</a:t>
            </a:fld>
            <a:endParaRPr lang="en-US"/>
          </a:p>
        </p:txBody>
      </p:sp>
    </p:spTree>
    <p:extLst>
      <p:ext uri="{BB962C8B-B14F-4D97-AF65-F5344CB8AC3E}">
        <p14:creationId xmlns:p14="http://schemas.microsoft.com/office/powerpoint/2010/main" val="25127230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E8E622-2C0C-4A6C-9E64-958807588C07}" type="datetimeFigureOut">
              <a:rPr lang="en-US" smtClean="0"/>
              <a:t>7/10/2023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47B9C23-0F2F-4F5F-8FC0-AC0149D3189D}" type="slidenum">
              <a:rPr lang="en-US" smtClean="0"/>
              <a:t>‹#›</a:t>
            </a:fld>
            <a:endParaRPr lang="en-US"/>
          </a:p>
        </p:txBody>
      </p:sp>
    </p:spTree>
    <p:extLst>
      <p:ext uri="{BB962C8B-B14F-4D97-AF65-F5344CB8AC3E}">
        <p14:creationId xmlns:p14="http://schemas.microsoft.com/office/powerpoint/2010/main" val="24853886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ECE8E622-2C0C-4A6C-9E64-958807588C07}" type="datetimeFigureOut">
              <a:rPr lang="en-US" smtClean="0"/>
              <a:t>7/10/2023</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547B9C23-0F2F-4F5F-8FC0-AC0149D3189D}" type="slidenum">
              <a:rPr lang="en-US" smtClean="0"/>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0029979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deliveroo.co.uk/" TargetMode="External"/><Relationship Id="rId2" Type="http://schemas.openxmlformats.org/officeDocument/2006/relationships/hyperlink" Target="https://www.boohoo.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pPr algn="ctr"/>
            <a:r>
              <a:rPr lang="en-US" sz="5000" b="1" dirty="0"/>
              <a:t>Knowledge and Information Management Skills for the Workplace</a:t>
            </a:r>
          </a:p>
        </p:txBody>
      </p:sp>
      <p:sp>
        <p:nvSpPr>
          <p:cNvPr id="3" name="Subtitle 2"/>
          <p:cNvSpPr>
            <a:spLocks noGrp="1"/>
          </p:cNvSpPr>
          <p:nvPr>
            <p:ph type="subTitle" idx="1"/>
          </p:nvPr>
        </p:nvSpPr>
        <p:spPr/>
        <p:txBody>
          <a:bodyPr>
            <a:normAutofit fontScale="85000" lnSpcReduction="20000"/>
          </a:bodyPr>
          <a:lstStyle/>
          <a:p>
            <a:pPr algn="ctr"/>
            <a:r>
              <a:rPr lang="en-US" b="1" dirty="0"/>
              <a:t>BMSW5106</a:t>
            </a:r>
          </a:p>
          <a:p>
            <a:pPr algn="ctr"/>
            <a:r>
              <a:rPr lang="en-US" b="1" dirty="0"/>
              <a:t>Student Id: 2111825</a:t>
            </a:r>
          </a:p>
          <a:p>
            <a:pPr algn="ctr"/>
            <a:r>
              <a:rPr lang="en-US" b="1" dirty="0"/>
              <a:t>Student Name: Mihai Radu Stanciu</a:t>
            </a:r>
          </a:p>
        </p:txBody>
      </p:sp>
    </p:spTree>
    <p:extLst>
      <p:ext uri="{BB962C8B-B14F-4D97-AF65-F5344CB8AC3E}">
        <p14:creationId xmlns:p14="http://schemas.microsoft.com/office/powerpoint/2010/main" val="2416621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Content: </a:t>
            </a:r>
          </a:p>
        </p:txBody>
      </p:sp>
      <p:sp>
        <p:nvSpPr>
          <p:cNvPr id="3" name="Content Placeholder 2"/>
          <p:cNvSpPr>
            <a:spLocks noGrp="1"/>
          </p:cNvSpPr>
          <p:nvPr>
            <p:ph idx="1"/>
          </p:nvPr>
        </p:nvSpPr>
        <p:spPr/>
        <p:txBody>
          <a:bodyPr/>
          <a:lstStyle/>
          <a:p>
            <a:r>
              <a:rPr lang="en-US" dirty="0"/>
              <a:t>(</a:t>
            </a:r>
            <a:r>
              <a:rPr lang="en-US" dirty="0" err="1"/>
              <a:t>i</a:t>
            </a:r>
            <a:r>
              <a:rPr lang="en-US" dirty="0"/>
              <a:t>) explain important points you have uncovered in your written report</a:t>
            </a:r>
          </a:p>
          <a:p>
            <a:r>
              <a:rPr lang="en-US" dirty="0"/>
              <a:t>(ii) demonstrate evidence of robust knowledge on the main issues as discussed in the report. </a:t>
            </a:r>
          </a:p>
        </p:txBody>
      </p:sp>
    </p:spTree>
    <p:extLst>
      <p:ext uri="{BB962C8B-B14F-4D97-AF65-F5344CB8AC3E}">
        <p14:creationId xmlns:p14="http://schemas.microsoft.com/office/powerpoint/2010/main" val="28501990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000" dirty="0"/>
              <a:t> (</a:t>
            </a:r>
            <a:r>
              <a:rPr lang="en-US" sz="4000" dirty="0" err="1"/>
              <a:t>i</a:t>
            </a:r>
            <a:r>
              <a:rPr lang="en-US" sz="4000" dirty="0"/>
              <a:t>) explain important points you have uncovered in your written report</a:t>
            </a:r>
            <a:endParaRPr lang="en-US" dirty="0"/>
          </a:p>
        </p:txBody>
      </p:sp>
      <p:sp>
        <p:nvSpPr>
          <p:cNvPr id="3" name="Content Placeholder 2"/>
          <p:cNvSpPr>
            <a:spLocks noGrp="1"/>
          </p:cNvSpPr>
          <p:nvPr>
            <p:ph idx="1"/>
          </p:nvPr>
        </p:nvSpPr>
        <p:spPr/>
        <p:txBody>
          <a:bodyPr>
            <a:normAutofit fontScale="85000" lnSpcReduction="20000"/>
          </a:bodyPr>
          <a:lstStyle/>
          <a:p>
            <a:r>
              <a:rPr lang="en-US" b="1" dirty="0"/>
              <a:t>Boohoo's advantages include:</a:t>
            </a:r>
          </a:p>
          <a:p>
            <a:pPr>
              <a:buFont typeface="Wingdings" panose="05000000000000000000" pitchFamily="2" charset="2"/>
              <a:buChar char="v"/>
            </a:pPr>
            <a:r>
              <a:rPr lang="en-US" dirty="0"/>
              <a:t> Its strong online presence and well-known brand.</a:t>
            </a:r>
          </a:p>
          <a:p>
            <a:pPr>
              <a:buFont typeface="Wingdings" panose="05000000000000000000" pitchFamily="2" charset="2"/>
              <a:buChar char="v"/>
            </a:pPr>
            <a:r>
              <a:rPr lang="en-US" dirty="0"/>
              <a:t>Supply chain management that is effective.</a:t>
            </a:r>
          </a:p>
          <a:p>
            <a:pPr>
              <a:buFont typeface="Wingdings" panose="05000000000000000000" pitchFamily="2" charset="2"/>
              <a:buChar char="v"/>
            </a:pPr>
            <a:r>
              <a:rPr lang="en-US" dirty="0"/>
              <a:t>Extensive customer data accessible for research and insights.</a:t>
            </a:r>
          </a:p>
          <a:p>
            <a:pPr>
              <a:buFont typeface="Wingdings" panose="05000000000000000000" pitchFamily="2" charset="2"/>
              <a:buChar char="v"/>
            </a:pPr>
            <a:r>
              <a:rPr lang="en-US" dirty="0"/>
              <a:t>Adaptive and flexible decision-making procedures.</a:t>
            </a:r>
          </a:p>
          <a:p>
            <a:r>
              <a:rPr lang="en-US" dirty="0"/>
              <a:t> </a:t>
            </a:r>
          </a:p>
          <a:p>
            <a:r>
              <a:rPr lang="en-US" b="1" dirty="0"/>
              <a:t>Strengths of Deliveroo:</a:t>
            </a:r>
          </a:p>
          <a:p>
            <a:pPr>
              <a:buFont typeface="Wingdings" panose="05000000000000000000" pitchFamily="2" charset="2"/>
              <a:buChar char="v"/>
            </a:pPr>
            <a:r>
              <a:rPr lang="en-US" dirty="0"/>
              <a:t>Extensive network of food outlets and partner eateries.</a:t>
            </a:r>
          </a:p>
          <a:p>
            <a:pPr>
              <a:buFont typeface="Wingdings" panose="05000000000000000000" pitchFamily="2" charset="2"/>
              <a:buChar char="v"/>
            </a:pPr>
            <a:r>
              <a:rPr lang="en-US" dirty="0"/>
              <a:t>Dependable and effective delivery infrastructure.</a:t>
            </a:r>
          </a:p>
          <a:p>
            <a:pPr>
              <a:buFont typeface="Wingdings" panose="05000000000000000000" pitchFamily="2" charset="2"/>
              <a:buChar char="v"/>
            </a:pPr>
            <a:r>
              <a:rPr lang="en-US" dirty="0"/>
              <a:t>Strong brand recognition and devoted clientele.</a:t>
            </a:r>
          </a:p>
          <a:p>
            <a:pPr>
              <a:buFont typeface="Wingdings" panose="05000000000000000000" pitchFamily="2" charset="2"/>
              <a:buChar char="v"/>
            </a:pPr>
            <a:r>
              <a:rPr lang="en-US" dirty="0"/>
              <a:t>Data-driven insights to enhance delivery processes.</a:t>
            </a:r>
          </a:p>
        </p:txBody>
      </p:sp>
      <p:sp>
        <p:nvSpPr>
          <p:cNvPr id="4" name="Rectangle 1"/>
          <p:cNvSpPr>
            <a:spLocks noChangeArrowheads="1"/>
          </p:cNvSpPr>
          <p:nvPr/>
        </p:nvSpPr>
        <p:spPr bwMode="auto">
          <a:xfrm>
            <a:off x="0" y="0"/>
            <a:ext cx="104902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chemeClr val="tx1"/>
                </a:solidFill>
                <a:effectLst/>
                <a:latin typeface="Söhne"/>
              </a:rPr>
              <a:t>(i) explain important points you have uncovered in your written report,</a:t>
            </a: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000" b="0" i="0" u="none" strike="noStrike" cap="none" normalizeH="0" baseline="0">
                <a:ln>
                  <a:noFill/>
                </a:ln>
                <a:solidFill>
                  <a:schemeClr val="tx1"/>
                </a:solidFill>
                <a:effectLst/>
                <a:latin typeface="Söhne"/>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9278487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 (</a:t>
            </a:r>
            <a:r>
              <a:rPr lang="en-US" dirty="0" err="1"/>
              <a:t>i</a:t>
            </a:r>
            <a:r>
              <a:rPr lang="en-US" dirty="0"/>
              <a:t>) explain important points you have uncovered in your written report</a:t>
            </a:r>
          </a:p>
        </p:txBody>
      </p:sp>
      <p:sp>
        <p:nvSpPr>
          <p:cNvPr id="3" name="Content Placeholder 2"/>
          <p:cNvSpPr>
            <a:spLocks noGrp="1"/>
          </p:cNvSpPr>
          <p:nvPr>
            <p:ph idx="1"/>
          </p:nvPr>
        </p:nvSpPr>
        <p:spPr/>
        <p:txBody>
          <a:bodyPr>
            <a:normAutofit fontScale="85000" lnSpcReduction="10000"/>
          </a:bodyPr>
          <a:lstStyle/>
          <a:p>
            <a:r>
              <a:rPr lang="en-US" dirty="0"/>
              <a:t>Boohoo and Deliveroo both deal with fierce rivalry in their respective areas, according to a </a:t>
            </a:r>
            <a:r>
              <a:rPr lang="en-US" b="1" dirty="0"/>
              <a:t>SWOT analysis</a:t>
            </a:r>
            <a:r>
              <a:rPr lang="en-US" dirty="0"/>
              <a:t>.</a:t>
            </a:r>
          </a:p>
          <a:p>
            <a:r>
              <a:rPr lang="en-US" dirty="0"/>
              <a:t>When compared to conventional brick-and-mortar businesses, Boohoo's small number of physical stores is a limitation.</a:t>
            </a:r>
          </a:p>
          <a:p>
            <a:pPr>
              <a:buFont typeface="Wingdings" panose="05000000000000000000" pitchFamily="2" charset="2"/>
              <a:buChar char="§"/>
            </a:pPr>
            <a:r>
              <a:rPr lang="en-US" dirty="0"/>
              <a:t>Because of its reliance on gig labour, Deliveroo faces difficulties in managing its staff.</a:t>
            </a:r>
          </a:p>
          <a:p>
            <a:pPr>
              <a:buFont typeface="Wingdings" panose="05000000000000000000" pitchFamily="2" charset="2"/>
              <a:buChar char="§"/>
            </a:pPr>
            <a:r>
              <a:rPr lang="en-US" dirty="0"/>
              <a:t>Both businesses have the potential to diversify into new markets and clientele.</a:t>
            </a:r>
          </a:p>
          <a:p>
            <a:pPr>
              <a:buFont typeface="Wingdings" panose="05000000000000000000" pitchFamily="2" charset="2"/>
              <a:buChar char="§"/>
            </a:pPr>
            <a:r>
              <a:rPr lang="en-US" dirty="0"/>
              <a:t>Boohoo focuses on using customer data and cooperation for decision-making and product creation. </a:t>
            </a:r>
          </a:p>
          <a:p>
            <a:r>
              <a:rPr lang="en-US" dirty="0"/>
              <a:t> </a:t>
            </a:r>
          </a:p>
          <a:p>
            <a:r>
              <a:rPr lang="en-US" b="1" dirty="0"/>
              <a:t>Critical evaluation of knowledge management systems:</a:t>
            </a:r>
            <a:endParaRPr lang="en-US" dirty="0"/>
          </a:p>
          <a:p>
            <a:pPr>
              <a:buFont typeface="Wingdings" panose="05000000000000000000" pitchFamily="2" charset="2"/>
              <a:buChar char="§"/>
            </a:pPr>
            <a:r>
              <a:rPr lang="en-US" dirty="0"/>
              <a:t>Optimising delivery processes and knowledge exchange among delivery riders are priorities for Deliveroo.</a:t>
            </a:r>
          </a:p>
          <a:p>
            <a:pPr>
              <a:buFont typeface="Wingdings" panose="05000000000000000000" pitchFamily="2" charset="2"/>
              <a:buChar char="§"/>
            </a:pPr>
            <a:r>
              <a:rPr lang="en-US" dirty="0"/>
              <a:t>Both businesses use information technology to support their knowledge management systems, including platforms for data analytics and CRM technologies.</a:t>
            </a:r>
          </a:p>
          <a:p>
            <a:endParaRPr lang="en-US" dirty="0"/>
          </a:p>
        </p:txBody>
      </p:sp>
    </p:spTree>
    <p:extLst>
      <p:ext uri="{BB962C8B-B14F-4D97-AF65-F5344CB8AC3E}">
        <p14:creationId xmlns:p14="http://schemas.microsoft.com/office/powerpoint/2010/main" val="5717596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 (</a:t>
            </a:r>
            <a:r>
              <a:rPr lang="en-US" dirty="0" err="1"/>
              <a:t>i</a:t>
            </a:r>
            <a:r>
              <a:rPr lang="en-US" dirty="0"/>
              <a:t>) explain important points you have uncovered in your written report</a:t>
            </a:r>
          </a:p>
        </p:txBody>
      </p:sp>
      <p:sp>
        <p:nvSpPr>
          <p:cNvPr id="3" name="Content Placeholder 2"/>
          <p:cNvSpPr>
            <a:spLocks noGrp="1"/>
          </p:cNvSpPr>
          <p:nvPr>
            <p:ph idx="1"/>
          </p:nvPr>
        </p:nvSpPr>
        <p:spPr>
          <a:xfrm>
            <a:off x="1193075" y="2315997"/>
            <a:ext cx="10058400" cy="2874312"/>
          </a:xfrm>
        </p:spPr>
        <p:txBody>
          <a:bodyPr/>
          <a:lstStyle/>
          <a:p>
            <a:r>
              <a:rPr lang="en-US" b="1" dirty="0"/>
              <a:t>Knowledge Management Value Chain: </a:t>
            </a:r>
          </a:p>
          <a:p>
            <a:pPr>
              <a:buFont typeface="Wingdings" panose="05000000000000000000" pitchFamily="2" charset="2"/>
              <a:buChar char="Ø"/>
            </a:pPr>
            <a:r>
              <a:rPr lang="en-US" dirty="0"/>
              <a:t>To get knowledge and make wise decisions, both businesses gather and analyse customer data.</a:t>
            </a:r>
          </a:p>
          <a:p>
            <a:pPr>
              <a:buFont typeface="Wingdings" panose="05000000000000000000" pitchFamily="2" charset="2"/>
              <a:buChar char="Ø"/>
            </a:pPr>
            <a:r>
              <a:rPr lang="en-US" dirty="0"/>
              <a:t>To make it simple to access and retrieve information, they organise and store it.</a:t>
            </a:r>
          </a:p>
          <a:p>
            <a:pPr>
              <a:buFont typeface="Wingdings" panose="05000000000000000000" pitchFamily="2" charset="2"/>
              <a:buChar char="Ø"/>
            </a:pPr>
            <a:r>
              <a:rPr lang="en-US" dirty="0"/>
              <a:t>To promote innovation and learning, collaboration and knowledge sharing are encouraged.</a:t>
            </a:r>
          </a:p>
          <a:p>
            <a:pPr>
              <a:buFont typeface="Wingdings" panose="05000000000000000000" pitchFamily="2" charset="2"/>
              <a:buChar char="Ø"/>
            </a:pPr>
            <a:r>
              <a:rPr lang="en-US" dirty="0"/>
              <a:t>The organisations use the learned information in their operational and decision-making procedures.</a:t>
            </a:r>
          </a:p>
        </p:txBody>
      </p:sp>
    </p:spTree>
    <p:extLst>
      <p:ext uri="{BB962C8B-B14F-4D97-AF65-F5344CB8AC3E}">
        <p14:creationId xmlns:p14="http://schemas.microsoft.com/office/powerpoint/2010/main" val="37297451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ii) demonstrate evidence of robust knowledge on the main issues as discussed in the report. </a:t>
            </a:r>
          </a:p>
        </p:txBody>
      </p:sp>
      <p:sp>
        <p:nvSpPr>
          <p:cNvPr id="3" name="Content Placeholder 2"/>
          <p:cNvSpPr>
            <a:spLocks noGrp="1"/>
          </p:cNvSpPr>
          <p:nvPr>
            <p:ph idx="1"/>
          </p:nvPr>
        </p:nvSpPr>
        <p:spPr>
          <a:xfrm>
            <a:off x="1097280" y="1845734"/>
            <a:ext cx="10494356" cy="4023360"/>
          </a:xfrm>
        </p:spPr>
        <p:txBody>
          <a:bodyPr>
            <a:normAutofit lnSpcReduction="10000"/>
          </a:bodyPr>
          <a:lstStyle/>
          <a:p>
            <a:pPr marL="0" lvl="0" indent="0" algn="just">
              <a:lnSpc>
                <a:spcPct val="100000"/>
              </a:lnSpc>
              <a:spcBef>
                <a:spcPts val="0"/>
              </a:spcBef>
              <a:spcAft>
                <a:spcPts val="0"/>
              </a:spcAft>
              <a:buClrTx/>
              <a:buSzTx/>
              <a:buNone/>
              <a:defRPr/>
            </a:pPr>
            <a:r>
              <a:rPr lang="en-US" dirty="0"/>
              <a:t>	Knowledge of essential ideas in knowledge management, including operational knowledge management, social knowledge management, and customer knowledge management, will be demonstrated. This will show thorough mastery of knowledge management principles in the way I discuss and apply these concepts to the case study of Boohoo and Deliveroo.</a:t>
            </a:r>
            <a:endParaRPr lang="en-US" i="1" dirty="0"/>
          </a:p>
          <a:p>
            <a:r>
              <a:rPr lang="en-US" i="1" dirty="0"/>
              <a:t>Integration of academic sources</a:t>
            </a:r>
            <a:r>
              <a:rPr lang="en-US" dirty="0"/>
              <a:t>: I will cite pertinent academic works like Wu and Wu (2015) on information sharing, Alavi and Leidner (2001) on knowledge management systems, and </a:t>
            </a:r>
            <a:r>
              <a:rPr lang="en-US" dirty="0" err="1"/>
              <a:t>Bughin</a:t>
            </a:r>
            <a:r>
              <a:rPr lang="en-US" dirty="0"/>
              <a:t> et al. (2020) on data analytics. Citing these sources will show how scholarly research has been included into the presentation, demonstrating a deep understanding of the subject.</a:t>
            </a:r>
          </a:p>
          <a:p>
            <a:r>
              <a:rPr lang="en-US" i="1" dirty="0"/>
              <a:t>Application of SWOT analysis</a:t>
            </a:r>
            <a:r>
              <a:rPr lang="en-US" dirty="0"/>
              <a:t>: I will present a complete analysis of the advantages, disadvantages, opportunities, and threats of the knowledge management systems of Boohoo and Deliveroo. This study will be supported by data from the report and outside sources, demonstrating a thorough understanding of how these factors affect the success of knowledge management inside the organisations.</a:t>
            </a:r>
          </a:p>
        </p:txBody>
      </p:sp>
    </p:spTree>
    <p:extLst>
      <p:ext uri="{BB962C8B-B14F-4D97-AF65-F5344CB8AC3E}">
        <p14:creationId xmlns:p14="http://schemas.microsoft.com/office/powerpoint/2010/main" val="31523718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ii) demonstrate evidence of robust knowledge on the main issues as discussed in the report. </a:t>
            </a:r>
          </a:p>
        </p:txBody>
      </p:sp>
      <p:sp>
        <p:nvSpPr>
          <p:cNvPr id="3" name="Content Placeholder 2"/>
          <p:cNvSpPr>
            <a:spLocks noGrp="1"/>
          </p:cNvSpPr>
          <p:nvPr>
            <p:ph idx="1"/>
          </p:nvPr>
        </p:nvSpPr>
        <p:spPr/>
        <p:txBody>
          <a:bodyPr/>
          <a:lstStyle/>
          <a:p>
            <a:r>
              <a:rPr lang="en-US" i="1" dirty="0"/>
              <a:t>Understanding of supporting systems and technologies: </a:t>
            </a:r>
            <a:r>
              <a:rPr lang="en-US" dirty="0"/>
              <a:t>I will describe the information technology systems, such as CRM tools, data analytics platforms, and communication software, that underpin the knowledge management systems of Boohoo and Deliveroo. This demonstration will show a thorough comprehension of how technology supports knowledge management procedures.</a:t>
            </a:r>
          </a:p>
          <a:p>
            <a:r>
              <a:rPr lang="en-US" i="1" dirty="0"/>
              <a:t>Synthesis of recommendations</a:t>
            </a:r>
            <a:r>
              <a:rPr lang="en-US" dirty="0"/>
              <a:t>: I will make well-informed suggestions for the organisations' knowledge management systems to be developed in the future. Based on the study and evaluation done for the report, these suggestions will consider the unique opportunities and challenges that Boohoo and Deliveroo are facing in the e-commerce industry.</a:t>
            </a:r>
          </a:p>
        </p:txBody>
      </p:sp>
    </p:spTree>
    <p:extLst>
      <p:ext uri="{BB962C8B-B14F-4D97-AF65-F5344CB8AC3E}">
        <p14:creationId xmlns:p14="http://schemas.microsoft.com/office/powerpoint/2010/main" val="39540208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THANK YOU!!</a:t>
            </a:r>
          </a:p>
        </p:txBody>
      </p:sp>
      <p:sp>
        <p:nvSpPr>
          <p:cNvPr id="3" name="Content Placeholder 2"/>
          <p:cNvSpPr>
            <a:spLocks noGrp="1"/>
          </p:cNvSpPr>
          <p:nvPr>
            <p:ph idx="1"/>
          </p:nvPr>
        </p:nvSpPr>
        <p:spPr/>
        <p:txBody>
          <a:bodyPr/>
          <a:lstStyle/>
          <a:p>
            <a:pPr algn="ctr"/>
            <a:r>
              <a:rPr lang="en-US" dirty="0"/>
              <a:t>Questions?</a:t>
            </a:r>
          </a:p>
        </p:txBody>
      </p:sp>
    </p:spTree>
    <p:extLst>
      <p:ext uri="{BB962C8B-B14F-4D97-AF65-F5344CB8AC3E}">
        <p14:creationId xmlns:p14="http://schemas.microsoft.com/office/powerpoint/2010/main" val="13093717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 list:</a:t>
            </a:r>
          </a:p>
        </p:txBody>
      </p:sp>
      <p:sp>
        <p:nvSpPr>
          <p:cNvPr id="3" name="Content Placeholder 2"/>
          <p:cNvSpPr>
            <a:spLocks noGrp="1"/>
          </p:cNvSpPr>
          <p:nvPr>
            <p:ph idx="1"/>
          </p:nvPr>
        </p:nvSpPr>
        <p:spPr/>
        <p:txBody>
          <a:bodyPr>
            <a:normAutofit fontScale="47500" lnSpcReduction="20000"/>
          </a:bodyPr>
          <a:lstStyle/>
          <a:p>
            <a:r>
              <a:rPr lang="en-US" dirty="0" err="1"/>
              <a:t>Bohoo</a:t>
            </a:r>
            <a:r>
              <a:rPr lang="en-US" dirty="0"/>
              <a:t> (2023) Accessed </a:t>
            </a:r>
            <a:r>
              <a:rPr lang="en-US" u="sng" dirty="0">
                <a:hlinkClick r:id="rId2"/>
              </a:rPr>
              <a:t>https://www.boohoo.com/</a:t>
            </a:r>
            <a:r>
              <a:rPr lang="en-US" dirty="0"/>
              <a:t> (10/07/2023)</a:t>
            </a:r>
          </a:p>
          <a:p>
            <a:r>
              <a:rPr lang="en-US" dirty="0" err="1"/>
              <a:t>Deliveroo</a:t>
            </a:r>
            <a:r>
              <a:rPr lang="en-US" dirty="0"/>
              <a:t> (2023) Accessed </a:t>
            </a:r>
            <a:r>
              <a:rPr lang="en-US" u="sng" dirty="0">
                <a:hlinkClick r:id="rId3"/>
              </a:rPr>
              <a:t>https://deliveroo.co.uk/</a:t>
            </a:r>
            <a:r>
              <a:rPr lang="en-US" dirty="0"/>
              <a:t> (10/07/2023)</a:t>
            </a:r>
          </a:p>
          <a:p>
            <a:r>
              <a:rPr lang="en-US" dirty="0" err="1"/>
              <a:t>Bughin</a:t>
            </a:r>
            <a:r>
              <a:rPr lang="en-US" dirty="0"/>
              <a:t>, J., Catlin, T., &amp; </a:t>
            </a:r>
            <a:r>
              <a:rPr lang="en-US" dirty="0" err="1"/>
              <a:t>LaBerge</a:t>
            </a:r>
            <a:r>
              <a:rPr lang="en-US" dirty="0"/>
              <a:t>, L. (2020). </a:t>
            </a:r>
            <a:r>
              <a:rPr lang="en-US" i="1" dirty="0"/>
              <a:t>Making data analytics work for you—Instead of the other way around.</a:t>
            </a:r>
            <a:r>
              <a:rPr lang="en-US" dirty="0"/>
              <a:t> Harvard Business Review, 98(3), 96-103.</a:t>
            </a:r>
          </a:p>
          <a:p>
            <a:r>
              <a:rPr lang="en-US" dirty="0" err="1"/>
              <a:t>Scarso</a:t>
            </a:r>
            <a:r>
              <a:rPr lang="en-US" dirty="0"/>
              <a:t>, E., &amp; </a:t>
            </a:r>
            <a:r>
              <a:rPr lang="en-US" dirty="0" err="1"/>
              <a:t>Bolisani</a:t>
            </a:r>
            <a:r>
              <a:rPr lang="en-US" dirty="0"/>
              <a:t>, E. (2018). </a:t>
            </a:r>
            <a:r>
              <a:rPr lang="en-US" i="1" dirty="0"/>
              <a:t>Social knowledge management: A systematic literature review and directions for future research. </a:t>
            </a:r>
            <a:r>
              <a:rPr lang="en-US" dirty="0"/>
              <a:t>Journal of Knowledge Management, 22(7), 1491-1521.</a:t>
            </a:r>
          </a:p>
          <a:p>
            <a:r>
              <a:rPr lang="en-US" dirty="0" err="1"/>
              <a:t>Alavi</a:t>
            </a:r>
            <a:r>
              <a:rPr lang="en-US" dirty="0"/>
              <a:t>, M., &amp; </a:t>
            </a:r>
            <a:r>
              <a:rPr lang="en-US" dirty="0" err="1"/>
              <a:t>Leidner</a:t>
            </a:r>
            <a:r>
              <a:rPr lang="en-US" dirty="0"/>
              <a:t>, D. E. (2001). </a:t>
            </a:r>
            <a:r>
              <a:rPr lang="en-US" i="1" dirty="0"/>
              <a:t>Review: Knowledge management and knowledge management systems: Conceptual foundations and research issues.</a:t>
            </a:r>
            <a:r>
              <a:rPr lang="en-US" dirty="0"/>
              <a:t> MIS Quarterly, 25(1), 107-136.</a:t>
            </a:r>
          </a:p>
          <a:p>
            <a:r>
              <a:rPr lang="en-US" dirty="0" err="1"/>
              <a:t>Dalkir</a:t>
            </a:r>
            <a:r>
              <a:rPr lang="en-US" dirty="0"/>
              <a:t>, K. (2011). </a:t>
            </a:r>
            <a:r>
              <a:rPr lang="en-US" i="1" dirty="0"/>
              <a:t>Knowledge management in theory and practice</a:t>
            </a:r>
            <a:r>
              <a:rPr lang="en-US" dirty="0"/>
              <a:t>. Routledge.</a:t>
            </a:r>
          </a:p>
          <a:p>
            <a:r>
              <a:rPr lang="en-US" dirty="0"/>
              <a:t>Wu, J. H., &amp; Wu, C. S. (2015). </a:t>
            </a:r>
            <a:r>
              <a:rPr lang="en-US" i="1" dirty="0"/>
              <a:t>The effect of individual motivations and social influences on employees' knowledge sharing behaviors. </a:t>
            </a:r>
            <a:r>
              <a:rPr lang="en-US" dirty="0"/>
              <a:t>International Journal of Information Management, 35(4), 521-532.</a:t>
            </a:r>
          </a:p>
          <a:p>
            <a:r>
              <a:rPr lang="en-US" dirty="0"/>
              <a:t>Maier, R., &amp; </a:t>
            </a:r>
            <a:r>
              <a:rPr lang="en-US" dirty="0" err="1"/>
              <a:t>Hädrich</a:t>
            </a:r>
            <a:r>
              <a:rPr lang="en-US" dirty="0"/>
              <a:t>, T. (2018). The role of data analytics capability in knowledge management systems: A systematic review and future research agenda. Information Systems Journal, 28(6), 1136-1163.</a:t>
            </a:r>
          </a:p>
          <a:p>
            <a:r>
              <a:rPr lang="en-US" dirty="0"/>
              <a:t>Sánchez, A. M., &amp; </a:t>
            </a:r>
            <a:r>
              <a:rPr lang="en-US" dirty="0" err="1"/>
              <a:t>García</a:t>
            </a:r>
            <a:r>
              <a:rPr lang="en-US" dirty="0"/>
              <a:t>-Murillo, M. (2017). </a:t>
            </a:r>
            <a:r>
              <a:rPr lang="en-US" i="1" dirty="0"/>
              <a:t>Knowledge management systems and their impact on innovation: An empirical study from Spanish innovative firms</a:t>
            </a:r>
            <a:r>
              <a:rPr lang="en-US" dirty="0"/>
              <a:t>. Technological Forecasting and Social Change, 123, 271-282.</a:t>
            </a:r>
          </a:p>
          <a:p>
            <a:r>
              <a:rPr lang="en-US" dirty="0"/>
              <a:t>Zhang, Z., Zhang, H., &amp; Yu, Q. (2018). </a:t>
            </a:r>
            <a:r>
              <a:rPr lang="en-US" i="1" dirty="0"/>
              <a:t>The impact of data analytics capability on firm performance: A resource-based perspective. </a:t>
            </a:r>
            <a:r>
              <a:rPr lang="en-US" dirty="0"/>
              <a:t>Information &amp; Management, 55(6), 694-706.</a:t>
            </a:r>
          </a:p>
          <a:p>
            <a:r>
              <a:rPr lang="en-US" dirty="0"/>
              <a:t>Nguyen, T. H., &amp; Chong, A. Y. (2019). </a:t>
            </a:r>
            <a:r>
              <a:rPr lang="en-US" i="1" dirty="0"/>
              <a:t>Understanding knowledge management system success: A socio-technical perspective.</a:t>
            </a:r>
            <a:r>
              <a:rPr lang="en-US" dirty="0"/>
              <a:t> Industrial Management &amp; Data Systems, 119(4), 784-802.</a:t>
            </a:r>
          </a:p>
          <a:p>
            <a:r>
              <a:rPr lang="en-US" dirty="0"/>
              <a:t>Liao, S. H., &amp; Wu, C. C. (2010). </a:t>
            </a:r>
            <a:r>
              <a:rPr lang="en-US" i="1" dirty="0"/>
              <a:t>System perspective of knowledge management, organizational learning, and organizational innovation</a:t>
            </a:r>
            <a:r>
              <a:rPr lang="en-US" dirty="0"/>
              <a:t>. Expert Systems with Applications, 37(2), 1096-1103.</a:t>
            </a:r>
          </a:p>
          <a:p>
            <a:pPr marL="0" indent="0">
              <a:buNone/>
            </a:pPr>
            <a:endParaRPr lang="en-US" dirty="0"/>
          </a:p>
        </p:txBody>
      </p:sp>
    </p:spTree>
    <p:extLst>
      <p:ext uri="{BB962C8B-B14F-4D97-AF65-F5344CB8AC3E}">
        <p14:creationId xmlns:p14="http://schemas.microsoft.com/office/powerpoint/2010/main" val="642503653"/>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21</TotalTime>
  <Words>1089</Words>
  <Application>Microsoft Office PowerPoint</Application>
  <PresentationFormat>Widescreen</PresentationFormat>
  <Paragraphs>60</Paragraphs>
  <Slides>9</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Calibri Light</vt:lpstr>
      <vt:lpstr>Söhne</vt:lpstr>
      <vt:lpstr>Wingdings</vt:lpstr>
      <vt:lpstr>Retrospect</vt:lpstr>
      <vt:lpstr>Knowledge and Information Management Skills for the Workplace</vt:lpstr>
      <vt:lpstr>Content: </vt:lpstr>
      <vt:lpstr> (i) explain important points you have uncovered in your written report</vt:lpstr>
      <vt:lpstr> (i) explain important points you have uncovered in your written report</vt:lpstr>
      <vt:lpstr> (i) explain important points you have uncovered in your written report</vt:lpstr>
      <vt:lpstr>ii) demonstrate evidence of robust knowledge on the main issues as discussed in the report. </vt:lpstr>
      <vt:lpstr>ii) demonstrate evidence of robust knowledge on the main issues as discussed in the report. </vt:lpstr>
      <vt:lpstr>THANK YOU!!</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Knowledge and Information Management Skills for the Workplace</dc:title>
  <dc:creator>BC2</dc:creator>
  <cp:lastModifiedBy>mihaela chiriac</cp:lastModifiedBy>
  <cp:revision>5</cp:revision>
  <dcterms:created xsi:type="dcterms:W3CDTF">2023-07-10T10:34:42Z</dcterms:created>
  <dcterms:modified xsi:type="dcterms:W3CDTF">2023-07-10T11:09:42Z</dcterms:modified>
</cp:coreProperties>
</file>