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_rels/slideMaster12.xml.rels" ContentType="application/vnd.openxmlformats-package.relationships+xml"/>
  <Override PartName="/ppt/slideMasters/_rels/slideMaster6.xml.rels" ContentType="application/vnd.openxmlformats-package.relationships+xml"/>
  <Override PartName="/ppt/slideMasters/_rels/slideMaster11.xml.rels" ContentType="application/vnd.openxmlformats-package.relationships+xml"/>
  <Override PartName="/ppt/slideMasters/_rels/slideMaster5.xml.rels" ContentType="application/vnd.openxmlformats-package.relationships+xml"/>
  <Override PartName="/ppt/slideMasters/_rels/slideMaster10.xml.rels" ContentType="application/vnd.openxmlformats-package.relationships+xml"/>
  <Override PartName="/ppt/slideMasters/_rels/slideMaster4.xml.rels" ContentType="application/vnd.openxmlformats-package.relationships+xml"/>
  <Override PartName="/ppt/slideMasters/_rels/slideMaster9.xml.rels" ContentType="application/vnd.openxmlformats-package.relationships+xml"/>
  <Override PartName="/ppt/slideMasters/_rels/slideMaster8.xml.rels" ContentType="application/vnd.openxmlformats-package.relationships+xml"/>
  <Override PartName="/ppt/slideMasters/_rels/slideMaster7.xml.rels" ContentType="application/vnd.openxmlformats-package.relationships+xml"/>
  <Override PartName="/ppt/slideMasters/_rels/slideMaster13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12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theme/theme1.xml" ContentType="application/vnd.openxmlformats-officedocument.theme+xml"/>
  <Override PartName="/ppt/theme/theme11.xml" ContentType="application/vnd.openxmlformats-officedocument.theme+xml"/>
  <Override PartName="/ppt/theme/theme2.xml" ContentType="application/vnd.openxmlformats-officedocument.theme+xml"/>
  <Override PartName="/ppt/theme/theme12.xml" ContentType="application/vnd.openxmlformats-officedocument.theme+xml"/>
  <Override PartName="/ppt/theme/theme3.xml" ContentType="application/vnd.openxmlformats-officedocument.theme+xml"/>
  <Override PartName="/ppt/theme/theme1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theme/theme10.xml" ContentType="application/vnd.openxmlformats-officedocument.theme+xml"/>
  <Override PartName="/ppt/_rels/presentation.xml.rels" ContentType="application/vnd.openxmlformats-package.relationships+xml"/>
  <Override PartName="/ppt/media/image13.png" ContentType="image/png"/>
  <Override PartName="/ppt/media/image4.png" ContentType="image/png"/>
  <Override PartName="/ppt/media/image9.png" ContentType="image/png"/>
  <Override PartName="/ppt/media/image18.png" ContentType="image/png"/>
  <Override PartName="/ppt/media/image20.png" ContentType="image/png"/>
  <Override PartName="/ppt/media/image12.png" ContentType="image/png"/>
  <Override PartName="/ppt/media/image3.png" ContentType="image/png"/>
  <Override PartName="/ppt/media/image8.png" ContentType="image/png"/>
  <Override PartName="/ppt/media/image17.png" ContentType="image/png"/>
  <Override PartName="/ppt/media/image11.png" ContentType="image/png"/>
  <Override PartName="/ppt/media/image2.png" ContentType="image/png"/>
  <Override PartName="/ppt/media/image7.png" ContentType="image/png"/>
  <Override PartName="/ppt/media/image16.png" ContentType="image/png"/>
  <Override PartName="/ppt/media/image10.png" ContentType="image/png"/>
  <Override PartName="/ppt/media/image1.png" ContentType="image/png"/>
  <Override PartName="/ppt/media/image29.png" ContentType="image/png"/>
  <Override PartName="/ppt/media/image28.png" ContentType="image/png"/>
  <Override PartName="/ppt/media/image27.png" ContentType="image/png"/>
  <Override PartName="/ppt/media/image6.png" ContentType="image/png"/>
  <Override PartName="/ppt/media/image15.png" ContentType="image/png"/>
  <Override PartName="/ppt/media/image26.png" ContentType="image/png"/>
  <Override PartName="/ppt/media/image25.png" ContentType="image/png"/>
  <Override PartName="/ppt/media/image24.png" ContentType="image/png"/>
  <Override PartName="/ppt/media/image23.png" ContentType="image/png"/>
  <Override PartName="/ppt/media/image22.png" ContentType="image/png"/>
  <Override PartName="/ppt/media/image14.png" ContentType="image/png"/>
  <Override PartName="/ppt/media/image5.png" ContentType="image/png"/>
  <Override PartName="/ppt/media/image21.png" ContentType="image/png"/>
  <Override PartName="/ppt/media/image19.png" ContentType="image/png"/>
  <Override PartName="/ppt/slideLayouts/slideLayout9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_rels/slideLayout9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.xml.rels" ContentType="application/vnd.openxmlformats-package.relationships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s/_rels/slide5.xml.rels" ContentType="application/vnd.openxmlformats-package.relationships+xml"/>
  <Override PartName="/ppt/slides/_rels/slide21.xml.rels" ContentType="application/vnd.openxmlformats-package.relationships+xml"/>
  <Override PartName="/ppt/slides/_rels/slide19.xml.rels" ContentType="application/vnd.openxmlformats-package.relationships+xml"/>
  <Override PartName="/ppt/slides/_rels/slide4.xml.rels" ContentType="application/vnd.openxmlformats-package.relationships+xml"/>
  <Override PartName="/ppt/slides/_rels/slide20.xml.rels" ContentType="application/vnd.openxmlformats-package.relationships+xml"/>
  <Override PartName="/ppt/slides/_rels/slide18.xml.rels" ContentType="application/vnd.openxmlformats-package.relationships+xml"/>
  <Override PartName="/ppt/slides/_rels/slide3.xml.rels" ContentType="application/vnd.openxmlformats-package.relationships+xml"/>
  <Override PartName="/ppt/slides/_rels/slide17.xml.rels" ContentType="application/vnd.openxmlformats-package.relationships+xml"/>
  <Override PartName="/ppt/slides/_rels/slide2.xml.rels" ContentType="application/vnd.openxmlformats-package.relationships+xml"/>
  <Override PartName="/ppt/slides/_rels/slide16.xml.rels" ContentType="application/vnd.openxmlformats-package.relationships+xml"/>
  <Override PartName="/ppt/slides/_rels/slide1.xml.rels" ContentType="application/vnd.openxmlformats-package.relationships+xml"/>
  <Override PartName="/ppt/slides/_rels/slide13.xml.rels" ContentType="application/vnd.openxmlformats-package.relationships+xml"/>
  <Override PartName="/ppt/slides/_rels/slide12.xml.rels" ContentType="application/vnd.openxmlformats-package.relationships+xml"/>
  <Override PartName="/ppt/slides/_rels/slide24.xml.rels" ContentType="application/vnd.openxmlformats-package.relationships+xml"/>
  <Override PartName="/ppt/slides/_rels/slide9.xml.rels" ContentType="application/vnd.openxmlformats-package.relationships+xml"/>
  <Override PartName="/ppt/slides/_rels/slide11.xml.rels" ContentType="application/vnd.openxmlformats-package.relationships+xml"/>
  <Override PartName="/ppt/slides/_rels/slide23.xml.rels" ContentType="application/vnd.openxmlformats-package.relationships+xml"/>
  <Override PartName="/ppt/slides/_rels/slide8.xml.rels" ContentType="application/vnd.openxmlformats-package.relationships+xml"/>
  <Override PartName="/ppt/slides/_rels/slide10.xml.rels" ContentType="application/vnd.openxmlformats-package.relationships+xml"/>
  <Override PartName="/ppt/slides/_rels/slide22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slide13.xml" ContentType="application/vnd.openxmlformats-officedocument.presentationml.slide+xml"/>
  <Override PartName="/ppt/slides/slide12.xml" ContentType="application/vnd.openxmlformats-officedocument.presentationml.slide+xml"/>
  <Override PartName="/ppt/slides/slide9.xml" ContentType="application/vnd.openxmlformats-officedocument.presentationml.slide+xml"/>
  <Override PartName="/ppt/slides/slide11.xml" ContentType="application/vnd.openxmlformats-officedocument.presentationml.slide+xml"/>
  <Override PartName="/ppt/slides/slide8.xml" ContentType="application/vnd.openxmlformats-officedocument.presentationml.slide+xml"/>
  <Override PartName="/ppt/slides/slide24.xml" ContentType="application/vnd.openxmlformats-officedocument.presentationml.slide+xml"/>
  <Override PartName="/ppt/slides/slide10.xml" ContentType="application/vnd.openxmlformats-officedocument.presentationml.slide+xml"/>
  <Override PartName="/ppt/slides/slide7.xml" ContentType="application/vnd.openxmlformats-officedocument.presentationml.slide+xml"/>
  <Override PartName="/ppt/slides/slide23.xml" ContentType="application/vnd.openxmlformats-officedocument.presentationml.slide+xml"/>
  <Override PartName="/ppt/slides/slide6.xml" ContentType="application/vnd.openxmlformats-officedocument.presentationml.slide+xml"/>
  <Override PartName="/ppt/slides/slide22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17.xml" ContentType="application/vnd.openxmlformats-officedocument.presentationml.slide+xml"/>
  <Override PartName="/ppt/slides/slide3.xml" ContentType="application/vnd.openxmlformats-officedocument.presentationml.slide+xml"/>
  <Override PartName="/ppt/slides/slide18.xml" ContentType="application/vnd.openxmlformats-officedocument.presentationml.slide+xml"/>
  <Override PartName="/ppt/slides/slide20.xml" ContentType="application/vnd.openxmlformats-officedocument.presentationml.slide+xml"/>
  <Override PartName="/ppt/slides/slide4.xml" ContentType="application/vnd.openxmlformats-officedocument.presentationml.slide+xml"/>
  <Override PartName="/ppt/slides/slide19.xml" ContentType="application/vnd.openxmlformats-officedocument.presentationml.slide+xml"/>
  <Override PartName="/ppt/slides/slide5.xml" ContentType="application/vnd.openxmlformats-officedocument.presentationml.slide+xml"/>
  <Override PartName="/ppt/slides/slide21.xml" ContentType="application/vnd.openxmlformats-officedocument.presentationml.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50" r:id="rId3"/>
    <p:sldMasterId id="2147483652" r:id="rId4"/>
    <p:sldMasterId id="2147483654" r:id="rId5"/>
    <p:sldMasterId id="2147483656" r:id="rId6"/>
    <p:sldMasterId id="2147483658" r:id="rId7"/>
    <p:sldMasterId id="2147483660" r:id="rId8"/>
    <p:sldMasterId id="2147483662" r:id="rId9"/>
    <p:sldMasterId id="2147483664" r:id="rId10"/>
    <p:sldMasterId id="2147483666" r:id="rId11"/>
    <p:sldMasterId id="2147483668" r:id="rId12"/>
    <p:sldMasterId id="2147483670" r:id="rId13"/>
    <p:sldMasterId id="2147483672" r:id="rId14"/>
  </p:sldMasterIdLst>
  <p:sldIdLst>
    <p:sldId id="256" r:id="rId15"/>
    <p:sldId id="257" r:id="rId16"/>
    <p:sldId id="258" r:id="rId17"/>
    <p:sldId id="259" r:id="rId18"/>
    <p:sldId id="260" r:id="rId19"/>
    <p:sldId id="261" r:id="rId20"/>
    <p:sldId id="262" r:id="rId21"/>
    <p:sldId id="263" r:id="rId22"/>
    <p:sldId id="264" r:id="rId23"/>
    <p:sldId id="265" r:id="rId24"/>
    <p:sldId id="266" r:id="rId25"/>
    <p:sldId id="267" r:id="rId26"/>
    <p:sldId id="268" r:id="rId27"/>
    <p:sldId id="269" r:id="rId28"/>
    <p:sldId id="270" r:id="rId29"/>
    <p:sldId id="271" r:id="rId30"/>
    <p:sldId id="272" r:id="rId31"/>
    <p:sldId id="273" r:id="rId32"/>
    <p:sldId id="274" r:id="rId33"/>
    <p:sldId id="275" r:id="rId34"/>
    <p:sldId id="276" r:id="rId35"/>
    <p:sldId id="277" r:id="rId36"/>
    <p:sldId id="278" r:id="rId37"/>
    <p:sldId id="279" r:id="rId38"/>
  </p:sldIdLst>
  <p:sldSz cx="12192000" cy="6858000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Master" Target="slideMasters/slideMaster5.xml"/><Relationship Id="rId7" Type="http://schemas.openxmlformats.org/officeDocument/2006/relationships/slideMaster" Target="slideMasters/slideMaster6.xml"/><Relationship Id="rId8" Type="http://schemas.openxmlformats.org/officeDocument/2006/relationships/slideMaster" Target="slideMasters/slideMaster7.xml"/><Relationship Id="rId9" Type="http://schemas.openxmlformats.org/officeDocument/2006/relationships/slideMaster" Target="slideMasters/slideMaster8.xml"/><Relationship Id="rId10" Type="http://schemas.openxmlformats.org/officeDocument/2006/relationships/slideMaster" Target="slideMasters/slideMaster9.xml"/><Relationship Id="rId11" Type="http://schemas.openxmlformats.org/officeDocument/2006/relationships/slideMaster" Target="slideMasters/slideMaster10.xml"/><Relationship Id="rId12" Type="http://schemas.openxmlformats.org/officeDocument/2006/relationships/slideMaster" Target="slideMasters/slideMaster11.xml"/><Relationship Id="rId13" Type="http://schemas.openxmlformats.org/officeDocument/2006/relationships/slideMaster" Target="slideMasters/slideMaster12.xml"/><Relationship Id="rId14" Type="http://schemas.openxmlformats.org/officeDocument/2006/relationships/slideMaster" Target="slideMasters/slideMaster13.xml"/><Relationship Id="rId15" Type="http://schemas.openxmlformats.org/officeDocument/2006/relationships/slide" Target="slides/slide1.xml"/><Relationship Id="rId16" Type="http://schemas.openxmlformats.org/officeDocument/2006/relationships/slide" Target="slides/slide2.xml"/><Relationship Id="rId17" Type="http://schemas.openxmlformats.org/officeDocument/2006/relationships/slide" Target="slides/slide3.xml"/><Relationship Id="rId18" Type="http://schemas.openxmlformats.org/officeDocument/2006/relationships/slide" Target="slides/slide4.xml"/><Relationship Id="rId19" Type="http://schemas.openxmlformats.org/officeDocument/2006/relationships/slide" Target="slides/slide5.xml"/><Relationship Id="rId20" Type="http://schemas.openxmlformats.org/officeDocument/2006/relationships/slide" Target="slides/slide6.xml"/><Relationship Id="rId21" Type="http://schemas.openxmlformats.org/officeDocument/2006/relationships/slide" Target="slides/slide7.xml"/><Relationship Id="rId22" Type="http://schemas.openxmlformats.org/officeDocument/2006/relationships/slide" Target="slides/slide8.xml"/><Relationship Id="rId23" Type="http://schemas.openxmlformats.org/officeDocument/2006/relationships/slide" Target="slides/slide9.xml"/><Relationship Id="rId24" Type="http://schemas.openxmlformats.org/officeDocument/2006/relationships/slide" Target="slides/slide10.xml"/><Relationship Id="rId25" Type="http://schemas.openxmlformats.org/officeDocument/2006/relationships/slide" Target="slides/slide11.xml"/><Relationship Id="rId26" Type="http://schemas.openxmlformats.org/officeDocument/2006/relationships/slide" Target="slides/slide12.xml"/><Relationship Id="rId27" Type="http://schemas.openxmlformats.org/officeDocument/2006/relationships/slide" Target="slides/slide13.xml"/><Relationship Id="rId28" Type="http://schemas.openxmlformats.org/officeDocument/2006/relationships/slide" Target="slides/slide14.xml"/><Relationship Id="rId29" Type="http://schemas.openxmlformats.org/officeDocument/2006/relationships/slide" Target="slides/slide15.xml"/><Relationship Id="rId30" Type="http://schemas.openxmlformats.org/officeDocument/2006/relationships/slide" Target="slides/slide16.xml"/><Relationship Id="rId31" Type="http://schemas.openxmlformats.org/officeDocument/2006/relationships/slide" Target="slides/slide17.xml"/><Relationship Id="rId32" Type="http://schemas.openxmlformats.org/officeDocument/2006/relationships/slide" Target="slides/slide18.xml"/><Relationship Id="rId33" Type="http://schemas.openxmlformats.org/officeDocument/2006/relationships/slide" Target="slides/slide19.xml"/><Relationship Id="rId34" Type="http://schemas.openxmlformats.org/officeDocument/2006/relationships/slide" Target="slides/slide20.xml"/><Relationship Id="rId35" Type="http://schemas.openxmlformats.org/officeDocument/2006/relationships/slide" Target="slides/slide21.xml"/><Relationship Id="rId36" Type="http://schemas.openxmlformats.org/officeDocument/2006/relationships/slide" Target="slides/slide22.xml"/><Relationship Id="rId37" Type="http://schemas.openxmlformats.org/officeDocument/2006/relationships/slide" Target="slides/slide23.xml"/><Relationship Id="rId38" Type="http://schemas.openxmlformats.org/officeDocument/2006/relationships/slide" Target="slides/slide24.xml"/><Relationship Id="rId39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2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3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Vint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06A1D209-A630-4A64-897E-3003A60328AD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DA157553-0ABF-4E20-A0C7-4021FAF1982D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Defaul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67B60C23-CDCB-407C-9522-B5E3B9FFBB59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Standard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8DA4B246-B9BE-4D4A-A3E3-156D81A33574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2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Defaul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4"/>
          </p:nvPr>
        </p:nvSpPr>
        <p:spPr/>
        <p:txBody>
          <a:bodyPr/>
          <a:p>
            <a:fld id="{A33BD4F0-3BD3-4874-89B6-8A3CCCF4F82F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5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Defaul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" name="PlaceHolder 4"/>
          <p:cNvSpPr>
            <a:spLocks noGrp="1"/>
          </p:cNvSpPr>
          <p:nvPr>
            <p:ph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" name="PlaceHolder 5"/>
          <p:cNvSpPr>
            <a:spLocks noGrp="1"/>
          </p:cNvSpPr>
          <p:nvPr>
            <p:ph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1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17"/>
          </p:nvPr>
        </p:nvSpPr>
        <p:spPr/>
        <p:txBody>
          <a:bodyPr/>
          <a:p>
            <a:fld id="{EDD3165D-B9B0-4C82-ACA2-2A2FB9DC9BD7}" type="slidenum">
              <a:t>&lt;#&gt;</a:t>
            </a:fld>
          </a:p>
        </p:txBody>
      </p:sp>
      <p:sp>
        <p:nvSpPr>
          <p:cNvPr id="9" name="PlaceHolder 8"/>
          <p:cNvSpPr>
            <a:spLocks noGrp="1"/>
          </p:cNvSpPr>
          <p:nvPr>
            <p:ph type="dt" idx="18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Tx" preserve="1">
  <p:cSld name="Defaul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A72FB9A7-6AF5-48A3-B5D7-6358CFF937FA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Defaul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3"/>
          </p:nvPr>
        </p:nvSpPr>
        <p:spPr/>
        <p:txBody>
          <a:bodyPr/>
          <a:p>
            <a:fld id="{4CB5E406-167F-405A-AAB7-3B07452A24E6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24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Defaul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2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26"/>
          </p:nvPr>
        </p:nvSpPr>
        <p:spPr/>
        <p:txBody>
          <a:bodyPr/>
          <a:p>
            <a:fld id="{BABCD574-4E86-4EC4-B84A-23813275D156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27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AndTwoObj" preserve="1">
  <p:cSld name="Defaul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4"/>
          <p:cNvSpPr>
            <a:spLocks noGrp="1"/>
          </p:cNvSpPr>
          <p:nvPr>
            <p:ph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28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29"/>
          </p:nvPr>
        </p:nvSpPr>
        <p:spPr/>
        <p:txBody>
          <a:bodyPr/>
          <a:p>
            <a:fld id="{CAA7EABC-44B4-4BF2-B651-0AE1C1E7B0B3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30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Standar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3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32"/>
          </p:nvPr>
        </p:nvSpPr>
        <p:spPr/>
        <p:txBody>
          <a:bodyPr/>
          <a:p>
            <a:fld id="{F4066985-D105-4707-A26D-366BF6B98ADF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33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Defaul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3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35"/>
          </p:nvPr>
        </p:nvSpPr>
        <p:spPr/>
        <p:txBody>
          <a:bodyPr/>
          <a:p>
            <a:fld id="{1A6F706C-644D-4C85-850E-A636FA9C4F1C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36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Standard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3"/>
          <p:cNvSpPr>
            <a:spLocks noGrp="1"/>
          </p:cNvSpPr>
          <p:nvPr>
            <p:ph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3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38"/>
          </p:nvPr>
        </p:nvSpPr>
        <p:spPr/>
        <p:txBody>
          <a:bodyPr/>
          <a:p>
            <a:fld id="{BC064F25-078B-4C04-AE80-D7840655D491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39"/>
          </p:nvPr>
        </p:nvSpPr>
        <p:spPr/>
        <p:txBody>
          <a:bodyPr/>
          <a:p>
            <a:r>
              <a:rPr lang="en-US"/>
              <a:t/>
            </a: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1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2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3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4.xml"/>
</Relationships>
</file>

<file path=ppt/slideMasters/_rels/slideMaster5.xml.rels><?xml version="1.0" encoding="UTF-8"?>
<Relationships xmlns="http://schemas.openxmlformats.org/package/2006/relationships"><Relationship Id="rId1" Type="http://schemas.openxmlformats.org/officeDocument/2006/relationships/theme" Target="../theme/theme5.xml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5.xml"/>
</Relationships>
</file>

<file path=ppt/slideMasters/_rels/slideMaster6.xml.rels><?xml version="1.0" encoding="UTF-8"?>
<Relationships xmlns="http://schemas.openxmlformats.org/package/2006/relationships"><Relationship Id="rId1" Type="http://schemas.openxmlformats.org/officeDocument/2006/relationships/theme" Target="../theme/theme6.xml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6.xml"/>
</Relationships>
</file>

<file path=ppt/slideMasters/_rels/slideMaster7.xml.rels><?xml version="1.0" encoding="UTF-8"?>
<Relationships xmlns="http://schemas.openxmlformats.org/package/2006/relationships"><Relationship Id="rId1" Type="http://schemas.openxmlformats.org/officeDocument/2006/relationships/theme" Target="../theme/theme7.xml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7.xml"/>
</Relationships>
</file>

<file path=ppt/slideMasters/_rels/slideMaster8.xml.rels><?xml version="1.0" encoding="UTF-8"?>
<Relationships xmlns="http://schemas.openxmlformats.org/package/2006/relationships"><Relationship Id="rId1" Type="http://schemas.openxmlformats.org/officeDocument/2006/relationships/theme" Target="../theme/theme8.xml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8.xml"/>
</Relationships>
</file>

<file path=ppt/slideMasters/_rels/slideMaster9.xml.rels><?xml version="1.0" encoding="UTF-8"?>
<Relationships xmlns="http://schemas.openxmlformats.org/package/2006/relationships"><Relationship Id="rId1" Type="http://schemas.openxmlformats.org/officeDocument/2006/relationships/theme" Target="../theme/theme9.xml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9.xml"/>
</Relationships>
</file>

<file path=ppt/slideMasters/_rels/slideMaster10.xml.rels><?xml version="1.0" encoding="UTF-8"?>
<Relationships xmlns="http://schemas.openxmlformats.org/package/2006/relationships"><Relationship Id="rId1" Type="http://schemas.openxmlformats.org/officeDocument/2006/relationships/theme" Target="../theme/theme10.xml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0.xml"/>
</Relationships>
</file>

<file path=ppt/slideMasters/_rels/slideMaster11.xml.rels><?xml version="1.0" encoding="UTF-8"?>
<Relationships xmlns="http://schemas.openxmlformats.org/package/2006/relationships"><Relationship Id="rId1" Type="http://schemas.openxmlformats.org/officeDocument/2006/relationships/theme" Target="../theme/theme11.xml"/><Relationship Id="rId2" Type="http://schemas.openxmlformats.org/officeDocument/2006/relationships/image" Target="../media/image3.png"/><Relationship Id="rId3" Type="http://schemas.openxmlformats.org/officeDocument/2006/relationships/slideLayout" Target="../slideLayouts/slideLayout11.xml"/>
</Relationships>
</file>

<file path=ppt/slideMasters/_rels/slideMaster12.xml.rels><?xml version="1.0" encoding="UTF-8"?>
<Relationships xmlns="http://schemas.openxmlformats.org/package/2006/relationships"><Relationship Id="rId1" Type="http://schemas.openxmlformats.org/officeDocument/2006/relationships/theme" Target="../theme/theme12.xml"/><Relationship Id="rId2" Type="http://schemas.openxmlformats.org/officeDocument/2006/relationships/image" Target="../media/image3.png"/><Relationship Id="rId3" Type="http://schemas.openxmlformats.org/officeDocument/2006/relationships/slideLayout" Target="../slideLayouts/slideLayout12.xml"/>
</Relationships>
</file>

<file path=ppt/slideMasters/_rels/slideMaster13.xml.rels><?xml version="1.0" encoding="UTF-8"?>
<Relationships xmlns="http://schemas.openxmlformats.org/package/2006/relationships"><Relationship Id="rId1" Type="http://schemas.openxmlformats.org/officeDocument/2006/relationships/theme" Target="../theme/theme13.xml"/><Relationship Id="rId2" Type="http://schemas.openxmlformats.org/officeDocument/2006/relationships/image" Target="../media/image4.png"/><Relationship Id="rId3" Type="http://schemas.openxmlformats.org/officeDocument/2006/relationships/slideLayout" Target="../slideLayouts/slideLayout13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0" name="" descr=""/>
          <p:cNvPicPr/>
          <p:nvPr/>
        </p:nvPicPr>
        <p:blipFill>
          <a:blip r:embed="rId2"/>
          <a:stretch/>
        </p:blipFill>
        <p:spPr>
          <a:xfrm>
            <a:off x="0" y="0"/>
            <a:ext cx="12188160" cy="6855840"/>
          </a:xfrm>
          <a:prstGeom prst="rect">
            <a:avLst/>
          </a:prstGeom>
          <a:ln w="0">
            <a:noFill/>
          </a:ln>
        </p:spPr>
      </p:pic>
      <p:sp>
        <p:nvSpPr>
          <p:cNvPr id="1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" name="PlaceHolder 2"/>
          <p:cNvSpPr>
            <a:spLocks noGrp="1"/>
          </p:cNvSpPr>
          <p:nvPr>
            <p:ph type="ftr" idx="1"/>
          </p:nvPr>
        </p:nvSpPr>
        <p:spPr>
          <a:xfrm>
            <a:off x="4168800" y="6247800"/>
            <a:ext cx="386100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 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3"/>
          <p:cNvSpPr>
            <a:spLocks noGrp="1"/>
          </p:cNvSpPr>
          <p:nvPr>
            <p:ph type="sldNum" idx="2"/>
          </p:nvPr>
        </p:nvSpPr>
        <p:spPr>
          <a:xfrm>
            <a:off x="873972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D4E32B8F-E94B-414A-8943-B9A08A2ED651}" type="slidenum"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23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4"/>
          <p:cNvSpPr>
            <a:spLocks noGrp="1"/>
          </p:cNvSpPr>
          <p:nvPr>
            <p:ph type="dt" idx="3"/>
          </p:nvPr>
        </p:nvSpPr>
        <p:spPr>
          <a:xfrm>
            <a:off x="60876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 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" descr=""/>
          <p:cNvPicPr/>
          <p:nvPr/>
        </p:nvPicPr>
        <p:blipFill>
          <a:blip r:embed="rId2"/>
          <a:stretch/>
        </p:blipFill>
        <p:spPr>
          <a:xfrm>
            <a:off x="0" y="0"/>
            <a:ext cx="12188160" cy="6855840"/>
          </a:xfrm>
          <a:prstGeom prst="rect">
            <a:avLst/>
          </a:prstGeom>
          <a:ln w="0">
            <a:noFill/>
          </a:ln>
        </p:spPr>
      </p:pic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 type="ftr" idx="4"/>
          </p:nvPr>
        </p:nvSpPr>
        <p:spPr>
          <a:xfrm>
            <a:off x="4168800" y="6247800"/>
            <a:ext cx="386100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" name="PlaceHolder 3"/>
          <p:cNvSpPr>
            <a:spLocks noGrp="1"/>
          </p:cNvSpPr>
          <p:nvPr>
            <p:ph type="sldNum" idx="5"/>
          </p:nvPr>
        </p:nvSpPr>
        <p:spPr>
          <a:xfrm>
            <a:off x="873972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AE872C93-EA04-45EA-8F30-EF189E51899C}" type="slidenum"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&lt;number&gt;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" name="PlaceHolder 4"/>
          <p:cNvSpPr>
            <a:spLocks noGrp="1"/>
          </p:cNvSpPr>
          <p:nvPr>
            <p:ph type="dt" idx="6"/>
          </p:nvPr>
        </p:nvSpPr>
        <p:spPr>
          <a:xfrm>
            <a:off x="60876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1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1" r:id="rId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" descr=""/>
          <p:cNvPicPr/>
          <p:nvPr/>
        </p:nvPicPr>
        <p:blipFill>
          <a:blip r:embed="rId2"/>
          <a:stretch/>
        </p:blipFill>
        <p:spPr>
          <a:xfrm>
            <a:off x="0" y="0"/>
            <a:ext cx="12188160" cy="6855840"/>
          </a:xfrm>
          <a:prstGeom prst="rect">
            <a:avLst/>
          </a:prstGeom>
          <a:ln w="0">
            <a:noFill/>
          </a:ln>
        </p:spPr>
      </p:pic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080" cy="3976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3"/>
          <p:cNvSpPr>
            <a:spLocks noGrp="1"/>
          </p:cNvSpPr>
          <p:nvPr>
            <p:ph type="ftr" idx="7"/>
          </p:nvPr>
        </p:nvSpPr>
        <p:spPr>
          <a:xfrm>
            <a:off x="4168800" y="6247800"/>
            <a:ext cx="386100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" name="PlaceHolder 4"/>
          <p:cNvSpPr>
            <a:spLocks noGrp="1"/>
          </p:cNvSpPr>
          <p:nvPr>
            <p:ph type="sldNum" idx="8"/>
          </p:nvPr>
        </p:nvSpPr>
        <p:spPr>
          <a:xfrm>
            <a:off x="873972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1263D88F-3393-4C6C-B529-6F3D49F67AFF}" type="slidenum"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&lt;number&gt;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8" name="PlaceHolder 5"/>
          <p:cNvSpPr>
            <a:spLocks noGrp="1"/>
          </p:cNvSpPr>
          <p:nvPr>
            <p:ph type="dt" idx="9"/>
          </p:nvPr>
        </p:nvSpPr>
        <p:spPr>
          <a:xfrm>
            <a:off x="60876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3" r:id="rId3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" descr=""/>
          <p:cNvPicPr/>
          <p:nvPr/>
        </p:nvPicPr>
        <p:blipFill>
          <a:blip r:embed="rId2"/>
          <a:stretch/>
        </p:blipFill>
        <p:spPr>
          <a:xfrm>
            <a:off x="0" y="-1080"/>
            <a:ext cx="12188160" cy="6857280"/>
          </a:xfrm>
          <a:prstGeom prst="rect">
            <a:avLst/>
          </a:prstGeom>
          <a:ln w="0">
            <a:noFill/>
          </a:ln>
        </p:spPr>
      </p:pic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080" cy="3976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PlaceHolder 3"/>
          <p:cNvSpPr>
            <a:spLocks noGrp="1"/>
          </p:cNvSpPr>
          <p:nvPr>
            <p:ph type="ftr" idx="10"/>
          </p:nvPr>
        </p:nvSpPr>
        <p:spPr>
          <a:xfrm>
            <a:off x="4169160" y="6247800"/>
            <a:ext cx="386100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5" name="PlaceHolder 4"/>
          <p:cNvSpPr>
            <a:spLocks noGrp="1"/>
          </p:cNvSpPr>
          <p:nvPr>
            <p:ph type="sldNum" idx="11"/>
          </p:nvPr>
        </p:nvSpPr>
        <p:spPr>
          <a:xfrm>
            <a:off x="87400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724C27F9-B9FC-4F4E-A929-A309B85A5042}" type="slidenum"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&lt;number&gt;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6" name="PlaceHolder 5"/>
          <p:cNvSpPr>
            <a:spLocks noGrp="1"/>
          </p:cNvSpPr>
          <p:nvPr>
            <p:ph type="dt" idx="12"/>
          </p:nvPr>
        </p:nvSpPr>
        <p:spPr>
          <a:xfrm>
            <a:off x="6094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5" r:id="rId3"/>
  </p:sldLayoutIdLst>
</p:sldMaster>
</file>

<file path=ppt/slideMasters/slideMaster5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" descr=""/>
          <p:cNvPicPr/>
          <p:nvPr/>
        </p:nvPicPr>
        <p:blipFill>
          <a:blip r:embed="rId2"/>
          <a:stretch/>
        </p:blipFill>
        <p:spPr>
          <a:xfrm>
            <a:off x="0" y="-1080"/>
            <a:ext cx="12188160" cy="6857280"/>
          </a:xfrm>
          <a:prstGeom prst="rect">
            <a:avLst/>
          </a:prstGeom>
          <a:ln w="0">
            <a:noFill/>
          </a:ln>
        </p:spPr>
      </p:pic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080" cy="3976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PlaceHolder 3"/>
          <p:cNvSpPr>
            <a:spLocks noGrp="1"/>
          </p:cNvSpPr>
          <p:nvPr>
            <p:ph type="ftr" idx="13"/>
          </p:nvPr>
        </p:nvSpPr>
        <p:spPr>
          <a:xfrm>
            <a:off x="4169160" y="6247800"/>
            <a:ext cx="386100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3" name="PlaceHolder 4"/>
          <p:cNvSpPr>
            <a:spLocks noGrp="1"/>
          </p:cNvSpPr>
          <p:nvPr>
            <p:ph type="sldNum" idx="14"/>
          </p:nvPr>
        </p:nvSpPr>
        <p:spPr>
          <a:xfrm>
            <a:off x="87400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6AA70B6A-87ED-4582-81E2-E8ABBB97DC2E}" type="slidenum"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&lt;number&gt;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4" name="PlaceHolder 5"/>
          <p:cNvSpPr>
            <a:spLocks noGrp="1"/>
          </p:cNvSpPr>
          <p:nvPr>
            <p:ph type="dt" idx="15"/>
          </p:nvPr>
        </p:nvSpPr>
        <p:spPr>
          <a:xfrm>
            <a:off x="6094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7" r:id="rId3"/>
  </p:sldLayoutIdLst>
</p:sldMaster>
</file>

<file path=ppt/slideMasters/slideMaster6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" descr=""/>
          <p:cNvPicPr/>
          <p:nvPr/>
        </p:nvPicPr>
        <p:blipFill>
          <a:blip r:embed="rId2"/>
          <a:stretch/>
        </p:blipFill>
        <p:spPr>
          <a:xfrm>
            <a:off x="0" y="-1080"/>
            <a:ext cx="12188160" cy="6857280"/>
          </a:xfrm>
          <a:prstGeom prst="rect">
            <a:avLst/>
          </a:prstGeom>
          <a:ln w="0">
            <a:noFill/>
          </a:ln>
        </p:spPr>
      </p:pic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3920" cy="18964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71666"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3920" cy="18964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71666"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3920" cy="18964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71666"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" name="PlaceHolder 5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3920" cy="18964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71666"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" name="PlaceHolder 6"/>
          <p:cNvSpPr>
            <a:spLocks noGrp="1"/>
          </p:cNvSpPr>
          <p:nvPr>
            <p:ph type="ftr" idx="16"/>
          </p:nvPr>
        </p:nvSpPr>
        <p:spPr>
          <a:xfrm>
            <a:off x="4169160" y="6247800"/>
            <a:ext cx="386100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4" name="PlaceHolder 7"/>
          <p:cNvSpPr>
            <a:spLocks noGrp="1"/>
          </p:cNvSpPr>
          <p:nvPr>
            <p:ph type="sldNum" idx="17"/>
          </p:nvPr>
        </p:nvSpPr>
        <p:spPr>
          <a:xfrm>
            <a:off x="87400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1855C08D-C077-4F32-B70D-02A1073AEEA9}" type="slidenum"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&lt;number&gt;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5" name="PlaceHolder 8"/>
          <p:cNvSpPr>
            <a:spLocks noGrp="1"/>
          </p:cNvSpPr>
          <p:nvPr>
            <p:ph type="dt" idx="18"/>
          </p:nvPr>
        </p:nvSpPr>
        <p:spPr>
          <a:xfrm>
            <a:off x="6094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9" r:id="rId3"/>
  </p:sldLayoutIdLst>
</p:sldMaster>
</file>

<file path=ppt/slideMasters/slideMaster7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" descr=""/>
          <p:cNvPicPr/>
          <p:nvPr/>
        </p:nvPicPr>
        <p:blipFill>
          <a:blip r:embed="rId2"/>
          <a:stretch/>
        </p:blipFill>
        <p:spPr>
          <a:xfrm>
            <a:off x="0" y="-1080"/>
            <a:ext cx="12188160" cy="6857280"/>
          </a:xfrm>
          <a:prstGeom prst="rect">
            <a:avLst/>
          </a:prstGeom>
          <a:ln w="0">
            <a:noFill/>
          </a:ln>
        </p:spPr>
      </p:pic>
      <p:sp>
        <p:nvSpPr>
          <p:cNvPr id="52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3920" cy="18964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71666"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3920" cy="3976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3920" cy="18964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71666"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" name="PlaceHolder 5"/>
          <p:cNvSpPr>
            <a:spLocks noGrp="1"/>
          </p:cNvSpPr>
          <p:nvPr>
            <p:ph type="ftr" idx="19"/>
          </p:nvPr>
        </p:nvSpPr>
        <p:spPr>
          <a:xfrm>
            <a:off x="4169160" y="6247800"/>
            <a:ext cx="386100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7" name="PlaceHolder 6"/>
          <p:cNvSpPr>
            <a:spLocks noGrp="1"/>
          </p:cNvSpPr>
          <p:nvPr>
            <p:ph type="sldNum" idx="20"/>
          </p:nvPr>
        </p:nvSpPr>
        <p:spPr>
          <a:xfrm>
            <a:off x="87400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42A3DF16-4AA7-42D6-8C18-7BF290DDE698}" type="slidenum"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&lt;number&gt;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8" name="PlaceHolder 7"/>
          <p:cNvSpPr>
            <a:spLocks noGrp="1"/>
          </p:cNvSpPr>
          <p:nvPr>
            <p:ph type="dt" idx="21"/>
          </p:nvPr>
        </p:nvSpPr>
        <p:spPr>
          <a:xfrm>
            <a:off x="6094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1" r:id="rId3"/>
  </p:sldLayoutIdLst>
</p:sldMaster>
</file>

<file path=ppt/slideMasters/slideMaster8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" descr=""/>
          <p:cNvPicPr/>
          <p:nvPr/>
        </p:nvPicPr>
        <p:blipFill>
          <a:blip r:embed="rId2"/>
          <a:stretch/>
        </p:blipFill>
        <p:spPr>
          <a:xfrm>
            <a:off x="0" y="-1080"/>
            <a:ext cx="12188160" cy="6857280"/>
          </a:xfrm>
          <a:prstGeom prst="rect">
            <a:avLst/>
          </a:prstGeom>
          <a:ln w="0">
            <a:noFill/>
          </a:ln>
        </p:spPr>
      </p:pic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080" cy="3976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ftr" idx="22"/>
          </p:nvPr>
        </p:nvSpPr>
        <p:spPr>
          <a:xfrm>
            <a:off x="4169160" y="6247800"/>
            <a:ext cx="386100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sldNum" idx="23"/>
          </p:nvPr>
        </p:nvSpPr>
        <p:spPr>
          <a:xfrm>
            <a:off x="87400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DBB1555D-BCBE-41D2-9381-A8D4D48103B6}" type="slidenum"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&lt;number&gt;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dt" idx="24"/>
          </p:nvPr>
        </p:nvSpPr>
        <p:spPr>
          <a:xfrm>
            <a:off x="6094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3" r:id="rId3"/>
  </p:sldLayoutIdLst>
</p:sldMaster>
</file>

<file path=ppt/slideMasters/slideMaster9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" descr=""/>
          <p:cNvPicPr/>
          <p:nvPr/>
        </p:nvPicPr>
        <p:blipFill>
          <a:blip r:embed="rId2"/>
          <a:stretch/>
        </p:blipFill>
        <p:spPr>
          <a:xfrm>
            <a:off x="0" y="-1080"/>
            <a:ext cx="12188160" cy="6857280"/>
          </a:xfrm>
          <a:prstGeom prst="rect">
            <a:avLst/>
          </a:prstGeom>
          <a:ln w="0">
            <a:noFill/>
          </a:ln>
        </p:spPr>
      </p:pic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3920" cy="3976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3920" cy="3976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4"/>
          <p:cNvSpPr>
            <a:spLocks noGrp="1"/>
          </p:cNvSpPr>
          <p:nvPr>
            <p:ph type="ftr" idx="25"/>
          </p:nvPr>
        </p:nvSpPr>
        <p:spPr>
          <a:xfrm>
            <a:off x="4169160" y="6247800"/>
            <a:ext cx="386100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6" name="PlaceHolder 5"/>
          <p:cNvSpPr>
            <a:spLocks noGrp="1"/>
          </p:cNvSpPr>
          <p:nvPr>
            <p:ph type="sldNum" idx="26"/>
          </p:nvPr>
        </p:nvSpPr>
        <p:spPr>
          <a:xfrm>
            <a:off x="87400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327C9BED-3E4D-44D2-815C-C2F657C8DAA9}" type="slidenum"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&lt;number&gt;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7" name="PlaceHolder 6"/>
          <p:cNvSpPr>
            <a:spLocks noGrp="1"/>
          </p:cNvSpPr>
          <p:nvPr>
            <p:ph type="dt" idx="27"/>
          </p:nvPr>
        </p:nvSpPr>
        <p:spPr>
          <a:xfrm>
            <a:off x="6094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5" r:id="rId3"/>
  </p:sldLayoutIdLst>
</p:sldMaster>
</file>

<file path=ppt/slideMasters/slideMaster10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" name="" descr=""/>
          <p:cNvPicPr/>
          <p:nvPr/>
        </p:nvPicPr>
        <p:blipFill>
          <a:blip r:embed="rId2"/>
          <a:stretch/>
        </p:blipFill>
        <p:spPr>
          <a:xfrm>
            <a:off x="0" y="-1080"/>
            <a:ext cx="12188160" cy="6857280"/>
          </a:xfrm>
          <a:prstGeom prst="rect">
            <a:avLst/>
          </a:prstGeom>
          <a:ln w="0">
            <a:noFill/>
          </a:ln>
        </p:spPr>
      </p:pic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3920" cy="3976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3920" cy="18964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71666"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3920" cy="18964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71666"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PlaceHolder 5"/>
          <p:cNvSpPr>
            <a:spLocks noGrp="1"/>
          </p:cNvSpPr>
          <p:nvPr>
            <p:ph type="ftr" idx="28"/>
          </p:nvPr>
        </p:nvSpPr>
        <p:spPr>
          <a:xfrm>
            <a:off x="4169160" y="6247800"/>
            <a:ext cx="386100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7" name="PlaceHolder 6"/>
          <p:cNvSpPr>
            <a:spLocks noGrp="1"/>
          </p:cNvSpPr>
          <p:nvPr>
            <p:ph type="sldNum" idx="29"/>
          </p:nvPr>
        </p:nvSpPr>
        <p:spPr>
          <a:xfrm>
            <a:off x="87400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7A707577-2BF4-49E4-BF49-4FEB867C2179}" type="slidenum"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&lt;number&gt;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8" name="PlaceHolder 7"/>
          <p:cNvSpPr>
            <a:spLocks noGrp="1"/>
          </p:cNvSpPr>
          <p:nvPr>
            <p:ph type="dt" idx="30"/>
          </p:nvPr>
        </p:nvSpPr>
        <p:spPr>
          <a:xfrm>
            <a:off x="6094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7" r:id="rId3"/>
  </p:sldLayoutIdLst>
</p:sldMaster>
</file>

<file path=ppt/slideMasters/slideMaster1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" name="" descr=""/>
          <p:cNvPicPr/>
          <p:nvPr/>
        </p:nvPicPr>
        <p:blipFill>
          <a:blip r:embed="rId2"/>
          <a:stretch/>
        </p:blipFill>
        <p:spPr>
          <a:xfrm>
            <a:off x="0" y="0"/>
            <a:ext cx="12188160" cy="6855840"/>
          </a:xfrm>
          <a:prstGeom prst="rect">
            <a:avLst/>
          </a:prstGeom>
          <a:ln w="0">
            <a:noFill/>
          </a:ln>
        </p:spPr>
      </p:pic>
      <p:sp>
        <p:nvSpPr>
          <p:cNvPr id="94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3920" cy="3976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3920" cy="3976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PlaceHolder 4"/>
          <p:cNvSpPr>
            <a:spLocks noGrp="1"/>
          </p:cNvSpPr>
          <p:nvPr>
            <p:ph type="ftr" idx="31"/>
          </p:nvPr>
        </p:nvSpPr>
        <p:spPr>
          <a:xfrm>
            <a:off x="4169160" y="6247800"/>
            <a:ext cx="386100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8" name="PlaceHolder 5"/>
          <p:cNvSpPr>
            <a:spLocks noGrp="1"/>
          </p:cNvSpPr>
          <p:nvPr>
            <p:ph type="sldNum" idx="32"/>
          </p:nvPr>
        </p:nvSpPr>
        <p:spPr>
          <a:xfrm>
            <a:off x="87400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087849C8-2C2C-4383-B841-6A2412517A5E}" type="slidenum"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&lt;number&gt;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9" name="PlaceHolder 6"/>
          <p:cNvSpPr>
            <a:spLocks noGrp="1"/>
          </p:cNvSpPr>
          <p:nvPr>
            <p:ph type="dt" idx="33"/>
          </p:nvPr>
        </p:nvSpPr>
        <p:spPr>
          <a:xfrm>
            <a:off x="6094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9" r:id="rId3"/>
  </p:sldLayoutIdLst>
</p:sldMaster>
</file>

<file path=ppt/slideMasters/slideMaster1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" descr=""/>
          <p:cNvPicPr/>
          <p:nvPr/>
        </p:nvPicPr>
        <p:blipFill>
          <a:blip r:embed="rId2"/>
          <a:stretch/>
        </p:blipFill>
        <p:spPr>
          <a:xfrm>
            <a:off x="0" y="0"/>
            <a:ext cx="12188160" cy="6855840"/>
          </a:xfrm>
          <a:prstGeom prst="rect">
            <a:avLst/>
          </a:prstGeom>
          <a:ln w="0">
            <a:noFill/>
          </a:ln>
        </p:spPr>
      </p:pic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3920" cy="3976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3920" cy="3976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4"/>
          <p:cNvSpPr>
            <a:spLocks noGrp="1"/>
          </p:cNvSpPr>
          <p:nvPr>
            <p:ph type="ftr" idx="34"/>
          </p:nvPr>
        </p:nvSpPr>
        <p:spPr>
          <a:xfrm>
            <a:off x="4169160" y="6247800"/>
            <a:ext cx="386100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8" name="PlaceHolder 5"/>
          <p:cNvSpPr>
            <a:spLocks noGrp="1"/>
          </p:cNvSpPr>
          <p:nvPr>
            <p:ph type="sldNum" idx="35"/>
          </p:nvPr>
        </p:nvSpPr>
        <p:spPr>
          <a:xfrm>
            <a:off x="87400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40131144-3812-4606-83D1-EBDB4A83D191}" type="slidenum"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&lt;number&gt;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9" name="PlaceHolder 6"/>
          <p:cNvSpPr>
            <a:spLocks noGrp="1"/>
          </p:cNvSpPr>
          <p:nvPr>
            <p:ph type="dt" idx="36"/>
          </p:nvPr>
        </p:nvSpPr>
        <p:spPr>
          <a:xfrm>
            <a:off x="6094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1" r:id="rId3"/>
  </p:sldLayoutIdLst>
</p:sldMaster>
</file>

<file path=ppt/slideMasters/slideMaster1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" name="" descr=""/>
          <p:cNvPicPr/>
          <p:nvPr/>
        </p:nvPicPr>
        <p:blipFill>
          <a:blip r:embed="rId2"/>
          <a:stretch/>
        </p:blipFill>
        <p:spPr>
          <a:xfrm>
            <a:off x="0" y="0"/>
            <a:ext cx="12188160" cy="6855840"/>
          </a:xfrm>
          <a:prstGeom prst="rect">
            <a:avLst/>
          </a:prstGeom>
          <a:ln w="0">
            <a:noFill/>
          </a:ln>
        </p:spPr>
      </p:pic>
      <p:sp>
        <p:nvSpPr>
          <p:cNvPr id="114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3920" cy="3976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3920" cy="3976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4"/>
          <p:cNvSpPr>
            <a:spLocks noGrp="1"/>
          </p:cNvSpPr>
          <p:nvPr>
            <p:ph type="ftr" idx="37"/>
          </p:nvPr>
        </p:nvSpPr>
        <p:spPr>
          <a:xfrm>
            <a:off x="4169160" y="6247800"/>
            <a:ext cx="386100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18" name="PlaceHolder 5"/>
          <p:cNvSpPr>
            <a:spLocks noGrp="1"/>
          </p:cNvSpPr>
          <p:nvPr>
            <p:ph type="sldNum" idx="38"/>
          </p:nvPr>
        </p:nvSpPr>
        <p:spPr>
          <a:xfrm>
            <a:off x="87400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algn="l" pos="0"/>
              </a:tabLst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algn="l" pos="0"/>
              </a:tabLst>
            </a:pPr>
            <a:fld id="{8CC76AB0-2E0C-4EA9-81C8-FCC2C5AE4927}" type="slidenum"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&lt;number&gt;</a:t>
            </a:fld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19" name="PlaceHolder 6"/>
          <p:cNvSpPr>
            <a:spLocks noGrp="1"/>
          </p:cNvSpPr>
          <p:nvPr>
            <p:ph type="dt" idx="39"/>
          </p:nvPr>
        </p:nvSpPr>
        <p:spPr>
          <a:xfrm>
            <a:off x="609480" y="6247800"/>
            <a:ext cx="2837160" cy="4705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US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US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US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3" r:id="rId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5.png"/><Relationship Id="rId2" Type="http://schemas.openxmlformats.org/officeDocument/2006/relationships/image" Target="../media/image6.png"/><Relationship Id="rId3" Type="http://schemas.openxmlformats.org/officeDocument/2006/relationships/slideLayout" Target="../slideLayouts/slideLayout10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8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8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slideLayout" Target="../slideLayouts/slideLayout7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8.png"/><Relationship Id="rId2" Type="http://schemas.openxmlformats.org/officeDocument/2006/relationships/slideLayout" Target="../slideLayouts/slideLayout6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9.png"/><Relationship Id="rId2" Type="http://schemas.openxmlformats.org/officeDocument/2006/relationships/image" Target="../media/image10.png"/><Relationship Id="rId3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11.png"/><Relationship Id="rId2" Type="http://schemas.openxmlformats.org/officeDocument/2006/relationships/image" Target="../media/image12.png"/><Relationship Id="rId3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13.png"/><Relationship Id="rId2" Type="http://schemas.openxmlformats.org/officeDocument/2006/relationships/image" Target="../media/image14.png"/><Relationship Id="rId3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15.png"/><Relationship Id="rId2" Type="http://schemas.openxmlformats.org/officeDocument/2006/relationships/image" Target="../media/image16.png"/><Relationship Id="rId3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17.png"/><Relationship Id="rId2" Type="http://schemas.openxmlformats.org/officeDocument/2006/relationships/image" Target="../media/image18.png"/><Relationship Id="rId3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19.png"/><Relationship Id="rId2" Type="http://schemas.openxmlformats.org/officeDocument/2006/relationships/image" Target="../media/image20.png"/><Relationship Id="rId3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21.png"/><Relationship Id="rId2" Type="http://schemas.openxmlformats.org/officeDocument/2006/relationships/image" Target="../media/image22.png"/><Relationship Id="rId3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23.png"/><Relationship Id="rId2" Type="http://schemas.openxmlformats.org/officeDocument/2006/relationships/image" Target="../media/image24.png"/><Relationship Id="rId3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image" Target="../media/image25.png"/><Relationship Id="rId2" Type="http://schemas.openxmlformats.org/officeDocument/2006/relationships/image" Target="../media/image26.png"/><Relationship Id="rId3" Type="http://schemas.openxmlformats.org/officeDocument/2006/relationships/slideLayout" Target="../slideLayouts/slideLayout1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image" Target="../media/image27.png"/><Relationship Id="rId2" Type="http://schemas.openxmlformats.org/officeDocument/2006/relationships/image" Target="../media/image28.png"/><Relationship Id="rId3" Type="http://schemas.openxmlformats.org/officeDocument/2006/relationships/slideLayout" Target="../slideLayouts/slideLayout1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image" Target="../media/image29.png"/><Relationship Id="rId2" Type="http://schemas.openxmlformats.org/officeDocument/2006/relationships/slideLayout" Target="../slideLayouts/slideLayout1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8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8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8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8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 type="title"/>
          </p:nvPr>
        </p:nvSpPr>
        <p:spPr>
          <a:xfrm>
            <a:off x="609480" y="28738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4200" spc="-1" strike="noStrike">
                <a:solidFill>
                  <a:srgbClr val="000000"/>
                </a:solidFill>
                <a:latin typeface="Times New Roman"/>
              </a:rPr>
              <a:t>Exploratory Data Analysis - Presentation</a:t>
            </a:r>
            <a:endParaRPr b="0" lang="en-US" sz="4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/>
          </p:nvPr>
        </p:nvSpPr>
        <p:spPr>
          <a:xfrm>
            <a:off x="609480" y="4310640"/>
            <a:ext cx="10724760" cy="23490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0" algn="ctr">
              <a:lnSpc>
                <a:spcPct val="100000"/>
              </a:lnSpc>
              <a:spcAft>
                <a:spcPts val="1414"/>
              </a:spcAft>
              <a:buNone/>
              <a:tabLst>
                <a:tab algn="l" pos="0"/>
              </a:tabLst>
            </a:pPr>
            <a:r>
              <a:rPr b="0" lang="en-US" sz="3200" spc="-1" strike="noStrike">
                <a:solidFill>
                  <a:srgbClr val="000000"/>
                </a:solidFill>
                <a:latin typeface="Times New Roman"/>
              </a:rPr>
              <a:t>ACCA7015</a:t>
            </a: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  <a:p>
            <a:pPr marL="432000" indent="0" algn="ctr">
              <a:lnSpc>
                <a:spcPct val="100000"/>
              </a:lnSpc>
              <a:spcAft>
                <a:spcPts val="1414"/>
              </a:spcAft>
              <a:buNone/>
              <a:tabLst>
                <a:tab algn="l" pos="0"/>
              </a:tabLst>
            </a:pPr>
            <a:r>
              <a:rPr b="0" lang="en-US" sz="3200" spc="-1" strike="noStrike">
                <a:solidFill>
                  <a:srgbClr val="000000"/>
                </a:solidFill>
                <a:latin typeface="Times New Roman"/>
              </a:rPr>
              <a:t>Rushita Rameshbhai Dodiya [2522630]</a:t>
            </a: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  <a:p>
            <a:pPr marL="432000" indent="0" algn="ctr">
              <a:lnSpc>
                <a:spcPct val="100000"/>
              </a:lnSpc>
              <a:spcAft>
                <a:spcPts val="1414"/>
              </a:spcAft>
              <a:buNone/>
              <a:tabLst>
                <a:tab algn="l" pos="0"/>
              </a:tabLst>
            </a:pPr>
            <a:r>
              <a:rPr b="0" lang="en-US" sz="3200" spc="-1" strike="noStrike">
                <a:solidFill>
                  <a:srgbClr val="000000"/>
                </a:solidFill>
                <a:latin typeface="Times New Roman"/>
              </a:rPr>
              <a:t>Crime Prediction in Chicago in 2022</a:t>
            </a: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title"/>
          </p:nvPr>
        </p:nvSpPr>
        <p:spPr>
          <a:xfrm>
            <a:off x="609480" y="273240"/>
            <a:ext cx="9314280" cy="1030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000000"/>
                </a:solidFill>
                <a:latin typeface="Times New Roman"/>
              </a:rPr>
              <a:t>Aim &amp; Objectives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/>
          </p:nvPr>
        </p:nvSpPr>
        <p:spPr>
          <a:xfrm>
            <a:off x="333360" y="1604880"/>
            <a:ext cx="11275920" cy="2955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0" algn="just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Aim: 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  <a:ea typeface="Noto Sans CJK SC"/>
              </a:rPr>
              <a:t>To explore, clean and analyze the Chicago crime dataset using EDA.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0" algn="just">
              <a:lnSpc>
                <a:spcPct val="100000"/>
              </a:lnSpc>
              <a:spcBef>
                <a:spcPts val="1417"/>
              </a:spcBef>
              <a:buNone/>
              <a:tabLst>
                <a:tab algn="l" pos="0"/>
              </a:tabLst>
            </a:pPr>
            <a:r>
              <a:rPr b="0" lang="en-US" sz="1800" spc="-1" strike="noStrike">
                <a:solidFill>
                  <a:srgbClr val="000000"/>
                </a:solidFill>
                <a:latin typeface="Times New Roman"/>
                <a:ea typeface="Noto Sans CJK SC"/>
              </a:rPr>
              <a:t>    </a:t>
            </a:r>
            <a:r>
              <a:rPr b="1" lang="en-US" sz="1800" spc="-1" strike="noStrike">
                <a:solidFill>
                  <a:srgbClr val="000000"/>
                </a:solidFill>
                <a:latin typeface="Times New Roman"/>
                <a:ea typeface="Noto Sans CJK SC"/>
              </a:rPr>
              <a:t>   </a:t>
            </a:r>
            <a:r>
              <a:rPr b="1" lang="en-US" sz="1800" spc="-1" strike="noStrike">
                <a:solidFill>
                  <a:srgbClr val="000000"/>
                </a:solidFill>
                <a:latin typeface="Times New Roman"/>
                <a:ea typeface="Noto Sans CJK SC"/>
              </a:rPr>
              <a:t>Objectives: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0" algn="just">
              <a:lnSpc>
                <a:spcPct val="100000"/>
              </a:lnSpc>
              <a:spcBef>
                <a:spcPts val="1417"/>
              </a:spcBef>
              <a:buNone/>
              <a:tabLst>
                <a:tab algn="l" pos="0"/>
              </a:tabLst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  <a:ea typeface="Noto Sans CJK SC"/>
              </a:rPr>
              <a:t>               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"/>
          <p:cNvSpPr/>
          <p:nvPr/>
        </p:nvSpPr>
        <p:spPr>
          <a:xfrm>
            <a:off x="1392120" y="2488320"/>
            <a:ext cx="9111240" cy="2943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marL="216000" indent="-216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  <a:ea typeface="DejaVu Sans"/>
              </a:rPr>
              <a:t>To clean and prepare the dataset for analysis.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  <a:ea typeface="DejaVu Sans"/>
              </a:rPr>
              <a:t>To identify key trends, patterns, and relationships using visual and statistical techniques.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  <a:ea typeface="DejaVu Sans"/>
              </a:rPr>
              <a:t>To interpret findings and highlight important insights about the Airbnb market.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800" spc="-1" strike="noStrike">
                <a:solidFill>
                  <a:srgbClr val="000000"/>
                </a:solidFill>
                <a:latin typeface="Arial"/>
                <a:ea typeface="DejaVu Sans"/>
              </a:rPr>
              <a:t>To handle missing data and outliers to improve data quality and accuracy.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PlaceHolder 1"/>
          <p:cNvSpPr>
            <a:spLocks noGrp="1"/>
          </p:cNvSpPr>
          <p:nvPr>
            <p:ph type="title"/>
          </p:nvPr>
        </p:nvSpPr>
        <p:spPr>
          <a:xfrm>
            <a:off x="609480" y="273240"/>
            <a:ext cx="9314280" cy="1030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000000"/>
                </a:solidFill>
                <a:latin typeface="Times New Roman"/>
              </a:rPr>
              <a:t>Introduction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/>
          </p:nvPr>
        </p:nvSpPr>
        <p:spPr>
          <a:xfrm>
            <a:off x="609480" y="1305360"/>
            <a:ext cx="11275920" cy="45000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89999"/>
          </a:bodyPr>
          <a:p>
            <a:pPr marL="432000" indent="-324000" algn="just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Times New Roman"/>
              </a:rPr>
              <a:t>This study examines crime incidents recorded in Chicago during 2022. 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 algn="just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Times New Roman"/>
              </a:rPr>
              <a:t>The dataset contains information such as crime type, location, and arrest status. 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Times New Roman"/>
              </a:rPr>
              <a:t>Crime is a serious problem in many countries and governments spend a lot of money trying to control it [1], [2].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Times New Roman"/>
              </a:rPr>
              <a:t>However, predicting crime is difficult because many factors like population, poverty, and environment affect it.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Times New Roman"/>
              </a:rPr>
              <a:t>Traditional computer models cannot understand crime patterns very well.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Times New Roman"/>
              </a:rPr>
              <a:t>Research shows that data-driven crime forecasting and machine learning approaches can identify complex spatial and temporal crime patterns, often improving prediction accuracy compared to traditional statistical methods [3], [4].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 algn="just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Times New Roman"/>
              </a:rPr>
              <a:t>The goal is to analyses the data using exploratory techniques to understand crime patterns and provide a basis for predicting future crime trends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PlaceHolder 1"/>
          <p:cNvSpPr>
            <a:spLocks noGrp="1"/>
          </p:cNvSpPr>
          <p:nvPr>
            <p:ph type="title"/>
          </p:nvPr>
        </p:nvSpPr>
        <p:spPr>
          <a:xfrm>
            <a:off x="609480" y="273240"/>
            <a:ext cx="9314280" cy="1030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000000"/>
                </a:solidFill>
                <a:latin typeface="Times New Roman"/>
              </a:rPr>
              <a:t>Data Overview – Chicago Crime Dataset (2022)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2"/>
          <p:cNvSpPr>
            <a:spLocks noGrp="1"/>
          </p:cNvSpPr>
          <p:nvPr>
            <p:ph/>
          </p:nvPr>
        </p:nvSpPr>
        <p:spPr>
          <a:xfrm>
            <a:off x="609480" y="1604520"/>
            <a:ext cx="5231880" cy="3992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87222" lnSpcReduction="10000"/>
          </a:bodyPr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Times New Roman"/>
              </a:rPr>
              <a:t>Dataset contains 239,558 crime records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Times New Roman"/>
              </a:rPr>
              <a:t>22 attributes describing crime type, location, time and arrest status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Times New Roman"/>
              </a:rPr>
              <a:t>Data collected for Chicago in the year 2022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Times New Roman"/>
              </a:rPr>
              <a:t>Real-world administrative crime data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Times New Roman"/>
              </a:rPr>
              <a:t>Source: Chicago Open Data Portal</a:t>
            </a: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2000" spc="-1" strike="noStrike">
              <a:solidFill>
                <a:srgbClr val="000000"/>
              </a:solidFill>
              <a:latin typeface="Arial"/>
            </a:endParaRPr>
          </a:p>
          <a:p>
            <a:pPr marL="432000" indent="0" algn="just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“</a:t>
            </a: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The dataset includes both categorical and numerical variables, enabling comprehensive exploratory data analysis.”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32" name="" descr=""/>
          <p:cNvPicPr/>
          <p:nvPr/>
        </p:nvPicPr>
        <p:blipFill>
          <a:blip r:embed="rId1"/>
          <a:stretch/>
        </p:blipFill>
        <p:spPr>
          <a:xfrm>
            <a:off x="6105600" y="1658880"/>
            <a:ext cx="5779800" cy="124200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  <p:pic>
        <p:nvPicPr>
          <p:cNvPr id="133" name="" descr=""/>
          <p:cNvPicPr/>
          <p:nvPr/>
        </p:nvPicPr>
        <p:blipFill>
          <a:blip r:embed="rId2"/>
          <a:stretch/>
        </p:blipFill>
        <p:spPr>
          <a:xfrm>
            <a:off x="6082200" y="3110760"/>
            <a:ext cx="5803200" cy="352296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PlaceHolder 1"/>
          <p:cNvSpPr>
            <a:spLocks noGrp="1"/>
          </p:cNvSpPr>
          <p:nvPr>
            <p:ph type="title"/>
          </p:nvPr>
        </p:nvSpPr>
        <p:spPr>
          <a:xfrm>
            <a:off x="609480" y="-280440"/>
            <a:ext cx="9314280" cy="21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br>
              <a:rPr sz="2800"/>
            </a:br>
            <a:br>
              <a:rPr sz="2800"/>
            </a:br>
            <a:r>
              <a:rPr b="1" lang="en-US" sz="2800" spc="-1" strike="noStrike">
                <a:solidFill>
                  <a:srgbClr val="000000"/>
                </a:solidFill>
                <a:latin typeface="Times New Roman"/>
              </a:rPr>
              <a:t>This dataset contains information about Crime Prediction , including:</a:t>
            </a:r>
            <a:br>
              <a:rPr sz="2800"/>
            </a:br>
            <a:br>
              <a:rPr sz="2800"/>
            </a:b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/>
          </p:nvPr>
        </p:nvSpPr>
        <p:spPr>
          <a:xfrm>
            <a:off x="607680" y="1451520"/>
            <a:ext cx="10724760" cy="41824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ID 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A unique identifier for each record in the dataset.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Case Number 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A unique identifier assigned to each reported incident or case.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Date 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The date when the crime incident was reported or recorded 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Block 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A textual representation of the block or neighborhood where the crime occurred 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IUCR 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The Illinois Uniform Crime Reporting code, which categorizes the type of crime reported 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Primary Type 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A broad classification of the crime type 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Description: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A more detailed description of the crime 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Location Description 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Describes the specific location where the crime occurred.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Arrest 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indicator indicating whether an arrest was made in connection with the reported crime 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Domestic 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indicator indicating whether the incident is classified as a domestic violence case 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PlaceHolder 1"/>
          <p:cNvSpPr>
            <a:spLocks noGrp="1"/>
          </p:cNvSpPr>
          <p:nvPr>
            <p:ph type="title"/>
          </p:nvPr>
        </p:nvSpPr>
        <p:spPr>
          <a:xfrm>
            <a:off x="609480" y="-280440"/>
            <a:ext cx="9314280" cy="21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br>
              <a:rPr sz="2800"/>
            </a:br>
            <a:br>
              <a:rPr sz="2800"/>
            </a:br>
            <a:r>
              <a:rPr b="1" lang="en-US" sz="2800" spc="-1" strike="noStrike">
                <a:solidFill>
                  <a:srgbClr val="000000"/>
                </a:solidFill>
                <a:latin typeface="Arial"/>
              </a:rPr>
              <a:t>Continues...</a:t>
            </a:r>
            <a:br>
              <a:rPr sz="2800"/>
            </a:br>
            <a:br>
              <a:rPr sz="2800"/>
            </a:b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2"/>
          <p:cNvSpPr>
            <a:spLocks noGrp="1"/>
          </p:cNvSpPr>
          <p:nvPr>
            <p:ph/>
          </p:nvPr>
        </p:nvSpPr>
        <p:spPr>
          <a:xfrm>
            <a:off x="607680" y="1451520"/>
            <a:ext cx="10724760" cy="41824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Beat 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providing insights into geographic patterns of crime 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Ward 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The political boundary or administrative area in which the incident occurred 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Community Area 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A designated area used for community planning and resource allocation 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FBI Code 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A numeric code assigned by the FBI to categorize crime types for national reporting purposes 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X-Y Coordinate 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The geographic X and Y coordinates of the incident location 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Year 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The year when the crime incident was recorded 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Updated On 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The timestamp indicating when the record was last updated 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Latitude-Longitude 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coordinates of the incident location 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Location 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A more detailed address or description of the specific location where the crime occurred 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PlaceHolder 1"/>
          <p:cNvSpPr>
            <a:spLocks noGrp="1"/>
          </p:cNvSpPr>
          <p:nvPr>
            <p:ph type="title"/>
          </p:nvPr>
        </p:nvSpPr>
        <p:spPr>
          <a:xfrm>
            <a:off x="365040" y="100080"/>
            <a:ext cx="1096848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000000"/>
                </a:solidFill>
                <a:latin typeface="Arial"/>
              </a:rPr>
              <a:t>Research Methodology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2"/>
          <p:cNvSpPr>
            <a:spLocks noGrp="1"/>
          </p:cNvSpPr>
          <p:nvPr>
            <p:ph/>
          </p:nvPr>
        </p:nvSpPr>
        <p:spPr>
          <a:xfrm>
            <a:off x="276120" y="1451520"/>
            <a:ext cx="5527800" cy="22798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The research methodology follows five main </a:t>
            </a: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stages: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data collection, data cleaning and 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preprocessing, data transformation, model 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development, and performance evaluation, as 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illustrated in </a:t>
            </a: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Figure 1.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 The overall approach is based 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on the CRISP-DM framework, which provides a 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structured process for data mining and analytical 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</a:rPr>
              <a:t>projects.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40" name="" descr=""/>
          <p:cNvPicPr/>
          <p:nvPr/>
        </p:nvPicPr>
        <p:blipFill>
          <a:blip r:embed="rId1"/>
          <a:stretch/>
        </p:blipFill>
        <p:spPr>
          <a:xfrm>
            <a:off x="552600" y="3732840"/>
            <a:ext cx="4975200" cy="186516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  <p:sp>
        <p:nvSpPr>
          <p:cNvPr id="141" name=""/>
          <p:cNvSpPr/>
          <p:nvPr/>
        </p:nvSpPr>
        <p:spPr>
          <a:xfrm>
            <a:off x="2211480" y="5779440"/>
            <a:ext cx="1380960" cy="440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1" lang="en-US" sz="1800" spc="-1" strike="noStrike">
                <a:solidFill>
                  <a:srgbClr val="000000"/>
                </a:solidFill>
                <a:latin typeface="Arial"/>
                <a:ea typeface="DejaVu Sans"/>
              </a:rPr>
              <a:t>Figure 1.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"/>
          <p:cNvSpPr/>
          <p:nvPr/>
        </p:nvSpPr>
        <p:spPr>
          <a:xfrm>
            <a:off x="5779080" y="1451520"/>
            <a:ext cx="6410880" cy="46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  <a:ea typeface="DejaVu Sans"/>
              </a:rPr>
              <a:t>Data Gathering: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800" spc="-1" strike="noStrike">
                <a:solidFill>
                  <a:srgbClr val="000000"/>
                </a:solidFill>
                <a:latin typeface="Times New Roman"/>
                <a:ea typeface="Noto Sans CJK SC"/>
              </a:rPr>
              <a:t>Crime Prediction in Chicago in 2022 was collected from the </a:t>
            </a:r>
            <a:r>
              <a:rPr b="0" lang="en-US" sz="2000" spc="-1" strike="noStrike">
                <a:solidFill>
                  <a:srgbClr val="000000"/>
                </a:solidFill>
                <a:latin typeface="Times New Roman"/>
                <a:ea typeface="Noto Sans CJK SC"/>
              </a:rPr>
              <a:t>Chicago Open Data Porta</a:t>
            </a:r>
            <a:r>
              <a:rPr b="0" lang="en-US" sz="1800" spc="-1" strike="noStrike">
                <a:solidFill>
                  <a:srgbClr val="000000"/>
                </a:solidFill>
                <a:latin typeface="Times New Roman"/>
                <a:ea typeface="Noto Sans CJK SC"/>
              </a:rPr>
              <a:t>l.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  <a:ea typeface="Noto Sans CJK SC"/>
              </a:rPr>
              <a:t>Data Preprocessing: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800" spc="-1" strike="noStrike">
                <a:solidFill>
                  <a:srgbClr val="000000"/>
                </a:solidFill>
                <a:latin typeface="Times New Roman"/>
                <a:ea typeface="Noto Sans CJK SC"/>
              </a:rPr>
              <a:t>Removed missing, incorrect, duplicate records and dropped unnecessary columns.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  <a:ea typeface="Noto Sans CJK SC"/>
              </a:rPr>
              <a:t>Data Transformation: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800" spc="-1" strike="noStrike">
                <a:solidFill>
                  <a:srgbClr val="000000"/>
                </a:solidFill>
                <a:latin typeface="Times New Roman"/>
                <a:ea typeface="Noto Sans CJK SC"/>
              </a:rPr>
              <a:t>Created new time features (month, day, week) and removed rare crime categories and low-activity districts.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  <a:ea typeface="Noto Sans CJK SC"/>
              </a:rPr>
              <a:t>Data Modeling: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800" spc="-1" strike="noStrike">
                <a:solidFill>
                  <a:srgbClr val="000000"/>
                </a:solidFill>
                <a:latin typeface="Times New Roman"/>
                <a:ea typeface="Noto Sans CJK SC"/>
              </a:rPr>
              <a:t>Split data into training and testing sets and trained different prediction models.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  <a:ea typeface="Noto Sans CJK SC"/>
              </a:rPr>
              <a:t>Evaluation: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800" spc="-1" strike="noStrike">
                <a:solidFill>
                  <a:srgbClr val="000000"/>
                </a:solidFill>
                <a:latin typeface="Times New Roman"/>
                <a:ea typeface="Noto Sans CJK SC"/>
              </a:rPr>
              <a:t>Compared models using MAE and RMSE and selected the most accurate one.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PlaceHolder 1"/>
          <p:cNvSpPr>
            <a:spLocks noGrp="1"/>
          </p:cNvSpPr>
          <p:nvPr>
            <p:ph/>
          </p:nvPr>
        </p:nvSpPr>
        <p:spPr>
          <a:xfrm>
            <a:off x="609480" y="1385640"/>
            <a:ext cx="5352120" cy="23461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0">
              <a:lnSpc>
                <a:spcPct val="100000"/>
              </a:lnSpc>
              <a:spcBef>
                <a:spcPts val="865"/>
              </a:spcBef>
              <a:buNone/>
              <a:tabLst>
                <a:tab algn="l" pos="0"/>
              </a:tabLst>
            </a:pPr>
            <a:r>
              <a:rPr b="1" lang="en-US" sz="1800" spc="-1" strike="noStrike">
                <a:solidFill>
                  <a:srgbClr val="000000"/>
                </a:solidFill>
                <a:latin typeface="Arial"/>
              </a:rPr>
              <a:t>Why Data Cleaning?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667440" indent="-324000">
              <a:lnSpc>
                <a:spcPct val="100000"/>
              </a:lnSpc>
              <a:spcBef>
                <a:spcPts val="865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Arial"/>
              </a:rPr>
              <a:t>Ensures data reliability and analytical validity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667440" indent="-324000">
              <a:lnSpc>
                <a:spcPct val="100000"/>
              </a:lnSpc>
              <a:spcBef>
                <a:spcPts val="865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Arial"/>
              </a:rPr>
              <a:t>Reduces potential bias caused by incomplete or duplicated records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667440" indent="-324000">
              <a:lnSpc>
                <a:spcPct val="100000"/>
              </a:lnSpc>
              <a:spcBef>
                <a:spcPts val="865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Arial"/>
              </a:rPr>
              <a:t>Improves statistical accuracy and interpretability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667440" indent="-324000">
              <a:lnSpc>
                <a:spcPct val="100000"/>
              </a:lnSpc>
              <a:spcBef>
                <a:spcPts val="865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Arial"/>
              </a:rPr>
              <a:t>Prepares data for meaningful exploratory analysis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865"/>
              </a:spcBef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865"/>
              </a:spcBef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2"/>
          <p:cNvSpPr>
            <a:spLocks noGrp="1"/>
          </p:cNvSpPr>
          <p:nvPr>
            <p:ph/>
          </p:nvPr>
        </p:nvSpPr>
        <p:spPr>
          <a:xfrm>
            <a:off x="5781240" y="1393560"/>
            <a:ext cx="5802120" cy="2419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3333"/>
          </a:bodyPr>
          <a:p>
            <a:pPr marL="432000" indent="0">
              <a:lnSpc>
                <a:spcPct val="100000"/>
              </a:lnSpc>
              <a:spcBef>
                <a:spcPts val="865"/>
              </a:spcBef>
              <a:buNone/>
              <a:tabLst>
                <a:tab algn="l" pos="0"/>
              </a:tabLst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</a:rPr>
              <a:t>Cleaning and Transformation Steps: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329040" indent="-324000">
              <a:lnSpc>
                <a:spcPct val="100000"/>
              </a:lnSpc>
              <a:spcBef>
                <a:spcPts val="865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Duplicate records were identified and removed to prevent inflated crime frequency counts.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329040" indent="-324000">
              <a:lnSpc>
                <a:spcPct val="100000"/>
              </a:lnSpc>
              <a:spcBef>
                <a:spcPts val="865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The Date variable was converted to datetime format to enable temporal analysis.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329040" indent="-324000">
              <a:lnSpc>
                <a:spcPct val="100000"/>
              </a:lnSpc>
              <a:spcBef>
                <a:spcPts val="865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New features (Month and Hour) were engineered to support time-based pattern exploration.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329040" indent="-324000">
              <a:lnSpc>
                <a:spcPct val="100000"/>
              </a:lnSpc>
              <a:spcBef>
                <a:spcPts val="865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Records with missing geographic coordinates were removed to maintain spatial accuracy.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329040" indent="-324000">
              <a:lnSpc>
                <a:spcPct val="100000"/>
              </a:lnSpc>
              <a:spcBef>
                <a:spcPts val="865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Extreme values in latitude and longitude were examined to detect potential data entry errors.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865"/>
              </a:spcBef>
              <a:buNone/>
              <a:tabLst>
                <a:tab algn="l" pos="0"/>
              </a:tabLst>
            </a:pP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"/>
          <p:cNvSpPr/>
          <p:nvPr/>
        </p:nvSpPr>
        <p:spPr>
          <a:xfrm>
            <a:off x="479880" y="537480"/>
            <a:ext cx="60152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1" lang="en-US" sz="2800" spc="-1" strike="noStrike">
                <a:solidFill>
                  <a:srgbClr val="000000"/>
                </a:solidFill>
                <a:latin typeface="Arial"/>
                <a:ea typeface="DejaVu Sans"/>
              </a:rPr>
              <a:t>Data Cleaning &amp; Preparation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46" name="" descr=""/>
          <p:cNvPicPr/>
          <p:nvPr/>
        </p:nvPicPr>
        <p:blipFill>
          <a:blip r:embed="rId1"/>
          <a:stretch/>
        </p:blipFill>
        <p:spPr>
          <a:xfrm>
            <a:off x="552600" y="3732840"/>
            <a:ext cx="5181840" cy="184860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  <p:sp>
        <p:nvSpPr>
          <p:cNvPr id="147" name="PlaceHolder 3"/>
          <p:cNvSpPr>
            <a:spLocks noGrp="1"/>
          </p:cNvSpPr>
          <p:nvPr>
            <p:ph/>
          </p:nvPr>
        </p:nvSpPr>
        <p:spPr>
          <a:xfrm>
            <a:off x="5890320" y="3877560"/>
            <a:ext cx="6149520" cy="2389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0">
              <a:lnSpc>
                <a:spcPct val="100000"/>
              </a:lnSpc>
              <a:spcBef>
                <a:spcPts val="865"/>
              </a:spcBef>
              <a:buNone/>
              <a:tabLst>
                <a:tab algn="l" pos="0"/>
              </a:tabLst>
            </a:pPr>
            <a:r>
              <a:rPr b="1" lang="en-US" sz="1500" spc="-1" strike="noStrike">
                <a:solidFill>
                  <a:srgbClr val="000000"/>
                </a:solidFill>
                <a:latin typeface="Arial"/>
              </a:rPr>
              <a:t>Feature Engineering:</a:t>
            </a:r>
            <a:r>
              <a:rPr b="1" lang="en-US" sz="1300" spc="-1" strike="noStrike">
                <a:solidFill>
                  <a:srgbClr val="000000"/>
                </a:solidFill>
                <a:latin typeface="Arial"/>
              </a:rPr>
              <a:t>New Features Created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92680" indent="-324000">
              <a:lnSpc>
                <a:spcPct val="100000"/>
              </a:lnSpc>
              <a:spcBef>
                <a:spcPts val="865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Month – used to analyse seasonal crime patterns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92680" indent="-324000">
              <a:lnSpc>
                <a:spcPct val="100000"/>
              </a:lnSpc>
              <a:spcBef>
                <a:spcPts val="865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Hour – used to identify time-of-day crime activity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92680" indent="-324000">
              <a:lnSpc>
                <a:spcPct val="100000"/>
              </a:lnSpc>
              <a:spcBef>
                <a:spcPts val="865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Day of Week – used to compare weekday vs weekend crimes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865"/>
              </a:spcBef>
              <a:buNone/>
              <a:tabLst>
                <a:tab algn="l" pos="0"/>
              </a:tabLst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</a:rPr>
              <a:t>Purpose: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55960" indent="-324000">
              <a:lnSpc>
                <a:spcPct val="100000"/>
              </a:lnSpc>
              <a:spcBef>
                <a:spcPts val="865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Detect peak crime periods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55960" indent="-324000">
              <a:lnSpc>
                <a:spcPct val="100000"/>
              </a:lnSpc>
              <a:spcBef>
                <a:spcPts val="865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Understand behavioural patterns in criminal activity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55960" indent="-324000">
              <a:lnSpc>
                <a:spcPct val="100000"/>
              </a:lnSpc>
              <a:spcBef>
                <a:spcPts val="865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Improve pattern recognition for better analysis and prediction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PlaceHolder 1"/>
          <p:cNvSpPr>
            <a:spLocks noGrp="1"/>
          </p:cNvSpPr>
          <p:nvPr>
            <p:ph type="title"/>
          </p:nvPr>
        </p:nvSpPr>
        <p:spPr>
          <a:xfrm>
            <a:off x="609120" y="273240"/>
            <a:ext cx="9314640" cy="1030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000000"/>
                </a:solidFill>
                <a:latin typeface="Arial"/>
              </a:rPr>
              <a:t>Univariate Analysis: Crime Type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2"/>
          <p:cNvSpPr>
            <a:spLocks noGrp="1"/>
          </p:cNvSpPr>
          <p:nvPr>
            <p:ph/>
          </p:nvPr>
        </p:nvSpPr>
        <p:spPr>
          <a:xfrm>
            <a:off x="276120" y="1658880"/>
            <a:ext cx="5564880" cy="43538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6666" lnSpcReduction="10000"/>
          </a:bodyPr>
          <a:p>
            <a:pPr indent="0">
              <a:lnSpc>
                <a:spcPct val="100000"/>
              </a:lnSpc>
              <a:buNone/>
              <a:tabLst>
                <a:tab algn="l" pos="0"/>
              </a:tabLst>
            </a:pPr>
            <a:r>
              <a:rPr b="1" lang="en-US" sz="1500" spc="-1" strike="noStrike">
                <a:solidFill>
                  <a:srgbClr val="000000"/>
                </a:solidFill>
                <a:latin typeface="Arial"/>
              </a:rPr>
              <a:t>Findings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431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Theft is the most reported crime (~55,000 cases)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431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Battery (~41,000 cases) is the second most common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431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Property crimes dominate (Theft, Criminal Damage, Motor Vehicle Theft)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431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Violent crimes (Battery, Assault, Robbery) also form a significant share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431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Burglary and Weapons Violations are comparatively low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1836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1500" spc="-1" strike="noStrike">
                <a:solidFill>
                  <a:srgbClr val="000000"/>
                </a:solidFill>
                <a:latin typeface="Arial"/>
                <a:ea typeface="Noto Sans CJK SC"/>
              </a:rPr>
              <a:t> </a:t>
            </a:r>
            <a:r>
              <a:rPr b="1" lang="en-US" sz="1500" spc="-1" strike="noStrike">
                <a:solidFill>
                  <a:srgbClr val="000000"/>
                </a:solidFill>
                <a:latin typeface="Arial"/>
                <a:ea typeface="Noto Sans CJK SC"/>
              </a:rPr>
              <a:t>Interpretation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From the analysis, Theft is the most common crime with around 55,000 cases.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Battery is the second highest.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Property crimes like theft and motor vehicle theft dominate the dataset.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This shows crime in Chicago is mostly property-relate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50" name="" descr=""/>
          <p:cNvPicPr/>
          <p:nvPr/>
        </p:nvPicPr>
        <p:blipFill>
          <a:blip r:embed="rId1"/>
          <a:stretch/>
        </p:blipFill>
        <p:spPr>
          <a:xfrm>
            <a:off x="6053040" y="1638720"/>
            <a:ext cx="5964840" cy="201996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  <p:pic>
        <p:nvPicPr>
          <p:cNvPr id="151" name="" descr=""/>
          <p:cNvPicPr/>
          <p:nvPr/>
        </p:nvPicPr>
        <p:blipFill>
          <a:blip r:embed="rId2"/>
          <a:stretch/>
        </p:blipFill>
        <p:spPr>
          <a:xfrm>
            <a:off x="6063840" y="3782520"/>
            <a:ext cx="5954760" cy="282672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PlaceHolder 1"/>
          <p:cNvSpPr>
            <a:spLocks noGrp="1"/>
          </p:cNvSpPr>
          <p:nvPr>
            <p:ph type="title"/>
          </p:nvPr>
        </p:nvSpPr>
        <p:spPr>
          <a:xfrm>
            <a:off x="609120" y="273240"/>
            <a:ext cx="9314640" cy="1030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000000"/>
                </a:solidFill>
                <a:latin typeface="Arial"/>
              </a:rPr>
              <a:t>Univariate Analysis: Arrest Rate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/>
          </p:nvPr>
        </p:nvSpPr>
        <p:spPr>
          <a:xfrm>
            <a:off x="315000" y="1555560"/>
            <a:ext cx="5765400" cy="4442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lnSpc>
                <a:spcPct val="100000"/>
              </a:lnSpc>
              <a:buNone/>
              <a:tabLst>
                <a:tab algn="l" pos="0"/>
              </a:tabLst>
            </a:pPr>
            <a:r>
              <a:rPr b="1" lang="en-US" sz="1500" spc="-1" strike="noStrike">
                <a:solidFill>
                  <a:srgbClr val="000000"/>
                </a:solidFill>
                <a:latin typeface="Arial"/>
              </a:rPr>
              <a:t>Findings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Majority of crimes resulted in no arrest (~210,000 cases)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Only about ~30,000 cases led to arrest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Arrest rate ≈ 12–15% of total incidents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Very large gap between reported crimes and solved crimes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1836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1500" spc="-1" strike="noStrike">
                <a:solidFill>
                  <a:srgbClr val="000000"/>
                </a:solidFill>
                <a:latin typeface="Arial"/>
                <a:ea typeface="Noto Sans CJK SC"/>
              </a:rPr>
              <a:t> </a:t>
            </a:r>
            <a:r>
              <a:rPr b="1" lang="en-US" sz="1500" spc="-1" strike="noStrike">
                <a:solidFill>
                  <a:srgbClr val="000000"/>
                </a:solidFill>
                <a:latin typeface="Arial"/>
                <a:ea typeface="Noto Sans CJK SC"/>
              </a:rPr>
              <a:t>Interpretation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Only around 12–15% of crimes resulted in arrest.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Most crimes, about 210,000 cases, had no arrest.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This suggests many crimes are difficult to solve, especially theft-related crimes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54" name="" descr=""/>
          <p:cNvPicPr/>
          <p:nvPr/>
        </p:nvPicPr>
        <p:blipFill>
          <a:blip r:embed="rId1"/>
          <a:stretch/>
        </p:blipFill>
        <p:spPr>
          <a:xfrm>
            <a:off x="6333480" y="1630080"/>
            <a:ext cx="5662080" cy="193032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  <p:pic>
        <p:nvPicPr>
          <p:cNvPr id="155" name="" descr=""/>
          <p:cNvPicPr/>
          <p:nvPr/>
        </p:nvPicPr>
        <p:blipFill>
          <a:blip r:embed="rId2"/>
          <a:stretch/>
        </p:blipFill>
        <p:spPr>
          <a:xfrm>
            <a:off x="6377760" y="3693240"/>
            <a:ext cx="5662080" cy="286344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PlaceHolder 1"/>
          <p:cNvSpPr>
            <a:spLocks noGrp="1"/>
          </p:cNvSpPr>
          <p:nvPr>
            <p:ph type="title"/>
          </p:nvPr>
        </p:nvSpPr>
        <p:spPr>
          <a:xfrm>
            <a:off x="609120" y="273240"/>
            <a:ext cx="9314640" cy="1030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000000"/>
                </a:solidFill>
                <a:latin typeface="Arial"/>
              </a:rPr>
              <a:t>Univariate Analysis: Monthly Trend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/>
          </p:nvPr>
        </p:nvSpPr>
        <p:spPr>
          <a:xfrm>
            <a:off x="406440" y="1555560"/>
            <a:ext cx="5765400" cy="4442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lnSpc>
                <a:spcPct val="100000"/>
              </a:lnSpc>
              <a:buNone/>
              <a:tabLst>
                <a:tab algn="l" pos="0"/>
              </a:tabLst>
            </a:pPr>
            <a:r>
              <a:rPr b="1" lang="en-US" sz="1500" spc="-1" strike="noStrike">
                <a:solidFill>
                  <a:srgbClr val="000000"/>
                </a:solidFill>
                <a:latin typeface="Arial"/>
              </a:rPr>
              <a:t>Findings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buNone/>
              <a:tabLst>
                <a:tab algn="l" pos="0"/>
              </a:tabLst>
            </a:pP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Crime increases steadily from January to October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Peak crime month: October (~23k incidents)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Lowest crime months: January &amp; February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Slight decline in November and December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Clear seasonal pattern observed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1836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1500" spc="-1" strike="noStrike">
                <a:solidFill>
                  <a:srgbClr val="000000"/>
                </a:solidFill>
                <a:latin typeface="Arial"/>
                <a:ea typeface="Noto Sans CJK SC"/>
              </a:rPr>
              <a:t> </a:t>
            </a:r>
            <a:r>
              <a:rPr b="1" lang="en-US" sz="1500" spc="-1" strike="noStrike">
                <a:solidFill>
                  <a:srgbClr val="000000"/>
                </a:solidFill>
                <a:latin typeface="Arial"/>
                <a:ea typeface="Noto Sans CJK SC"/>
              </a:rPr>
              <a:t>Interpretation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1151"/>
              </a:spcBef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Crime increases from January and peaks in October.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1151"/>
              </a:spcBef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Winter months like January and February have lower crime rates.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1151"/>
              </a:spcBef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This shows crime follows a seasonal pattern.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1151"/>
              </a:spcBef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Warmer months have more outdoor activity, which increases crime opportunitie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58" name="" descr=""/>
          <p:cNvPicPr/>
          <p:nvPr/>
        </p:nvPicPr>
        <p:blipFill>
          <a:blip r:embed="rId1"/>
          <a:stretch/>
        </p:blipFill>
        <p:spPr>
          <a:xfrm>
            <a:off x="6333480" y="1630080"/>
            <a:ext cx="5662080" cy="193032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  <p:pic>
        <p:nvPicPr>
          <p:cNvPr id="159" name="" descr=""/>
          <p:cNvPicPr/>
          <p:nvPr/>
        </p:nvPicPr>
        <p:blipFill>
          <a:blip r:embed="rId2"/>
          <a:stretch/>
        </p:blipFill>
        <p:spPr>
          <a:xfrm>
            <a:off x="6377760" y="3693240"/>
            <a:ext cx="5662080" cy="286344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PlaceHolder 1"/>
          <p:cNvSpPr>
            <a:spLocks noGrp="1"/>
          </p:cNvSpPr>
          <p:nvPr>
            <p:ph type="title"/>
          </p:nvPr>
        </p:nvSpPr>
        <p:spPr>
          <a:xfrm>
            <a:off x="609120" y="273240"/>
            <a:ext cx="9314640" cy="1030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000000"/>
                </a:solidFill>
                <a:latin typeface="Arial"/>
              </a:rPr>
              <a:t>Univariate Analysis: Hourly Pattern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/>
          </p:nvPr>
        </p:nvSpPr>
        <p:spPr>
          <a:xfrm>
            <a:off x="315000" y="1555560"/>
            <a:ext cx="5765400" cy="4442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6666" lnSpcReduction="10000"/>
          </a:bodyPr>
          <a:p>
            <a:pPr indent="0">
              <a:lnSpc>
                <a:spcPct val="100000"/>
              </a:lnSpc>
              <a:buNone/>
              <a:tabLst>
                <a:tab algn="l" pos="0"/>
              </a:tabLst>
            </a:pPr>
            <a:r>
              <a:rPr b="1" lang="en-US" sz="1500" spc="-1" strike="noStrike">
                <a:solidFill>
                  <a:srgbClr val="000000"/>
                </a:solidFill>
                <a:latin typeface="Arial"/>
              </a:rPr>
              <a:t>Findings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Highest crimes occur around midnight (00:00 hour)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Crime drops early morning (3 AM – 6 AM)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Gradual rise from morning to afternoon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Evening hours (3 PM – 8 PM) show high crime activity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Slight decline late night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1836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1500" spc="-1" strike="noStrike">
                <a:solidFill>
                  <a:srgbClr val="000000"/>
                </a:solidFill>
                <a:latin typeface="Arial"/>
                <a:ea typeface="Noto Sans CJK SC"/>
              </a:rPr>
              <a:t> </a:t>
            </a:r>
            <a:r>
              <a:rPr b="1" lang="en-US" sz="1500" spc="-1" strike="noStrike">
                <a:solidFill>
                  <a:srgbClr val="000000"/>
                </a:solidFill>
                <a:latin typeface="Arial"/>
                <a:ea typeface="Noto Sans CJK SC"/>
              </a:rPr>
              <a:t>Interpretation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1009"/>
              </a:spcBef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Crime follows a daily behavioral cycle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1009"/>
              </a:spcBef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Crime is highest around midnight and during evening hours.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1009"/>
              </a:spcBef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Early morning hours between 3 AM and 6 AM have the lowest crime rate.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1009"/>
              </a:spcBef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This shows crime follows a daily behavioral pattern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1009"/>
              </a:spcBef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Higher crime risk during late afternoon and nighttime may be associated with increased social activity, reduced visibility, and routine activity patterns [5].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spcBef>
                <a:spcPts val="1009"/>
              </a:spcBef>
              <a:buNone/>
              <a:tabLst>
                <a:tab algn="l" pos="0"/>
              </a:tabLst>
            </a:pP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00000"/>
              </a:lnSpc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62" name="" descr=""/>
          <p:cNvPicPr/>
          <p:nvPr/>
        </p:nvPicPr>
        <p:blipFill>
          <a:blip r:embed="rId1"/>
          <a:stretch/>
        </p:blipFill>
        <p:spPr>
          <a:xfrm>
            <a:off x="6333480" y="1630080"/>
            <a:ext cx="5662080" cy="193032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  <p:pic>
        <p:nvPicPr>
          <p:cNvPr id="163" name="" descr=""/>
          <p:cNvPicPr/>
          <p:nvPr/>
        </p:nvPicPr>
        <p:blipFill>
          <a:blip r:embed="rId2"/>
          <a:stretch/>
        </p:blipFill>
        <p:spPr>
          <a:xfrm>
            <a:off x="6377760" y="3693240"/>
            <a:ext cx="5662080" cy="286344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PlaceHolder 1"/>
          <p:cNvSpPr>
            <a:spLocks noGrp="1"/>
          </p:cNvSpPr>
          <p:nvPr>
            <p:ph type="title"/>
          </p:nvPr>
        </p:nvSpPr>
        <p:spPr>
          <a:xfrm>
            <a:off x="609480" y="273240"/>
            <a:ext cx="9314280" cy="1030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000000"/>
                </a:solidFill>
                <a:latin typeface="Arial"/>
              </a:rPr>
              <a:t>Multivariate Analysis: Crime vs Arrest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/>
          </p:nvPr>
        </p:nvSpPr>
        <p:spPr>
          <a:xfrm>
            <a:off x="315000" y="1555560"/>
            <a:ext cx="5765400" cy="4442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lnSpc>
                <a:spcPct val="100000"/>
              </a:lnSpc>
              <a:buNone/>
              <a:tabLst>
                <a:tab algn="l" pos="0"/>
              </a:tabLst>
            </a:pPr>
            <a:r>
              <a:rPr b="1" lang="en-US" sz="1500" spc="-1" strike="noStrike">
                <a:solidFill>
                  <a:srgbClr val="000000"/>
                </a:solidFill>
                <a:latin typeface="Arial"/>
              </a:rPr>
              <a:t>Findings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649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Heatmap</a:t>
            </a: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 showing relationship between crime type and arrest outcome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649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Darker red = higher number of cases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649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Used to identify which crimes are more likely to result in arrest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649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Theft has the highest number of non-arrest cases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649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Battery &amp; Criminal Damage also show large non-arrest counts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649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Drug-related crimes (e.g., Narcotics) show relatively higher arrest proportion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649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Violent crimes like Homicide have fewer cases but stronger arrest rates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649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Property crimes tend to have lower arrest success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Law enforcement effectiveness differs by crime type due to evidence availability, witness presence, and crime complexity [6].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1836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1836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18360" indent="0">
              <a:lnSpc>
                <a:spcPct val="100000"/>
              </a:lnSpc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66" name="" descr=""/>
          <p:cNvPicPr/>
          <p:nvPr/>
        </p:nvPicPr>
        <p:blipFill>
          <a:blip r:embed="rId1"/>
          <a:stretch/>
        </p:blipFill>
        <p:spPr>
          <a:xfrm>
            <a:off x="6333480" y="1630080"/>
            <a:ext cx="5662080" cy="193032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  <p:pic>
        <p:nvPicPr>
          <p:cNvPr id="167" name="" descr=""/>
          <p:cNvPicPr/>
          <p:nvPr/>
        </p:nvPicPr>
        <p:blipFill>
          <a:blip r:embed="rId2"/>
          <a:stretch/>
        </p:blipFill>
        <p:spPr>
          <a:xfrm>
            <a:off x="6377760" y="3693240"/>
            <a:ext cx="5662080" cy="286344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PlaceHolder 1"/>
          <p:cNvSpPr>
            <a:spLocks noGrp="1"/>
          </p:cNvSpPr>
          <p:nvPr>
            <p:ph type="title"/>
          </p:nvPr>
        </p:nvSpPr>
        <p:spPr>
          <a:xfrm>
            <a:off x="609480" y="273240"/>
            <a:ext cx="9314280" cy="1030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000000"/>
                </a:solidFill>
                <a:latin typeface="Arial"/>
              </a:rPr>
              <a:t>Multivariate Analysis: Domestic vs Non-Domestic Crime Distribution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/>
          </p:nvPr>
        </p:nvSpPr>
        <p:spPr>
          <a:xfrm>
            <a:off x="315000" y="1555560"/>
            <a:ext cx="5765400" cy="4442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lnSpc>
                <a:spcPct val="100000"/>
              </a:lnSpc>
              <a:buNone/>
              <a:tabLst>
                <a:tab algn="l" pos="0"/>
              </a:tabLst>
            </a:pPr>
            <a:r>
              <a:rPr b="1" lang="en-US" sz="1500" spc="-1" strike="noStrike">
                <a:solidFill>
                  <a:srgbClr val="000000"/>
                </a:solidFill>
                <a:latin typeface="Arial"/>
              </a:rPr>
              <a:t>Findings: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Crime Type (Y-axis)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Domestic Incident (True/False) (X-axis)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Colour intensity = number of incidents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Dark purple = higher frequency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Light colour = lower frequency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Non-domestic incidents dominate across most crime categories.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Theft shows the highest frequency overall, particularly in non-domestic contexts.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Battery appears more evenly distributed between domestic and non-domestic incidents.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Violent offences such as assault show notable domestic proportions.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The variation in distribution suggests different contextual drivers across crime types.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1836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  <a:p>
            <a:pPr marL="1836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18360" indent="0">
              <a:lnSpc>
                <a:spcPct val="100000"/>
              </a:lnSpc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70" name="" descr=""/>
          <p:cNvPicPr/>
          <p:nvPr/>
        </p:nvPicPr>
        <p:blipFill>
          <a:blip r:embed="rId1"/>
          <a:stretch/>
        </p:blipFill>
        <p:spPr>
          <a:xfrm>
            <a:off x="6333480" y="1630080"/>
            <a:ext cx="5662080" cy="193032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  <p:pic>
        <p:nvPicPr>
          <p:cNvPr id="171" name="" descr=""/>
          <p:cNvPicPr/>
          <p:nvPr/>
        </p:nvPicPr>
        <p:blipFill>
          <a:blip r:embed="rId2"/>
          <a:stretch/>
        </p:blipFill>
        <p:spPr>
          <a:xfrm>
            <a:off x="6377760" y="3693240"/>
            <a:ext cx="5662080" cy="286344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PlaceHolder 1"/>
          <p:cNvSpPr>
            <a:spLocks noGrp="1"/>
          </p:cNvSpPr>
          <p:nvPr>
            <p:ph type="title"/>
          </p:nvPr>
        </p:nvSpPr>
        <p:spPr>
          <a:xfrm>
            <a:off x="609480" y="273240"/>
            <a:ext cx="9314280" cy="1030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000000"/>
                </a:solidFill>
                <a:latin typeface="Arial"/>
              </a:rPr>
              <a:t>Spatial Distribution of Crime Across Community Areas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/>
          </p:nvPr>
        </p:nvSpPr>
        <p:spPr>
          <a:xfrm>
            <a:off x="315000" y="1555560"/>
            <a:ext cx="5765400" cy="4442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6666" lnSpcReduction="10000"/>
          </a:bodyPr>
          <a:p>
            <a:pPr indent="0">
              <a:lnSpc>
                <a:spcPct val="100000"/>
              </a:lnSpc>
              <a:buNone/>
              <a:tabLst>
                <a:tab algn="l" pos="0"/>
              </a:tabLst>
            </a:pPr>
            <a:r>
              <a:rPr b="1" lang="en-US" sz="1500" spc="-1" strike="noStrike">
                <a:solidFill>
                  <a:srgbClr val="000000"/>
                </a:solidFill>
                <a:latin typeface="Arial"/>
              </a:rPr>
              <a:t>Findings: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X-axis = Community Areas (0–77)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Colour intensity = total number of crimes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Dark red = higher crime concentration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Light colour = lower crime concentration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Crime distribution varies significantly across community areas.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A small number of areas show disproportionately high crime concentration.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Several community areas display relatively low incident frequency.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The uneven distribution suggests geographic clustering of criminal activity.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Spatial concentration patterns may reflect socio-economic and environmental influences.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431"/>
              </a:spcBef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Crime is not evenly distributed across the city; instead, it concentrates in identifiable hotspot regions, supporting spatial crime pattern theory [7].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1836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  <a:p>
            <a:pPr marL="1836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18360" indent="0">
              <a:lnSpc>
                <a:spcPct val="100000"/>
              </a:lnSpc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74" name="" descr=""/>
          <p:cNvPicPr/>
          <p:nvPr/>
        </p:nvPicPr>
        <p:blipFill>
          <a:blip r:embed="rId1"/>
          <a:stretch/>
        </p:blipFill>
        <p:spPr>
          <a:xfrm>
            <a:off x="6333480" y="1630080"/>
            <a:ext cx="5662080" cy="193032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  <p:pic>
        <p:nvPicPr>
          <p:cNvPr id="175" name="" descr=""/>
          <p:cNvPicPr/>
          <p:nvPr/>
        </p:nvPicPr>
        <p:blipFill>
          <a:blip r:embed="rId2"/>
          <a:stretch/>
        </p:blipFill>
        <p:spPr>
          <a:xfrm>
            <a:off x="6377760" y="3693240"/>
            <a:ext cx="5662080" cy="286344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PlaceHolder 1"/>
          <p:cNvSpPr>
            <a:spLocks noGrp="1"/>
          </p:cNvSpPr>
          <p:nvPr>
            <p:ph type="title"/>
          </p:nvPr>
        </p:nvSpPr>
        <p:spPr>
          <a:xfrm>
            <a:off x="609480" y="273240"/>
            <a:ext cx="9314280" cy="1030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000000"/>
                </a:solidFill>
                <a:latin typeface="Arial"/>
              </a:rPr>
              <a:t>Natural Grouping &amp; Patterns</a:t>
            </a:r>
            <a:br>
              <a:rPr sz="1000"/>
            </a:b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(Crime grouped by:Type,Time,District)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/>
          </p:nvPr>
        </p:nvSpPr>
        <p:spPr>
          <a:xfrm>
            <a:off x="315000" y="1555560"/>
            <a:ext cx="5765400" cy="4442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3333"/>
          </a:bodyPr>
          <a:p>
            <a:pPr indent="0">
              <a:lnSpc>
                <a:spcPct val="100000"/>
              </a:lnSpc>
              <a:buNone/>
              <a:tabLst>
                <a:tab algn="l" pos="0"/>
              </a:tabLst>
            </a:pPr>
            <a:r>
              <a:rPr b="1" lang="en-US" sz="1500" spc="-1" strike="noStrike">
                <a:solidFill>
                  <a:srgbClr val="000000"/>
                </a:solidFill>
                <a:latin typeface="Arial"/>
              </a:rPr>
              <a:t>Findings: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X-axis → Hour of the day (0–23)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Y-axis → Top 10 crime types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Colour intensity → Number of incidents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Darker colour = higher frequency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Each cell shows actual crime count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Crime frequency varies significantly across hours of the day.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Theft and Battery show consistently high volumes throughout the day.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Many crimes increase during late afternoon and evening hours (14:00–21:00).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Early morning hours (02:00–05:00) generally show lower crime rates</a:t>
            </a: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Certain crimes such as Deceptive Practice show more specific time peaks.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548640" indent="-324000">
              <a:lnSpc>
                <a:spcPct val="100000"/>
              </a:lnSpc>
              <a:spcBef>
                <a:spcPts val="360"/>
              </a:spcBef>
              <a:spcAft>
                <a:spcPts val="1009"/>
              </a:spcAft>
              <a:buClr>
                <a:srgbClr val="000000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Noto Sans CJK SC"/>
              </a:rPr>
              <a:t>Temporal concentration suggests behavioural and environmental influence patterns.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1836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3200" spc="-1" strike="noStrike">
              <a:solidFill>
                <a:srgbClr val="000000"/>
              </a:solidFill>
              <a:latin typeface="Arial"/>
            </a:endParaRPr>
          </a:p>
          <a:p>
            <a:pPr marL="1836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18360" indent="0">
              <a:lnSpc>
                <a:spcPct val="100000"/>
              </a:lnSpc>
              <a:buNone/>
              <a:tabLst>
                <a:tab algn="l" pos="0"/>
              </a:tabLst>
            </a:pP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78" name="" descr=""/>
          <p:cNvPicPr/>
          <p:nvPr/>
        </p:nvPicPr>
        <p:blipFill>
          <a:blip r:embed="rId1"/>
          <a:stretch/>
        </p:blipFill>
        <p:spPr>
          <a:xfrm>
            <a:off x="6333480" y="1630080"/>
            <a:ext cx="5662080" cy="193032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  <p:pic>
        <p:nvPicPr>
          <p:cNvPr id="179" name="" descr=""/>
          <p:cNvPicPr/>
          <p:nvPr/>
        </p:nvPicPr>
        <p:blipFill>
          <a:blip r:embed="rId2"/>
          <a:stretch/>
        </p:blipFill>
        <p:spPr>
          <a:xfrm>
            <a:off x="6377760" y="3693240"/>
            <a:ext cx="5662080" cy="286344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PlaceHolder 1"/>
          <p:cNvSpPr>
            <a:spLocks noGrp="1"/>
          </p:cNvSpPr>
          <p:nvPr>
            <p:ph type="title"/>
          </p:nvPr>
        </p:nvSpPr>
        <p:spPr>
          <a:xfrm>
            <a:off x="276120" y="273240"/>
            <a:ext cx="9314640" cy="1030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000000"/>
                </a:solidFill>
                <a:latin typeface="Arial"/>
              </a:rPr>
              <a:t>Airbnb Market Implications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/>
          </p:nvPr>
        </p:nvSpPr>
        <p:spPr>
          <a:xfrm>
            <a:off x="315000" y="1555560"/>
            <a:ext cx="5765400" cy="4442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lnSpc>
                <a:spcPct val="100000"/>
              </a:lnSpc>
              <a:buNone/>
              <a:tabLst>
                <a:tab algn="l" pos="0"/>
              </a:tabLst>
            </a:pPr>
            <a:r>
              <a:rPr b="1" lang="en-US" sz="1500" spc="-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1" lang="en-US" sz="1500" spc="-1" strike="noStrike">
                <a:solidFill>
                  <a:srgbClr val="000000"/>
                </a:solidFill>
                <a:latin typeface="Arial"/>
              </a:rPr>
              <a:t>Findings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1151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High-crime areas reduce property attractiveness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1151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Tourists avoid unsafe neighborhoods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1151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Rental prices decrease in risky locations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1151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Investors prefer low-crime districts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16000" indent="0">
              <a:lnSpc>
                <a:spcPct val="100000"/>
              </a:lnSpc>
              <a:spcBef>
                <a:spcPts val="1151"/>
              </a:spcBef>
              <a:buNone/>
              <a:tabLst>
                <a:tab algn="l" pos="0"/>
              </a:tabLst>
            </a:pP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16000" indent="0">
              <a:lnSpc>
                <a:spcPct val="100000"/>
              </a:lnSpc>
              <a:spcBef>
                <a:spcPts val="1151"/>
              </a:spcBef>
              <a:buNone/>
              <a:tabLst>
                <a:tab algn="l" pos="0"/>
              </a:tabLst>
            </a:pP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16000" indent="0">
              <a:lnSpc>
                <a:spcPct val="100000"/>
              </a:lnSpc>
              <a:buNone/>
              <a:tabLst>
                <a:tab algn="l" pos="0"/>
              </a:tabLst>
            </a:pP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82" name="" descr=""/>
          <p:cNvPicPr/>
          <p:nvPr/>
        </p:nvPicPr>
        <p:blipFill>
          <a:blip r:embed="rId1"/>
          <a:stretch/>
        </p:blipFill>
        <p:spPr>
          <a:xfrm>
            <a:off x="6224760" y="1630080"/>
            <a:ext cx="5662080" cy="230868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  <p:pic>
        <p:nvPicPr>
          <p:cNvPr id="183" name="" descr=""/>
          <p:cNvPicPr/>
          <p:nvPr/>
        </p:nvPicPr>
        <p:blipFill>
          <a:blip r:embed="rId2"/>
          <a:stretch/>
        </p:blipFill>
        <p:spPr>
          <a:xfrm>
            <a:off x="6205680" y="4107960"/>
            <a:ext cx="5681160" cy="190476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  <p:sp>
        <p:nvSpPr>
          <p:cNvPr id="184" name=""/>
          <p:cNvSpPr/>
          <p:nvPr/>
        </p:nvSpPr>
        <p:spPr>
          <a:xfrm>
            <a:off x="276120" y="3110760"/>
            <a:ext cx="4698720" cy="137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DejaVu Sans"/>
              </a:rPr>
              <a:t>Seasonal Effect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DejaVu Sans"/>
              </a:rPr>
              <a:t>Crime increases in summer evenings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DejaVu Sans"/>
              </a:rPr>
              <a:t>Tourist arrivals also peak in summer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US" sz="1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"/>
          <p:cNvSpPr/>
          <p:nvPr/>
        </p:nvSpPr>
        <p:spPr>
          <a:xfrm>
            <a:off x="276120" y="4098960"/>
            <a:ext cx="4422600" cy="2121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DejaVu Sans"/>
              </a:rPr>
              <a:t>Business Insight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DejaVu Sans"/>
              </a:rPr>
              <a:t>Safety score should be integrated into Airbnb pricing models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DejaVu Sans"/>
              </a:rPr>
              <a:t>Hosts in safer zones can charge premium rates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  <a:ea typeface="DejaVu Sans"/>
              </a:rPr>
              <a:t>Crime-aware recommendation systems improve customer trust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PlaceHolder 1"/>
          <p:cNvSpPr>
            <a:spLocks noGrp="1"/>
          </p:cNvSpPr>
          <p:nvPr>
            <p:ph type="title"/>
          </p:nvPr>
        </p:nvSpPr>
        <p:spPr>
          <a:xfrm>
            <a:off x="276120" y="273240"/>
            <a:ext cx="9314280" cy="1030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000000"/>
                </a:solidFill>
                <a:latin typeface="Arial"/>
              </a:rPr>
              <a:t>Seasonal Crime Trend &amp; Top 10 High-Crime Community Areas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87" name="" descr=""/>
          <p:cNvPicPr/>
          <p:nvPr/>
        </p:nvPicPr>
        <p:blipFill>
          <a:blip r:embed="rId1"/>
          <a:stretch/>
        </p:blipFill>
        <p:spPr>
          <a:xfrm>
            <a:off x="276120" y="1658880"/>
            <a:ext cx="5662080" cy="230868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  <p:pic>
        <p:nvPicPr>
          <p:cNvPr id="188" name="" descr=""/>
          <p:cNvPicPr/>
          <p:nvPr/>
        </p:nvPicPr>
        <p:blipFill>
          <a:blip r:embed="rId2"/>
          <a:stretch/>
        </p:blipFill>
        <p:spPr>
          <a:xfrm>
            <a:off x="6358680" y="1619280"/>
            <a:ext cx="5681160" cy="231948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  <p:sp>
        <p:nvSpPr>
          <p:cNvPr id="189" name=""/>
          <p:cNvSpPr/>
          <p:nvPr/>
        </p:nvSpPr>
        <p:spPr>
          <a:xfrm>
            <a:off x="276120" y="4079520"/>
            <a:ext cx="5528520" cy="2181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DejaVu Sans"/>
              </a:rPr>
              <a:t>Key Findings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200" spc="-1" strike="noStrike">
                <a:solidFill>
                  <a:srgbClr val="000000"/>
                </a:solidFill>
                <a:latin typeface="Arial"/>
                <a:ea typeface="DejaVu Sans"/>
              </a:rPr>
              <a:t>Crime incidents show clear seasonal variation across months.</a:t>
            </a:r>
            <a:endParaRPr b="0" lang="en-US" sz="12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200" spc="-1" strike="noStrike">
                <a:solidFill>
                  <a:srgbClr val="000000"/>
                </a:solidFill>
                <a:latin typeface="Arial"/>
                <a:ea typeface="DejaVu Sans"/>
              </a:rPr>
              <a:t>Lowest crime levels observed in February (~14,900 incidents).</a:t>
            </a:r>
            <a:endParaRPr b="0" lang="en-US" sz="12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200" spc="-1" strike="noStrike">
                <a:solidFill>
                  <a:srgbClr val="000000"/>
                </a:solidFill>
                <a:latin typeface="Arial"/>
                <a:ea typeface="DejaVu Sans"/>
              </a:rPr>
              <a:t>Crime gradually increases from March onwards.</a:t>
            </a:r>
            <a:endParaRPr b="0" lang="en-US" sz="12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200" spc="-1" strike="noStrike">
                <a:solidFill>
                  <a:srgbClr val="000000"/>
                </a:solidFill>
                <a:latin typeface="Arial"/>
                <a:ea typeface="DejaVu Sans"/>
              </a:rPr>
              <a:t>Peak crime recorded in October (~22,700 incidents).</a:t>
            </a:r>
            <a:endParaRPr b="0" lang="en-US" sz="12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200" spc="-1" strike="noStrike">
                <a:solidFill>
                  <a:srgbClr val="000000"/>
                </a:solidFill>
                <a:latin typeface="Arial"/>
                <a:ea typeface="DejaVu Sans"/>
              </a:rPr>
              <a:t>Noticeable decline after October towards year-end.</a:t>
            </a:r>
            <a:endParaRPr b="0" lang="en-US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US" sz="1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"/>
          <p:cNvSpPr/>
          <p:nvPr/>
        </p:nvSpPr>
        <p:spPr>
          <a:xfrm>
            <a:off x="6466320" y="4033440"/>
            <a:ext cx="4867920" cy="218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1" lang="en-US" sz="1300" spc="-1" strike="noStrike">
                <a:solidFill>
                  <a:srgbClr val="000000"/>
                </a:solidFill>
                <a:latin typeface="Arial"/>
                <a:ea typeface="DejaVu Sans"/>
              </a:rPr>
              <a:t>Key Findings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200" spc="-1" strike="noStrike">
                <a:solidFill>
                  <a:srgbClr val="000000"/>
                </a:solidFill>
                <a:latin typeface="Arial"/>
                <a:ea typeface="DejaVu Sans"/>
              </a:rPr>
              <a:t>Crime distribution is uneven across community areas.</a:t>
            </a:r>
            <a:endParaRPr b="0" lang="en-US" sz="12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200" spc="-1" strike="noStrike">
                <a:solidFill>
                  <a:srgbClr val="000000"/>
                </a:solidFill>
                <a:latin typeface="Arial"/>
                <a:ea typeface="DejaVu Sans"/>
              </a:rPr>
              <a:t>Community Area 25 records the highest crime volume.</a:t>
            </a:r>
            <a:endParaRPr b="0" lang="en-US" sz="12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200" spc="-1" strike="noStrike">
                <a:solidFill>
                  <a:srgbClr val="000000"/>
                </a:solidFill>
                <a:latin typeface="Arial"/>
                <a:ea typeface="DejaVu Sans"/>
              </a:rPr>
              <a:t>A small number of areas account for a large proportion of total crime.</a:t>
            </a:r>
            <a:endParaRPr b="0" lang="en-US" sz="12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200" spc="-1" strike="noStrike">
                <a:solidFill>
                  <a:srgbClr val="000000"/>
                </a:solidFill>
                <a:latin typeface="Arial"/>
                <a:ea typeface="DejaVu Sans"/>
              </a:rPr>
              <a:t>Clear spatial concentration of incidents.</a:t>
            </a:r>
            <a:endParaRPr b="0" lang="en-US" sz="12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PlaceHolder 1"/>
          <p:cNvSpPr>
            <a:spLocks noGrp="1"/>
          </p:cNvSpPr>
          <p:nvPr>
            <p:ph type="title"/>
          </p:nvPr>
        </p:nvSpPr>
        <p:spPr>
          <a:xfrm>
            <a:off x="276120" y="273240"/>
            <a:ext cx="9314280" cy="1030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000000"/>
                </a:solidFill>
                <a:latin typeface="Arial"/>
              </a:rPr>
              <a:t>Crime Distribution: Day vs Night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92" name="" descr=""/>
          <p:cNvPicPr/>
          <p:nvPr/>
        </p:nvPicPr>
        <p:blipFill>
          <a:blip r:embed="rId1"/>
          <a:stretch/>
        </p:blipFill>
        <p:spPr>
          <a:xfrm>
            <a:off x="6400800" y="1702440"/>
            <a:ext cx="5528520" cy="3885480"/>
          </a:xfrm>
          <a:prstGeom prst="rect">
            <a:avLst/>
          </a:prstGeom>
          <a:ln w="12600">
            <a:solidFill>
              <a:srgbClr val="000000"/>
            </a:solidFill>
            <a:round/>
          </a:ln>
        </p:spPr>
      </p:pic>
      <p:sp>
        <p:nvSpPr>
          <p:cNvPr id="193" name=""/>
          <p:cNvSpPr/>
          <p:nvPr/>
        </p:nvSpPr>
        <p:spPr>
          <a:xfrm>
            <a:off x="6400800" y="5588640"/>
            <a:ext cx="5528520" cy="1268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</a:pPr>
            <a:r>
              <a:rPr b="1" lang="en-US" sz="1400" spc="-1" strike="noStrike">
                <a:solidFill>
                  <a:srgbClr val="000000"/>
                </a:solidFill>
                <a:latin typeface="Arial"/>
                <a:ea typeface="DejaVu Sans"/>
              </a:rPr>
              <a:t>Night crime affects traveler confidence → reduces bookings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"/>
          <p:cNvSpPr/>
          <p:nvPr/>
        </p:nvSpPr>
        <p:spPr>
          <a:xfrm>
            <a:off x="303840" y="1600200"/>
            <a:ext cx="5410440" cy="4571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1" lang="en-US" sz="1600" spc="-1" strike="noStrike">
                <a:solidFill>
                  <a:srgbClr val="000000"/>
                </a:solidFill>
                <a:latin typeface="Arial"/>
                <a:ea typeface="DejaVu Sans"/>
              </a:rPr>
              <a:t>Findings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000000"/>
                </a:solidFill>
                <a:latin typeface="Arial"/>
                <a:ea typeface="DejaVu Sans"/>
              </a:rPr>
              <a:t>Crime incidents are almost evenly distributed between day and night.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000000"/>
                </a:solidFill>
                <a:latin typeface="Arial"/>
                <a:ea typeface="DejaVu Sans"/>
              </a:rPr>
              <a:t>Daytime crimes account for 50.9% of total incidents.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000000"/>
                </a:solidFill>
                <a:latin typeface="Arial"/>
                <a:ea typeface="DejaVu Sans"/>
              </a:rPr>
              <a:t>Nighttime crimes represent 49.1%.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000000"/>
                </a:solidFill>
                <a:latin typeface="Arial"/>
                <a:ea typeface="DejaVu Sans"/>
              </a:rPr>
              <a:t>No significant dominance of one time period over the other.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US" sz="1800" spc="-1" strike="noStrike">
                <a:solidFill>
                  <a:srgbClr val="000000"/>
                </a:solidFill>
                <a:latin typeface="Arial"/>
                <a:ea typeface="DejaVu Sans"/>
              </a:rPr>
              <a:t>Interpretation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000000"/>
                </a:solidFill>
                <a:latin typeface="Arial"/>
                <a:ea typeface="DejaVu Sans"/>
              </a:rPr>
              <a:t>Criminal activity occurs consistently across the full 24-hour cycle.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000000"/>
                </a:solidFill>
                <a:latin typeface="Arial"/>
                <a:ea typeface="DejaVu Sans"/>
              </a:rPr>
              <a:t>Crime is not limited to night time as commonly assumed.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000000"/>
                </a:solidFill>
                <a:latin typeface="Arial"/>
                <a:ea typeface="DejaVu Sans"/>
              </a:rPr>
              <a:t>Preventive strategies should address both day and night periods.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>
              <a:lnSpc>
                <a:spcPct val="100000"/>
              </a:lnSpc>
              <a:spcBef>
                <a:spcPts val="215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400" spc="-1" strike="noStrike">
                <a:solidFill>
                  <a:srgbClr val="000000"/>
                </a:solidFill>
                <a:latin typeface="Arial"/>
                <a:ea typeface="DejaVu Sans"/>
              </a:rPr>
              <a:t>Suggests continuous monitoring rather than time-restricted enforcement.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PlaceHolder 1"/>
          <p:cNvSpPr>
            <a:spLocks noGrp="1"/>
          </p:cNvSpPr>
          <p:nvPr>
            <p:ph type="title"/>
          </p:nvPr>
        </p:nvSpPr>
        <p:spPr>
          <a:xfrm>
            <a:off x="609480" y="-280440"/>
            <a:ext cx="9314280" cy="21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000000"/>
                </a:solidFill>
                <a:latin typeface="Arial"/>
              </a:rPr>
              <a:t>Executive Summary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/>
          </p:nvPr>
        </p:nvSpPr>
        <p:spPr>
          <a:xfrm>
            <a:off x="607680" y="1451520"/>
            <a:ext cx="11279160" cy="54061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None/>
              <a:tabLst>
                <a:tab algn="l" pos="0"/>
              </a:tabLst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Key Findings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38840" indent="-324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Theft is the most frequent crime category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8840" indent="-324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Crime increases during summer months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8840" indent="-324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Evening hours show the highest incident rate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8840" indent="-324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Specific geographic hotspots were detected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8840" indent="-324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Arrest probability varies by crime type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Aft>
                <a:spcPts val="1009"/>
              </a:spcAft>
              <a:buNone/>
              <a:tabLst>
                <a:tab algn="l" pos="0"/>
              </a:tabLst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What It Means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38412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Crime is not random — it follows clear time and location patterns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38412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Public safety risk is higher at night and in summer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38412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Some areas require focused policing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38412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Preventive strategies can reduce high-frequency crimes like theft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384120" indent="0">
              <a:lnSpc>
                <a:spcPct val="100000"/>
              </a:lnSpc>
              <a:spcAft>
                <a:spcPts val="1009"/>
              </a:spcAft>
              <a:buNone/>
              <a:tabLst>
                <a:tab algn="l" pos="0"/>
              </a:tabLst>
            </a:pPr>
            <a:r>
              <a:rPr b="1" lang="en-US" sz="1400" spc="-1" strike="noStrike">
                <a:solidFill>
                  <a:srgbClr val="000000"/>
                </a:solidFill>
                <a:latin typeface="Arial"/>
              </a:rPr>
              <a:t> 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  <a:p>
            <a:pPr marL="384120" indent="0">
              <a:lnSpc>
                <a:spcPct val="100000"/>
              </a:lnSpc>
              <a:spcAft>
                <a:spcPts val="1009"/>
              </a:spcAft>
              <a:buNone/>
              <a:tabLst>
                <a:tab algn="l" pos="0"/>
              </a:tabLst>
            </a:pPr>
            <a:r>
              <a:rPr b="1" lang="en-US" sz="1400" spc="-1" strike="noStrike">
                <a:solidFill>
                  <a:srgbClr val="000000"/>
                </a:solidFill>
                <a:latin typeface="Arial"/>
              </a:rPr>
              <a:t>         “</a:t>
            </a:r>
            <a:r>
              <a:rPr b="1" lang="en-US" sz="1400" spc="-1" strike="noStrike">
                <a:solidFill>
                  <a:srgbClr val="000000"/>
                </a:solidFill>
                <a:latin typeface="Arial"/>
              </a:rPr>
              <a:t>Crime patterns directly influence tourism safety perception, property demand, and short-term rental market decisions”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PlaceHolder 1"/>
          <p:cNvSpPr>
            <a:spLocks noGrp="1"/>
          </p:cNvSpPr>
          <p:nvPr>
            <p:ph type="title"/>
          </p:nvPr>
        </p:nvSpPr>
        <p:spPr>
          <a:xfrm>
            <a:off x="609480" y="-280440"/>
            <a:ext cx="9314280" cy="21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000000"/>
                </a:solidFill>
                <a:latin typeface="Arial"/>
              </a:rPr>
              <a:t>Recommendations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2"/>
          <p:cNvSpPr>
            <a:spLocks noGrp="1"/>
          </p:cNvSpPr>
          <p:nvPr>
            <p:ph/>
          </p:nvPr>
        </p:nvSpPr>
        <p:spPr>
          <a:xfrm>
            <a:off x="457200" y="1451520"/>
            <a:ext cx="11429640" cy="54061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None/>
              <a:tabLst>
                <a:tab algn="l" pos="0"/>
              </a:tabLst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For Policymakers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93920" indent="-324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Increase police patrols in identified hotspot districts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93920" indent="-324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Implement targeted theft-prevention programs (CCTV, street lighting, awareness)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93920" indent="-324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Strengthen policing during summer and evening hours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93920" indent="-324000">
              <a:lnSpc>
                <a:spcPct val="100000"/>
              </a:lnSpc>
              <a:spcBef>
                <a:spcPts val="71"/>
              </a:spcBef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Use data-driven deployment instead of uniform patrol distribution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Aft>
                <a:spcPts val="1009"/>
              </a:spcAft>
              <a:buNone/>
              <a:tabLst>
                <a:tab algn="l" pos="0"/>
              </a:tabLst>
            </a:pPr>
            <a:r>
              <a:rPr b="1" lang="en-US" sz="1800" spc="-1" strike="noStrike">
                <a:solidFill>
                  <a:srgbClr val="000000"/>
                </a:solidFill>
                <a:latin typeface="Times New Roman"/>
              </a:rPr>
              <a:t>For Short-Term Rental (Airbnb) Investors</a:t>
            </a:r>
            <a:endParaRPr b="0" lang="en-US" sz="1800" spc="-1" strike="noStrike">
              <a:solidFill>
                <a:srgbClr val="000000"/>
              </a:solidFill>
              <a:latin typeface="Arial"/>
            </a:endParaRPr>
          </a:p>
          <a:p>
            <a:pPr marL="49392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Avoid properties located in high-crime areas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9392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Adjust rental pricing based on seasonal safety patterns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9392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Highlight security features (locks, cameras, gated entry) in listing description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93920" indent="-324000">
              <a:lnSpc>
                <a:spcPct val="100000"/>
              </a:lnSpc>
              <a:spcAft>
                <a:spcPts val="1009"/>
              </a:spcAft>
              <a:buClr>
                <a:srgbClr val="000000"/>
              </a:buClr>
              <a:buSzPct val="45000"/>
              <a:buFont typeface="Wingdings" charset="2"/>
              <a:buChar char=""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Offer flexible check-in timing to avoid late-night arrivals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384120" indent="0">
              <a:lnSpc>
                <a:spcPct val="100000"/>
              </a:lnSpc>
              <a:spcAft>
                <a:spcPts val="1009"/>
              </a:spcAft>
              <a:buNone/>
              <a:tabLst>
                <a:tab algn="l" pos="0"/>
              </a:tabLst>
            </a:pP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Aft>
                <a:spcPts val="1009"/>
              </a:spcAft>
              <a:buNone/>
              <a:tabLst>
                <a:tab algn="l" pos="0"/>
              </a:tabLst>
            </a:pPr>
            <a:r>
              <a:rPr b="1" lang="en-US" sz="1400" spc="-1" strike="noStrike">
                <a:solidFill>
                  <a:srgbClr val="000000"/>
                </a:solidFill>
                <a:latin typeface="Arial"/>
              </a:rPr>
              <a:t>        “</a:t>
            </a:r>
            <a:r>
              <a:rPr b="1" lang="en-US" sz="1400" spc="-1" strike="noStrike">
                <a:solidFill>
                  <a:srgbClr val="000000"/>
                </a:solidFill>
                <a:latin typeface="Arial"/>
              </a:rPr>
              <a:t>Combining crime analytics with location-based investment decisions improves safety perception, occupancy rate, and                    long-term profitability”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PlaceHolder 1"/>
          <p:cNvSpPr>
            <a:spLocks noGrp="1"/>
          </p:cNvSpPr>
          <p:nvPr>
            <p:ph type="title"/>
          </p:nvPr>
        </p:nvSpPr>
        <p:spPr>
          <a:xfrm>
            <a:off x="609480" y="-280440"/>
            <a:ext cx="9314280" cy="21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1" lang="en-US" sz="2800" spc="-1" strike="noStrike">
                <a:solidFill>
                  <a:srgbClr val="000000"/>
                </a:solidFill>
                <a:latin typeface="Arial"/>
              </a:rPr>
              <a:t>Conclusion</a:t>
            </a: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/>
          </p:nvPr>
        </p:nvSpPr>
        <p:spPr>
          <a:xfrm>
            <a:off x="607680" y="1451520"/>
            <a:ext cx="10724760" cy="41824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100000"/>
              </a:lnSpc>
              <a:spcBef>
                <a:spcPts val="115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600" spc="-1" strike="noStrike">
                <a:solidFill>
                  <a:srgbClr val="000000"/>
                </a:solidFill>
                <a:latin typeface="Times New Roman"/>
              </a:rPr>
              <a:t>Crime in Chicago follows clear spatial and temporal patterns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5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600" spc="-1" strike="noStrike">
                <a:solidFill>
                  <a:srgbClr val="000000"/>
                </a:solidFill>
                <a:latin typeface="Times New Roman"/>
              </a:rPr>
              <a:t>Theft remains the dominant offense category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5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600" spc="-1" strike="noStrike">
                <a:solidFill>
                  <a:srgbClr val="000000"/>
                </a:solidFill>
                <a:latin typeface="Times New Roman"/>
              </a:rPr>
              <a:t>Crime peaks during summer months and evening hours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5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600" spc="-1" strike="noStrike">
                <a:solidFill>
                  <a:srgbClr val="000000"/>
                </a:solidFill>
                <a:latin typeface="Times New Roman"/>
              </a:rPr>
              <a:t>Certain districts consistently show higher crime concentration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5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600" spc="-1" strike="noStrike">
                <a:solidFill>
                  <a:srgbClr val="000000"/>
                </a:solidFill>
                <a:latin typeface="Times New Roman"/>
              </a:rPr>
              <a:t>Data-driven analysis improves understanding of public safety risks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5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600" spc="-1" strike="noStrike">
                <a:solidFill>
                  <a:srgbClr val="000000"/>
                </a:solidFill>
                <a:latin typeface="Times New Roman"/>
              </a:rPr>
              <a:t>Data cleaning improved reliability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5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600" spc="-1" strike="noStrike">
                <a:solidFill>
                  <a:srgbClr val="000000"/>
                </a:solidFill>
                <a:latin typeface="Times New Roman"/>
              </a:rPr>
              <a:t>Temporal and spatial clustering confirmed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5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600" spc="-1" strike="noStrike">
                <a:solidFill>
                  <a:srgbClr val="000000"/>
                </a:solidFill>
                <a:latin typeface="Times New Roman"/>
              </a:rPr>
              <a:t>Insights support safer urban planning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-324000">
              <a:lnSpc>
                <a:spcPct val="100000"/>
              </a:lnSpc>
              <a:spcBef>
                <a:spcPts val="115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600" spc="-1" strike="noStrike">
                <a:solidFill>
                  <a:srgbClr val="000000"/>
                </a:solidFill>
                <a:latin typeface="Times New Roman"/>
              </a:rPr>
              <a:t>Findings provide practical investment guidance</a:t>
            </a: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865"/>
              </a:spcBef>
              <a:buNone/>
              <a:tabLst>
                <a:tab algn="l" pos="0"/>
              </a:tabLst>
            </a:pPr>
            <a:endParaRPr b="0" lang="en-US" sz="1600" spc="-1" strike="noStrike">
              <a:solidFill>
                <a:srgbClr val="000000"/>
              </a:solidFill>
              <a:latin typeface="Arial"/>
            </a:endParaRPr>
          </a:p>
          <a:p>
            <a:pPr marL="432000" indent="0" algn="ctr">
              <a:lnSpc>
                <a:spcPct val="100000"/>
              </a:lnSpc>
              <a:spcAft>
                <a:spcPts val="3600"/>
              </a:spcAft>
              <a:buNone/>
              <a:tabLst>
                <a:tab algn="l" pos="0"/>
              </a:tabLst>
            </a:pPr>
            <a:r>
              <a:rPr b="1" lang="en-US" sz="1400" spc="-1" strike="noStrike">
                <a:solidFill>
                  <a:srgbClr val="000000"/>
                </a:solidFill>
                <a:latin typeface="Arial"/>
              </a:rPr>
              <a:t>“</a:t>
            </a:r>
            <a:r>
              <a:rPr b="1" lang="en-US" sz="1400" spc="-1" strike="noStrike">
                <a:solidFill>
                  <a:srgbClr val="000000"/>
                </a:solidFill>
                <a:latin typeface="Arial"/>
              </a:rPr>
              <a:t>Crime is not randomly distributed. By leveraging data analytics, stakeholders can make informed decisions to enhance safety, optimize resource allocation, and support smarter investment planning.”</a:t>
            </a:r>
            <a:endParaRPr b="0" lang="en-US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PlaceHolder 1"/>
          <p:cNvSpPr>
            <a:spLocks noGrp="1"/>
          </p:cNvSpPr>
          <p:nvPr>
            <p:ph type="title"/>
          </p:nvPr>
        </p:nvSpPr>
        <p:spPr>
          <a:xfrm>
            <a:off x="609480" y="-280440"/>
            <a:ext cx="9314280" cy="2138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br>
              <a:rPr sz="2800"/>
            </a:br>
            <a:br>
              <a:rPr sz="2800"/>
            </a:br>
            <a:r>
              <a:rPr b="1" lang="en-US" sz="2800" spc="-1" strike="noStrike">
                <a:solidFill>
                  <a:srgbClr val="000000"/>
                </a:solidFill>
                <a:latin typeface="Arial"/>
              </a:rPr>
              <a:t>Reference </a:t>
            </a:r>
            <a:br>
              <a:rPr sz="2800"/>
            </a:br>
            <a:br>
              <a:rPr sz="2800"/>
            </a:br>
            <a:br>
              <a:rPr sz="2800"/>
            </a:br>
            <a:endParaRPr b="0" lang="en-US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/>
          </p:nvPr>
        </p:nvSpPr>
        <p:spPr>
          <a:xfrm>
            <a:off x="360" y="1415520"/>
            <a:ext cx="11886840" cy="41824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3333" lnSpcReduction="10000"/>
          </a:bodyPr>
          <a:p>
            <a:pPr marL="432000" indent="0">
              <a:lnSpc>
                <a:spcPct val="100000"/>
              </a:lnSpc>
              <a:spcBef>
                <a:spcPts val="505"/>
              </a:spcBef>
              <a:spcAft>
                <a:spcPts val="1009"/>
              </a:spcAft>
              <a:buNone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[1] E. Elyta, D. I. Mujiono, and U. W. Sagena, “Facing the dangers in Indonesia’s waters: Government’s efforts in proposing illegal fishing as transnational organized crime,” Intermestic: Journal of International Studies, vol. 6, no. 2, pp. 336–352, 2022.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505"/>
              </a:spcBef>
              <a:spcAft>
                <a:spcPts val="1009"/>
              </a:spcAft>
              <a:buNone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[2] G. Laycock, “Defining crime science,” 2013.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[3]W. L. Perry, B. McInnis, C. C. Price, S. C. Smith, and J. S. Hollywood,Predictive Policing: The Role of Crime Forecasting in Law Enforcement Operations.Santa Monica, CA, USA: RAND Corporation, 2013.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1191"/>
              </a:spcBef>
              <a:spcAft>
                <a:spcPts val="992"/>
              </a:spcAft>
              <a:buNone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[4]M. A. Al Boni and J. M. Gerber,“Predicting crime with machine learning: A comparison of methods,”Applied Artificial Intelligence, vol. 33, no. 1, pp. 1–15, 2019.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505"/>
              </a:spcBef>
              <a:spcAft>
                <a:spcPts val="1009"/>
              </a:spcAft>
              <a:buNone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[5] L. E. Cohen and M. Felson, “Social change and crime rate trends: A routine activity approach,” American Sociological Review, vol. 44, no. 4, pp. 588–608, 1979.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505"/>
              </a:spcBef>
              <a:spcAft>
                <a:spcPts val="1009"/>
              </a:spcAft>
              <a:buNone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[6] W. L. Perry, B. McInnis, C. C. Price, S. C. Smith and J. S. Hollywood, Predictive Policing: The Role of Crime Forecasting in Law Enforcement Operations. Santa Monica, CA, USA: RAND Corporation, 2013.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505"/>
              </a:spcBef>
              <a:spcAft>
                <a:spcPts val="1009"/>
              </a:spcAft>
              <a:buNone/>
              <a:tabLst>
                <a:tab algn="l" pos="0"/>
              </a:tabLst>
            </a:pPr>
            <a:r>
              <a:rPr b="0" lang="en-US" sz="1500" spc="-1" strike="noStrike">
                <a:solidFill>
                  <a:srgbClr val="000000"/>
                </a:solidFill>
                <a:latin typeface="Times New Roman"/>
              </a:rPr>
              <a:t>[7] D. Weisburd, W. Bernasco and G. J. N. Bruinsma, Putting Crime in Its Place: Units of Analysis in Geographic Criminology. New York, NY, USA: Springer, 2009.</a:t>
            </a: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505"/>
              </a:spcBef>
              <a:spcAft>
                <a:spcPts val="1009"/>
              </a:spcAft>
              <a:buNone/>
              <a:tabLst>
                <a:tab algn="l" pos="0"/>
              </a:tabLst>
            </a:pPr>
            <a:r>
              <a:rPr b="0" lang="en-US" sz="1300" spc="-1" strike="noStrike">
                <a:solidFill>
                  <a:srgbClr val="000000"/>
                </a:solidFill>
                <a:latin typeface="Arial"/>
              </a:rPr>
              <a:t>[8] C. C. Aggarwal, Data Cleaning and Data Quality, in Data Mining: The Textbook. New York, NY, USA: Springer, 2015.</a:t>
            </a:r>
            <a:endParaRPr b="0" lang="en-US" sz="13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505"/>
              </a:spcBef>
              <a:spcAft>
                <a:spcPts val="1009"/>
              </a:spcAft>
              <a:buNone/>
              <a:tabLst>
                <a:tab algn="l" pos="0"/>
              </a:tabLst>
            </a:pP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505"/>
              </a:spcBef>
              <a:spcAft>
                <a:spcPts val="1009"/>
              </a:spcAft>
              <a:buNone/>
              <a:tabLst>
                <a:tab algn="l" pos="0"/>
              </a:tabLst>
            </a:pP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505"/>
              </a:spcBef>
              <a:spcAft>
                <a:spcPts val="1009"/>
              </a:spcAft>
              <a:buNone/>
              <a:tabLst>
                <a:tab algn="l" pos="0"/>
              </a:tabLst>
            </a:pP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505"/>
              </a:spcBef>
              <a:spcAft>
                <a:spcPts val="1009"/>
              </a:spcAft>
              <a:buNone/>
              <a:tabLst>
                <a:tab algn="l" pos="0"/>
              </a:tabLst>
            </a:pP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505"/>
              </a:spcBef>
              <a:spcAft>
                <a:spcPts val="1009"/>
              </a:spcAft>
              <a:buNone/>
              <a:tabLst>
                <a:tab algn="l" pos="0"/>
              </a:tabLst>
            </a:pP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  <a:p>
            <a:pPr marL="432000" indent="0">
              <a:lnSpc>
                <a:spcPct val="100000"/>
              </a:lnSpc>
              <a:spcBef>
                <a:spcPts val="505"/>
              </a:spcBef>
              <a:spcAft>
                <a:spcPts val="1009"/>
              </a:spcAft>
              <a:buNone/>
              <a:tabLst>
                <a:tab algn="l" pos="0"/>
              </a:tabLst>
            </a:pPr>
            <a:endParaRPr b="0" lang="en-US" sz="15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PlaceHolder 1"/>
          <p:cNvSpPr>
            <a:spLocks noGrp="1"/>
          </p:cNvSpPr>
          <p:nvPr>
            <p:ph type="title"/>
          </p:nvPr>
        </p:nvSpPr>
        <p:spPr>
          <a:xfrm>
            <a:off x="2211480" y="2878560"/>
            <a:ext cx="809496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rmAutofit/>
          </a:bodyPr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4400" spc="-1" strike="noStrike">
                <a:solidFill>
                  <a:srgbClr val="000000"/>
                </a:solidFill>
                <a:latin typeface="Times New Roman"/>
              </a:rPr>
              <a:t>Thank You</a:t>
            </a: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5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6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7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8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9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10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11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12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13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750</TotalTime>
  <Application>LibreOffice/24.2.7.2$Linux_X86_64 LibreOffice_project/420$Build-2</Application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2026-02-09T20:18:30Z</dcterms:created>
  <dc:creator/>
  <dc:description>Those creative commons textures have been used:
http://www.flickr.com/photos/kellyloveswhales/3505365913/ by 'Kelly Loves Whales'
http://www.flickr.com/photos/digitalyardsale/4806075532/in/photostream/ by Nick Merritt
License: https://creativecommons.org/licenses/by-sa/3.0/</dc:description>
  <dc:language>en-US</dc:language>
  <cp:lastModifiedBy/>
  <cp:lastPrinted>2026-03-02T20:12:34Z</cp:lastPrinted>
  <dcterms:modified xsi:type="dcterms:W3CDTF">2026-03-02T20:49:14Z</dcterms:modified>
  <cp:revision>122</cp:revision>
  <dc:subject/>
  <dc:title>Vintage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