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1"/>
  </p:sldMasterIdLst>
  <p:sldIdLst>
    <p:sldId id="256" r:id="rId2"/>
    <p:sldId id="257" r:id="rId3"/>
    <p:sldId id="264" r:id="rId4"/>
    <p:sldId id="265" r:id="rId5"/>
    <p:sldId id="258" r:id="rId6"/>
    <p:sldId id="266" r:id="rId7"/>
    <p:sldId id="259" r:id="rId8"/>
    <p:sldId id="263" r:id="rId9"/>
    <p:sldId id="261" r:id="rId10"/>
    <p:sldId id="262" r:id="rId11"/>
    <p:sldId id="267"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C190D1-F661-4AF5-B422-B0E12D2C9CA1}" v="206" dt="2025-11-10T14:05:06.3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202404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002564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11/10/2025</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258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029345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9582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85699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370911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5266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8424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758643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11/10/2025</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010390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11/10/2025</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697984568"/>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2" r:id="rId6"/>
    <p:sldLayoutId id="2147483758" r:id="rId7"/>
    <p:sldLayoutId id="2147483759" r:id="rId8"/>
    <p:sldLayoutId id="2147483760" r:id="rId9"/>
    <p:sldLayoutId id="2147483761" r:id="rId10"/>
    <p:sldLayoutId id="214748376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25974" y="2888577"/>
            <a:ext cx="9742423" cy="2193963"/>
          </a:xfrm>
        </p:spPr>
        <p:txBody>
          <a:bodyPr vert="horz" lIns="91440" tIns="45720" rIns="91440" bIns="45720" rtlCol="0" anchor="b" anchorCtr="0">
            <a:noAutofit/>
          </a:bodyPr>
          <a:lstStyle/>
          <a:p>
            <a:r>
              <a:rPr lang="en-US" sz="4000" b="1" i="1" dirty="0">
                <a:latin typeface="Book Antiqua"/>
              </a:rPr>
              <a:t>Digital Skills and Research Methods</a:t>
            </a:r>
            <a:br>
              <a:rPr lang="en-US" sz="4000" b="1" i="1" dirty="0">
                <a:latin typeface="Book Antiqua"/>
              </a:rPr>
            </a:br>
            <a:r>
              <a:rPr lang="en-US" sz="4000" b="1" i="1" dirty="0">
                <a:latin typeface="Book Antiqua"/>
              </a:rPr>
              <a:t>LCHS4007</a:t>
            </a:r>
            <a:br>
              <a:rPr lang="en-US" sz="4000" b="1" i="1" dirty="0">
                <a:latin typeface="Book Antiqua"/>
              </a:rPr>
            </a:br>
            <a:br>
              <a:rPr lang="en-US" sz="4000" b="1" i="1" dirty="0">
                <a:latin typeface="Book Antiqua"/>
              </a:rPr>
            </a:br>
            <a:r>
              <a:rPr lang="en-US" sz="4000" b="1" i="1" dirty="0">
                <a:latin typeface="Book Antiqua"/>
              </a:rPr>
              <a:t>Assessment 1: Group Presentation - 6</a:t>
            </a:r>
          </a:p>
        </p:txBody>
      </p:sp>
      <p:sp>
        <p:nvSpPr>
          <p:cNvPr id="3" name="Subtitle 2"/>
          <p:cNvSpPr>
            <a:spLocks noGrp="1"/>
          </p:cNvSpPr>
          <p:nvPr>
            <p:ph type="subTitle" idx="1"/>
          </p:nvPr>
        </p:nvSpPr>
        <p:spPr>
          <a:xfrm>
            <a:off x="652885" y="5085157"/>
            <a:ext cx="10884916" cy="1551455"/>
          </a:xfrm>
        </p:spPr>
        <p:txBody>
          <a:bodyPr vert="horz" lIns="91440" tIns="45720" rIns="91440" bIns="45720" rtlCol="0" anchor="t">
            <a:normAutofit/>
          </a:bodyPr>
          <a:lstStyle/>
          <a:p>
            <a:r>
              <a:rPr lang="en-US" b="1" dirty="0" err="1">
                <a:solidFill>
                  <a:srgbClr val="000000">
                    <a:alpha val="60000"/>
                  </a:srgbClr>
                </a:solidFill>
              </a:rPr>
              <a:t>Programme</a:t>
            </a:r>
            <a:r>
              <a:rPr lang="en-US" b="1" dirty="0">
                <a:solidFill>
                  <a:srgbClr val="000000">
                    <a:alpha val="60000"/>
                  </a:srgbClr>
                </a:solidFill>
              </a:rPr>
              <a:t>: Certificate of Higher Education in Health and Social Care</a:t>
            </a:r>
          </a:p>
          <a:p>
            <a:r>
              <a:rPr lang="en-US" b="1" dirty="0">
                <a:solidFill>
                  <a:srgbClr val="000000">
                    <a:alpha val="60000"/>
                  </a:srgbClr>
                </a:solidFill>
              </a:rPr>
              <a:t>Lecture Name : Kwame</a:t>
            </a:r>
          </a:p>
        </p:txBody>
      </p:sp>
      <p:pic>
        <p:nvPicPr>
          <p:cNvPr id="4" name="Picture 3" descr="University of Wales Trinity Saint David launches new digital healthcare  course - Digital Health and Care Wales">
            <a:extLst>
              <a:ext uri="{FF2B5EF4-FFF2-40B4-BE49-F238E27FC236}">
                <a16:creationId xmlns:a16="http://schemas.microsoft.com/office/drawing/2014/main" id="{103728DF-1A58-1DF4-8608-30F5C1830FE3}"/>
              </a:ext>
            </a:extLst>
          </p:cNvPr>
          <p:cNvPicPr>
            <a:picLocks noChangeAspect="1"/>
          </p:cNvPicPr>
          <p:nvPr/>
        </p:nvPicPr>
        <p:blipFill>
          <a:blip r:embed="rId2"/>
          <a:stretch>
            <a:fillRect/>
          </a:stretch>
        </p:blipFill>
        <p:spPr>
          <a:xfrm>
            <a:off x="-3672" y="930"/>
            <a:ext cx="4395729" cy="1843466"/>
          </a:xfrm>
          <a:prstGeom prst="rect">
            <a:avLst/>
          </a:prstGeom>
          <a:ln>
            <a:noFill/>
          </a:ln>
          <a:effectLst>
            <a:softEdge rad="112500"/>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Callout: Down Arrow 15">
            <a:extLst>
              <a:ext uri="{FF2B5EF4-FFF2-40B4-BE49-F238E27FC236}">
                <a16:creationId xmlns:a16="http://schemas.microsoft.com/office/drawing/2014/main" id="{CE60F53A-8BFE-F6EE-1332-15C2011C4793}"/>
              </a:ext>
            </a:extLst>
          </p:cNvPr>
          <p:cNvSpPr/>
          <p:nvPr/>
        </p:nvSpPr>
        <p:spPr>
          <a:xfrm>
            <a:off x="2864" y="-1920"/>
            <a:ext cx="3268337" cy="2552240"/>
          </a:xfrm>
          <a:prstGeom prst="downArrowCallou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dirty="0"/>
          </a:p>
        </p:txBody>
      </p:sp>
      <p:sp>
        <p:nvSpPr>
          <p:cNvPr id="17" name="TextBox 16">
            <a:extLst>
              <a:ext uri="{FF2B5EF4-FFF2-40B4-BE49-F238E27FC236}">
                <a16:creationId xmlns:a16="http://schemas.microsoft.com/office/drawing/2014/main" id="{422FD183-BA8F-7519-7DA0-8E16C7989A81}"/>
              </a:ext>
            </a:extLst>
          </p:cNvPr>
          <p:cNvSpPr txBox="1"/>
          <p:nvPr/>
        </p:nvSpPr>
        <p:spPr>
          <a:xfrm>
            <a:off x="330150" y="498781"/>
            <a:ext cx="348817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Goudy Old Style"/>
              </a:rPr>
              <a:t>Student Name</a:t>
            </a:r>
            <a:r>
              <a:rPr lang="en-US" sz="3200" b="1" dirty="0"/>
              <a:t> </a:t>
            </a:r>
          </a:p>
        </p:txBody>
      </p:sp>
      <p:sp>
        <p:nvSpPr>
          <p:cNvPr id="18" name="Callout: Down Arrow 17">
            <a:extLst>
              <a:ext uri="{FF2B5EF4-FFF2-40B4-BE49-F238E27FC236}">
                <a16:creationId xmlns:a16="http://schemas.microsoft.com/office/drawing/2014/main" id="{181E0A6D-6B33-B76B-282A-BB6695C33FB4}"/>
              </a:ext>
            </a:extLst>
          </p:cNvPr>
          <p:cNvSpPr/>
          <p:nvPr/>
        </p:nvSpPr>
        <p:spPr>
          <a:xfrm>
            <a:off x="8966425" y="-1"/>
            <a:ext cx="3228109" cy="2493818"/>
          </a:xfrm>
          <a:prstGeom prst="downArrowCallou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6D2ADB6F-5D9F-8697-0974-71475A619B26}"/>
              </a:ext>
            </a:extLst>
          </p:cNvPr>
          <p:cNvSpPr txBox="1"/>
          <p:nvPr/>
        </p:nvSpPr>
        <p:spPr>
          <a:xfrm>
            <a:off x="8964285" y="491837"/>
            <a:ext cx="346363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Goudy Old Style"/>
              </a:rPr>
              <a:t>Student Number</a:t>
            </a:r>
          </a:p>
        </p:txBody>
      </p:sp>
      <p:sp>
        <p:nvSpPr>
          <p:cNvPr id="20" name="TextBox 19">
            <a:extLst>
              <a:ext uri="{FF2B5EF4-FFF2-40B4-BE49-F238E27FC236}">
                <a16:creationId xmlns:a16="http://schemas.microsoft.com/office/drawing/2014/main" id="{1D67F2FE-D387-DA1F-AAC9-4C8B5C1822EF}"/>
              </a:ext>
            </a:extLst>
          </p:cNvPr>
          <p:cNvSpPr txBox="1"/>
          <p:nvPr/>
        </p:nvSpPr>
        <p:spPr>
          <a:xfrm>
            <a:off x="1445" y="2636635"/>
            <a:ext cx="66978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latin typeface="Avenir Next LT Pro"/>
                <a:cs typeface="Angsana New"/>
              </a:rPr>
              <a:t>Natali Horvathova</a:t>
            </a:r>
          </a:p>
        </p:txBody>
      </p:sp>
      <p:sp>
        <p:nvSpPr>
          <p:cNvPr id="21" name="TextBox 20">
            <a:extLst>
              <a:ext uri="{FF2B5EF4-FFF2-40B4-BE49-F238E27FC236}">
                <a16:creationId xmlns:a16="http://schemas.microsoft.com/office/drawing/2014/main" id="{4954809D-C350-887A-6357-6963EC978A52}"/>
              </a:ext>
            </a:extLst>
          </p:cNvPr>
          <p:cNvSpPr txBox="1"/>
          <p:nvPr/>
        </p:nvSpPr>
        <p:spPr>
          <a:xfrm>
            <a:off x="9387299" y="2778231"/>
            <a:ext cx="33943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t>2516153</a:t>
            </a:r>
          </a:p>
        </p:txBody>
      </p:sp>
      <p:sp>
        <p:nvSpPr>
          <p:cNvPr id="22" name="TextBox 21">
            <a:extLst>
              <a:ext uri="{FF2B5EF4-FFF2-40B4-BE49-F238E27FC236}">
                <a16:creationId xmlns:a16="http://schemas.microsoft.com/office/drawing/2014/main" id="{E8A99306-805A-8CCF-1CAC-DD4B8CC9D9A5}"/>
              </a:ext>
            </a:extLst>
          </p:cNvPr>
          <p:cNvSpPr txBox="1"/>
          <p:nvPr/>
        </p:nvSpPr>
        <p:spPr>
          <a:xfrm>
            <a:off x="1446" y="3555942"/>
            <a:ext cx="57324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Muizel Rodrigues </a:t>
            </a:r>
          </a:p>
        </p:txBody>
      </p:sp>
      <p:sp>
        <p:nvSpPr>
          <p:cNvPr id="23" name="TextBox 22">
            <a:extLst>
              <a:ext uri="{FF2B5EF4-FFF2-40B4-BE49-F238E27FC236}">
                <a16:creationId xmlns:a16="http://schemas.microsoft.com/office/drawing/2014/main" id="{D396D20A-6EB1-E330-5ABA-1C04266196C8}"/>
              </a:ext>
            </a:extLst>
          </p:cNvPr>
          <p:cNvSpPr txBox="1"/>
          <p:nvPr/>
        </p:nvSpPr>
        <p:spPr>
          <a:xfrm>
            <a:off x="9387299" y="3555942"/>
            <a:ext cx="31449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t>2510706</a:t>
            </a:r>
          </a:p>
        </p:txBody>
      </p:sp>
      <p:sp>
        <p:nvSpPr>
          <p:cNvPr id="24" name="TextBox 23">
            <a:extLst>
              <a:ext uri="{FF2B5EF4-FFF2-40B4-BE49-F238E27FC236}">
                <a16:creationId xmlns:a16="http://schemas.microsoft.com/office/drawing/2014/main" id="{C88D7713-2D82-55EF-87EF-CAB82DDA2C3E}"/>
              </a:ext>
            </a:extLst>
          </p:cNvPr>
          <p:cNvSpPr txBox="1"/>
          <p:nvPr/>
        </p:nvSpPr>
        <p:spPr>
          <a:xfrm>
            <a:off x="2555" y="4423316"/>
            <a:ext cx="75612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Ehizogie ineomon </a:t>
            </a:r>
          </a:p>
        </p:txBody>
      </p:sp>
      <p:sp>
        <p:nvSpPr>
          <p:cNvPr id="25" name="TextBox 24">
            <a:extLst>
              <a:ext uri="{FF2B5EF4-FFF2-40B4-BE49-F238E27FC236}">
                <a16:creationId xmlns:a16="http://schemas.microsoft.com/office/drawing/2014/main" id="{E2DD36D5-880E-E0F6-A70D-D7EFD1FD2E53}"/>
              </a:ext>
            </a:extLst>
          </p:cNvPr>
          <p:cNvSpPr txBox="1"/>
          <p:nvPr/>
        </p:nvSpPr>
        <p:spPr>
          <a:xfrm>
            <a:off x="9387299" y="4423317"/>
            <a:ext cx="29787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t>2509567</a:t>
            </a:r>
          </a:p>
        </p:txBody>
      </p:sp>
      <p:sp>
        <p:nvSpPr>
          <p:cNvPr id="26" name="TextBox 25">
            <a:extLst>
              <a:ext uri="{FF2B5EF4-FFF2-40B4-BE49-F238E27FC236}">
                <a16:creationId xmlns:a16="http://schemas.microsoft.com/office/drawing/2014/main" id="{D5FDDF9B-B0F6-F3BA-FB49-AE6192F92CC9}"/>
              </a:ext>
            </a:extLst>
          </p:cNvPr>
          <p:cNvSpPr txBox="1"/>
          <p:nvPr/>
        </p:nvSpPr>
        <p:spPr>
          <a:xfrm>
            <a:off x="4041" y="5302010"/>
            <a:ext cx="67859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Daphney Kevira Azetia </a:t>
            </a:r>
          </a:p>
        </p:txBody>
      </p:sp>
      <p:sp>
        <p:nvSpPr>
          <p:cNvPr id="27" name="TextBox 26">
            <a:extLst>
              <a:ext uri="{FF2B5EF4-FFF2-40B4-BE49-F238E27FC236}">
                <a16:creationId xmlns:a16="http://schemas.microsoft.com/office/drawing/2014/main" id="{42255DDE-4940-B3A2-9BC0-D5C273E096E2}"/>
              </a:ext>
            </a:extLst>
          </p:cNvPr>
          <p:cNvSpPr txBox="1"/>
          <p:nvPr/>
        </p:nvSpPr>
        <p:spPr>
          <a:xfrm>
            <a:off x="9387300" y="5302010"/>
            <a:ext cx="3505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t>2308813</a:t>
            </a:r>
          </a:p>
        </p:txBody>
      </p:sp>
      <p:sp>
        <p:nvSpPr>
          <p:cNvPr id="2" name="TextBox 1">
            <a:extLst>
              <a:ext uri="{FF2B5EF4-FFF2-40B4-BE49-F238E27FC236}">
                <a16:creationId xmlns:a16="http://schemas.microsoft.com/office/drawing/2014/main" id="{270AFAB5-929C-0497-66E2-433080BF996D}"/>
              </a:ext>
            </a:extLst>
          </p:cNvPr>
          <p:cNvSpPr txBox="1"/>
          <p:nvPr/>
        </p:nvSpPr>
        <p:spPr>
          <a:xfrm>
            <a:off x="3818376" y="200622"/>
            <a:ext cx="460917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i="1" u="sng" baseline="0" dirty="0">
                <a:latin typeface="Angsana New"/>
                <a:ea typeface="Angsana New"/>
                <a:cs typeface="Angsana New"/>
              </a:rPr>
              <a:t>Residential Care Home</a:t>
            </a:r>
            <a:r>
              <a:rPr lang="en-GB" sz="3200" b="1" i="1" u="sng" dirty="0">
                <a:latin typeface="Angsana New"/>
                <a:ea typeface="Angsana New"/>
                <a:cs typeface="Angsana New"/>
              </a:rPr>
              <a:t> is our Topic </a:t>
            </a:r>
            <a:endParaRPr lang="en-US" sz="3200" i="1" dirty="0"/>
          </a:p>
        </p:txBody>
      </p:sp>
      <p:sp>
        <p:nvSpPr>
          <p:cNvPr id="3" name="Rectangle 2">
            <a:extLst>
              <a:ext uri="{FF2B5EF4-FFF2-40B4-BE49-F238E27FC236}">
                <a16:creationId xmlns:a16="http://schemas.microsoft.com/office/drawing/2014/main" id="{B4A3D4D4-B7EE-D386-E299-0191D70E006C}"/>
              </a:ext>
            </a:extLst>
          </p:cNvPr>
          <p:cNvSpPr/>
          <p:nvPr/>
        </p:nvSpPr>
        <p:spPr>
          <a:xfrm>
            <a:off x="3717073" y="223024"/>
            <a:ext cx="4782634" cy="61951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626FA44-8DBC-6229-6380-94C1D7AA9C02}"/>
              </a:ext>
            </a:extLst>
          </p:cNvPr>
          <p:cNvSpPr txBox="1"/>
          <p:nvPr/>
        </p:nvSpPr>
        <p:spPr>
          <a:xfrm>
            <a:off x="6195" y="6120781"/>
            <a:ext cx="68208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t>Dayana Jimenez Perez</a:t>
            </a:r>
          </a:p>
        </p:txBody>
      </p:sp>
      <p:sp>
        <p:nvSpPr>
          <p:cNvPr id="6" name="TextBox 5">
            <a:extLst>
              <a:ext uri="{FF2B5EF4-FFF2-40B4-BE49-F238E27FC236}">
                <a16:creationId xmlns:a16="http://schemas.microsoft.com/office/drawing/2014/main" id="{4EB00A6F-9047-7A5C-0DA5-F32E5B9F9D7C}"/>
              </a:ext>
            </a:extLst>
          </p:cNvPr>
          <p:cNvSpPr txBox="1"/>
          <p:nvPr/>
        </p:nvSpPr>
        <p:spPr>
          <a:xfrm>
            <a:off x="9323658" y="6120780"/>
            <a:ext cx="27382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dirty="0"/>
              <a:t>2439114</a:t>
            </a:r>
          </a:p>
        </p:txBody>
      </p:sp>
      <p:pic>
        <p:nvPicPr>
          <p:cNvPr id="7" name="Picture 6" descr="Presentation icon vector sign and symbol isolated on white background, Presentation  logo concept icon Stock Vector | Adobe Stock">
            <a:extLst>
              <a:ext uri="{FF2B5EF4-FFF2-40B4-BE49-F238E27FC236}">
                <a16:creationId xmlns:a16="http://schemas.microsoft.com/office/drawing/2014/main" id="{3849AE78-6387-F684-F8D5-9F6D5DA15708}"/>
              </a:ext>
            </a:extLst>
          </p:cNvPr>
          <p:cNvPicPr>
            <a:picLocks noChangeAspect="1"/>
          </p:cNvPicPr>
          <p:nvPr/>
        </p:nvPicPr>
        <p:blipFill>
          <a:blip r:embed="rId2"/>
          <a:srcRect l="7136" t="1400" r="2987" b="2818"/>
          <a:stretch>
            <a:fillRect/>
          </a:stretch>
        </p:blipFill>
        <p:spPr>
          <a:xfrm>
            <a:off x="4717586" y="1421780"/>
            <a:ext cx="3629961" cy="3873874"/>
          </a:xfrm>
          <a:prstGeom prst="rect">
            <a:avLst/>
          </a:prstGeom>
        </p:spPr>
      </p:pic>
    </p:spTree>
    <p:extLst>
      <p:ext uri="{BB962C8B-B14F-4D97-AF65-F5344CB8AC3E}">
        <p14:creationId xmlns:p14="http://schemas.microsoft.com/office/powerpoint/2010/main" val="3027264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4D264-EA94-851F-5D56-C1BA59752668}"/>
              </a:ext>
            </a:extLst>
          </p:cNvPr>
          <p:cNvSpPr>
            <a:spLocks noGrp="1"/>
          </p:cNvSpPr>
          <p:nvPr>
            <p:ph type="title"/>
          </p:nvPr>
        </p:nvSpPr>
        <p:spPr>
          <a:xfrm>
            <a:off x="1252172" y="1873"/>
            <a:ext cx="10213200" cy="1112836"/>
          </a:xfrm>
        </p:spPr>
        <p:txBody>
          <a:bodyPr>
            <a:normAutofit/>
          </a:bodyPr>
          <a:lstStyle/>
          <a:p>
            <a:r>
              <a:rPr lang="en-GB" sz="4800" b="1" u="sng" dirty="0">
                <a:solidFill>
                  <a:srgbClr val="00B0F0"/>
                </a:solidFill>
              </a:rPr>
              <a:t>Acknowledgement of the use of AI</a:t>
            </a:r>
          </a:p>
        </p:txBody>
      </p:sp>
      <p:sp>
        <p:nvSpPr>
          <p:cNvPr id="3" name="TextBox 2">
            <a:extLst>
              <a:ext uri="{FF2B5EF4-FFF2-40B4-BE49-F238E27FC236}">
                <a16:creationId xmlns:a16="http://schemas.microsoft.com/office/drawing/2014/main" id="{3FB71E51-1C6D-820A-5D4D-2812A1DA5979}"/>
              </a:ext>
            </a:extLst>
          </p:cNvPr>
          <p:cNvSpPr txBox="1"/>
          <p:nvPr/>
        </p:nvSpPr>
        <p:spPr>
          <a:xfrm>
            <a:off x="297364" y="2558585"/>
            <a:ext cx="875990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AI in health and social care is transforming the way we deliver and receive care Ai tools are enhancing diagnosis personalizing treatment plans and streamlining administrative tasks freeing up time for care professional's to focus on what matters most </a:t>
            </a:r>
          </a:p>
          <a:p>
            <a:endParaRPr lang="en-GB" sz="2000" b="1" dirty="0"/>
          </a:p>
          <a:p>
            <a:r>
              <a:rPr lang="en-GB" sz="2000" b="1" dirty="0"/>
              <a:t>Human connection and compassion as we continue to explore the potential of AI in healthcare its essential to prioritize responsible innovation ensuring that technology complements rather than replaces the expertise and empathy of healthcare professionals </a:t>
            </a:r>
          </a:p>
        </p:txBody>
      </p:sp>
      <p:sp>
        <p:nvSpPr>
          <p:cNvPr id="4" name="Speech Bubble: Rectangle with Corners Rounded 3">
            <a:extLst>
              <a:ext uri="{FF2B5EF4-FFF2-40B4-BE49-F238E27FC236}">
                <a16:creationId xmlns:a16="http://schemas.microsoft.com/office/drawing/2014/main" id="{733BEF0A-CFFE-A2B9-3188-6384E3B81EEF}"/>
              </a:ext>
            </a:extLst>
          </p:cNvPr>
          <p:cNvSpPr/>
          <p:nvPr/>
        </p:nvSpPr>
        <p:spPr>
          <a:xfrm>
            <a:off x="173464" y="2162098"/>
            <a:ext cx="8412976" cy="3481660"/>
          </a:xfrm>
          <a:prstGeom prst="wedgeRoundRectCallou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Medical Marvels: Unlocking the Future of Healthcare with Artificial  Intelligence | by DataMindsRoshan | Medium">
            <a:extLst>
              <a:ext uri="{FF2B5EF4-FFF2-40B4-BE49-F238E27FC236}">
                <a16:creationId xmlns:a16="http://schemas.microsoft.com/office/drawing/2014/main" id="{8D7A7B46-D04D-77A1-576E-F5552119B0C5}"/>
              </a:ext>
            </a:extLst>
          </p:cNvPr>
          <p:cNvPicPr>
            <a:picLocks noChangeAspect="1"/>
          </p:cNvPicPr>
          <p:nvPr/>
        </p:nvPicPr>
        <p:blipFill>
          <a:blip r:embed="rId2"/>
          <a:stretch>
            <a:fillRect/>
          </a:stretch>
        </p:blipFill>
        <p:spPr>
          <a:xfrm>
            <a:off x="8806985" y="1648522"/>
            <a:ext cx="3201639" cy="3201639"/>
          </a:xfrm>
          <a:prstGeom prst="rect">
            <a:avLst/>
          </a:prstGeom>
          <a:ln>
            <a:noFill/>
          </a:ln>
          <a:effectLst>
            <a:softEdge rad="112500"/>
          </a:effectLst>
        </p:spPr>
      </p:pic>
    </p:spTree>
    <p:extLst>
      <p:ext uri="{BB962C8B-B14F-4D97-AF65-F5344CB8AC3E}">
        <p14:creationId xmlns:p14="http://schemas.microsoft.com/office/powerpoint/2010/main" val="3373455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6F383-072A-BFED-DE66-833A2C1BE5C9}"/>
              </a:ext>
            </a:extLst>
          </p:cNvPr>
          <p:cNvSpPr>
            <a:spLocks noGrp="1"/>
          </p:cNvSpPr>
          <p:nvPr>
            <p:ph type="title"/>
          </p:nvPr>
        </p:nvSpPr>
        <p:spPr>
          <a:xfrm>
            <a:off x="1848" y="-555687"/>
            <a:ext cx="10213200" cy="1112836"/>
          </a:xfrm>
        </p:spPr>
        <p:txBody>
          <a:bodyPr/>
          <a:lstStyle/>
          <a:p>
            <a:r>
              <a:rPr lang="en-GB" dirty="0"/>
              <a:t>Content </a:t>
            </a:r>
          </a:p>
        </p:txBody>
      </p:sp>
      <p:sp>
        <p:nvSpPr>
          <p:cNvPr id="3" name="TextBox 2">
            <a:extLst>
              <a:ext uri="{FF2B5EF4-FFF2-40B4-BE49-F238E27FC236}">
                <a16:creationId xmlns:a16="http://schemas.microsoft.com/office/drawing/2014/main" id="{65FEB722-1356-BCEF-FE0B-AE8D861B3D38}"/>
              </a:ext>
            </a:extLst>
          </p:cNvPr>
          <p:cNvSpPr txBox="1"/>
          <p:nvPr/>
        </p:nvSpPr>
        <p:spPr>
          <a:xfrm>
            <a:off x="135549" y="914003"/>
            <a:ext cx="436136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Medical care </a:t>
            </a:r>
          </a:p>
          <a:p>
            <a:endParaRPr lang="en-GB" b="1" dirty="0"/>
          </a:p>
          <a:p>
            <a:pPr marL="285750" indent="-285750">
              <a:buFont typeface="Arial"/>
              <a:buChar char="•"/>
            </a:pPr>
            <a:r>
              <a:rPr lang="en-GB" b="1" dirty="0"/>
              <a:t>Regular GP visits and consultations </a:t>
            </a:r>
          </a:p>
          <a:p>
            <a:pPr marL="285750" indent="-285750">
              <a:buFont typeface="Arial"/>
              <a:buChar char="•"/>
            </a:pPr>
            <a:endParaRPr lang="en-GB" b="1" dirty="0"/>
          </a:p>
          <a:p>
            <a:pPr marL="285750" indent="-285750">
              <a:buFont typeface="Arial"/>
              <a:buChar char="•"/>
            </a:pPr>
            <a:r>
              <a:rPr lang="en-GB" b="1" dirty="0"/>
              <a:t>Medication management and administration </a:t>
            </a:r>
          </a:p>
          <a:p>
            <a:pPr marL="285750" indent="-285750">
              <a:buFont typeface="Arial"/>
              <a:buChar char="•"/>
            </a:pPr>
            <a:endParaRPr lang="en-GB" b="1" dirty="0"/>
          </a:p>
          <a:p>
            <a:pPr marL="285750" indent="-285750">
              <a:buFont typeface="Arial"/>
              <a:buChar char="•"/>
            </a:pPr>
            <a:r>
              <a:rPr lang="en-GB" b="1" dirty="0"/>
              <a:t>Wound care and management </a:t>
            </a:r>
          </a:p>
          <a:p>
            <a:pPr marL="285750" indent="-285750">
              <a:buFont typeface="Arial"/>
              <a:buChar char="•"/>
            </a:pPr>
            <a:endParaRPr lang="en-GB" b="1" dirty="0"/>
          </a:p>
          <a:p>
            <a:pPr marL="285750" indent="-285750">
              <a:buFont typeface="Arial"/>
              <a:buChar char="•"/>
            </a:pPr>
            <a:r>
              <a:rPr lang="en-GB" b="1" dirty="0"/>
              <a:t>Chronic disease management example of diabetes and hypertension </a:t>
            </a:r>
          </a:p>
          <a:p>
            <a:pPr marL="285750" indent="-285750">
              <a:buFont typeface="Arial"/>
              <a:buChar char="•"/>
            </a:pPr>
            <a:endParaRPr lang="en-GB" dirty="0"/>
          </a:p>
          <a:p>
            <a:pPr marL="285750" indent="-285750">
              <a:buFont typeface="Arial"/>
              <a:buChar char="•"/>
            </a:pPr>
            <a:endParaRPr lang="en-GB" dirty="0"/>
          </a:p>
        </p:txBody>
      </p:sp>
      <p:sp>
        <p:nvSpPr>
          <p:cNvPr id="4" name="TextBox 3">
            <a:extLst>
              <a:ext uri="{FF2B5EF4-FFF2-40B4-BE49-F238E27FC236}">
                <a16:creationId xmlns:a16="http://schemas.microsoft.com/office/drawing/2014/main" id="{8C71859C-D56C-4B81-CBD9-741538077697}"/>
              </a:ext>
            </a:extLst>
          </p:cNvPr>
          <p:cNvSpPr txBox="1"/>
          <p:nvPr/>
        </p:nvSpPr>
        <p:spPr>
          <a:xfrm>
            <a:off x="5055219" y="706244"/>
            <a:ext cx="40639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Nursing care </a:t>
            </a:r>
          </a:p>
          <a:p>
            <a:endParaRPr lang="en-GB" b="1" dirty="0"/>
          </a:p>
          <a:p>
            <a:pPr marL="285750" indent="-285750">
              <a:buFont typeface="Arial"/>
              <a:buChar char="•"/>
            </a:pPr>
            <a:r>
              <a:rPr lang="en-GB" b="1" dirty="0"/>
              <a:t>24/7 nursing support </a:t>
            </a:r>
          </a:p>
          <a:p>
            <a:pPr marL="285750" indent="-285750">
              <a:buFont typeface="Arial"/>
              <a:buChar char="•"/>
            </a:pPr>
            <a:endParaRPr lang="en-GB" b="1" dirty="0"/>
          </a:p>
          <a:p>
            <a:pPr marL="285750" indent="-285750">
              <a:buFont typeface="Arial"/>
              <a:buChar char="•"/>
            </a:pPr>
            <a:r>
              <a:rPr lang="en-GB" b="1" dirty="0"/>
              <a:t>Post operative care </a:t>
            </a:r>
          </a:p>
          <a:p>
            <a:pPr marL="285750" indent="-285750">
              <a:buFont typeface="Arial"/>
              <a:buChar char="•"/>
            </a:pPr>
            <a:endParaRPr lang="en-GB" b="1" dirty="0"/>
          </a:p>
          <a:p>
            <a:pPr marL="285750" indent="-285750">
              <a:buFont typeface="Arial"/>
              <a:buChar char="•"/>
            </a:pPr>
            <a:r>
              <a:rPr lang="en-GB" b="1" dirty="0"/>
              <a:t>Palliative care </a:t>
            </a:r>
          </a:p>
          <a:p>
            <a:pPr marL="285750" indent="-285750">
              <a:buFont typeface="Arial"/>
              <a:buChar char="•"/>
            </a:pPr>
            <a:endParaRPr lang="en-GB" b="1" dirty="0"/>
          </a:p>
          <a:p>
            <a:pPr marL="285750" indent="-285750">
              <a:buFont typeface="Arial"/>
              <a:buChar char="•"/>
            </a:pPr>
            <a:r>
              <a:rPr lang="en-GB" b="1" dirty="0"/>
              <a:t>End of life care </a:t>
            </a:r>
          </a:p>
          <a:p>
            <a:endParaRPr lang="en-GB" dirty="0"/>
          </a:p>
        </p:txBody>
      </p:sp>
      <p:sp>
        <p:nvSpPr>
          <p:cNvPr id="5" name="TextBox 4">
            <a:extLst>
              <a:ext uri="{FF2B5EF4-FFF2-40B4-BE49-F238E27FC236}">
                <a16:creationId xmlns:a16="http://schemas.microsoft.com/office/drawing/2014/main" id="{FB339C27-CCCB-54FC-D824-872515F1C48B}"/>
              </a:ext>
            </a:extLst>
          </p:cNvPr>
          <p:cNvSpPr txBox="1"/>
          <p:nvPr/>
        </p:nvSpPr>
        <p:spPr>
          <a:xfrm>
            <a:off x="5054327" y="4060035"/>
            <a:ext cx="418790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Social Activities </a:t>
            </a:r>
            <a:endParaRPr lang="en-US" b="1" dirty="0"/>
          </a:p>
          <a:p>
            <a:endParaRPr lang="en-GB" b="1" dirty="0"/>
          </a:p>
          <a:p>
            <a:pPr marL="285750" indent="-285750">
              <a:buFont typeface="Arial"/>
              <a:buChar char="•"/>
            </a:pPr>
            <a:r>
              <a:rPr lang="en-GB" b="1" dirty="0"/>
              <a:t>Exercise classes </a:t>
            </a:r>
          </a:p>
          <a:p>
            <a:pPr marL="285750" indent="-285750">
              <a:buFont typeface="Arial"/>
              <a:buChar char="•"/>
            </a:pPr>
            <a:endParaRPr lang="en-GB" b="1" dirty="0"/>
          </a:p>
          <a:p>
            <a:pPr marL="285750" indent="-285750">
              <a:buFont typeface="Arial"/>
              <a:buChar char="•"/>
            </a:pPr>
            <a:r>
              <a:rPr lang="en-GB" b="1" dirty="0"/>
              <a:t>Arts and crafts </a:t>
            </a:r>
          </a:p>
          <a:p>
            <a:pPr marL="285750" indent="-285750">
              <a:buFont typeface="Arial"/>
              <a:buChar char="•"/>
            </a:pPr>
            <a:endParaRPr lang="en-GB" b="1" dirty="0"/>
          </a:p>
          <a:p>
            <a:pPr marL="285750" indent="-285750">
              <a:buFont typeface="Arial"/>
              <a:buChar char="•"/>
            </a:pPr>
            <a:r>
              <a:rPr lang="en-GB" b="1" dirty="0"/>
              <a:t>Music and entertainment </a:t>
            </a:r>
          </a:p>
          <a:p>
            <a:pPr marL="285750" indent="-285750">
              <a:buFont typeface="Arial"/>
              <a:buChar char="•"/>
            </a:pPr>
            <a:endParaRPr lang="en-GB" b="1" dirty="0"/>
          </a:p>
          <a:p>
            <a:pPr marL="285750" indent="-285750">
              <a:buFont typeface="Arial"/>
              <a:buChar char="•"/>
            </a:pPr>
            <a:r>
              <a:rPr lang="en-GB" b="1" dirty="0"/>
              <a:t>Outings and excursions </a:t>
            </a:r>
          </a:p>
        </p:txBody>
      </p:sp>
      <p:sp>
        <p:nvSpPr>
          <p:cNvPr id="6" name="TextBox 5">
            <a:extLst>
              <a:ext uri="{FF2B5EF4-FFF2-40B4-BE49-F238E27FC236}">
                <a16:creationId xmlns:a16="http://schemas.microsoft.com/office/drawing/2014/main" id="{D584C0C1-34B8-8363-2FC3-9CD7F4C7C12A}"/>
              </a:ext>
            </a:extLst>
          </p:cNvPr>
          <p:cNvSpPr txBox="1"/>
          <p:nvPr/>
        </p:nvSpPr>
        <p:spPr>
          <a:xfrm>
            <a:off x="8993879" y="1712133"/>
            <a:ext cx="292156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Health Monitoring </a:t>
            </a:r>
          </a:p>
          <a:p>
            <a:endParaRPr lang="en-GB" b="1" dirty="0"/>
          </a:p>
          <a:p>
            <a:pPr marL="285750" indent="-285750">
              <a:buFont typeface="Arial"/>
              <a:buChar char="•"/>
            </a:pPr>
            <a:r>
              <a:rPr lang="en-GB" b="1" dirty="0"/>
              <a:t>Blood pressure monitoring </a:t>
            </a:r>
          </a:p>
          <a:p>
            <a:pPr marL="285750" indent="-285750">
              <a:buFont typeface="Arial"/>
              <a:buChar char="•"/>
            </a:pPr>
            <a:endParaRPr lang="en-GB" b="1" dirty="0"/>
          </a:p>
          <a:p>
            <a:pPr marL="285750" indent="-285750">
              <a:buFont typeface="Arial"/>
              <a:buChar char="•"/>
            </a:pPr>
            <a:r>
              <a:rPr lang="en-GB" b="1" dirty="0"/>
              <a:t>Blood glucose monitoring </a:t>
            </a:r>
          </a:p>
          <a:p>
            <a:pPr marL="285750" indent="-285750">
              <a:buFont typeface="Arial"/>
              <a:buChar char="•"/>
            </a:pPr>
            <a:endParaRPr lang="en-GB" b="1" dirty="0"/>
          </a:p>
          <a:p>
            <a:pPr marL="285750" indent="-285750">
              <a:buFont typeface="Arial"/>
              <a:buChar char="•"/>
            </a:pPr>
            <a:r>
              <a:rPr lang="en-GB" b="1" dirty="0"/>
              <a:t>Weight management </a:t>
            </a:r>
          </a:p>
          <a:p>
            <a:pPr marL="285750" indent="-285750">
              <a:buFont typeface="Arial"/>
              <a:buChar char="•"/>
            </a:pPr>
            <a:endParaRPr lang="en-GB" b="1" dirty="0"/>
          </a:p>
          <a:p>
            <a:pPr marL="285750" indent="-285750">
              <a:buFont typeface="Arial"/>
              <a:buChar char="•"/>
            </a:pPr>
            <a:r>
              <a:rPr lang="en-GB" b="1" dirty="0"/>
              <a:t>Nutritional support </a:t>
            </a:r>
          </a:p>
        </p:txBody>
      </p:sp>
      <p:sp>
        <p:nvSpPr>
          <p:cNvPr id="7" name="Rectangle 6">
            <a:extLst>
              <a:ext uri="{FF2B5EF4-FFF2-40B4-BE49-F238E27FC236}">
                <a16:creationId xmlns:a16="http://schemas.microsoft.com/office/drawing/2014/main" id="{91A25B77-9E3E-EA90-9659-43457CEA8CC8}"/>
              </a:ext>
            </a:extLst>
          </p:cNvPr>
          <p:cNvSpPr/>
          <p:nvPr/>
        </p:nvSpPr>
        <p:spPr>
          <a:xfrm>
            <a:off x="12985" y="897599"/>
            <a:ext cx="4471490" cy="368822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D5704D3B-6B90-8B2B-7C96-87801EA89927}"/>
              </a:ext>
            </a:extLst>
          </p:cNvPr>
          <p:cNvSpPr/>
          <p:nvPr/>
        </p:nvSpPr>
        <p:spPr>
          <a:xfrm>
            <a:off x="4844585" y="656682"/>
            <a:ext cx="3494048" cy="3023219"/>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C94F04F-0B75-4E34-8DA5-454D58555C9C}"/>
              </a:ext>
            </a:extLst>
          </p:cNvPr>
          <p:cNvSpPr/>
          <p:nvPr/>
        </p:nvSpPr>
        <p:spPr>
          <a:xfrm>
            <a:off x="8968901" y="1711538"/>
            <a:ext cx="2948878" cy="315951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E7B9797-1F4F-6179-0A9E-B504DE4413E0}"/>
              </a:ext>
            </a:extLst>
          </p:cNvPr>
          <p:cNvSpPr/>
          <p:nvPr/>
        </p:nvSpPr>
        <p:spPr>
          <a:xfrm>
            <a:off x="4972948" y="4061274"/>
            <a:ext cx="3246243" cy="2527609"/>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4837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BB4470F-4B03-A5D9-7FEF-EA0F33782EA0}"/>
              </a:ext>
            </a:extLst>
          </p:cNvPr>
          <p:cNvSpPr txBox="1"/>
          <p:nvPr/>
        </p:nvSpPr>
        <p:spPr>
          <a:xfrm>
            <a:off x="-483096" y="-883012"/>
            <a:ext cx="3528000" cy="23032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3200" b="1" i="1" kern="1200" cap="none" spc="0" baseline="0" dirty="0">
                <a:latin typeface="Helvetica"/>
                <a:ea typeface="+mj-ea"/>
                <a:cs typeface="Helvetica"/>
              </a:rPr>
              <a:t>Introduction </a:t>
            </a:r>
          </a:p>
        </p:txBody>
      </p:sp>
      <p:cxnSp>
        <p:nvCxnSpPr>
          <p:cNvPr id="25" name="Straight Connector 24">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Care Home Listing for Sunrise Sonning - Age Space">
            <a:extLst>
              <a:ext uri="{FF2B5EF4-FFF2-40B4-BE49-F238E27FC236}">
                <a16:creationId xmlns:a16="http://schemas.microsoft.com/office/drawing/2014/main" id="{DA9E5BC9-642C-24B8-F68A-ECC8EE68462B}"/>
              </a:ext>
            </a:extLst>
          </p:cNvPr>
          <p:cNvPicPr>
            <a:picLocks noChangeAspect="1"/>
          </p:cNvPicPr>
          <p:nvPr/>
        </p:nvPicPr>
        <p:blipFill>
          <a:blip r:embed="rId2"/>
          <a:srcRect t="14172" b="14172"/>
          <a:stretch>
            <a:fillRect/>
          </a:stretch>
        </p:blipFill>
        <p:spPr>
          <a:xfrm>
            <a:off x="20" y="3429000"/>
            <a:ext cx="12191977" cy="3429000"/>
          </a:xfrm>
          <a:prstGeom prst="rect">
            <a:avLst/>
          </a:prstGeom>
        </p:spPr>
      </p:pic>
      <p:sp>
        <p:nvSpPr>
          <p:cNvPr id="5" name="TextBox 4">
            <a:extLst>
              <a:ext uri="{FF2B5EF4-FFF2-40B4-BE49-F238E27FC236}">
                <a16:creationId xmlns:a16="http://schemas.microsoft.com/office/drawing/2014/main" id="{5534A82E-6841-C815-48A0-D1FD94DF5B5B}"/>
              </a:ext>
            </a:extLst>
          </p:cNvPr>
          <p:cNvSpPr txBox="1"/>
          <p:nvPr/>
        </p:nvSpPr>
        <p:spPr>
          <a:xfrm>
            <a:off x="-2" y="997415"/>
            <a:ext cx="758282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ngsana New"/>
                <a:cs typeface="Angsana New"/>
              </a:rPr>
              <a:t>Welcome to Sunrise Residential Care Home we're you will have access to a range of healthcare services including GP visits, medication management and therapy sessions our team is passionate about promoting your health and independence our experienced staff will offer you dignity and respect we're looking forward to getting to know you and supporting your journey </a:t>
            </a:r>
          </a:p>
        </p:txBody>
      </p:sp>
      <p:pic>
        <p:nvPicPr>
          <p:cNvPr id="6" name="Picture 5" descr="Care home roles | Who works in a care home">
            <a:extLst>
              <a:ext uri="{FF2B5EF4-FFF2-40B4-BE49-F238E27FC236}">
                <a16:creationId xmlns:a16="http://schemas.microsoft.com/office/drawing/2014/main" id="{2A2BD7AB-2BB8-B11D-986E-F976775F0377}"/>
              </a:ext>
            </a:extLst>
          </p:cNvPr>
          <p:cNvPicPr>
            <a:picLocks noChangeAspect="1"/>
          </p:cNvPicPr>
          <p:nvPr/>
        </p:nvPicPr>
        <p:blipFill>
          <a:blip r:embed="rId3"/>
          <a:stretch>
            <a:fillRect/>
          </a:stretch>
        </p:blipFill>
        <p:spPr>
          <a:xfrm>
            <a:off x="8365570" y="467038"/>
            <a:ext cx="3826067" cy="2501977"/>
          </a:xfrm>
          <a:prstGeom prst="rect">
            <a:avLst/>
          </a:prstGeom>
          <a:ln>
            <a:noFill/>
          </a:ln>
          <a:effectLst>
            <a:softEdge rad="112500"/>
          </a:effectLst>
        </p:spPr>
      </p:pic>
    </p:spTree>
    <p:extLst>
      <p:ext uri="{BB962C8B-B14F-4D97-AF65-F5344CB8AC3E}">
        <p14:creationId xmlns:p14="http://schemas.microsoft.com/office/powerpoint/2010/main" val="916828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DFE13-ADE7-5E0F-EB8F-C2B42BDB3E78}"/>
              </a:ext>
            </a:extLst>
          </p:cNvPr>
          <p:cNvSpPr>
            <a:spLocks noGrp="1"/>
          </p:cNvSpPr>
          <p:nvPr>
            <p:ph type="title"/>
          </p:nvPr>
        </p:nvSpPr>
        <p:spPr>
          <a:xfrm>
            <a:off x="989400" y="-951"/>
            <a:ext cx="10213200" cy="1112836"/>
          </a:xfrm>
        </p:spPr>
        <p:txBody>
          <a:bodyPr/>
          <a:lstStyle/>
          <a:p>
            <a:r>
              <a:rPr lang="en-GB" b="1" u="sng" dirty="0"/>
              <a:t>Benefits and Limitations within Sunrise Residential Care Home and Limitation </a:t>
            </a:r>
          </a:p>
        </p:txBody>
      </p:sp>
      <p:sp>
        <p:nvSpPr>
          <p:cNvPr id="3" name="TextBox 2">
            <a:extLst>
              <a:ext uri="{FF2B5EF4-FFF2-40B4-BE49-F238E27FC236}">
                <a16:creationId xmlns:a16="http://schemas.microsoft.com/office/drawing/2014/main" id="{27884A20-1FAB-5161-90FE-5535E92598B5}"/>
              </a:ext>
            </a:extLst>
          </p:cNvPr>
          <p:cNvSpPr txBox="1"/>
          <p:nvPr/>
        </p:nvSpPr>
        <p:spPr>
          <a:xfrm>
            <a:off x="1635" y="1109125"/>
            <a:ext cx="494370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chemeClr val="accent4">
                    <a:lumMod val="60000"/>
                    <a:lumOff val="40000"/>
                  </a:schemeClr>
                </a:solidFill>
              </a:rPr>
              <a:t>Benefits </a:t>
            </a:r>
          </a:p>
          <a:p>
            <a:endParaRPr lang="en-GB" dirty="0"/>
          </a:p>
          <a:p>
            <a:pPr marL="285750" indent="-285750">
              <a:buFont typeface="Arial"/>
              <a:buChar char="•"/>
            </a:pPr>
            <a:r>
              <a:rPr lang="en-GB" dirty="0"/>
              <a:t>Provides a supportive and caring environment for residents with dementia or other care needs </a:t>
            </a:r>
          </a:p>
          <a:p>
            <a:pPr marL="285750" indent="-285750">
              <a:buFont typeface="Arial"/>
              <a:buChar char="•"/>
            </a:pPr>
            <a:endParaRPr lang="en-GB" dirty="0"/>
          </a:p>
          <a:p>
            <a:pPr marL="285750" indent="-285750">
              <a:buFont typeface="Arial"/>
              <a:buChar char="•"/>
            </a:pPr>
            <a:r>
              <a:rPr lang="en-GB" dirty="0"/>
              <a:t>Offers a home like atmosphere with personalised care and activities </a:t>
            </a:r>
          </a:p>
          <a:p>
            <a:pPr marL="285750" indent="-285750">
              <a:buFont typeface="Arial"/>
              <a:buChar char="•"/>
            </a:pPr>
            <a:endParaRPr lang="en-GB" dirty="0"/>
          </a:p>
          <a:p>
            <a:pPr marL="285750" indent="-285750">
              <a:buFont typeface="Arial"/>
              <a:buChar char="•"/>
            </a:pPr>
            <a:r>
              <a:rPr lang="en-GB" dirty="0"/>
              <a:t>Trained staff provide 24/7 support and care </a:t>
            </a:r>
          </a:p>
          <a:p>
            <a:pPr marL="285750" indent="-285750">
              <a:buFont typeface="Arial"/>
              <a:buChar char="•"/>
            </a:pPr>
            <a:endParaRPr lang="en-GB" dirty="0"/>
          </a:p>
          <a:p>
            <a:pPr marL="285750" indent="-285750">
              <a:buFont typeface="Arial"/>
              <a:buChar char="•"/>
            </a:pPr>
            <a:r>
              <a:rPr lang="en-GB" dirty="0"/>
              <a:t>Opportunities  for social interaction and community engagement </a:t>
            </a:r>
          </a:p>
          <a:p>
            <a:pPr marL="285750" indent="-285750">
              <a:buFont typeface="Arial"/>
              <a:buChar char="•"/>
            </a:pPr>
            <a:endParaRPr lang="en-GB" dirty="0"/>
          </a:p>
          <a:p>
            <a:pPr marL="285750" indent="-285750">
              <a:buFont typeface="Arial"/>
              <a:buChar char="•"/>
            </a:pPr>
            <a:r>
              <a:rPr lang="en-GB" dirty="0"/>
              <a:t>Respite for family carers and loved ones </a:t>
            </a:r>
          </a:p>
          <a:p>
            <a:pPr marL="285750" indent="-285750">
              <a:buFont typeface="Arial"/>
              <a:buChar char="•"/>
            </a:pPr>
            <a:endParaRPr lang="en-GB" dirty="0"/>
          </a:p>
          <a:p>
            <a:pPr marL="285750" indent="-285750">
              <a:buFont typeface="Arial"/>
              <a:buChar char="•"/>
            </a:pPr>
            <a:r>
              <a:rPr lang="en-GB" dirty="0"/>
              <a:t>Access to specialist care and therapies </a:t>
            </a:r>
          </a:p>
          <a:p>
            <a:pPr marL="285750" indent="-285750">
              <a:buFont typeface="Arial"/>
              <a:buChar char="•"/>
            </a:pPr>
            <a:endParaRPr lang="en-GB" dirty="0"/>
          </a:p>
          <a:p>
            <a:pPr marL="285750" indent="-285750">
              <a:buFont typeface="Arial"/>
              <a:buChar char="•"/>
            </a:pPr>
            <a:r>
              <a:rPr lang="en-GB" dirty="0"/>
              <a:t>Support with daily living tasks such as bathing </a:t>
            </a:r>
          </a:p>
        </p:txBody>
      </p:sp>
      <p:sp>
        <p:nvSpPr>
          <p:cNvPr id="4" name="TextBox 3">
            <a:extLst>
              <a:ext uri="{FF2B5EF4-FFF2-40B4-BE49-F238E27FC236}">
                <a16:creationId xmlns:a16="http://schemas.microsoft.com/office/drawing/2014/main" id="{28F1A9F1-AB6B-BD72-B442-540A88556DD4}"/>
              </a:ext>
            </a:extLst>
          </p:cNvPr>
          <p:cNvSpPr txBox="1"/>
          <p:nvPr/>
        </p:nvSpPr>
        <p:spPr>
          <a:xfrm>
            <a:off x="6145560" y="1139902"/>
            <a:ext cx="553843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chemeClr val="accent4">
                    <a:lumMod val="60000"/>
                    <a:lumOff val="40000"/>
                  </a:schemeClr>
                </a:solidFill>
              </a:rPr>
              <a:t>Limitation </a:t>
            </a:r>
          </a:p>
          <a:p>
            <a:endParaRPr lang="en-GB" dirty="0"/>
          </a:p>
          <a:p>
            <a:pPr marL="285750" indent="-285750">
              <a:buFont typeface="Arial"/>
              <a:buChar char="•"/>
            </a:pPr>
            <a:r>
              <a:rPr lang="en-GB" dirty="0"/>
              <a:t>May not be suitable for resident with complex medical needs </a:t>
            </a:r>
          </a:p>
          <a:p>
            <a:pPr marL="285750" indent="-285750">
              <a:buFont typeface="Arial"/>
              <a:buChar char="•"/>
            </a:pPr>
            <a:endParaRPr lang="en-GB" dirty="0"/>
          </a:p>
          <a:p>
            <a:pPr marL="285750" indent="-285750">
              <a:buFont typeface="Arial"/>
              <a:buChar char="•"/>
            </a:pPr>
            <a:r>
              <a:rPr lang="en-GB" dirty="0"/>
              <a:t>Limited availability and long waiting lists </a:t>
            </a:r>
          </a:p>
          <a:p>
            <a:pPr marL="285750" indent="-285750">
              <a:buFont typeface="Arial"/>
              <a:buChar char="•"/>
            </a:pPr>
            <a:endParaRPr lang="en-GB" dirty="0"/>
          </a:p>
          <a:p>
            <a:pPr marL="285750" indent="-285750">
              <a:buFont typeface="Arial"/>
              <a:buChar char="•"/>
            </a:pPr>
            <a:r>
              <a:rPr lang="en-GB" dirty="0"/>
              <a:t>High staff turnover and recruitment challenges </a:t>
            </a:r>
          </a:p>
          <a:p>
            <a:pPr marL="285750" indent="-285750">
              <a:buFont typeface="Arial"/>
              <a:buChar char="•"/>
            </a:pPr>
            <a:endParaRPr lang="en-GB" dirty="0"/>
          </a:p>
          <a:p>
            <a:pPr marL="285750" indent="-285750">
              <a:buFont typeface="Arial"/>
              <a:buChar char="•"/>
            </a:pPr>
            <a:r>
              <a:rPr lang="en-GB" dirty="0"/>
              <a:t>Potential for social isolation if not enough activities or </a:t>
            </a:r>
            <a:r>
              <a:rPr lang="en-GB" dirty="0" err="1"/>
              <a:t>engaement</a:t>
            </a:r>
            <a:r>
              <a:rPr lang="en-GB" dirty="0"/>
              <a:t> </a:t>
            </a:r>
          </a:p>
          <a:p>
            <a:pPr marL="285750" indent="-285750">
              <a:buFont typeface="Arial"/>
              <a:buChar char="•"/>
            </a:pPr>
            <a:endParaRPr lang="en-GB" dirty="0"/>
          </a:p>
          <a:p>
            <a:pPr marL="285750" indent="-285750">
              <a:buFont typeface="Arial"/>
              <a:buChar char="•"/>
            </a:pPr>
            <a:r>
              <a:rPr lang="en-GB" dirty="0"/>
              <a:t>Limited opportunities for residents to maintain independence </a:t>
            </a:r>
          </a:p>
          <a:p>
            <a:pPr marL="285750" indent="-285750">
              <a:buFont typeface="Arial"/>
              <a:buChar char="•"/>
            </a:pPr>
            <a:endParaRPr lang="en-GB" dirty="0"/>
          </a:p>
          <a:p>
            <a:pPr marL="285750" indent="-285750">
              <a:buFont typeface="Arial"/>
              <a:buChar char="•"/>
            </a:pPr>
            <a:r>
              <a:rPr lang="en-GB" dirty="0"/>
              <a:t>Concerns about quality of care and regulation</a:t>
            </a:r>
          </a:p>
          <a:p>
            <a:pPr marL="285750" indent="-285750">
              <a:buFont typeface="Arial"/>
              <a:buChar char="•"/>
            </a:pPr>
            <a:endParaRPr lang="en-GB" dirty="0"/>
          </a:p>
          <a:p>
            <a:pPr marL="285750" indent="-285750">
              <a:buFont typeface="Arial"/>
              <a:buChar char="•"/>
            </a:pPr>
            <a:r>
              <a:rPr lang="en-GB" dirty="0"/>
              <a:t>Financial constraints and costs may be prohibitive for some families </a:t>
            </a:r>
          </a:p>
          <a:p>
            <a:pPr marL="285750" indent="-285750">
              <a:buFont typeface="Arial"/>
              <a:buChar char="•"/>
            </a:pPr>
            <a:endParaRPr lang="en-GB" dirty="0"/>
          </a:p>
          <a:p>
            <a:pPr marL="285750" indent="-285750">
              <a:buFont typeface="Arial"/>
              <a:buChar char="•"/>
            </a:pPr>
            <a:endParaRPr lang="en-GB" dirty="0"/>
          </a:p>
        </p:txBody>
      </p:sp>
      <p:sp>
        <p:nvSpPr>
          <p:cNvPr id="5" name="Rectangle 4">
            <a:extLst>
              <a:ext uri="{FF2B5EF4-FFF2-40B4-BE49-F238E27FC236}">
                <a16:creationId xmlns:a16="http://schemas.microsoft.com/office/drawing/2014/main" id="{3F4B1C2B-E8A6-9643-8172-53FB86DE246A}"/>
              </a:ext>
            </a:extLst>
          </p:cNvPr>
          <p:cNvSpPr/>
          <p:nvPr/>
        </p:nvSpPr>
        <p:spPr>
          <a:xfrm>
            <a:off x="37765" y="1158785"/>
            <a:ext cx="5401948" cy="569024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27E13E3-CD52-E053-0C5D-3EE71698FB7C}"/>
              </a:ext>
            </a:extLst>
          </p:cNvPr>
          <p:cNvSpPr/>
          <p:nvPr/>
        </p:nvSpPr>
        <p:spPr>
          <a:xfrm>
            <a:off x="5959707" y="1139902"/>
            <a:ext cx="5996878" cy="561278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4111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54373-0C91-F6E3-DD99-A03CD4D58433}"/>
              </a:ext>
            </a:extLst>
          </p:cNvPr>
          <p:cNvSpPr>
            <a:spLocks noGrp="1"/>
          </p:cNvSpPr>
          <p:nvPr>
            <p:ph type="title"/>
          </p:nvPr>
        </p:nvSpPr>
        <p:spPr>
          <a:xfrm>
            <a:off x="-1819" y="-552565"/>
            <a:ext cx="10213200" cy="1112836"/>
          </a:xfrm>
        </p:spPr>
        <p:txBody>
          <a:bodyPr/>
          <a:lstStyle/>
          <a:p>
            <a:r>
              <a:rPr lang="en-GB" b="1" i="1" dirty="0">
                <a:latin typeface="Aptos Narrow"/>
              </a:rPr>
              <a:t>Communication and collaboration tools</a:t>
            </a:r>
          </a:p>
        </p:txBody>
      </p:sp>
      <p:sp>
        <p:nvSpPr>
          <p:cNvPr id="5" name="TextBox 4">
            <a:extLst>
              <a:ext uri="{FF2B5EF4-FFF2-40B4-BE49-F238E27FC236}">
                <a16:creationId xmlns:a16="http://schemas.microsoft.com/office/drawing/2014/main" id="{E9068DD4-4FCC-F42A-4999-DA35008C9866}"/>
              </a:ext>
            </a:extLst>
          </p:cNvPr>
          <p:cNvSpPr txBox="1"/>
          <p:nvPr/>
        </p:nvSpPr>
        <p:spPr>
          <a:xfrm>
            <a:off x="-15078" y="3715804"/>
            <a:ext cx="4296578" cy="3139321"/>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u="sng" dirty="0"/>
              <a:t>Communication tools </a:t>
            </a:r>
          </a:p>
          <a:p>
            <a:endParaRPr lang="en-GB" dirty="0"/>
          </a:p>
          <a:p>
            <a:pPr marL="285750" indent="-285750">
              <a:buFont typeface="Arial"/>
              <a:buChar char="•"/>
            </a:pPr>
            <a:r>
              <a:rPr lang="en-GB" dirty="0"/>
              <a:t>Instant messaging platforms like Microsoft teams and WhatsApp business for real time communication </a:t>
            </a:r>
          </a:p>
          <a:p>
            <a:pPr marL="285750" indent="-285750">
              <a:buFont typeface="Arial"/>
              <a:buChar char="•"/>
            </a:pPr>
            <a:endParaRPr lang="en-GB" dirty="0"/>
          </a:p>
          <a:p>
            <a:pPr marL="285750" indent="-285750">
              <a:buFont typeface="Arial"/>
              <a:buChar char="•"/>
            </a:pPr>
            <a:r>
              <a:rPr lang="en-GB" dirty="0"/>
              <a:t>Regular meetings for families promote communication and address concerns </a:t>
            </a:r>
          </a:p>
          <a:p>
            <a:endParaRPr lang="en-GB" dirty="0"/>
          </a:p>
        </p:txBody>
      </p:sp>
      <p:sp>
        <p:nvSpPr>
          <p:cNvPr id="8" name="TextBox 7">
            <a:extLst>
              <a:ext uri="{FF2B5EF4-FFF2-40B4-BE49-F238E27FC236}">
                <a16:creationId xmlns:a16="http://schemas.microsoft.com/office/drawing/2014/main" id="{39196960-0BEA-B8F8-8DEC-B776DFD07FE4}"/>
              </a:ext>
            </a:extLst>
          </p:cNvPr>
          <p:cNvSpPr txBox="1"/>
          <p:nvPr/>
        </p:nvSpPr>
        <p:spPr>
          <a:xfrm>
            <a:off x="4275773" y="4573982"/>
            <a:ext cx="4881756" cy="2031325"/>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u="sng" dirty="0"/>
              <a:t>Family engagement </a:t>
            </a:r>
          </a:p>
          <a:p>
            <a:endParaRPr lang="en-GB" dirty="0"/>
          </a:p>
          <a:p>
            <a:r>
              <a:rPr lang="en-GB" dirty="0"/>
              <a:t>Involving families in the residential care staying by discussing care decisions and updating fosters trust and support with their needs and feeling safe and secure in the environment they have been placed in </a:t>
            </a:r>
          </a:p>
        </p:txBody>
      </p:sp>
      <p:sp>
        <p:nvSpPr>
          <p:cNvPr id="10" name="TextBox 9">
            <a:extLst>
              <a:ext uri="{FF2B5EF4-FFF2-40B4-BE49-F238E27FC236}">
                <a16:creationId xmlns:a16="http://schemas.microsoft.com/office/drawing/2014/main" id="{65ECA3F7-9657-58A2-EF6B-D1AFC341B4BE}"/>
              </a:ext>
            </a:extLst>
          </p:cNvPr>
          <p:cNvSpPr txBox="1"/>
          <p:nvPr/>
        </p:nvSpPr>
        <p:spPr>
          <a:xfrm>
            <a:off x="-16157" y="2379374"/>
            <a:ext cx="5117170" cy="120032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u="sng" dirty="0"/>
              <a:t>Staff training </a:t>
            </a:r>
          </a:p>
          <a:p>
            <a:endParaRPr lang="en-GB" dirty="0"/>
          </a:p>
          <a:p>
            <a:r>
              <a:rPr lang="en-GB" dirty="0"/>
              <a:t>Ongoing education and training to gain more staff skills and knowledge</a:t>
            </a:r>
          </a:p>
        </p:txBody>
      </p:sp>
      <p:sp>
        <p:nvSpPr>
          <p:cNvPr id="11" name="TextBox 10">
            <a:extLst>
              <a:ext uri="{FF2B5EF4-FFF2-40B4-BE49-F238E27FC236}">
                <a16:creationId xmlns:a16="http://schemas.microsoft.com/office/drawing/2014/main" id="{F0656A5A-6872-0272-388C-646C3FD0A0C6}"/>
              </a:ext>
            </a:extLst>
          </p:cNvPr>
          <p:cNvSpPr txBox="1"/>
          <p:nvPr/>
        </p:nvSpPr>
        <p:spPr>
          <a:xfrm>
            <a:off x="-18585" y="897251"/>
            <a:ext cx="4485268" cy="1477328"/>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u="sng" dirty="0"/>
              <a:t>Interdisciplinary Teamwork </a:t>
            </a:r>
          </a:p>
          <a:p>
            <a:endParaRPr lang="en-GB" dirty="0"/>
          </a:p>
          <a:p>
            <a:r>
              <a:rPr lang="en-GB" dirty="0"/>
              <a:t>Care professionals, Healthcare providers and support staff work together to provide comprehensive care </a:t>
            </a:r>
          </a:p>
        </p:txBody>
      </p:sp>
      <p:sp>
        <p:nvSpPr>
          <p:cNvPr id="12" name="TextBox 11">
            <a:extLst>
              <a:ext uri="{FF2B5EF4-FFF2-40B4-BE49-F238E27FC236}">
                <a16:creationId xmlns:a16="http://schemas.microsoft.com/office/drawing/2014/main" id="{023D20D8-925E-BE7B-0EBF-FD17E47F0E58}"/>
              </a:ext>
            </a:extLst>
          </p:cNvPr>
          <p:cNvSpPr txBox="1"/>
          <p:nvPr/>
        </p:nvSpPr>
        <p:spPr>
          <a:xfrm>
            <a:off x="5707638" y="553695"/>
            <a:ext cx="6293698" cy="1815882"/>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This collaborative approach enhances resident care promotes a positive care environment and supports staff well being </a:t>
            </a:r>
          </a:p>
        </p:txBody>
      </p:sp>
      <p:sp>
        <p:nvSpPr>
          <p:cNvPr id="3" name="TextBox 2">
            <a:extLst>
              <a:ext uri="{FF2B5EF4-FFF2-40B4-BE49-F238E27FC236}">
                <a16:creationId xmlns:a16="http://schemas.microsoft.com/office/drawing/2014/main" id="{C58FCF13-DF3B-A624-6B37-4B89689120D7}"/>
              </a:ext>
            </a:extLst>
          </p:cNvPr>
          <p:cNvSpPr txBox="1"/>
          <p:nvPr/>
        </p:nvSpPr>
        <p:spPr>
          <a:xfrm>
            <a:off x="5881599" y="2378480"/>
            <a:ext cx="6120780" cy="1477328"/>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u="sng" dirty="0"/>
              <a:t>Care planning </a:t>
            </a:r>
          </a:p>
          <a:p>
            <a:endParaRPr lang="en-GB" dirty="0"/>
          </a:p>
          <a:p>
            <a:r>
              <a:rPr lang="en-GB" dirty="0"/>
              <a:t>Collaborative development and review of personalized care plans to make sure residents needs and support are met on the same level of support</a:t>
            </a:r>
          </a:p>
        </p:txBody>
      </p:sp>
      <p:pic>
        <p:nvPicPr>
          <p:cNvPr id="4" name="Picture 3" descr="Microsoft 365: Boost Productivity &amp; Collaboration - CIT | Computer  Integration Technologies">
            <a:extLst>
              <a:ext uri="{FF2B5EF4-FFF2-40B4-BE49-F238E27FC236}">
                <a16:creationId xmlns:a16="http://schemas.microsoft.com/office/drawing/2014/main" id="{00EE08BB-B8D8-D43A-9E72-51E18F0B9968}"/>
              </a:ext>
            </a:extLst>
          </p:cNvPr>
          <p:cNvPicPr>
            <a:picLocks noChangeAspect="1"/>
          </p:cNvPicPr>
          <p:nvPr/>
        </p:nvPicPr>
        <p:blipFill>
          <a:blip r:embed="rId2"/>
          <a:stretch>
            <a:fillRect/>
          </a:stretch>
        </p:blipFill>
        <p:spPr>
          <a:xfrm>
            <a:off x="9160107" y="3855369"/>
            <a:ext cx="3090125" cy="1632893"/>
          </a:xfrm>
          <a:prstGeom prst="rect">
            <a:avLst/>
          </a:prstGeom>
          <a:ln>
            <a:noFill/>
          </a:ln>
          <a:effectLst>
            <a:softEdge rad="112500"/>
          </a:effectLst>
        </p:spPr>
      </p:pic>
    </p:spTree>
    <p:extLst>
      <p:ext uri="{BB962C8B-B14F-4D97-AF65-F5344CB8AC3E}">
        <p14:creationId xmlns:p14="http://schemas.microsoft.com/office/powerpoint/2010/main" val="3897692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F008D7-8D91-F303-2C04-3E6B7152D3F8}"/>
              </a:ext>
            </a:extLst>
          </p:cNvPr>
          <p:cNvSpPr txBox="1"/>
          <p:nvPr/>
        </p:nvSpPr>
        <p:spPr>
          <a:xfrm>
            <a:off x="1090" y="1437"/>
            <a:ext cx="770673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i="1" dirty="0"/>
              <a:t>Advantages and Limitations </a:t>
            </a:r>
          </a:p>
        </p:txBody>
      </p:sp>
      <p:graphicFrame>
        <p:nvGraphicFramePr>
          <p:cNvPr id="5" name="Table 4">
            <a:extLst>
              <a:ext uri="{FF2B5EF4-FFF2-40B4-BE49-F238E27FC236}">
                <a16:creationId xmlns:a16="http://schemas.microsoft.com/office/drawing/2014/main" id="{1C105745-17C6-BD4F-280F-E62344110E2E}"/>
              </a:ext>
            </a:extLst>
          </p:cNvPr>
          <p:cNvGraphicFramePr>
            <a:graphicFrameLocks noGrp="1"/>
          </p:cNvGraphicFramePr>
          <p:nvPr>
            <p:extLst>
              <p:ext uri="{D42A27DB-BD31-4B8C-83A1-F6EECF244321}">
                <p14:modId xmlns:p14="http://schemas.microsoft.com/office/powerpoint/2010/main" val="1377934862"/>
              </p:ext>
            </p:extLst>
          </p:nvPr>
        </p:nvGraphicFramePr>
        <p:xfrm>
          <a:off x="1926336" y="1868403"/>
          <a:ext cx="8168640" cy="356616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619843277"/>
                    </a:ext>
                  </a:extLst>
                </a:gridCol>
                <a:gridCol w="4084320">
                  <a:extLst>
                    <a:ext uri="{9D8B030D-6E8A-4147-A177-3AD203B41FA5}">
                      <a16:colId xmlns:a16="http://schemas.microsoft.com/office/drawing/2014/main" val="2671255519"/>
                    </a:ext>
                  </a:extLst>
                </a:gridCol>
              </a:tblGrid>
              <a:tr h="370840">
                <a:tc>
                  <a:txBody>
                    <a:bodyPr/>
                    <a:lstStyle/>
                    <a:p>
                      <a:r>
                        <a:rPr lang="en-GB" sz="2400" i="1" dirty="0"/>
                        <a:t>Advantages </a:t>
                      </a:r>
                    </a:p>
                  </a:txBody>
                  <a:tcPr/>
                </a:tc>
                <a:tc>
                  <a:txBody>
                    <a:bodyPr/>
                    <a:lstStyle/>
                    <a:p>
                      <a:r>
                        <a:rPr lang="en-GB" sz="2400" i="1" dirty="0"/>
                        <a:t>Limitations </a:t>
                      </a:r>
                    </a:p>
                  </a:txBody>
                  <a:tcPr>
                    <a:solidFill>
                      <a:schemeClr val="accent1">
                        <a:lumMod val="40000"/>
                        <a:lumOff val="60000"/>
                      </a:schemeClr>
                    </a:solidFill>
                  </a:tcPr>
                </a:tc>
                <a:extLst>
                  <a:ext uri="{0D108BD9-81ED-4DB2-BD59-A6C34878D82A}">
                    <a16:rowId xmlns:a16="http://schemas.microsoft.com/office/drawing/2014/main" val="3077536465"/>
                  </a:ext>
                </a:extLst>
              </a:tr>
              <a:tr h="370840">
                <a:tc>
                  <a:txBody>
                    <a:bodyPr/>
                    <a:lstStyle/>
                    <a:p>
                      <a:r>
                        <a:rPr lang="en-GB" dirty="0"/>
                        <a:t>Make communication faster between shifts </a:t>
                      </a:r>
                    </a:p>
                  </a:txBody>
                  <a:tcPr/>
                </a:tc>
                <a:tc>
                  <a:txBody>
                    <a:bodyPr/>
                    <a:lstStyle/>
                    <a:p>
                      <a:r>
                        <a:rPr lang="en-GB" dirty="0"/>
                        <a:t>Emails can be missed or misunderstood </a:t>
                      </a:r>
                    </a:p>
                  </a:txBody>
                  <a:tcPr/>
                </a:tc>
                <a:extLst>
                  <a:ext uri="{0D108BD9-81ED-4DB2-BD59-A6C34878D82A}">
                    <a16:rowId xmlns:a16="http://schemas.microsoft.com/office/drawing/2014/main" val="2253425788"/>
                  </a:ext>
                </a:extLst>
              </a:tr>
              <a:tr h="370840">
                <a:tc>
                  <a:txBody>
                    <a:bodyPr/>
                    <a:lstStyle/>
                    <a:p>
                      <a:r>
                        <a:rPr lang="en-GB" dirty="0"/>
                        <a:t>Calander helps staff remember tasks between shifts </a:t>
                      </a:r>
                    </a:p>
                  </a:txBody>
                  <a:tcPr/>
                </a:tc>
                <a:tc>
                  <a:txBody>
                    <a:bodyPr/>
                    <a:lstStyle/>
                    <a:p>
                      <a:r>
                        <a:rPr lang="en-GB" dirty="0"/>
                        <a:t>Overuse of emails can cause confusions sometimes staff rely too much on digital tools of talking face to face </a:t>
                      </a:r>
                    </a:p>
                  </a:txBody>
                  <a:tcPr/>
                </a:tc>
                <a:extLst>
                  <a:ext uri="{0D108BD9-81ED-4DB2-BD59-A6C34878D82A}">
                    <a16:rowId xmlns:a16="http://schemas.microsoft.com/office/drawing/2014/main" val="4160659674"/>
                  </a:ext>
                </a:extLst>
              </a:tr>
              <a:tr h="370840">
                <a:tc>
                  <a:txBody>
                    <a:bodyPr/>
                    <a:lstStyle/>
                    <a:p>
                      <a:r>
                        <a:rPr lang="en-GB" dirty="0"/>
                        <a:t>Can send group emails to avoid mistakes </a:t>
                      </a:r>
                    </a:p>
                  </a:txBody>
                  <a:tcPr/>
                </a:tc>
                <a:tc>
                  <a:txBody>
                    <a:bodyPr/>
                    <a:lstStyle/>
                    <a:p>
                      <a:r>
                        <a:rPr lang="en-GB" dirty="0"/>
                        <a:t>Technology can fail due to email problems or lack of stable network </a:t>
                      </a:r>
                    </a:p>
                  </a:txBody>
                  <a:tcPr/>
                </a:tc>
                <a:extLst>
                  <a:ext uri="{0D108BD9-81ED-4DB2-BD59-A6C34878D82A}">
                    <a16:rowId xmlns:a16="http://schemas.microsoft.com/office/drawing/2014/main" val="3550971448"/>
                  </a:ext>
                </a:extLst>
              </a:tr>
              <a:tr h="370840">
                <a:tc>
                  <a:txBody>
                    <a:bodyPr/>
                    <a:lstStyle/>
                    <a:p>
                      <a:r>
                        <a:rPr lang="en-GB" dirty="0"/>
                        <a:t>It keeps a record of messages and decisions </a:t>
                      </a:r>
                    </a:p>
                  </a:txBody>
                  <a:tcPr/>
                </a:tc>
                <a:tc>
                  <a:txBody>
                    <a:bodyPr/>
                    <a:lstStyle/>
                    <a:p>
                      <a:r>
                        <a:rPr lang="en-GB" dirty="0"/>
                        <a:t>Some staff may struggle with outlook features </a:t>
                      </a:r>
                    </a:p>
                  </a:txBody>
                  <a:tcPr/>
                </a:tc>
                <a:extLst>
                  <a:ext uri="{0D108BD9-81ED-4DB2-BD59-A6C34878D82A}">
                    <a16:rowId xmlns:a16="http://schemas.microsoft.com/office/drawing/2014/main" val="3279362875"/>
                  </a:ext>
                </a:extLst>
              </a:tr>
            </a:tbl>
          </a:graphicData>
        </a:graphic>
      </p:graphicFrame>
    </p:spTree>
    <p:extLst>
      <p:ext uri="{BB962C8B-B14F-4D97-AF65-F5344CB8AC3E}">
        <p14:creationId xmlns:p14="http://schemas.microsoft.com/office/powerpoint/2010/main" val="152500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33" name="Group 32">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3" name="Group 12">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5"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4"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34" name="Rectangle 33">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1526C6-24A5-5F2A-5423-B8F749C32576}"/>
              </a:ext>
            </a:extLst>
          </p:cNvPr>
          <p:cNvSpPr>
            <a:spLocks noGrp="1"/>
          </p:cNvSpPr>
          <p:nvPr>
            <p:ph type="title"/>
          </p:nvPr>
        </p:nvSpPr>
        <p:spPr>
          <a:xfrm>
            <a:off x="1173614" y="-747120"/>
            <a:ext cx="4075200" cy="1532951"/>
          </a:xfrm>
        </p:spPr>
        <p:txBody>
          <a:bodyPr vert="horz" lIns="91440" tIns="45720" rIns="91440" bIns="45720" rtlCol="0" anchor="b" anchorCtr="0">
            <a:normAutofit/>
          </a:bodyPr>
          <a:lstStyle/>
          <a:p>
            <a:pPr algn="ctr"/>
            <a:r>
              <a:rPr lang="en-US" sz="4800" u="sng" dirty="0"/>
              <a:t>Digital Literacy</a:t>
            </a:r>
            <a:r>
              <a:rPr lang="en-US" sz="4800" dirty="0"/>
              <a:t> </a:t>
            </a:r>
          </a:p>
        </p:txBody>
      </p:sp>
      <p:sp>
        <p:nvSpPr>
          <p:cNvPr id="32" name="Rectangle 31">
            <a:extLst>
              <a:ext uri="{FF2B5EF4-FFF2-40B4-BE49-F238E27FC236}">
                <a16:creationId xmlns:a16="http://schemas.microsoft.com/office/drawing/2014/main" id="{1B5DF063-A889-4037-8C0F-D6D424107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Picture 4" descr="Digital Literacy: How to Teach Digital Skills in the Classroom? |  Observatory - Institute for the Future of Education">
            <a:extLst>
              <a:ext uri="{FF2B5EF4-FFF2-40B4-BE49-F238E27FC236}">
                <a16:creationId xmlns:a16="http://schemas.microsoft.com/office/drawing/2014/main" id="{2E1C449A-671A-4E06-8857-49579D183412}"/>
              </a:ext>
            </a:extLst>
          </p:cNvPr>
          <p:cNvPicPr>
            <a:picLocks noChangeAspect="1"/>
          </p:cNvPicPr>
          <p:nvPr/>
        </p:nvPicPr>
        <p:blipFill>
          <a:blip r:embed="rId2"/>
          <a:stretch>
            <a:fillRect/>
          </a:stretch>
        </p:blipFill>
        <p:spPr>
          <a:xfrm>
            <a:off x="7324698" y="20057"/>
            <a:ext cx="3847741" cy="2178451"/>
          </a:xfrm>
          <a:prstGeom prst="rect">
            <a:avLst/>
          </a:prstGeom>
        </p:spPr>
      </p:pic>
      <p:sp>
        <p:nvSpPr>
          <p:cNvPr id="6" name="TextBox 5">
            <a:extLst>
              <a:ext uri="{FF2B5EF4-FFF2-40B4-BE49-F238E27FC236}">
                <a16:creationId xmlns:a16="http://schemas.microsoft.com/office/drawing/2014/main" id="{F466755F-BD3D-ADB6-1765-AA48AD52DDA0}"/>
              </a:ext>
            </a:extLst>
          </p:cNvPr>
          <p:cNvSpPr txBox="1"/>
          <p:nvPr/>
        </p:nvSpPr>
        <p:spPr>
          <a:xfrm>
            <a:off x="216730" y="420178"/>
            <a:ext cx="561278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u="sng" dirty="0"/>
              <a:t>Benefits </a:t>
            </a:r>
          </a:p>
          <a:p>
            <a:endParaRPr lang="en-GB" dirty="0"/>
          </a:p>
          <a:p>
            <a:pPr marL="285750" indent="-285750">
              <a:buFont typeface="Arial"/>
              <a:buChar char="•"/>
            </a:pPr>
            <a:r>
              <a:rPr lang="en-GB" dirty="0"/>
              <a:t>Improves  communication with staff residents and families</a:t>
            </a:r>
          </a:p>
          <a:p>
            <a:endParaRPr lang="en-GB" dirty="0"/>
          </a:p>
          <a:p>
            <a:pPr marL="285750" indent="-285750">
              <a:buFont typeface="Arial"/>
              <a:buChar char="•"/>
            </a:pPr>
            <a:r>
              <a:rPr lang="en-GB" dirty="0"/>
              <a:t>Enhanced care planning and management </a:t>
            </a:r>
          </a:p>
          <a:p>
            <a:pPr marL="285750" indent="-285750">
              <a:buFont typeface="Arial"/>
              <a:buChar char="•"/>
            </a:pPr>
            <a:endParaRPr lang="en-GB" dirty="0"/>
          </a:p>
          <a:p>
            <a:pPr marL="285750" indent="-285750">
              <a:buFont typeface="Arial"/>
              <a:buChar char="•"/>
            </a:pPr>
            <a:r>
              <a:rPr lang="en-GB" dirty="0"/>
              <a:t>Better data analysis for informed decision making </a:t>
            </a:r>
          </a:p>
        </p:txBody>
      </p:sp>
      <p:sp>
        <p:nvSpPr>
          <p:cNvPr id="3" name="TextBox 2">
            <a:extLst>
              <a:ext uri="{FF2B5EF4-FFF2-40B4-BE49-F238E27FC236}">
                <a16:creationId xmlns:a16="http://schemas.microsoft.com/office/drawing/2014/main" id="{5BB34215-B149-E43B-DEC1-F2A2E4DC7E85}"/>
              </a:ext>
            </a:extLst>
          </p:cNvPr>
          <p:cNvSpPr txBox="1"/>
          <p:nvPr/>
        </p:nvSpPr>
        <p:spPr>
          <a:xfrm>
            <a:off x="217919" y="3007211"/>
            <a:ext cx="486936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u="sng" dirty="0"/>
              <a:t>Challenges </a:t>
            </a:r>
          </a:p>
          <a:p>
            <a:endParaRPr lang="en-GB" dirty="0"/>
          </a:p>
          <a:p>
            <a:pPr marL="285750" indent="-285750">
              <a:buFont typeface="Arial"/>
              <a:buChar char="•"/>
            </a:pPr>
            <a:r>
              <a:rPr lang="en-GB" dirty="0"/>
              <a:t>Limited staff training and ongoing support</a:t>
            </a:r>
          </a:p>
          <a:p>
            <a:pPr marL="285750" indent="-285750">
              <a:buFont typeface="Arial"/>
              <a:buChar char="•"/>
            </a:pPr>
            <a:endParaRPr lang="en-GB" dirty="0"/>
          </a:p>
          <a:p>
            <a:pPr marL="285750" indent="-285750">
              <a:buFont typeface="Arial"/>
              <a:buChar char="•"/>
            </a:pPr>
            <a:r>
              <a:rPr lang="en-GB" dirty="0"/>
              <a:t>Investing in robust infrastructure and </a:t>
            </a:r>
            <a:r>
              <a:rPr lang="en-GB"/>
              <a:t>technology </a:t>
            </a:r>
          </a:p>
          <a:p>
            <a:pPr marL="285750" indent="-285750">
              <a:buFont typeface="Arial"/>
              <a:buChar char="•"/>
            </a:pPr>
            <a:endParaRPr lang="en-GB" dirty="0"/>
          </a:p>
          <a:p>
            <a:pPr marL="285750" indent="-285750">
              <a:buFont typeface="Arial"/>
              <a:buChar char="•"/>
            </a:pPr>
            <a:r>
              <a:rPr lang="en-GB" dirty="0"/>
              <a:t>Implementing data security measures </a:t>
            </a:r>
          </a:p>
          <a:p>
            <a:pPr marL="285750" indent="-285750">
              <a:buFont typeface="Arial"/>
              <a:buChar char="•"/>
            </a:pPr>
            <a:endParaRPr lang="en-GB" dirty="0"/>
          </a:p>
          <a:p>
            <a:pPr marL="285750" indent="-285750">
              <a:buFont typeface="Arial"/>
              <a:buChar char="•"/>
            </a:pPr>
            <a:r>
              <a:rPr lang="en-GB" dirty="0"/>
              <a:t>Encouraging a culture of digital adoption </a:t>
            </a:r>
          </a:p>
          <a:p>
            <a:pPr marL="285750" indent="-285750">
              <a:buFont typeface="Arial"/>
              <a:buChar char="•"/>
            </a:pPr>
            <a:endParaRPr lang="en-GB" dirty="0"/>
          </a:p>
          <a:p>
            <a:pPr marL="285750" indent="-285750">
              <a:buFont typeface="Arial"/>
              <a:buChar char="•"/>
            </a:pPr>
            <a:r>
              <a:rPr lang="en-GB" dirty="0"/>
              <a:t>Exploring funding options and grants </a:t>
            </a:r>
          </a:p>
        </p:txBody>
      </p:sp>
      <p:sp>
        <p:nvSpPr>
          <p:cNvPr id="8" name="TextBox 7">
            <a:extLst>
              <a:ext uri="{FF2B5EF4-FFF2-40B4-BE49-F238E27FC236}">
                <a16:creationId xmlns:a16="http://schemas.microsoft.com/office/drawing/2014/main" id="{9FAAC259-FB67-704C-3A43-D1683352A069}"/>
              </a:ext>
            </a:extLst>
          </p:cNvPr>
          <p:cNvSpPr txBox="1"/>
          <p:nvPr/>
        </p:nvSpPr>
        <p:spPr>
          <a:xfrm>
            <a:off x="6467707" y="2936487"/>
            <a:ext cx="526585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By embracing digital literacy in residential care homes can provide better care by improving residents experiences and enhance staff satisfaction </a:t>
            </a:r>
          </a:p>
        </p:txBody>
      </p:sp>
    </p:spTree>
    <p:extLst>
      <p:ext uri="{BB962C8B-B14F-4D97-AF65-F5344CB8AC3E}">
        <p14:creationId xmlns:p14="http://schemas.microsoft.com/office/powerpoint/2010/main" val="1033497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ACA058-3185-C227-A6D3-5B2F7D1CE672}"/>
              </a:ext>
            </a:extLst>
          </p:cNvPr>
          <p:cNvSpPr txBox="1"/>
          <p:nvPr/>
        </p:nvSpPr>
        <p:spPr>
          <a:xfrm>
            <a:off x="7002172" y="289882"/>
            <a:ext cx="5191512" cy="7848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u="sng" dirty="0">
                <a:latin typeface="Helvetica"/>
                <a:cs typeface="Helvetica"/>
              </a:rPr>
              <a:t>Staff should</a:t>
            </a:r>
            <a:endParaRPr lang="en-GB" b="1"/>
          </a:p>
          <a:p>
            <a:endParaRPr lang="en-GB" b="1" i="1" u="sng" dirty="0">
              <a:latin typeface="Helvetica"/>
              <a:cs typeface="Helvetica"/>
            </a:endParaRPr>
          </a:p>
          <a:p>
            <a:endParaRPr lang="en-GB" b="1" i="1" u="sng" dirty="0">
              <a:latin typeface="Helvetica"/>
              <a:cs typeface="Helvetica"/>
            </a:endParaRPr>
          </a:p>
          <a:p>
            <a:r>
              <a:rPr lang="en-GB" dirty="0">
                <a:latin typeface="Helvetica"/>
                <a:cs typeface="Helvetica"/>
              </a:rPr>
              <a:t>• Use strong passwords and update them regularly.</a:t>
            </a:r>
            <a:endParaRPr lang="en-GB" dirty="0"/>
          </a:p>
          <a:p>
            <a:endParaRPr lang="en-GB" dirty="0">
              <a:latin typeface="Helvetica"/>
              <a:cs typeface="Helvetica"/>
            </a:endParaRPr>
          </a:p>
          <a:p>
            <a:r>
              <a:rPr lang="en-GB" dirty="0">
                <a:latin typeface="Helvetica"/>
                <a:cs typeface="Helvetica"/>
              </a:rPr>
              <a:t>• Be cautious with emails never click on unfamiliar links or attachments</a:t>
            </a:r>
            <a:endParaRPr lang="en-GB" dirty="0"/>
          </a:p>
          <a:p>
            <a:endParaRPr lang="en-GB" dirty="0">
              <a:latin typeface="Helvetica"/>
              <a:cs typeface="Helvetica"/>
            </a:endParaRPr>
          </a:p>
          <a:p>
            <a:r>
              <a:rPr lang="en-GB" dirty="0">
                <a:latin typeface="Helvetica"/>
                <a:cs typeface="Helvetica"/>
              </a:rPr>
              <a:t>• Store files only on OneDrive or other secure shared folders</a:t>
            </a:r>
            <a:endParaRPr lang="en-GB" dirty="0"/>
          </a:p>
          <a:p>
            <a:endParaRPr lang="en-GB" dirty="0">
              <a:latin typeface="Helvetica"/>
              <a:cs typeface="Helvetica"/>
            </a:endParaRPr>
          </a:p>
          <a:p>
            <a:r>
              <a:rPr lang="en-GB" dirty="0">
                <a:latin typeface="Helvetica"/>
                <a:cs typeface="Helvetica"/>
              </a:rPr>
              <a:t>• Lock computers when not in use and avoid sharing personal information outside of work</a:t>
            </a:r>
            <a:endParaRPr lang="en-GB" dirty="0"/>
          </a:p>
          <a:p>
            <a:endParaRPr lang="en-GB" dirty="0">
              <a:latin typeface="Helvetica"/>
              <a:cs typeface="Helvetica"/>
            </a:endParaRPr>
          </a:p>
          <a:p>
            <a:r>
              <a:rPr lang="en-GB" dirty="0">
                <a:latin typeface="Helvetica"/>
                <a:cs typeface="Helvetica"/>
              </a:rPr>
              <a:t>• Keep skills up to date through regular digital safety training</a:t>
            </a:r>
            <a:endParaRPr lang="en-GB" dirty="0"/>
          </a:p>
          <a:p>
            <a:endParaRPr lang="en-GB" dirty="0">
              <a:latin typeface="Helvetica"/>
              <a:cs typeface="Helvetica"/>
            </a:endParaRPr>
          </a:p>
          <a:p>
            <a:r>
              <a:rPr lang="en-GB" dirty="0">
                <a:latin typeface="Helvetica"/>
                <a:cs typeface="Helvetica"/>
              </a:rPr>
              <a:t>By following this checklist Sunrise complies with data protection laws safeguards resident information and strengthens trust with families and healthcare partners</a:t>
            </a:r>
            <a:endParaRPr lang="en-GB" dirty="0"/>
          </a:p>
          <a:p>
            <a:endParaRPr lang="en-GB"/>
          </a:p>
          <a:p>
            <a:endParaRPr lang="en-GB"/>
          </a:p>
          <a:p>
            <a:endParaRPr lang="en-GB" dirty="0"/>
          </a:p>
          <a:p>
            <a:endParaRPr lang="en-GB" dirty="0"/>
          </a:p>
          <a:p>
            <a:endParaRPr lang="en-GB" dirty="0"/>
          </a:p>
        </p:txBody>
      </p:sp>
      <p:sp>
        <p:nvSpPr>
          <p:cNvPr id="3" name="TextBox 2">
            <a:extLst>
              <a:ext uri="{FF2B5EF4-FFF2-40B4-BE49-F238E27FC236}">
                <a16:creationId xmlns:a16="http://schemas.microsoft.com/office/drawing/2014/main" id="{67040B16-28DC-8953-50EF-1935021B6394}"/>
              </a:ext>
            </a:extLst>
          </p:cNvPr>
          <p:cNvSpPr txBox="1"/>
          <p:nvPr/>
        </p:nvSpPr>
        <p:spPr>
          <a:xfrm>
            <a:off x="122961" y="1263011"/>
            <a:ext cx="5537992" cy="14021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650"/>
              </a:lnSpc>
            </a:pPr>
            <a:r>
              <a:rPr lang="en-GB" sz="1800" b="1" baseline="0" dirty="0">
                <a:solidFill>
                  <a:srgbClr val="000000"/>
                </a:solidFill>
                <a:latin typeface="Helvetica"/>
                <a:ea typeface="Segoe UI"/>
                <a:cs typeface="Segoe UI"/>
              </a:rPr>
              <a:t>At Sunrise Residential Care </a:t>
            </a:r>
            <a:r>
              <a:rPr lang="en-GB" b="1" dirty="0">
                <a:solidFill>
                  <a:srgbClr val="000000"/>
                </a:solidFill>
                <a:latin typeface="Helvetica"/>
                <a:ea typeface="Segoe UI"/>
                <a:cs typeface="Segoe UI"/>
              </a:rPr>
              <a:t>Home securing</a:t>
            </a:r>
            <a:r>
              <a:rPr lang="en-GB" sz="1800" b="1" baseline="0" dirty="0">
                <a:solidFill>
                  <a:srgbClr val="000000"/>
                </a:solidFill>
                <a:latin typeface="Helvetica"/>
                <a:ea typeface="Segoe UI"/>
                <a:cs typeface="Segoe UI"/>
              </a:rPr>
              <a:t> residents’ private and confidential health information is essential</a:t>
            </a:r>
            <a:endParaRPr lang="en-GB" sz="1800" b="1" dirty="0">
              <a:latin typeface="Helvetica"/>
              <a:ea typeface="Segoe UI"/>
              <a:cs typeface="Segoe UI"/>
            </a:endParaRPr>
          </a:p>
          <a:p>
            <a:pPr>
              <a:lnSpc>
                <a:spcPts val="1650"/>
              </a:lnSpc>
            </a:pPr>
            <a:endParaRPr lang="en-GB" b="1" dirty="0">
              <a:solidFill>
                <a:srgbClr val="000000"/>
              </a:solidFill>
              <a:latin typeface="Helvetica"/>
              <a:ea typeface="Segoe UI"/>
              <a:cs typeface="Segoe UI"/>
            </a:endParaRPr>
          </a:p>
          <a:p>
            <a:pPr rtl="0">
              <a:lnSpc>
                <a:spcPts val="1650"/>
              </a:lnSpc>
            </a:pPr>
            <a:r>
              <a:rPr lang="en-GB" sz="1800" b="1" baseline="0" dirty="0">
                <a:solidFill>
                  <a:srgbClr val="000000"/>
                </a:solidFill>
                <a:latin typeface="Helvetica"/>
                <a:ea typeface="Segoe UI"/>
                <a:cs typeface="Segoe UI"/>
              </a:rPr>
              <a:t>This digital safety checklist helps staff use technology appropriately and securely</a:t>
            </a:r>
            <a:endParaRPr lang="en-GB" b="1" dirty="0"/>
          </a:p>
        </p:txBody>
      </p:sp>
      <p:sp>
        <p:nvSpPr>
          <p:cNvPr id="5" name="TextBox 4">
            <a:extLst>
              <a:ext uri="{FF2B5EF4-FFF2-40B4-BE49-F238E27FC236}">
                <a16:creationId xmlns:a16="http://schemas.microsoft.com/office/drawing/2014/main" id="{F860B624-2BF3-1107-CFDB-429617A22857}"/>
              </a:ext>
            </a:extLst>
          </p:cNvPr>
          <p:cNvSpPr txBox="1"/>
          <p:nvPr/>
        </p:nvSpPr>
        <p:spPr>
          <a:xfrm>
            <a:off x="2601752" y="3543362"/>
            <a:ext cx="2812585" cy="2490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650"/>
              </a:lnSpc>
            </a:pPr>
            <a:r>
              <a:rPr lang="en-GB" sz="1800" baseline="0" dirty="0">
                <a:solidFill>
                  <a:srgbClr val="000000"/>
                </a:solidFill>
                <a:latin typeface="Helvetica"/>
                <a:ea typeface="Segoe UI"/>
                <a:cs typeface="Segoe UI"/>
              </a:rPr>
              <a:t>• Secure logins</a:t>
            </a:r>
            <a:r>
              <a:rPr lang="en-GB" sz="1800" dirty="0">
                <a:latin typeface="Helvetica"/>
                <a:ea typeface="Segoe UI"/>
                <a:cs typeface="Segoe UI"/>
              </a:rPr>
              <a:t>​</a:t>
            </a:r>
          </a:p>
          <a:p>
            <a:pPr>
              <a:lnSpc>
                <a:spcPts val="1650"/>
              </a:lnSpc>
            </a:pPr>
            <a:endParaRPr lang="en-GB" dirty="0">
              <a:solidFill>
                <a:srgbClr val="000000"/>
              </a:solidFill>
              <a:latin typeface="Helvetica"/>
              <a:ea typeface="Segoe UI"/>
              <a:cs typeface="Segoe UI"/>
            </a:endParaRPr>
          </a:p>
          <a:p>
            <a:pPr rtl="0">
              <a:lnSpc>
                <a:spcPts val="1650"/>
              </a:lnSpc>
            </a:pPr>
            <a:r>
              <a:rPr lang="en-GB" sz="1800" baseline="0" dirty="0">
                <a:solidFill>
                  <a:srgbClr val="000000"/>
                </a:solidFill>
                <a:latin typeface="Helvetica"/>
                <a:ea typeface="Segoe UI"/>
                <a:cs typeface="Segoe UI"/>
              </a:rPr>
              <a:t>• Email protection</a:t>
            </a:r>
            <a:r>
              <a:rPr lang="en-GB" sz="1800" dirty="0">
                <a:latin typeface="Helvetica"/>
                <a:ea typeface="Segoe UI"/>
                <a:cs typeface="Segoe UI"/>
              </a:rPr>
              <a:t>​</a:t>
            </a:r>
          </a:p>
          <a:p>
            <a:pPr>
              <a:lnSpc>
                <a:spcPts val="1650"/>
              </a:lnSpc>
            </a:pPr>
            <a:endParaRPr lang="en-GB" dirty="0">
              <a:solidFill>
                <a:srgbClr val="000000"/>
              </a:solidFill>
              <a:latin typeface="Helvetica"/>
              <a:ea typeface="Segoe UI"/>
              <a:cs typeface="Segoe UI"/>
            </a:endParaRPr>
          </a:p>
          <a:p>
            <a:pPr rtl="0">
              <a:lnSpc>
                <a:spcPts val="1650"/>
              </a:lnSpc>
            </a:pPr>
            <a:r>
              <a:rPr lang="en-GB" sz="1800" baseline="0" dirty="0">
                <a:solidFill>
                  <a:srgbClr val="000000"/>
                </a:solidFill>
                <a:latin typeface="Helvetica"/>
                <a:ea typeface="Segoe UI"/>
                <a:cs typeface="Segoe UI"/>
              </a:rPr>
              <a:t>• Safe document storage</a:t>
            </a:r>
            <a:r>
              <a:rPr lang="en-GB" sz="1800" dirty="0">
                <a:latin typeface="Helvetica"/>
                <a:ea typeface="Segoe UI"/>
                <a:cs typeface="Segoe UI"/>
              </a:rPr>
              <a:t>​</a:t>
            </a:r>
          </a:p>
          <a:p>
            <a:pPr rtl="0">
              <a:lnSpc>
                <a:spcPts val="1650"/>
              </a:lnSpc>
            </a:pPr>
            <a:r>
              <a:rPr lang="en-GB" sz="1800" baseline="0" dirty="0">
                <a:solidFill>
                  <a:srgbClr val="000000"/>
                </a:solidFill>
                <a:latin typeface="Helvetica"/>
                <a:ea typeface="Segoe UI"/>
                <a:cs typeface="Segoe UI"/>
              </a:rPr>
              <a:t>• Confidentiality</a:t>
            </a:r>
            <a:r>
              <a:rPr lang="en-GB" sz="1800" dirty="0">
                <a:latin typeface="Helvetica"/>
                <a:ea typeface="Segoe UI"/>
                <a:cs typeface="Segoe UI"/>
              </a:rPr>
              <a:t>​</a:t>
            </a:r>
          </a:p>
          <a:p>
            <a:pPr>
              <a:lnSpc>
                <a:spcPts val="1650"/>
              </a:lnSpc>
            </a:pPr>
            <a:endParaRPr lang="en-GB" dirty="0">
              <a:solidFill>
                <a:srgbClr val="000000"/>
              </a:solidFill>
              <a:latin typeface="Helvetica"/>
              <a:ea typeface="Segoe UI"/>
              <a:cs typeface="Segoe UI"/>
            </a:endParaRPr>
          </a:p>
          <a:p>
            <a:pPr rtl="0">
              <a:lnSpc>
                <a:spcPts val="1650"/>
              </a:lnSpc>
            </a:pPr>
            <a:r>
              <a:rPr lang="en-GB" sz="1800" baseline="0" dirty="0">
                <a:solidFill>
                  <a:srgbClr val="000000"/>
                </a:solidFill>
                <a:latin typeface="Helvetica"/>
                <a:ea typeface="Segoe UI"/>
                <a:cs typeface="Segoe UI"/>
              </a:rPr>
              <a:t>• Ongoing staff training</a:t>
            </a:r>
          </a:p>
          <a:p>
            <a:pPr>
              <a:lnSpc>
                <a:spcPts val="1650"/>
              </a:lnSpc>
            </a:pPr>
            <a:endParaRPr lang="en-GB" dirty="0">
              <a:latin typeface="Helvetica"/>
              <a:cs typeface="Segoe UI"/>
            </a:endParaRPr>
          </a:p>
          <a:p>
            <a:pPr>
              <a:lnSpc>
                <a:spcPts val="1650"/>
              </a:lnSpc>
            </a:pPr>
            <a:endParaRPr lang="en-GB" dirty="0">
              <a:latin typeface="Helvetica"/>
              <a:cs typeface="Segoe UI"/>
            </a:endParaRPr>
          </a:p>
          <a:p>
            <a:pPr marL="285750" indent="-285750">
              <a:lnSpc>
                <a:spcPts val="1650"/>
              </a:lnSpc>
              <a:buFont typeface="Arial"/>
              <a:buChar char="•"/>
            </a:pPr>
            <a:endParaRPr lang="en-GB" dirty="0">
              <a:latin typeface="Helvetica"/>
              <a:cs typeface="Segoe UI"/>
            </a:endParaRPr>
          </a:p>
        </p:txBody>
      </p:sp>
      <p:sp>
        <p:nvSpPr>
          <p:cNvPr id="10" name="TextBox 9">
            <a:extLst>
              <a:ext uri="{FF2B5EF4-FFF2-40B4-BE49-F238E27FC236}">
                <a16:creationId xmlns:a16="http://schemas.microsoft.com/office/drawing/2014/main" id="{F651912E-4AF8-55F4-B166-1E7C740034D2}"/>
              </a:ext>
            </a:extLst>
          </p:cNvPr>
          <p:cNvSpPr txBox="1"/>
          <p:nvPr/>
        </p:nvSpPr>
        <p:spPr>
          <a:xfrm>
            <a:off x="396488" y="297564"/>
            <a:ext cx="650572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dirty="0"/>
              <a:t>Digital Safety Checklist </a:t>
            </a:r>
          </a:p>
        </p:txBody>
      </p:sp>
      <p:sp>
        <p:nvSpPr>
          <p:cNvPr id="11" name="Thought Bubble: Cloud 10">
            <a:extLst>
              <a:ext uri="{FF2B5EF4-FFF2-40B4-BE49-F238E27FC236}">
                <a16:creationId xmlns:a16="http://schemas.microsoft.com/office/drawing/2014/main" id="{9368AD6C-2EC6-89EE-A066-66483EDB948D}"/>
              </a:ext>
            </a:extLst>
          </p:cNvPr>
          <p:cNvSpPr/>
          <p:nvPr/>
        </p:nvSpPr>
        <p:spPr>
          <a:xfrm>
            <a:off x="1646899" y="2825366"/>
            <a:ext cx="4726980" cy="3208799"/>
          </a:xfrm>
          <a:prstGeom prst="cloudCallout">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2" name="Flowchart: Process 11">
            <a:extLst>
              <a:ext uri="{FF2B5EF4-FFF2-40B4-BE49-F238E27FC236}">
                <a16:creationId xmlns:a16="http://schemas.microsoft.com/office/drawing/2014/main" id="{8CBBCAD5-E1A2-70F1-27D5-9080D23763EF}"/>
              </a:ext>
            </a:extLst>
          </p:cNvPr>
          <p:cNvSpPr/>
          <p:nvPr/>
        </p:nvSpPr>
        <p:spPr>
          <a:xfrm>
            <a:off x="6777463" y="136292"/>
            <a:ext cx="5352585" cy="6603999"/>
          </a:xfrm>
          <a:prstGeom prst="flowChartProcess">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3" name="Rectangle 12">
            <a:extLst>
              <a:ext uri="{FF2B5EF4-FFF2-40B4-BE49-F238E27FC236}">
                <a16:creationId xmlns:a16="http://schemas.microsoft.com/office/drawing/2014/main" id="{71B882EE-EEB7-D957-7FB2-D78600D05D01}"/>
              </a:ext>
            </a:extLst>
          </p:cNvPr>
          <p:cNvSpPr/>
          <p:nvPr/>
        </p:nvSpPr>
        <p:spPr>
          <a:xfrm>
            <a:off x="397" y="1129494"/>
            <a:ext cx="5290634" cy="153639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Privacy Icon SVG Vector &amp; PNG Free Download | UXWing">
            <a:extLst>
              <a:ext uri="{FF2B5EF4-FFF2-40B4-BE49-F238E27FC236}">
                <a16:creationId xmlns:a16="http://schemas.microsoft.com/office/drawing/2014/main" id="{3572D2A9-65D4-79E6-2C97-435B8056ADF5}"/>
              </a:ext>
            </a:extLst>
          </p:cNvPr>
          <p:cNvPicPr>
            <a:picLocks noChangeAspect="1"/>
          </p:cNvPicPr>
          <p:nvPr/>
        </p:nvPicPr>
        <p:blipFill>
          <a:blip r:embed="rId2"/>
          <a:stretch>
            <a:fillRect/>
          </a:stretch>
        </p:blipFill>
        <p:spPr>
          <a:xfrm>
            <a:off x="125994" y="5217685"/>
            <a:ext cx="1556990" cy="1638921"/>
          </a:xfrm>
          <a:prstGeom prst="rect">
            <a:avLst/>
          </a:prstGeom>
          <a:ln>
            <a:noFill/>
          </a:ln>
          <a:effectLst>
            <a:softEdge rad="112500"/>
          </a:effectLst>
        </p:spPr>
      </p:pic>
    </p:spTree>
    <p:extLst>
      <p:ext uri="{BB962C8B-B14F-4D97-AF65-F5344CB8AC3E}">
        <p14:creationId xmlns:p14="http://schemas.microsoft.com/office/powerpoint/2010/main" val="3904137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771A3-B871-68E5-45D2-BE28B4E135AA}"/>
              </a:ext>
            </a:extLst>
          </p:cNvPr>
          <p:cNvSpPr>
            <a:spLocks noGrp="1"/>
          </p:cNvSpPr>
          <p:nvPr>
            <p:ph type="title"/>
          </p:nvPr>
        </p:nvSpPr>
        <p:spPr>
          <a:xfrm>
            <a:off x="1848" y="-445959"/>
            <a:ext cx="10213200" cy="1112836"/>
          </a:xfrm>
        </p:spPr>
        <p:txBody>
          <a:bodyPr/>
          <a:lstStyle/>
          <a:p>
            <a:r>
              <a:rPr lang="en-GB" b="1" dirty="0"/>
              <a:t>Conclusion </a:t>
            </a:r>
          </a:p>
        </p:txBody>
      </p:sp>
      <p:sp>
        <p:nvSpPr>
          <p:cNvPr id="4" name="TextBox 3">
            <a:extLst>
              <a:ext uri="{FF2B5EF4-FFF2-40B4-BE49-F238E27FC236}">
                <a16:creationId xmlns:a16="http://schemas.microsoft.com/office/drawing/2014/main" id="{3241F552-8624-60B5-E5C0-CD2DAA667F06}"/>
              </a:ext>
            </a:extLst>
          </p:cNvPr>
          <p:cNvSpPr txBox="1"/>
          <p:nvPr/>
        </p:nvSpPr>
        <p:spPr>
          <a:xfrm>
            <a:off x="-1884" y="1716297"/>
            <a:ext cx="883424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t>PowerPoint and outlook make communication clearer and faster </a:t>
            </a:r>
            <a:endParaRPr lang="en-US" b="1"/>
          </a:p>
          <a:p>
            <a:pPr marL="285750" indent="-285750">
              <a:buFont typeface="Arial"/>
              <a:buChar char="•"/>
            </a:pPr>
            <a:endParaRPr lang="en-GB" b="1" dirty="0"/>
          </a:p>
          <a:p>
            <a:pPr marL="285750" indent="-285750">
              <a:buFont typeface="Arial"/>
              <a:buChar char="•"/>
            </a:pPr>
            <a:r>
              <a:rPr lang="en-GB" b="1" dirty="0"/>
              <a:t>Staff can work together better and follow tasks safely </a:t>
            </a:r>
          </a:p>
          <a:p>
            <a:pPr marL="285750" indent="-285750">
              <a:buFont typeface="Arial"/>
              <a:buChar char="•"/>
            </a:pPr>
            <a:endParaRPr lang="en-GB" b="1" dirty="0"/>
          </a:p>
          <a:p>
            <a:pPr marL="285750" indent="-285750">
              <a:buFont typeface="Arial"/>
              <a:buChar char="•"/>
            </a:pPr>
            <a:r>
              <a:rPr lang="en-GB" b="1" dirty="0"/>
              <a:t>Staff need to learn digital skills to use these tools well </a:t>
            </a:r>
          </a:p>
          <a:p>
            <a:endParaRPr lang="en-GB" dirty="0"/>
          </a:p>
          <a:p>
            <a:endParaRPr lang="en-GB" dirty="0"/>
          </a:p>
        </p:txBody>
      </p:sp>
      <p:pic>
        <p:nvPicPr>
          <p:cNvPr id="5" name="Picture 4" descr="Simple tips for using Powerpoint in a presentation - Rough House Media">
            <a:extLst>
              <a:ext uri="{FF2B5EF4-FFF2-40B4-BE49-F238E27FC236}">
                <a16:creationId xmlns:a16="http://schemas.microsoft.com/office/drawing/2014/main" id="{DA754EB1-3A0C-01CA-6FA3-FF59D3E0A426}"/>
              </a:ext>
            </a:extLst>
          </p:cNvPr>
          <p:cNvPicPr>
            <a:picLocks noChangeAspect="1"/>
          </p:cNvPicPr>
          <p:nvPr/>
        </p:nvPicPr>
        <p:blipFill>
          <a:blip r:embed="rId2"/>
          <a:srcRect t="4883" r="334" b="1130"/>
          <a:stretch>
            <a:fillRect/>
          </a:stretch>
        </p:blipFill>
        <p:spPr>
          <a:xfrm>
            <a:off x="314569" y="5763431"/>
            <a:ext cx="2734025" cy="1093804"/>
          </a:xfrm>
          <a:prstGeom prst="rect">
            <a:avLst/>
          </a:prstGeom>
        </p:spPr>
      </p:pic>
      <p:pic>
        <p:nvPicPr>
          <p:cNvPr id="6" name="Picture 5" descr="Microsoft Outlook - Microsoft Outlook 2013 Logo Transparent PNG - 1427x351  - Free Download on NicePNG">
            <a:extLst>
              <a:ext uri="{FF2B5EF4-FFF2-40B4-BE49-F238E27FC236}">
                <a16:creationId xmlns:a16="http://schemas.microsoft.com/office/drawing/2014/main" id="{03F2C0B7-3A53-727C-6C8D-4C7A70EC2068}"/>
              </a:ext>
            </a:extLst>
          </p:cNvPr>
          <p:cNvPicPr>
            <a:picLocks noChangeAspect="1"/>
          </p:cNvPicPr>
          <p:nvPr/>
        </p:nvPicPr>
        <p:blipFill>
          <a:blip r:embed="rId3"/>
          <a:stretch>
            <a:fillRect/>
          </a:stretch>
        </p:blipFill>
        <p:spPr>
          <a:xfrm>
            <a:off x="9449388" y="1533"/>
            <a:ext cx="2743199" cy="806233"/>
          </a:xfrm>
          <a:prstGeom prst="rect">
            <a:avLst/>
          </a:prstGeom>
        </p:spPr>
      </p:pic>
      <p:sp>
        <p:nvSpPr>
          <p:cNvPr id="3" name="TextBox 2">
            <a:extLst>
              <a:ext uri="{FF2B5EF4-FFF2-40B4-BE49-F238E27FC236}">
                <a16:creationId xmlns:a16="http://schemas.microsoft.com/office/drawing/2014/main" id="{1E334C5E-5248-CD90-5B68-012A1A84C82E}"/>
              </a:ext>
            </a:extLst>
          </p:cNvPr>
          <p:cNvSpPr txBox="1"/>
          <p:nvPr/>
        </p:nvSpPr>
        <p:spPr>
          <a:xfrm>
            <a:off x="1747470" y="3746413"/>
            <a:ext cx="847492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As we continue to evolve and improve our services we're excited about opportunities ahead we're investing in new technologies and training to enhance care delivery and we're committed to fostering a culture of compassion, respect and kindness </a:t>
            </a:r>
          </a:p>
        </p:txBody>
      </p:sp>
      <p:sp>
        <p:nvSpPr>
          <p:cNvPr id="7" name="Rectangle 6">
            <a:extLst>
              <a:ext uri="{FF2B5EF4-FFF2-40B4-BE49-F238E27FC236}">
                <a16:creationId xmlns:a16="http://schemas.microsoft.com/office/drawing/2014/main" id="{B3A641A9-B877-9818-1403-ADE1565E8437}"/>
              </a:ext>
            </a:extLst>
          </p:cNvPr>
          <p:cNvSpPr/>
          <p:nvPr/>
        </p:nvSpPr>
        <p:spPr>
          <a:xfrm>
            <a:off x="1598341" y="3630341"/>
            <a:ext cx="9106829" cy="175941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086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5C8ED-9106-830E-2868-D6883FF29B1E}"/>
              </a:ext>
            </a:extLst>
          </p:cNvPr>
          <p:cNvSpPr>
            <a:spLocks noGrp="1"/>
          </p:cNvSpPr>
          <p:nvPr>
            <p:ph type="title"/>
          </p:nvPr>
        </p:nvSpPr>
        <p:spPr>
          <a:xfrm>
            <a:off x="-1820" y="-372906"/>
            <a:ext cx="10213200" cy="1112836"/>
          </a:xfrm>
        </p:spPr>
        <p:txBody>
          <a:bodyPr>
            <a:normAutofit/>
          </a:bodyPr>
          <a:lstStyle/>
          <a:p>
            <a:r>
              <a:rPr lang="en-GB" sz="4400" dirty="0"/>
              <a:t>Reference list</a:t>
            </a:r>
          </a:p>
        </p:txBody>
      </p:sp>
      <p:sp>
        <p:nvSpPr>
          <p:cNvPr id="4" name="TextBox 3">
            <a:extLst>
              <a:ext uri="{FF2B5EF4-FFF2-40B4-BE49-F238E27FC236}">
                <a16:creationId xmlns:a16="http://schemas.microsoft.com/office/drawing/2014/main" id="{58285B08-8221-7C5E-BF89-E8761201D0A1}"/>
              </a:ext>
            </a:extLst>
          </p:cNvPr>
          <p:cNvSpPr txBox="1"/>
          <p:nvPr/>
        </p:nvSpPr>
        <p:spPr>
          <a:xfrm>
            <a:off x="5835804" y="-1"/>
            <a:ext cx="926790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b="1" dirty="0">
                <a:hlinkClick r:id="rId2"/>
              </a:rPr>
              <a:t>https://www.nhs.uk/</a:t>
            </a:r>
            <a:endParaRPr lang="en-GB" sz="4800" b="1" dirty="0"/>
          </a:p>
        </p:txBody>
      </p:sp>
      <p:sp>
        <p:nvSpPr>
          <p:cNvPr id="5" name="TextBox 4">
            <a:extLst>
              <a:ext uri="{FF2B5EF4-FFF2-40B4-BE49-F238E27FC236}">
                <a16:creationId xmlns:a16="http://schemas.microsoft.com/office/drawing/2014/main" id="{2D15758A-089E-0473-CF9C-F68264C0577F}"/>
              </a:ext>
            </a:extLst>
          </p:cNvPr>
          <p:cNvSpPr txBox="1"/>
          <p:nvPr/>
        </p:nvSpPr>
        <p:spPr>
          <a:xfrm>
            <a:off x="173463" y="1524000"/>
            <a:ext cx="4014439"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200" b="1" baseline="0" err="1">
                <a:solidFill>
                  <a:srgbClr val="000000"/>
                </a:solidFill>
                <a:latin typeface="Calibri"/>
                <a:ea typeface="Arial"/>
                <a:cs typeface="Arial"/>
              </a:rPr>
              <a:t>CareDocs</a:t>
            </a:r>
            <a:r>
              <a:rPr lang="en-US" sz="2200" b="1" baseline="0" dirty="0">
                <a:solidFill>
                  <a:srgbClr val="000000"/>
                </a:solidFill>
                <a:latin typeface="Calibri"/>
                <a:ea typeface="Arial"/>
                <a:cs typeface="Arial"/>
              </a:rPr>
              <a:t> (2024) Digital care records to be used by 2024. Available at: https://www.caredocs.co.uk/digital-care-records-to-be-used-by-2024</a:t>
            </a:r>
            <a:r>
              <a:rPr lang="en-US" sz="2200" b="1" dirty="0">
                <a:latin typeface="Calibri"/>
                <a:ea typeface="Arial"/>
                <a:cs typeface="Arial"/>
              </a:rPr>
              <a:t>​</a:t>
            </a:r>
            <a:endParaRPr lang="en-GB" b="1" dirty="0"/>
          </a:p>
        </p:txBody>
      </p:sp>
      <p:sp>
        <p:nvSpPr>
          <p:cNvPr id="7" name="TextBox 6">
            <a:extLst>
              <a:ext uri="{FF2B5EF4-FFF2-40B4-BE49-F238E27FC236}">
                <a16:creationId xmlns:a16="http://schemas.microsoft.com/office/drawing/2014/main" id="{05B39A3E-191A-0F25-FF6F-E1BD55AFC15B}"/>
              </a:ext>
            </a:extLst>
          </p:cNvPr>
          <p:cNvSpPr txBox="1"/>
          <p:nvPr/>
        </p:nvSpPr>
        <p:spPr>
          <a:xfrm>
            <a:off x="0" y="4472878"/>
            <a:ext cx="537736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200" b="1" baseline="0" dirty="0">
                <a:solidFill>
                  <a:srgbClr val="000000"/>
                </a:solidFill>
                <a:latin typeface="Calibri"/>
                <a:ea typeface="Calibri"/>
                <a:cs typeface="Calibri"/>
              </a:rPr>
              <a:t>Microsoft (2024) Outlook Help. Available at: https://support.microsoft.com/outlook</a:t>
            </a:r>
            <a:endParaRPr lang="en-GB" b="1" dirty="0"/>
          </a:p>
        </p:txBody>
      </p:sp>
      <p:sp>
        <p:nvSpPr>
          <p:cNvPr id="8" name="TextBox 7">
            <a:extLst>
              <a:ext uri="{FF2B5EF4-FFF2-40B4-BE49-F238E27FC236}">
                <a16:creationId xmlns:a16="http://schemas.microsoft.com/office/drawing/2014/main" id="{732E2452-453D-6DCB-46A6-97E45C0E8C27}"/>
              </a:ext>
            </a:extLst>
          </p:cNvPr>
          <p:cNvSpPr txBox="1"/>
          <p:nvPr/>
        </p:nvSpPr>
        <p:spPr>
          <a:xfrm>
            <a:off x="5749073" y="1610731"/>
            <a:ext cx="591014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200" b="1" baseline="0" dirty="0">
                <a:solidFill>
                  <a:srgbClr val="000000"/>
                </a:solidFill>
                <a:latin typeface="Calibri"/>
                <a:ea typeface="Arial"/>
                <a:cs typeface="Arial"/>
              </a:rPr>
              <a:t>Skills for Care (2023) Adult Social Care Workforce Data. Available at: https://www.skillsforcare.org.uk/Adult-Social-Care-Workforce-Data</a:t>
            </a:r>
            <a:r>
              <a:rPr lang="en-US" sz="2200" b="1" dirty="0">
                <a:latin typeface="Calibri"/>
                <a:ea typeface="Arial"/>
                <a:cs typeface="Arial"/>
              </a:rPr>
              <a:t>​</a:t>
            </a:r>
            <a:endParaRPr lang="en-GB" b="1" dirty="0"/>
          </a:p>
        </p:txBody>
      </p:sp>
      <p:sp>
        <p:nvSpPr>
          <p:cNvPr id="9" name="TextBox 8">
            <a:extLst>
              <a:ext uri="{FF2B5EF4-FFF2-40B4-BE49-F238E27FC236}">
                <a16:creationId xmlns:a16="http://schemas.microsoft.com/office/drawing/2014/main" id="{DCE5B433-692E-D18E-3CB5-AEEE1DC79924}"/>
              </a:ext>
            </a:extLst>
          </p:cNvPr>
          <p:cNvSpPr txBox="1"/>
          <p:nvPr/>
        </p:nvSpPr>
        <p:spPr>
          <a:xfrm>
            <a:off x="2862145" y="5724292"/>
            <a:ext cx="577385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200" b="1" baseline="0" dirty="0">
                <a:solidFill>
                  <a:srgbClr val="000000"/>
                </a:solidFill>
                <a:latin typeface="Calibri"/>
                <a:ea typeface="Arial"/>
                <a:cs typeface="Arial"/>
              </a:rPr>
              <a:t>Microsoft (2024) PowerPoint Help. Available at: https://support.microsoft.com/powerpoint</a:t>
            </a:r>
            <a:r>
              <a:rPr lang="en-US" sz="2200" b="1" dirty="0">
                <a:latin typeface="Calibri"/>
                <a:ea typeface="Arial"/>
                <a:cs typeface="Arial"/>
              </a:rPr>
              <a:t>​</a:t>
            </a:r>
            <a:endParaRPr lang="en-GB" b="1" dirty="0"/>
          </a:p>
        </p:txBody>
      </p:sp>
      <p:sp>
        <p:nvSpPr>
          <p:cNvPr id="10" name="TextBox 9">
            <a:extLst>
              <a:ext uri="{FF2B5EF4-FFF2-40B4-BE49-F238E27FC236}">
                <a16:creationId xmlns:a16="http://schemas.microsoft.com/office/drawing/2014/main" id="{4E9D0B9B-4A21-AC82-88AA-EE97545E5944}"/>
              </a:ext>
            </a:extLst>
          </p:cNvPr>
          <p:cNvSpPr txBox="1"/>
          <p:nvPr/>
        </p:nvSpPr>
        <p:spPr>
          <a:xfrm>
            <a:off x="5687121" y="3617951"/>
            <a:ext cx="5749073" cy="1437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200" b="1" baseline="0" dirty="0">
                <a:solidFill>
                  <a:srgbClr val="000000"/>
                </a:solidFill>
                <a:latin typeface="Calibri"/>
                <a:ea typeface="Arial"/>
                <a:cs typeface="Arial"/>
              </a:rPr>
              <a:t>NHS Digital (2022) Digital maturity in Adult Social Care. NHS England. Available at: https://digital.nhs.uk/services/social-care-programme</a:t>
            </a:r>
            <a:r>
              <a:rPr lang="en-US" sz="2200" b="1" dirty="0">
                <a:latin typeface="Calibri"/>
                <a:ea typeface="Arial"/>
                <a:cs typeface="Arial"/>
              </a:rPr>
              <a:t>​</a:t>
            </a:r>
            <a:endParaRPr lang="en-GB" b="1" dirty="0"/>
          </a:p>
        </p:txBody>
      </p:sp>
    </p:spTree>
    <p:extLst>
      <p:ext uri="{BB962C8B-B14F-4D97-AF65-F5344CB8AC3E}">
        <p14:creationId xmlns:p14="http://schemas.microsoft.com/office/powerpoint/2010/main" val="932673839"/>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FrostyVTI</vt:lpstr>
      <vt:lpstr>Digital Skills and Research Methods LCHS4007  Assessment 1: Group Presentation - 6</vt:lpstr>
      <vt:lpstr>PowerPoint Presentation</vt:lpstr>
      <vt:lpstr>Acknowledgement of the use of AI</vt:lpstr>
      <vt:lpstr>Content </vt:lpstr>
      <vt:lpstr>PowerPoint Presentation</vt:lpstr>
      <vt:lpstr>Benefits and Limitations within Sunrise Residential Care Home and Limitation </vt:lpstr>
      <vt:lpstr>Communication and collaboration tools</vt:lpstr>
      <vt:lpstr>PowerPoint Presentation</vt:lpstr>
      <vt:lpstr>Digital Literacy </vt:lpstr>
      <vt:lpstr>PowerPoint Presentation</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1657</cp:revision>
  <dcterms:created xsi:type="dcterms:W3CDTF">2025-11-04T21:58:03Z</dcterms:created>
  <dcterms:modified xsi:type="dcterms:W3CDTF">2025-11-10T14:18:38Z</dcterms:modified>
</cp:coreProperties>
</file>