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87" r:id="rId2"/>
    <p:sldMasterId id="2147483694" r:id="rId3"/>
  </p:sldMasterIdLst>
  <p:sldIdLst>
    <p:sldId id="256" r:id="rId4"/>
    <p:sldId id="257" r:id="rId5"/>
    <p:sldId id="277" r:id="rId6"/>
    <p:sldId id="279" r:id="rId7"/>
    <p:sldId id="283" r:id="rId8"/>
    <p:sldId id="284" r:id="rId9"/>
    <p:sldId id="285" r:id="rId10"/>
    <p:sldId id="296" r:id="rId11"/>
    <p:sldId id="286" r:id="rId12"/>
    <p:sldId id="287" r:id="rId13"/>
    <p:sldId id="288" r:id="rId14"/>
    <p:sldId id="278" r:id="rId15"/>
    <p:sldId id="280" r:id="rId16"/>
    <p:sldId id="281" r:id="rId17"/>
    <p:sldId id="282" r:id="rId18"/>
    <p:sldId id="292" r:id="rId19"/>
    <p:sldId id="275" r:id="rId20"/>
    <p:sldId id="272" r:id="rId21"/>
    <p:sldId id="269" r:id="rId22"/>
    <p:sldId id="289" r:id="rId23"/>
    <p:sldId id="290" r:id="rId24"/>
    <p:sldId id="291" r:id="rId25"/>
    <p:sldId id="293" r:id="rId26"/>
    <p:sldId id="297" r:id="rId27"/>
    <p:sldId id="298" r:id="rId28"/>
    <p:sldId id="299" r:id="rId29"/>
    <p:sldId id="300" r:id="rId30"/>
    <p:sldId id="301" r:id="rId31"/>
    <p:sldId id="294" r:id="rId32"/>
    <p:sldId id="295" r:id="rId33"/>
    <p:sldId id="276" r:id="rId34"/>
  </p:sldIdLst>
  <p:sldSz cx="12192000" cy="6858000"/>
  <p:notesSz cx="6858000" cy="9144000"/>
  <p:defaultTextStyle>
    <a:defPPr>
      <a:defRPr lang="cy-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48FDEA-EB7F-4CF0-A089-40F0E74F2178}" v="47" dt="2025-11-12T18:55:16.6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147"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microsoft.com/office/2015/10/relationships/revisionInfo" Target="revisionInfo.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C44FAF-94AD-43B7-BCF0-21222BFEB8B6}" type="doc">
      <dgm:prSet loTypeId="urn:microsoft.com/office/officeart/2016/7/layout/BasicProcessNew" loCatId="process" qsTypeId="urn:microsoft.com/office/officeart/2005/8/quickstyle/simple1" qsCatId="simple" csTypeId="urn:microsoft.com/office/officeart/2005/8/colors/colorful5" csCatId="colorful"/>
      <dgm:spPr/>
      <dgm:t>
        <a:bodyPr/>
        <a:lstStyle/>
        <a:p>
          <a:endParaRPr lang="en-US"/>
        </a:p>
      </dgm:t>
    </dgm:pt>
    <dgm:pt modelId="{76B0CBE0-03C9-4723-AD88-22F0F8BFEBCC}">
      <dgm:prSet custT="1"/>
      <dgm:spPr/>
      <dgm:t>
        <a:bodyPr/>
        <a:lstStyle/>
        <a:p>
          <a:r>
            <a:rPr lang="en-GB" sz="1600" dirty="0"/>
            <a:t>it’s important to be aware that  </a:t>
          </a:r>
          <a:r>
            <a:rPr lang="en-GB" sz="1600" b="1" dirty="0"/>
            <a:t>evaluation needs to be ongoing </a:t>
          </a:r>
          <a:r>
            <a:rPr lang="en-GB" sz="1600" dirty="0"/>
            <a:t>and be able to explore all stages, as each contributes significantly to the overall success of your event.</a:t>
          </a:r>
          <a:endParaRPr lang="en-US" sz="1600" dirty="0"/>
        </a:p>
      </dgm:t>
    </dgm:pt>
    <dgm:pt modelId="{79E0A49F-403C-451A-AAD9-F6E2DF2232BF}" type="parTrans" cxnId="{A7576FA3-D775-4219-A186-076C4D007BD6}">
      <dgm:prSet/>
      <dgm:spPr/>
      <dgm:t>
        <a:bodyPr/>
        <a:lstStyle/>
        <a:p>
          <a:endParaRPr lang="en-US"/>
        </a:p>
      </dgm:t>
    </dgm:pt>
    <dgm:pt modelId="{69495A8C-58A2-442A-B91C-D83B0012C94F}" type="sibTrans" cxnId="{A7576FA3-D775-4219-A186-076C4D007BD6}">
      <dgm:prSet/>
      <dgm:spPr/>
      <dgm:t>
        <a:bodyPr/>
        <a:lstStyle/>
        <a:p>
          <a:endParaRPr lang="en-US"/>
        </a:p>
      </dgm:t>
    </dgm:pt>
    <dgm:pt modelId="{68F38EA5-A110-49DF-8AB6-DCCABBEF63B6}">
      <dgm:prSet custT="1"/>
      <dgm:spPr/>
      <dgm:t>
        <a:bodyPr/>
        <a:lstStyle/>
        <a:p>
          <a:r>
            <a:rPr lang="en-GB" sz="1600" b="1"/>
            <a:t>Pre-event: </a:t>
          </a:r>
          <a:r>
            <a:rPr lang="en-GB" sz="1600"/>
            <a:t>You can uncover a lot of useful information </a:t>
          </a:r>
          <a:r>
            <a:rPr lang="en-GB" sz="1600" b="1"/>
            <a:t>during event planning, </a:t>
          </a:r>
          <a:r>
            <a:rPr lang="en-GB" sz="1600"/>
            <a:t>making it one of your most important </a:t>
          </a:r>
          <a:r>
            <a:rPr lang="en-GB" sz="1600" b="1"/>
            <a:t>evaluation stages</a:t>
          </a:r>
          <a:r>
            <a:rPr lang="en-GB" sz="1600"/>
            <a:t>. From assessing general levels of interest and things that attendees most want to see and hear about, to more practical areas such as the most popular location and timings for your event.</a:t>
          </a:r>
          <a:endParaRPr lang="en-US" sz="1600"/>
        </a:p>
      </dgm:t>
    </dgm:pt>
    <dgm:pt modelId="{394A7BF8-A6F8-4F6C-9564-CDFDED6EE0DD}" type="parTrans" cxnId="{7F0116B1-4D1F-40DA-B39C-25774C5DBAF1}">
      <dgm:prSet/>
      <dgm:spPr/>
      <dgm:t>
        <a:bodyPr/>
        <a:lstStyle/>
        <a:p>
          <a:endParaRPr lang="en-US"/>
        </a:p>
      </dgm:t>
    </dgm:pt>
    <dgm:pt modelId="{5A1D207A-8B76-4821-9CEE-6B91EE81B0A2}" type="sibTrans" cxnId="{7F0116B1-4D1F-40DA-B39C-25774C5DBAF1}">
      <dgm:prSet/>
      <dgm:spPr/>
      <dgm:t>
        <a:bodyPr/>
        <a:lstStyle/>
        <a:p>
          <a:endParaRPr lang="en-US"/>
        </a:p>
      </dgm:t>
    </dgm:pt>
    <dgm:pt modelId="{12BC9743-729F-4C8F-B74D-BE10C095351F}">
      <dgm:prSet custT="1"/>
      <dgm:spPr/>
      <dgm:t>
        <a:bodyPr/>
        <a:lstStyle/>
        <a:p>
          <a:r>
            <a:rPr lang="en-GB" sz="1600" b="1"/>
            <a:t>Mid-event:</a:t>
          </a:r>
          <a:r>
            <a:rPr lang="en-GB" sz="1600"/>
            <a:t>, it’s important to be able to </a:t>
          </a:r>
          <a:r>
            <a:rPr lang="en-GB" sz="1600" b="1"/>
            <a:t>monitor what’s working</a:t>
          </a:r>
          <a:r>
            <a:rPr lang="en-GB" sz="1600"/>
            <a:t>, what might need more support to perform better and be able to keep abreast of any unforeseen circumstances that might arise and affect the progress of your event. Must have a method that will allow you to observe and collect feedback during your event, measure stakeholder satisfaction and help keep everything on track and performing well.</a:t>
          </a:r>
          <a:endParaRPr lang="en-US" sz="1600"/>
        </a:p>
      </dgm:t>
    </dgm:pt>
    <dgm:pt modelId="{BA4DB1C2-E954-401E-8EBE-4F241606B4BA}" type="parTrans" cxnId="{B9A09D85-0B87-4EB7-B135-F3DEDEAD7B91}">
      <dgm:prSet/>
      <dgm:spPr/>
      <dgm:t>
        <a:bodyPr/>
        <a:lstStyle/>
        <a:p>
          <a:endParaRPr lang="en-US"/>
        </a:p>
      </dgm:t>
    </dgm:pt>
    <dgm:pt modelId="{79004E78-DC6A-4A3D-B580-D3A2213FD1EC}" type="sibTrans" cxnId="{B9A09D85-0B87-4EB7-B135-F3DEDEAD7B91}">
      <dgm:prSet/>
      <dgm:spPr/>
      <dgm:t>
        <a:bodyPr/>
        <a:lstStyle/>
        <a:p>
          <a:endParaRPr lang="en-US"/>
        </a:p>
      </dgm:t>
    </dgm:pt>
    <dgm:pt modelId="{7D852B1F-B162-4EDF-A8A9-66F6E3872BC8}">
      <dgm:prSet custT="1"/>
      <dgm:spPr/>
      <dgm:t>
        <a:bodyPr/>
        <a:lstStyle/>
        <a:p>
          <a:r>
            <a:rPr lang="en-GB" sz="1600" b="1"/>
            <a:t>Post-event: </a:t>
          </a:r>
          <a:r>
            <a:rPr lang="en-GB" sz="1600"/>
            <a:t>event has finished, besides examining what your stakeholders thought about your event, evaluation methods will enable you to examine areas such as whether your budgets and timelines were realistic, how well your marketing efforts performed and what you need to improve on before your next event.</a:t>
          </a:r>
          <a:endParaRPr lang="en-US" sz="1600"/>
        </a:p>
      </dgm:t>
    </dgm:pt>
    <dgm:pt modelId="{C96AD798-9AF6-4028-9DD2-2C262C1089B8}" type="parTrans" cxnId="{7DE2C939-3766-4254-9274-4E8FF4B7E7EB}">
      <dgm:prSet/>
      <dgm:spPr/>
      <dgm:t>
        <a:bodyPr/>
        <a:lstStyle/>
        <a:p>
          <a:endParaRPr lang="en-US"/>
        </a:p>
      </dgm:t>
    </dgm:pt>
    <dgm:pt modelId="{AF9DF46C-B8DB-4642-9B6A-CC23868DDBAB}" type="sibTrans" cxnId="{7DE2C939-3766-4254-9274-4E8FF4B7E7EB}">
      <dgm:prSet/>
      <dgm:spPr/>
      <dgm:t>
        <a:bodyPr/>
        <a:lstStyle/>
        <a:p>
          <a:endParaRPr lang="en-US"/>
        </a:p>
      </dgm:t>
    </dgm:pt>
    <dgm:pt modelId="{922552FC-83AA-4CB9-BF13-EAC497BA0638}" type="pres">
      <dgm:prSet presAssocID="{1EC44FAF-94AD-43B7-BCF0-21222BFEB8B6}" presName="Name0" presStyleCnt="0">
        <dgm:presLayoutVars>
          <dgm:dir/>
          <dgm:resizeHandles val="exact"/>
        </dgm:presLayoutVars>
      </dgm:prSet>
      <dgm:spPr/>
    </dgm:pt>
    <dgm:pt modelId="{975F909E-F960-4B3D-A07B-4698ACBE38C9}" type="pres">
      <dgm:prSet presAssocID="{76B0CBE0-03C9-4723-AD88-22F0F8BFEBCC}" presName="node" presStyleLbl="node1" presStyleIdx="0" presStyleCnt="7">
        <dgm:presLayoutVars>
          <dgm:bulletEnabled val="1"/>
        </dgm:presLayoutVars>
      </dgm:prSet>
      <dgm:spPr/>
    </dgm:pt>
    <dgm:pt modelId="{8C118334-F13E-416A-97BA-082E4AA71413}" type="pres">
      <dgm:prSet presAssocID="{69495A8C-58A2-442A-B91C-D83B0012C94F}" presName="sibTransSpacerBeforeConnector" presStyleCnt="0"/>
      <dgm:spPr/>
    </dgm:pt>
    <dgm:pt modelId="{E531D4B3-C38D-4093-AA1B-592783B664C2}" type="pres">
      <dgm:prSet presAssocID="{69495A8C-58A2-442A-B91C-D83B0012C94F}" presName="sibTrans" presStyleLbl="node1" presStyleIdx="1" presStyleCnt="7"/>
      <dgm:spPr/>
    </dgm:pt>
    <dgm:pt modelId="{B02E2CF3-A7C5-4479-B750-190CE64EE954}" type="pres">
      <dgm:prSet presAssocID="{69495A8C-58A2-442A-B91C-D83B0012C94F}" presName="sibTransSpacerAfterConnector" presStyleCnt="0"/>
      <dgm:spPr/>
    </dgm:pt>
    <dgm:pt modelId="{EBEE9E5F-CE7E-4129-8D04-CE4F080A4BD4}" type="pres">
      <dgm:prSet presAssocID="{68F38EA5-A110-49DF-8AB6-DCCABBEF63B6}" presName="node" presStyleLbl="node1" presStyleIdx="2" presStyleCnt="7">
        <dgm:presLayoutVars>
          <dgm:bulletEnabled val="1"/>
        </dgm:presLayoutVars>
      </dgm:prSet>
      <dgm:spPr/>
    </dgm:pt>
    <dgm:pt modelId="{E00CF6F6-5A18-40AC-BF96-74C9EDA86957}" type="pres">
      <dgm:prSet presAssocID="{5A1D207A-8B76-4821-9CEE-6B91EE81B0A2}" presName="sibTransSpacerBeforeConnector" presStyleCnt="0"/>
      <dgm:spPr/>
    </dgm:pt>
    <dgm:pt modelId="{07653D8F-62E9-418E-8E77-1E7475B6933F}" type="pres">
      <dgm:prSet presAssocID="{5A1D207A-8B76-4821-9CEE-6B91EE81B0A2}" presName="sibTrans" presStyleLbl="node1" presStyleIdx="3" presStyleCnt="7"/>
      <dgm:spPr/>
    </dgm:pt>
    <dgm:pt modelId="{848A5107-750E-4DB7-B0BE-43D74634EFC7}" type="pres">
      <dgm:prSet presAssocID="{5A1D207A-8B76-4821-9CEE-6B91EE81B0A2}" presName="sibTransSpacerAfterConnector" presStyleCnt="0"/>
      <dgm:spPr/>
    </dgm:pt>
    <dgm:pt modelId="{6DB87309-5505-4FA9-955F-B47442FF8917}" type="pres">
      <dgm:prSet presAssocID="{12BC9743-729F-4C8F-B74D-BE10C095351F}" presName="node" presStyleLbl="node1" presStyleIdx="4" presStyleCnt="7">
        <dgm:presLayoutVars>
          <dgm:bulletEnabled val="1"/>
        </dgm:presLayoutVars>
      </dgm:prSet>
      <dgm:spPr/>
    </dgm:pt>
    <dgm:pt modelId="{88765CAB-37E4-4390-B735-99922CE67BF5}" type="pres">
      <dgm:prSet presAssocID="{79004E78-DC6A-4A3D-B580-D3A2213FD1EC}" presName="sibTransSpacerBeforeConnector" presStyleCnt="0"/>
      <dgm:spPr/>
    </dgm:pt>
    <dgm:pt modelId="{6B9E45E4-2B65-484B-96FD-4370243CF983}" type="pres">
      <dgm:prSet presAssocID="{79004E78-DC6A-4A3D-B580-D3A2213FD1EC}" presName="sibTrans" presStyleLbl="node1" presStyleIdx="5" presStyleCnt="7"/>
      <dgm:spPr/>
    </dgm:pt>
    <dgm:pt modelId="{4A77B82C-5713-475E-AD3A-EED37AB39596}" type="pres">
      <dgm:prSet presAssocID="{79004E78-DC6A-4A3D-B580-D3A2213FD1EC}" presName="sibTransSpacerAfterConnector" presStyleCnt="0"/>
      <dgm:spPr/>
    </dgm:pt>
    <dgm:pt modelId="{8C4CF8B4-4D81-4390-ABA5-C38ECF3B2AC1}" type="pres">
      <dgm:prSet presAssocID="{7D852B1F-B162-4EDF-A8A9-66F6E3872BC8}" presName="node" presStyleLbl="node1" presStyleIdx="6" presStyleCnt="7">
        <dgm:presLayoutVars>
          <dgm:bulletEnabled val="1"/>
        </dgm:presLayoutVars>
      </dgm:prSet>
      <dgm:spPr/>
    </dgm:pt>
  </dgm:ptLst>
  <dgm:cxnLst>
    <dgm:cxn modelId="{2246B41D-0B63-47A0-BFC6-7D8AE3E53F60}" type="presOf" srcId="{1EC44FAF-94AD-43B7-BCF0-21222BFEB8B6}" destId="{922552FC-83AA-4CB9-BF13-EAC497BA0638}" srcOrd="0" destOrd="0" presId="urn:microsoft.com/office/officeart/2016/7/layout/BasicProcessNew"/>
    <dgm:cxn modelId="{D5634028-0A0F-4A08-836B-283F3047832B}" type="presOf" srcId="{12BC9743-729F-4C8F-B74D-BE10C095351F}" destId="{6DB87309-5505-4FA9-955F-B47442FF8917}" srcOrd="0" destOrd="0" presId="urn:microsoft.com/office/officeart/2016/7/layout/BasicProcessNew"/>
    <dgm:cxn modelId="{CA211E32-13C6-401B-A807-6C0936349647}" type="presOf" srcId="{68F38EA5-A110-49DF-8AB6-DCCABBEF63B6}" destId="{EBEE9E5F-CE7E-4129-8D04-CE4F080A4BD4}" srcOrd="0" destOrd="0" presId="urn:microsoft.com/office/officeart/2016/7/layout/BasicProcessNew"/>
    <dgm:cxn modelId="{7DE2C939-3766-4254-9274-4E8FF4B7E7EB}" srcId="{1EC44FAF-94AD-43B7-BCF0-21222BFEB8B6}" destId="{7D852B1F-B162-4EDF-A8A9-66F6E3872BC8}" srcOrd="3" destOrd="0" parTransId="{C96AD798-9AF6-4028-9DD2-2C262C1089B8}" sibTransId="{AF9DF46C-B8DB-4642-9B6A-CC23868DDBAB}"/>
    <dgm:cxn modelId="{B75FAF5F-F907-4BB6-923C-31299FDED681}" type="presOf" srcId="{5A1D207A-8B76-4821-9CEE-6B91EE81B0A2}" destId="{07653D8F-62E9-418E-8E77-1E7475B6933F}" srcOrd="0" destOrd="0" presId="urn:microsoft.com/office/officeart/2016/7/layout/BasicProcessNew"/>
    <dgm:cxn modelId="{B6E69369-8C71-4715-9929-210C60EE10C5}" type="presOf" srcId="{79004E78-DC6A-4A3D-B580-D3A2213FD1EC}" destId="{6B9E45E4-2B65-484B-96FD-4370243CF983}" srcOrd="0" destOrd="0" presId="urn:microsoft.com/office/officeart/2016/7/layout/BasicProcessNew"/>
    <dgm:cxn modelId="{B9A09D85-0B87-4EB7-B135-F3DEDEAD7B91}" srcId="{1EC44FAF-94AD-43B7-BCF0-21222BFEB8B6}" destId="{12BC9743-729F-4C8F-B74D-BE10C095351F}" srcOrd="2" destOrd="0" parTransId="{BA4DB1C2-E954-401E-8EBE-4F241606B4BA}" sibTransId="{79004E78-DC6A-4A3D-B580-D3A2213FD1EC}"/>
    <dgm:cxn modelId="{A7576FA3-D775-4219-A186-076C4D007BD6}" srcId="{1EC44FAF-94AD-43B7-BCF0-21222BFEB8B6}" destId="{76B0CBE0-03C9-4723-AD88-22F0F8BFEBCC}" srcOrd="0" destOrd="0" parTransId="{79E0A49F-403C-451A-AAD9-F6E2DF2232BF}" sibTransId="{69495A8C-58A2-442A-B91C-D83B0012C94F}"/>
    <dgm:cxn modelId="{7F0116B1-4D1F-40DA-B39C-25774C5DBAF1}" srcId="{1EC44FAF-94AD-43B7-BCF0-21222BFEB8B6}" destId="{68F38EA5-A110-49DF-8AB6-DCCABBEF63B6}" srcOrd="1" destOrd="0" parTransId="{394A7BF8-A6F8-4F6C-9564-CDFDED6EE0DD}" sibTransId="{5A1D207A-8B76-4821-9CEE-6B91EE81B0A2}"/>
    <dgm:cxn modelId="{00F395BC-865C-4B96-8B84-4205F5101372}" type="presOf" srcId="{69495A8C-58A2-442A-B91C-D83B0012C94F}" destId="{E531D4B3-C38D-4093-AA1B-592783B664C2}" srcOrd="0" destOrd="0" presId="urn:microsoft.com/office/officeart/2016/7/layout/BasicProcessNew"/>
    <dgm:cxn modelId="{F2D6CCD3-2EF7-40E1-AAAB-47A8F6335FA1}" type="presOf" srcId="{76B0CBE0-03C9-4723-AD88-22F0F8BFEBCC}" destId="{975F909E-F960-4B3D-A07B-4698ACBE38C9}" srcOrd="0" destOrd="0" presId="urn:microsoft.com/office/officeart/2016/7/layout/BasicProcessNew"/>
    <dgm:cxn modelId="{DB8326F3-2E81-4AFF-A4B7-3B7E97AE35F6}" type="presOf" srcId="{7D852B1F-B162-4EDF-A8A9-66F6E3872BC8}" destId="{8C4CF8B4-4D81-4390-ABA5-C38ECF3B2AC1}" srcOrd="0" destOrd="0" presId="urn:microsoft.com/office/officeart/2016/7/layout/BasicProcessNew"/>
    <dgm:cxn modelId="{4FB5E3C6-DECC-4782-9822-F92BDCC64434}" type="presParOf" srcId="{922552FC-83AA-4CB9-BF13-EAC497BA0638}" destId="{975F909E-F960-4B3D-A07B-4698ACBE38C9}" srcOrd="0" destOrd="0" presId="urn:microsoft.com/office/officeart/2016/7/layout/BasicProcessNew"/>
    <dgm:cxn modelId="{CC8FF240-B166-4489-9231-2D9BB6B8313C}" type="presParOf" srcId="{922552FC-83AA-4CB9-BF13-EAC497BA0638}" destId="{8C118334-F13E-416A-97BA-082E4AA71413}" srcOrd="1" destOrd="0" presId="urn:microsoft.com/office/officeart/2016/7/layout/BasicProcessNew"/>
    <dgm:cxn modelId="{3BC89079-18CB-4325-BC64-88B5A415748B}" type="presParOf" srcId="{922552FC-83AA-4CB9-BF13-EAC497BA0638}" destId="{E531D4B3-C38D-4093-AA1B-592783B664C2}" srcOrd="2" destOrd="0" presId="urn:microsoft.com/office/officeart/2016/7/layout/BasicProcessNew"/>
    <dgm:cxn modelId="{B355EFFE-778B-479A-B718-0E5EB9D6A3A9}" type="presParOf" srcId="{922552FC-83AA-4CB9-BF13-EAC497BA0638}" destId="{B02E2CF3-A7C5-4479-B750-190CE64EE954}" srcOrd="3" destOrd="0" presId="urn:microsoft.com/office/officeart/2016/7/layout/BasicProcessNew"/>
    <dgm:cxn modelId="{CD620060-6E4F-4F90-946B-51BE147B1CF2}" type="presParOf" srcId="{922552FC-83AA-4CB9-BF13-EAC497BA0638}" destId="{EBEE9E5F-CE7E-4129-8D04-CE4F080A4BD4}" srcOrd="4" destOrd="0" presId="urn:microsoft.com/office/officeart/2016/7/layout/BasicProcessNew"/>
    <dgm:cxn modelId="{C69E0F7D-6032-4741-AFFD-AED9FD36819F}" type="presParOf" srcId="{922552FC-83AA-4CB9-BF13-EAC497BA0638}" destId="{E00CF6F6-5A18-40AC-BF96-74C9EDA86957}" srcOrd="5" destOrd="0" presId="urn:microsoft.com/office/officeart/2016/7/layout/BasicProcessNew"/>
    <dgm:cxn modelId="{462D4DF6-61EB-491E-97A9-F76228ABB645}" type="presParOf" srcId="{922552FC-83AA-4CB9-BF13-EAC497BA0638}" destId="{07653D8F-62E9-418E-8E77-1E7475B6933F}" srcOrd="6" destOrd="0" presId="urn:microsoft.com/office/officeart/2016/7/layout/BasicProcessNew"/>
    <dgm:cxn modelId="{B32B83C6-D9D2-4869-B608-5B3B9D7A0197}" type="presParOf" srcId="{922552FC-83AA-4CB9-BF13-EAC497BA0638}" destId="{848A5107-750E-4DB7-B0BE-43D74634EFC7}" srcOrd="7" destOrd="0" presId="urn:microsoft.com/office/officeart/2016/7/layout/BasicProcessNew"/>
    <dgm:cxn modelId="{BADA2891-D1F1-4DC5-B2DB-067CBE489EC9}" type="presParOf" srcId="{922552FC-83AA-4CB9-BF13-EAC497BA0638}" destId="{6DB87309-5505-4FA9-955F-B47442FF8917}" srcOrd="8" destOrd="0" presId="urn:microsoft.com/office/officeart/2016/7/layout/BasicProcessNew"/>
    <dgm:cxn modelId="{B923FC71-947B-41B8-92D5-CC96FD0FD9ED}" type="presParOf" srcId="{922552FC-83AA-4CB9-BF13-EAC497BA0638}" destId="{88765CAB-37E4-4390-B735-99922CE67BF5}" srcOrd="9" destOrd="0" presId="urn:microsoft.com/office/officeart/2016/7/layout/BasicProcessNew"/>
    <dgm:cxn modelId="{C9725397-50FA-4C89-9B1F-87C38C94746E}" type="presParOf" srcId="{922552FC-83AA-4CB9-BF13-EAC497BA0638}" destId="{6B9E45E4-2B65-484B-96FD-4370243CF983}" srcOrd="10" destOrd="0" presId="urn:microsoft.com/office/officeart/2016/7/layout/BasicProcessNew"/>
    <dgm:cxn modelId="{80B6673A-0925-4097-830F-4953AE54EB8A}" type="presParOf" srcId="{922552FC-83AA-4CB9-BF13-EAC497BA0638}" destId="{4A77B82C-5713-475E-AD3A-EED37AB39596}" srcOrd="11" destOrd="0" presId="urn:microsoft.com/office/officeart/2016/7/layout/BasicProcessNew"/>
    <dgm:cxn modelId="{724C2E12-A6F5-4D89-BCD1-4F061FA9610F}" type="presParOf" srcId="{922552FC-83AA-4CB9-BF13-EAC497BA0638}" destId="{8C4CF8B4-4D81-4390-ABA5-C38ECF3B2AC1}" srcOrd="12" destOrd="0" presId="urn:microsoft.com/office/officeart/2016/7/layout/Basic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5F909E-F960-4B3D-A07B-4698ACBE38C9}">
      <dsp:nvSpPr>
        <dsp:cNvPr id="0" name=""/>
        <dsp:cNvSpPr/>
      </dsp:nvSpPr>
      <dsp:spPr>
        <a:xfrm>
          <a:off x="2672" y="159805"/>
          <a:ext cx="2410390" cy="457441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711200">
            <a:lnSpc>
              <a:spcPct val="90000"/>
            </a:lnSpc>
            <a:spcBef>
              <a:spcPct val="0"/>
            </a:spcBef>
            <a:spcAft>
              <a:spcPct val="35000"/>
            </a:spcAft>
            <a:buNone/>
          </a:pPr>
          <a:r>
            <a:rPr lang="en-GB" sz="1600" kern="1200" dirty="0"/>
            <a:t>it’s important to be aware that  </a:t>
          </a:r>
          <a:r>
            <a:rPr lang="en-GB" sz="1600" b="1" kern="1200" dirty="0"/>
            <a:t>evaluation needs to be ongoing </a:t>
          </a:r>
          <a:r>
            <a:rPr lang="en-GB" sz="1600" kern="1200" dirty="0"/>
            <a:t>and be able to explore all stages, as each contributes significantly to the overall success of your event.</a:t>
          </a:r>
          <a:endParaRPr lang="en-US" sz="1600" kern="1200" dirty="0"/>
        </a:p>
      </dsp:txBody>
      <dsp:txXfrm>
        <a:off x="2672" y="159805"/>
        <a:ext cx="2410390" cy="4574417"/>
      </dsp:txXfrm>
    </dsp:sp>
    <dsp:sp modelId="{E531D4B3-C38D-4093-AA1B-592783B664C2}">
      <dsp:nvSpPr>
        <dsp:cNvPr id="0" name=""/>
        <dsp:cNvSpPr/>
      </dsp:nvSpPr>
      <dsp:spPr>
        <a:xfrm>
          <a:off x="2448738" y="2325514"/>
          <a:ext cx="361558" cy="243000"/>
        </a:xfrm>
        <a:prstGeom prst="rightArrow">
          <a:avLst>
            <a:gd name="adj1" fmla="val 50000"/>
            <a:gd name="adj2" fmla="val 50000"/>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EE9E5F-CE7E-4129-8D04-CE4F080A4BD4}">
      <dsp:nvSpPr>
        <dsp:cNvPr id="0" name=""/>
        <dsp:cNvSpPr/>
      </dsp:nvSpPr>
      <dsp:spPr>
        <a:xfrm>
          <a:off x="2845971" y="159805"/>
          <a:ext cx="2410390" cy="4574417"/>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711200">
            <a:lnSpc>
              <a:spcPct val="90000"/>
            </a:lnSpc>
            <a:spcBef>
              <a:spcPct val="0"/>
            </a:spcBef>
            <a:spcAft>
              <a:spcPct val="35000"/>
            </a:spcAft>
            <a:buNone/>
          </a:pPr>
          <a:r>
            <a:rPr lang="en-GB" sz="1600" b="1" kern="1200"/>
            <a:t>Pre-event: </a:t>
          </a:r>
          <a:r>
            <a:rPr lang="en-GB" sz="1600" kern="1200"/>
            <a:t>You can uncover a lot of useful information </a:t>
          </a:r>
          <a:r>
            <a:rPr lang="en-GB" sz="1600" b="1" kern="1200"/>
            <a:t>during event planning, </a:t>
          </a:r>
          <a:r>
            <a:rPr lang="en-GB" sz="1600" kern="1200"/>
            <a:t>making it one of your most important </a:t>
          </a:r>
          <a:r>
            <a:rPr lang="en-GB" sz="1600" b="1" kern="1200"/>
            <a:t>evaluation stages</a:t>
          </a:r>
          <a:r>
            <a:rPr lang="en-GB" sz="1600" kern="1200"/>
            <a:t>. From assessing general levels of interest and things that attendees most want to see and hear about, to more practical areas such as the most popular location and timings for your event.</a:t>
          </a:r>
          <a:endParaRPr lang="en-US" sz="1600" kern="1200"/>
        </a:p>
      </dsp:txBody>
      <dsp:txXfrm>
        <a:off x="2845971" y="159805"/>
        <a:ext cx="2410390" cy="4574417"/>
      </dsp:txXfrm>
    </dsp:sp>
    <dsp:sp modelId="{07653D8F-62E9-418E-8E77-1E7475B6933F}">
      <dsp:nvSpPr>
        <dsp:cNvPr id="0" name=""/>
        <dsp:cNvSpPr/>
      </dsp:nvSpPr>
      <dsp:spPr>
        <a:xfrm>
          <a:off x="5292037" y="2325514"/>
          <a:ext cx="361558" cy="243000"/>
        </a:xfrm>
        <a:prstGeom prst="rightArrow">
          <a:avLst>
            <a:gd name="adj1" fmla="val 50000"/>
            <a:gd name="adj2" fmla="val 5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DB87309-5505-4FA9-955F-B47442FF8917}">
      <dsp:nvSpPr>
        <dsp:cNvPr id="0" name=""/>
        <dsp:cNvSpPr/>
      </dsp:nvSpPr>
      <dsp:spPr>
        <a:xfrm>
          <a:off x="5689270" y="159805"/>
          <a:ext cx="2410390" cy="4574417"/>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711200">
            <a:lnSpc>
              <a:spcPct val="90000"/>
            </a:lnSpc>
            <a:spcBef>
              <a:spcPct val="0"/>
            </a:spcBef>
            <a:spcAft>
              <a:spcPct val="35000"/>
            </a:spcAft>
            <a:buNone/>
          </a:pPr>
          <a:r>
            <a:rPr lang="en-GB" sz="1600" b="1" kern="1200"/>
            <a:t>Mid-event:</a:t>
          </a:r>
          <a:r>
            <a:rPr lang="en-GB" sz="1600" kern="1200"/>
            <a:t>, it’s important to be able to </a:t>
          </a:r>
          <a:r>
            <a:rPr lang="en-GB" sz="1600" b="1" kern="1200"/>
            <a:t>monitor what’s working</a:t>
          </a:r>
          <a:r>
            <a:rPr lang="en-GB" sz="1600" kern="1200"/>
            <a:t>, what might need more support to perform better and be able to keep abreast of any unforeseen circumstances that might arise and affect the progress of your event. Must have a method that will allow you to observe and collect feedback during your event, measure stakeholder satisfaction and help keep everything on track and performing well.</a:t>
          </a:r>
          <a:endParaRPr lang="en-US" sz="1600" kern="1200"/>
        </a:p>
      </dsp:txBody>
      <dsp:txXfrm>
        <a:off x="5689270" y="159805"/>
        <a:ext cx="2410390" cy="4574417"/>
      </dsp:txXfrm>
    </dsp:sp>
    <dsp:sp modelId="{6B9E45E4-2B65-484B-96FD-4370243CF983}">
      <dsp:nvSpPr>
        <dsp:cNvPr id="0" name=""/>
        <dsp:cNvSpPr/>
      </dsp:nvSpPr>
      <dsp:spPr>
        <a:xfrm>
          <a:off x="8135336" y="2325514"/>
          <a:ext cx="361558" cy="243000"/>
        </a:xfrm>
        <a:prstGeom prst="rightArrow">
          <a:avLst>
            <a:gd name="adj1" fmla="val 50000"/>
            <a:gd name="adj2" fmla="val 50000"/>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4CF8B4-4D81-4390-ABA5-C38ECF3B2AC1}">
      <dsp:nvSpPr>
        <dsp:cNvPr id="0" name=""/>
        <dsp:cNvSpPr/>
      </dsp:nvSpPr>
      <dsp:spPr>
        <a:xfrm>
          <a:off x="8532569" y="159805"/>
          <a:ext cx="2410390" cy="4574417"/>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711200">
            <a:lnSpc>
              <a:spcPct val="90000"/>
            </a:lnSpc>
            <a:spcBef>
              <a:spcPct val="0"/>
            </a:spcBef>
            <a:spcAft>
              <a:spcPct val="35000"/>
            </a:spcAft>
            <a:buNone/>
          </a:pPr>
          <a:r>
            <a:rPr lang="en-GB" sz="1600" b="1" kern="1200"/>
            <a:t>Post-event: </a:t>
          </a:r>
          <a:r>
            <a:rPr lang="en-GB" sz="1600" kern="1200"/>
            <a:t>event has finished, besides examining what your stakeholders thought about your event, evaluation methods will enable you to examine areas such as whether your budgets and timelines were realistic, how well your marketing efforts performed and what you need to improve on before your next event.</a:t>
          </a:r>
          <a:endParaRPr lang="en-US" sz="1600" kern="1200"/>
        </a:p>
      </dsp:txBody>
      <dsp:txXfrm>
        <a:off x="8532569" y="159805"/>
        <a:ext cx="2410390" cy="4574417"/>
      </dsp:txXfrm>
    </dsp:sp>
  </dsp:spTree>
</dsp:drawing>
</file>

<file path=ppt/diagrams/layout1.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1121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8718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5EE1AA0-69CE-4991-965C-E8E60664297B}" type="datetimeFigureOut">
              <a:rPr lang="en-GB" smtClean="0"/>
              <a:t>14/11/2025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2008907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EE1AA0-69CE-4991-965C-E8E60664297B}" type="datetimeFigureOut">
              <a:rPr lang="en-GB" smtClean="0"/>
              <a:t>14/11/2025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310806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EE1AA0-69CE-4991-965C-E8E60664297B}" type="datetimeFigureOut">
              <a:rPr lang="en-GB" smtClean="0"/>
              <a:t>14/11/2025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990286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EE1AA0-69CE-4991-965C-E8E60664297B}" type="datetimeFigureOut">
              <a:rPr lang="en-GB" smtClean="0"/>
              <a:t>14/11/2025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1328785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EE1AA0-69CE-4991-965C-E8E60664297B}" type="datetimeFigureOut">
              <a:rPr lang="en-GB" smtClean="0"/>
              <a:t>14/11/2025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3924107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EE1AA0-69CE-4991-965C-E8E60664297B}" type="datetimeFigureOut">
              <a:rPr lang="en-GB" smtClean="0"/>
              <a:t>14/11/2025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3763922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EE1AA0-69CE-4991-965C-E8E60664297B}" type="datetimeFigureOut">
              <a:rPr lang="en-GB" smtClean="0"/>
              <a:t>14/11/2025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4116871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EE1AA0-69CE-4991-965C-E8E60664297B}" type="datetimeFigureOut">
              <a:rPr lang="en-GB" smtClean="0"/>
              <a:t>14/11/2025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3764210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EE1AA0-69CE-4991-965C-E8E60664297B}" type="datetimeFigureOut">
              <a:rPr lang="en-GB" smtClean="0"/>
              <a:t>14/11/2025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6063156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5EE1AA0-69CE-4991-965C-E8E60664297B}" type="datetimeFigureOut">
              <a:rPr lang="en-GB" smtClean="0"/>
              <a:t>14/11/2025</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23358510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5EE1AA0-69CE-4991-965C-E8E60664297B}" type="datetimeFigureOut">
              <a:rPr lang="en-GB" smtClean="0"/>
              <a:t>14/11/2025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2B8A517C-62DB-4863-9AA7-993FDD021945}" type="slidenum">
              <a:rPr lang="en-GB" smtClean="0"/>
              <a:t>‹#›</a:t>
            </a:fld>
            <a:endParaRPr lang="en-GB"/>
          </a:p>
        </p:txBody>
      </p:sp>
    </p:spTree>
    <p:extLst>
      <p:ext uri="{BB962C8B-B14F-4D97-AF65-F5344CB8AC3E}">
        <p14:creationId xmlns:p14="http://schemas.microsoft.com/office/powerpoint/2010/main" val="21420828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4229786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72941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592483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998670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9602683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4221783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0668338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6305552" y="1516008"/>
            <a:ext cx="5160433"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78288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EE1AA0-69CE-4991-965C-E8E60664297B}" type="datetimeFigureOut">
              <a:rPr lang="en-GB" smtClean="0"/>
              <a:t>14/11/2025</a:t>
            </a:fld>
            <a:endParaRPr lang="en-GB"/>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A517C-62DB-4863-9AA7-993FDD021945}" type="slidenum">
              <a:rPr lang="en-GB" smtClean="0"/>
              <a:t>‹#›</a:t>
            </a:fld>
            <a:endParaRPr lang="en-GB"/>
          </a:p>
        </p:txBody>
      </p:sp>
      <p:pic>
        <p:nvPicPr>
          <p:cNvPr id="7" name="Picture 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8561516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11/14/2025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90297723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519634503"/>
      </p:ext>
    </p:extLst>
  </p:cSld>
  <p:clrMap bg1="lt1" tx1="dk1" bg2="lt2" tx2="dk2" accent1="accent1" accent2="accent2" accent3="accent3" accent4="accent4" accent5="accent5" accent6="accent6" hlink="hlink" folHlink="folHlink"/>
  <p:sldLayoutIdLst>
    <p:sldLayoutId id="2147483695" r:id="rId1"/>
    <p:sldLayoutId id="214748369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hyperlink" Target="https://www.routledgehandbooks.com/doi/10.4324/9780203803936.ch3#c03_r14" TargetMode="External"/><Relationship Id="rId2" Type="http://schemas.openxmlformats.org/officeDocument/2006/relationships/hyperlink" Target="https://www.routledgehandbooks.com/doi/10.4324/9780203803936.ch3#c03_r13" TargetMode="External"/><Relationship Id="rId1" Type="http://schemas.openxmlformats.org/officeDocument/2006/relationships/slideLayout" Target="../slideLayouts/slideLayout16.xml"/><Relationship Id="rId5" Type="http://schemas.openxmlformats.org/officeDocument/2006/relationships/image" Target="../media/image7.png"/><Relationship Id="rId4" Type="http://schemas.openxmlformats.org/officeDocument/2006/relationships/hyperlink" Target="https://www.routledgehandbooks.com/doi/10.4324/9780203803936.ch3#c03_r22"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5.xml"/><Relationship Id="rId1" Type="http://schemas.openxmlformats.org/officeDocument/2006/relationships/video" Target="https://www.youtube.com/embed/u3wxhWQPgcs?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hyperlink" Target="https://ethik-and-trips.com/en/blog/what-is-sustainable-and-responsible-tourism"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hyperlink" Target="https://santiagoways.com/" TargetMode="Externa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2EAD5-227C-B256-D127-8EA52D005536}"/>
              </a:ext>
            </a:extLst>
          </p:cNvPr>
          <p:cNvSpPr>
            <a:spLocks noGrp="1"/>
          </p:cNvSpPr>
          <p:nvPr>
            <p:ph type="ctrTitle"/>
          </p:nvPr>
        </p:nvSpPr>
        <p:spPr>
          <a:xfrm>
            <a:off x="1524000" y="1122363"/>
            <a:ext cx="9144000" cy="1149782"/>
          </a:xfrm>
        </p:spPr>
        <p:txBody>
          <a:bodyPr/>
          <a:lstStyle/>
          <a:p>
            <a:r>
              <a:rPr lang="en-GB" dirty="0"/>
              <a:t>TELI </a:t>
            </a:r>
          </a:p>
        </p:txBody>
      </p:sp>
      <p:sp>
        <p:nvSpPr>
          <p:cNvPr id="3" name="Subtitle 2">
            <a:extLst>
              <a:ext uri="{FF2B5EF4-FFF2-40B4-BE49-F238E27FC236}">
                <a16:creationId xmlns:a16="http://schemas.microsoft.com/office/drawing/2014/main" id="{EC8E446E-793B-C64E-6F8A-4BA5806D5F48}"/>
              </a:ext>
            </a:extLst>
          </p:cNvPr>
          <p:cNvSpPr>
            <a:spLocks noGrp="1"/>
          </p:cNvSpPr>
          <p:nvPr>
            <p:ph type="subTitle" idx="1"/>
          </p:nvPr>
        </p:nvSpPr>
        <p:spPr>
          <a:xfrm>
            <a:off x="1524000" y="3657600"/>
            <a:ext cx="9144000" cy="2237509"/>
          </a:xfrm>
        </p:spPr>
        <p:txBody>
          <a:bodyPr/>
          <a:lstStyle/>
          <a:p>
            <a:r>
              <a:rPr lang="en-GB" dirty="0"/>
              <a:t>•	</a:t>
            </a:r>
            <a:r>
              <a:rPr lang="en-GB" sz="3600" b="1" dirty="0">
                <a:latin typeface="+mj-lt"/>
              </a:rPr>
              <a:t>Leisure and lifecycle, marketing factors , competition, created needs / trends in Tourism events industry</a:t>
            </a:r>
            <a:endParaRPr lang="en-GB" b="1" dirty="0">
              <a:latin typeface="+mj-lt"/>
            </a:endParaRPr>
          </a:p>
        </p:txBody>
      </p:sp>
      <p:pic>
        <p:nvPicPr>
          <p:cNvPr id="4" name="Picture 3">
            <a:extLst>
              <a:ext uri="{FF2B5EF4-FFF2-40B4-BE49-F238E27FC236}">
                <a16:creationId xmlns:a16="http://schemas.microsoft.com/office/drawing/2014/main" id="{4BF21A13-C504-E5C6-0BD8-79D4CFBC703B}"/>
              </a:ext>
            </a:extLst>
          </p:cNvPr>
          <p:cNvPicPr>
            <a:picLocks noChangeAspect="1"/>
          </p:cNvPicPr>
          <p:nvPr/>
        </p:nvPicPr>
        <p:blipFill>
          <a:blip r:embed="rId2"/>
          <a:stretch>
            <a:fillRect/>
          </a:stretch>
        </p:blipFill>
        <p:spPr>
          <a:xfrm>
            <a:off x="8416637" y="57583"/>
            <a:ext cx="3371417" cy="3371417"/>
          </a:xfrm>
          <a:prstGeom prst="rect">
            <a:avLst/>
          </a:prstGeom>
        </p:spPr>
      </p:pic>
    </p:spTree>
    <p:extLst>
      <p:ext uri="{BB962C8B-B14F-4D97-AF65-F5344CB8AC3E}">
        <p14:creationId xmlns:p14="http://schemas.microsoft.com/office/powerpoint/2010/main" val="17671932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A5976-62AB-4647-8424-A9F40C3D3BD8}"/>
              </a:ext>
            </a:extLst>
          </p:cNvPr>
          <p:cNvSpPr>
            <a:spLocks noGrp="1"/>
          </p:cNvSpPr>
          <p:nvPr>
            <p:ph type="title"/>
          </p:nvPr>
        </p:nvSpPr>
        <p:spPr/>
        <p:txBody>
          <a:bodyPr anchor="ctr">
            <a:normAutofit/>
          </a:bodyPr>
          <a:lstStyle/>
          <a:p>
            <a:r>
              <a:rPr lang="en-GB"/>
              <a:t>THIS WEEK</a:t>
            </a:r>
          </a:p>
        </p:txBody>
      </p:sp>
      <p:sp>
        <p:nvSpPr>
          <p:cNvPr id="3" name="Content Placeholder 2">
            <a:extLst>
              <a:ext uri="{FF2B5EF4-FFF2-40B4-BE49-F238E27FC236}">
                <a16:creationId xmlns:a16="http://schemas.microsoft.com/office/drawing/2014/main" id="{8B7801AF-0549-A06D-68EF-22C63ACCE5F1}"/>
              </a:ext>
            </a:extLst>
          </p:cNvPr>
          <p:cNvSpPr>
            <a:spLocks noGrp="1"/>
          </p:cNvSpPr>
          <p:nvPr>
            <p:ph sz="half" idx="1"/>
          </p:nvPr>
        </p:nvSpPr>
        <p:spPr/>
        <p:txBody>
          <a:bodyPr>
            <a:normAutofit/>
          </a:bodyPr>
          <a:lstStyle/>
          <a:p>
            <a:r>
              <a:rPr lang="en-GB" dirty="0">
                <a:effectLst/>
              </a:rPr>
              <a:t>Changes in visitor typology for tourism events</a:t>
            </a:r>
          </a:p>
          <a:p>
            <a:r>
              <a:rPr lang="en-GB" dirty="0">
                <a:effectLst/>
              </a:rPr>
              <a:t> Visitors' expectations</a:t>
            </a:r>
          </a:p>
          <a:p>
            <a:r>
              <a:rPr lang="en-GB" dirty="0">
                <a:effectLst/>
              </a:rPr>
              <a:t> Visitor experiences</a:t>
            </a:r>
            <a:endParaRPr lang="en-GB" dirty="0"/>
          </a:p>
        </p:txBody>
      </p:sp>
      <p:pic>
        <p:nvPicPr>
          <p:cNvPr id="4" name="Picture 3">
            <a:extLst>
              <a:ext uri="{FF2B5EF4-FFF2-40B4-BE49-F238E27FC236}">
                <a16:creationId xmlns:a16="http://schemas.microsoft.com/office/drawing/2014/main" id="{B163804B-1356-9667-662A-72F0D614E958}"/>
              </a:ext>
            </a:extLst>
          </p:cNvPr>
          <p:cNvPicPr>
            <a:picLocks noChangeAspect="1"/>
          </p:cNvPicPr>
          <p:nvPr/>
        </p:nvPicPr>
        <p:blipFill>
          <a:blip r:embed="rId2"/>
          <a:stretch>
            <a:fillRect/>
          </a:stretch>
        </p:blipFill>
        <p:spPr>
          <a:xfrm>
            <a:off x="8106710" y="865043"/>
            <a:ext cx="2882761" cy="4351338"/>
          </a:xfrm>
          <a:prstGeom prst="rect">
            <a:avLst/>
          </a:prstGeom>
          <a:noFill/>
        </p:spPr>
      </p:pic>
    </p:spTree>
    <p:extLst>
      <p:ext uri="{BB962C8B-B14F-4D97-AF65-F5344CB8AC3E}">
        <p14:creationId xmlns:p14="http://schemas.microsoft.com/office/powerpoint/2010/main" val="2517971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CCD3FC-653B-D5C7-DD3D-360FDE7662D2}"/>
              </a:ext>
            </a:extLst>
          </p:cNvPr>
          <p:cNvSpPr>
            <a:spLocks noGrp="1"/>
          </p:cNvSpPr>
          <p:nvPr>
            <p:ph type="title"/>
          </p:nvPr>
        </p:nvSpPr>
        <p:spPr>
          <a:xfrm>
            <a:off x="50800" y="18256"/>
            <a:ext cx="10515600" cy="965996"/>
          </a:xfrm>
        </p:spPr>
        <p:txBody>
          <a:bodyPr anchor="ctr">
            <a:normAutofit/>
          </a:bodyPr>
          <a:lstStyle/>
          <a:p>
            <a:r>
              <a:rPr lang="en-GB" sz="4000" b="1" dirty="0"/>
              <a:t>Event Typology</a:t>
            </a:r>
          </a:p>
        </p:txBody>
      </p:sp>
      <p:sp>
        <p:nvSpPr>
          <p:cNvPr id="3" name="Content Placeholder 2">
            <a:extLst>
              <a:ext uri="{FF2B5EF4-FFF2-40B4-BE49-F238E27FC236}">
                <a16:creationId xmlns:a16="http://schemas.microsoft.com/office/drawing/2014/main" id="{BFE1B7E5-9B1B-5812-6D45-65DC334F1D81}"/>
              </a:ext>
            </a:extLst>
          </p:cNvPr>
          <p:cNvSpPr>
            <a:spLocks noGrp="1"/>
          </p:cNvSpPr>
          <p:nvPr>
            <p:ph sz="half" idx="1"/>
          </p:nvPr>
        </p:nvSpPr>
        <p:spPr>
          <a:xfrm>
            <a:off x="127000" y="984252"/>
            <a:ext cx="9400054" cy="4889497"/>
          </a:xfrm>
        </p:spPr>
        <p:txBody>
          <a:bodyPr>
            <a:normAutofit/>
          </a:bodyPr>
          <a:lstStyle/>
          <a:p>
            <a:r>
              <a:rPr lang="en-GB" sz="1800" b="0" i="0" dirty="0">
                <a:effectLst/>
              </a:rPr>
              <a:t>What do we mean by the term </a:t>
            </a:r>
            <a:r>
              <a:rPr lang="en-GB" sz="1800" b="1" i="0" dirty="0">
                <a:effectLst/>
              </a:rPr>
              <a:t>‘typology</a:t>
            </a:r>
            <a:r>
              <a:rPr lang="en-GB" sz="1800" b="0" i="0" dirty="0">
                <a:effectLst/>
              </a:rPr>
              <a:t>’? Lewin and Somekh (2005: 349) suggest it is ‘the term used for a list or table which organises phenomena into categories and hierarchies. </a:t>
            </a:r>
            <a:r>
              <a:rPr lang="en-GB" sz="1800" dirty="0"/>
              <a:t>(Page &amp; Connell, 2015)</a:t>
            </a:r>
          </a:p>
          <a:p>
            <a:r>
              <a:rPr lang="en-GB" sz="1800" b="0" i="0" dirty="0">
                <a:effectLst/>
              </a:rPr>
              <a:t>Goldblatt (</a:t>
            </a:r>
            <a:r>
              <a:rPr lang="en-GB" sz="1800" b="0" i="0" u="none" strike="noStrike" dirty="0">
                <a:effectLst/>
                <a:hlinkClick r:id="rId2"/>
              </a:rPr>
              <a:t>1997</a:t>
            </a:r>
            <a:r>
              <a:rPr lang="en-GB" sz="1800" b="0" i="0" dirty="0">
                <a:effectLst/>
              </a:rPr>
              <a:t>) describes how, in 1955, Disney’s Head of Public Relations Robert Jani created parades at the theme parks to prolong customer visit times into the evening. The parades were described by Jani as special events, ‘that which is different from a normal day of living’ .</a:t>
            </a:r>
          </a:p>
          <a:p>
            <a:r>
              <a:rPr lang="en-GB" sz="1800" b="1" i="0" dirty="0">
                <a:effectLst/>
              </a:rPr>
              <a:t>Disney example is commercial profit </a:t>
            </a:r>
            <a:r>
              <a:rPr lang="en-GB" sz="1800" b="0" i="0" dirty="0">
                <a:effectLst/>
              </a:rPr>
              <a:t>and ‘for who?’ is contingent. One could argue that the parade was put on for the visitors to enjoy, but there is the commercial imperative, the increased profit, derived from prolonging the length of visits to the theme park. Early event literature focused on impacts, and in particular economic impacts, which focused on hallmark, special and mega-events.</a:t>
            </a:r>
          </a:p>
          <a:p>
            <a:pPr fontAlgn="base"/>
            <a:r>
              <a:rPr lang="en-GB" sz="1800" b="0" i="0" dirty="0">
                <a:effectLst/>
              </a:rPr>
              <a:t>The question of </a:t>
            </a:r>
            <a:r>
              <a:rPr lang="en-GB" sz="1800" b="1" i="0" dirty="0">
                <a:effectLst/>
              </a:rPr>
              <a:t>event typology as purpose or goal</a:t>
            </a:r>
            <a:r>
              <a:rPr lang="en-GB" sz="1800" b="0" i="0" dirty="0">
                <a:effectLst/>
              </a:rPr>
              <a:t> has been categorised by Goldblatt (</a:t>
            </a:r>
            <a:r>
              <a:rPr lang="en-GB" sz="1800" b="0" i="0" u="none" strike="noStrike" dirty="0">
                <a:effectLst/>
                <a:hlinkClick r:id="rId3"/>
              </a:rPr>
              <a:t>2002</a:t>
            </a:r>
            <a:r>
              <a:rPr lang="en-GB" sz="1800" b="0" i="0" dirty="0">
                <a:effectLst/>
              </a:rPr>
              <a:t>: 8) as ‘celebration, education, marketing, and reunion’.</a:t>
            </a:r>
          </a:p>
          <a:p>
            <a:pPr fontAlgn="base"/>
            <a:r>
              <a:rPr lang="en-GB" sz="1800" b="0" i="0" dirty="0">
                <a:effectLst/>
              </a:rPr>
              <a:t>Matthews (</a:t>
            </a:r>
            <a:r>
              <a:rPr lang="en-GB" sz="1800" b="0" i="0" u="none" strike="noStrike" dirty="0">
                <a:effectLst/>
                <a:hlinkClick r:id="rId4"/>
              </a:rPr>
              <a:t>2008</a:t>
            </a:r>
            <a:r>
              <a:rPr lang="en-GB" sz="1800" b="0" i="0" dirty="0">
                <a:effectLst/>
              </a:rPr>
              <a:t>: 3) develops Goldblatt’s categories and gives ‘the primary reasons for holding special events – ‘religious, political, social, educational and commercial’, going on to suggest ‘the primary reason for holding special events has now become almost completely commercial’.</a:t>
            </a:r>
          </a:p>
          <a:p>
            <a:endParaRPr lang="en-GB" sz="1300" dirty="0"/>
          </a:p>
        </p:txBody>
      </p:sp>
      <p:pic>
        <p:nvPicPr>
          <p:cNvPr id="4" name="Picture 3">
            <a:extLst>
              <a:ext uri="{FF2B5EF4-FFF2-40B4-BE49-F238E27FC236}">
                <a16:creationId xmlns:a16="http://schemas.microsoft.com/office/drawing/2014/main" id="{DE4188FF-83E6-3561-4177-DDC5290CCED5}"/>
              </a:ext>
            </a:extLst>
          </p:cNvPr>
          <p:cNvPicPr>
            <a:picLocks noChangeAspect="1"/>
          </p:cNvPicPr>
          <p:nvPr/>
        </p:nvPicPr>
        <p:blipFill>
          <a:blip r:embed="rId5"/>
          <a:stretch>
            <a:fillRect/>
          </a:stretch>
        </p:blipFill>
        <p:spPr>
          <a:xfrm>
            <a:off x="9603254" y="1766888"/>
            <a:ext cx="2346511" cy="3324225"/>
          </a:xfrm>
          <a:prstGeom prst="rect">
            <a:avLst/>
          </a:prstGeom>
          <a:noFill/>
        </p:spPr>
      </p:pic>
    </p:spTree>
    <p:extLst>
      <p:ext uri="{BB962C8B-B14F-4D97-AF65-F5344CB8AC3E}">
        <p14:creationId xmlns:p14="http://schemas.microsoft.com/office/powerpoint/2010/main" val="3132234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BE91B-2C8E-7B34-CE86-A5C8BE4BA4B6}"/>
              </a:ext>
            </a:extLst>
          </p:cNvPr>
          <p:cNvSpPr>
            <a:spLocks noGrp="1"/>
          </p:cNvSpPr>
          <p:nvPr>
            <p:ph type="title"/>
          </p:nvPr>
        </p:nvSpPr>
        <p:spPr>
          <a:xfrm>
            <a:off x="251059" y="0"/>
            <a:ext cx="10515600" cy="597401"/>
          </a:xfrm>
        </p:spPr>
        <p:txBody>
          <a:bodyPr>
            <a:normAutofit fontScale="90000"/>
          </a:bodyPr>
          <a:lstStyle/>
          <a:p>
            <a:r>
              <a:rPr lang="en-GB" sz="4000" b="1"/>
              <a:t>Visitor typology</a:t>
            </a:r>
          </a:p>
        </p:txBody>
      </p:sp>
      <p:sp>
        <p:nvSpPr>
          <p:cNvPr id="3" name="Content Placeholder 2">
            <a:extLst>
              <a:ext uri="{FF2B5EF4-FFF2-40B4-BE49-F238E27FC236}">
                <a16:creationId xmlns:a16="http://schemas.microsoft.com/office/drawing/2014/main" id="{6A86C8FB-2D3E-DC17-7ABF-1928C5DDDE32}"/>
              </a:ext>
            </a:extLst>
          </p:cNvPr>
          <p:cNvSpPr>
            <a:spLocks noGrp="1"/>
          </p:cNvSpPr>
          <p:nvPr>
            <p:ph idx="1"/>
          </p:nvPr>
        </p:nvSpPr>
        <p:spPr>
          <a:xfrm>
            <a:off x="76200" y="696946"/>
            <a:ext cx="10515600" cy="5248208"/>
          </a:xfrm>
        </p:spPr>
        <p:txBody>
          <a:bodyPr>
            <a:normAutofit fontScale="92500" lnSpcReduction="10000"/>
          </a:bodyPr>
          <a:lstStyle/>
          <a:p>
            <a:pPr>
              <a:lnSpc>
                <a:spcPct val="110000"/>
              </a:lnSpc>
            </a:pPr>
            <a:r>
              <a:rPr lang="en-GB" sz="2400" b="1" dirty="0"/>
              <a:t>Virtual events </a:t>
            </a:r>
            <a:r>
              <a:rPr lang="en-GB" sz="2400" dirty="0"/>
              <a:t>- </a:t>
            </a:r>
            <a:r>
              <a:rPr lang="en-GB" sz="2400" b="0" i="0" dirty="0">
                <a:solidFill>
                  <a:srgbClr val="1F1F1F"/>
                </a:solidFill>
                <a:effectLst/>
              </a:rPr>
              <a:t>Since the pandemic, internet-based videoconferencing has undoubtedly become the norm, with Zoom alone growing from 10 million to 200 million users from December 2019 </a:t>
            </a:r>
            <a:r>
              <a:rPr lang="en-GB" sz="2400" dirty="0"/>
              <a:t>(Yung et al., 2022)</a:t>
            </a:r>
            <a:r>
              <a:rPr lang="en-GB" sz="2400" b="0" i="0" dirty="0">
                <a:solidFill>
                  <a:srgbClr val="1F1F1F"/>
                </a:solidFill>
                <a:effectLst/>
              </a:rPr>
              <a:t> </a:t>
            </a:r>
          </a:p>
          <a:p>
            <a:pPr>
              <a:lnSpc>
                <a:spcPct val="110000"/>
              </a:lnSpc>
            </a:pPr>
            <a:r>
              <a:rPr lang="en-GB" sz="2400" b="1" dirty="0"/>
              <a:t>Sports events - </a:t>
            </a:r>
            <a:r>
              <a:rPr lang="en-GB" sz="2400" dirty="0"/>
              <a:t>like no other events in that they offer an authentic insight of a people at play. </a:t>
            </a:r>
            <a:r>
              <a:rPr lang="en-GB" sz="2400" b="1" dirty="0"/>
              <a:t>generating levels of passion and emotional investment</a:t>
            </a:r>
            <a:r>
              <a:rPr lang="en-GB" sz="2400" dirty="0"/>
              <a:t>. generate </a:t>
            </a:r>
            <a:r>
              <a:rPr lang="en-GB" sz="2400" b="1" dirty="0"/>
              <a:t>mass media interest</a:t>
            </a:r>
            <a:r>
              <a:rPr lang="en-GB" sz="2400" dirty="0"/>
              <a:t> and other </a:t>
            </a:r>
            <a:r>
              <a:rPr lang="en-GB" sz="2400" b="1" dirty="0"/>
              <a:t>positive outcomes related to health, regeneration and community cohesion.</a:t>
            </a:r>
            <a:r>
              <a:rPr lang="en-GB" sz="2400" dirty="0"/>
              <a:t> </a:t>
            </a:r>
          </a:p>
          <a:p>
            <a:pPr>
              <a:lnSpc>
                <a:spcPct val="110000"/>
              </a:lnSpc>
            </a:pPr>
            <a:r>
              <a:rPr lang="en-GB" sz="2400" dirty="0"/>
              <a:t>Stadiums in which the events take place become attractions and can generate </a:t>
            </a:r>
            <a:r>
              <a:rPr lang="en-GB" sz="2400" b="1" dirty="0"/>
              <a:t>additional income for the organisations </a:t>
            </a:r>
            <a:r>
              <a:rPr lang="en-GB" sz="2400" dirty="0"/>
              <a:t>responsible for them. There is the darker and less positive sides to sports events associated with dysfunctional fan behaviour, and the over-optimistic estimates that promote failing local economies and social deprivation</a:t>
            </a:r>
          </a:p>
          <a:p>
            <a:pPr>
              <a:lnSpc>
                <a:spcPct val="110000"/>
              </a:lnSpc>
            </a:pPr>
            <a:r>
              <a:rPr lang="en-GB" sz="2400" b="1" dirty="0"/>
              <a:t>Typology of cultural heritage tourists</a:t>
            </a:r>
            <a:r>
              <a:rPr lang="en-GB" sz="2400" dirty="0"/>
              <a:t>. Cultural heritage tourists are either compared with other types of tourists or are segmented based on cultural experience and activities.</a:t>
            </a:r>
          </a:p>
        </p:txBody>
      </p:sp>
    </p:spTree>
    <p:extLst>
      <p:ext uri="{BB962C8B-B14F-4D97-AF65-F5344CB8AC3E}">
        <p14:creationId xmlns:p14="http://schemas.microsoft.com/office/powerpoint/2010/main" val="3828707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D2372-6E67-9C38-4B7B-984EB910AC98}"/>
              </a:ext>
            </a:extLst>
          </p:cNvPr>
          <p:cNvSpPr>
            <a:spLocks noGrp="1"/>
          </p:cNvSpPr>
          <p:nvPr>
            <p:ph type="title"/>
          </p:nvPr>
        </p:nvSpPr>
        <p:spPr>
          <a:xfrm>
            <a:off x="99014" y="0"/>
            <a:ext cx="10515600" cy="681037"/>
          </a:xfrm>
        </p:spPr>
        <p:txBody>
          <a:bodyPr anchor="ctr">
            <a:normAutofit/>
          </a:bodyPr>
          <a:lstStyle/>
          <a:p>
            <a:r>
              <a:rPr lang="en-GB" sz="4000" b="1"/>
              <a:t>Virtual Events</a:t>
            </a:r>
          </a:p>
        </p:txBody>
      </p:sp>
      <p:sp>
        <p:nvSpPr>
          <p:cNvPr id="3" name="Content Placeholder 2">
            <a:extLst>
              <a:ext uri="{FF2B5EF4-FFF2-40B4-BE49-F238E27FC236}">
                <a16:creationId xmlns:a16="http://schemas.microsoft.com/office/drawing/2014/main" id="{0BEF628A-2D55-D1BE-6C8E-FBC172D59477}"/>
              </a:ext>
            </a:extLst>
          </p:cNvPr>
          <p:cNvSpPr>
            <a:spLocks noGrp="1"/>
          </p:cNvSpPr>
          <p:nvPr>
            <p:ph sz="half" idx="1"/>
          </p:nvPr>
        </p:nvSpPr>
        <p:spPr>
          <a:xfrm>
            <a:off x="38328" y="681037"/>
            <a:ext cx="9105672" cy="5495926"/>
          </a:xfrm>
        </p:spPr>
        <p:txBody>
          <a:bodyPr>
            <a:normAutofit fontScale="70000" lnSpcReduction="20000"/>
          </a:bodyPr>
          <a:lstStyle/>
          <a:p>
            <a:pPr marL="0" indent="0">
              <a:lnSpc>
                <a:spcPct val="120000"/>
              </a:lnSpc>
              <a:buNone/>
            </a:pPr>
            <a:r>
              <a:rPr lang="en-GB" sz="2600" b="0" i="0" dirty="0">
                <a:effectLst/>
              </a:rPr>
              <a:t>When it comes to virtual events, there are various visitor typologies, or categories, that can help organisers and marketers better </a:t>
            </a:r>
            <a:r>
              <a:rPr lang="en-GB" sz="2600" b="1" i="0" dirty="0">
                <a:effectLst/>
              </a:rPr>
              <a:t>understand and engage with their audience</a:t>
            </a:r>
            <a:r>
              <a:rPr lang="en-GB" sz="2600" b="0" i="0" dirty="0">
                <a:effectLst/>
              </a:rPr>
              <a:t>. These typologies are similar to those for in-person events but are adapted for the virtual environment. </a:t>
            </a:r>
          </a:p>
          <a:p>
            <a:pPr marL="0" indent="0">
              <a:lnSpc>
                <a:spcPct val="120000"/>
              </a:lnSpc>
              <a:buNone/>
            </a:pPr>
            <a:r>
              <a:rPr lang="en-GB" sz="2600" b="1" i="0" dirty="0">
                <a:effectLst/>
              </a:rPr>
              <a:t>Passive Attendees:</a:t>
            </a:r>
            <a:endParaRPr lang="en-GB" sz="2600" b="0" i="0" dirty="0">
              <a:effectLst/>
            </a:endParaRPr>
          </a:p>
          <a:p>
            <a:pPr marL="0" indent="0">
              <a:lnSpc>
                <a:spcPct val="120000"/>
              </a:lnSpc>
              <a:buNone/>
            </a:pPr>
            <a:r>
              <a:rPr lang="en-GB" sz="2600" b="0" i="0" dirty="0">
                <a:effectLst/>
              </a:rPr>
              <a:t>These visitors </a:t>
            </a:r>
            <a:r>
              <a:rPr lang="en-GB" sz="2600" b="1" i="0" dirty="0">
                <a:effectLst/>
              </a:rPr>
              <a:t>watch or consume event content </a:t>
            </a:r>
            <a:r>
              <a:rPr lang="en-GB" sz="2600" b="0" i="0" dirty="0">
                <a:effectLst/>
              </a:rPr>
              <a:t>without actively participating.</a:t>
            </a:r>
            <a:br>
              <a:rPr lang="en-GB" sz="2600" b="0" i="0" dirty="0">
                <a:effectLst/>
              </a:rPr>
            </a:br>
            <a:r>
              <a:rPr lang="en-GB" sz="2600" b="0" i="0" dirty="0">
                <a:effectLst/>
              </a:rPr>
              <a:t>They may tune in to keynote presentations, webinars, or panel discussions but </a:t>
            </a:r>
            <a:r>
              <a:rPr lang="en-GB" sz="2600" b="1" i="0" dirty="0">
                <a:effectLst/>
              </a:rPr>
              <a:t>do not engage in interactive elements or networking opportunities.</a:t>
            </a:r>
          </a:p>
          <a:p>
            <a:pPr marL="0" indent="0">
              <a:lnSpc>
                <a:spcPct val="120000"/>
              </a:lnSpc>
              <a:buNone/>
            </a:pPr>
            <a:r>
              <a:rPr lang="en-GB" sz="2600" b="1" i="0" dirty="0">
                <a:effectLst/>
              </a:rPr>
              <a:t>Active Participants:</a:t>
            </a:r>
            <a:br>
              <a:rPr lang="en-GB" sz="2600" b="1" i="0" dirty="0">
                <a:effectLst/>
              </a:rPr>
            </a:br>
            <a:r>
              <a:rPr lang="en-GB" sz="2600" b="0" i="0" dirty="0">
                <a:effectLst/>
              </a:rPr>
              <a:t>Active participants are </a:t>
            </a:r>
            <a:r>
              <a:rPr lang="en-GB" sz="2600" b="1" i="0" dirty="0">
                <a:effectLst/>
              </a:rPr>
              <a:t>engaged attendees </a:t>
            </a:r>
            <a:r>
              <a:rPr lang="en-GB" sz="2600" b="0" i="0" dirty="0">
                <a:effectLst/>
              </a:rPr>
              <a:t>who interact with event content, speakers, and other attendees.</a:t>
            </a:r>
            <a:br>
              <a:rPr lang="en-GB" sz="2600" b="0" i="0" dirty="0">
                <a:effectLst/>
              </a:rPr>
            </a:br>
            <a:r>
              <a:rPr lang="en-GB" sz="2600" b="0" i="0" dirty="0">
                <a:effectLst/>
              </a:rPr>
              <a:t>They may ask questions, participate in polls, and engage in chat discussions during sessions.</a:t>
            </a:r>
            <a:br>
              <a:rPr lang="en-GB" sz="2600" b="0" i="0" dirty="0">
                <a:effectLst/>
              </a:rPr>
            </a:br>
            <a:br>
              <a:rPr lang="en-GB" sz="2600" b="1" i="0" dirty="0">
                <a:effectLst/>
              </a:rPr>
            </a:br>
            <a:r>
              <a:rPr lang="en-GB" sz="2600" b="1" i="0" dirty="0">
                <a:effectLst/>
              </a:rPr>
              <a:t>Networking Enthusiasts:</a:t>
            </a:r>
            <a:br>
              <a:rPr lang="en-GB" sz="2600" dirty="0"/>
            </a:br>
            <a:r>
              <a:rPr lang="en-GB" sz="2600" b="0" i="0" dirty="0">
                <a:effectLst/>
              </a:rPr>
              <a:t>These visitors are primarily interested </a:t>
            </a:r>
            <a:r>
              <a:rPr lang="en-GB" sz="2600" b="1" i="0" dirty="0">
                <a:effectLst/>
              </a:rPr>
              <a:t>in networking and connecting with other attendees</a:t>
            </a:r>
            <a:r>
              <a:rPr lang="en-GB" sz="2600" b="0" i="0" dirty="0">
                <a:effectLst/>
              </a:rPr>
              <a:t>.</a:t>
            </a:r>
            <a:br>
              <a:rPr lang="en-GB" sz="2600" b="0" i="0" dirty="0">
                <a:effectLst/>
              </a:rPr>
            </a:br>
            <a:r>
              <a:rPr lang="en-GB" sz="2600" b="0" i="0" dirty="0">
                <a:effectLst/>
              </a:rPr>
              <a:t>They participate in virtual meetups, discussion forums, and one-on-one video chats to expand their professional network.</a:t>
            </a:r>
          </a:p>
          <a:p>
            <a:pPr>
              <a:lnSpc>
                <a:spcPct val="120000"/>
              </a:lnSpc>
              <a:buFont typeface="Arial" panose="020B0604020202020204" pitchFamily="34" charset="0"/>
              <a:buChar char="•"/>
            </a:pPr>
            <a:endParaRPr lang="en-GB" sz="2600" b="0" i="0" dirty="0">
              <a:effectLst/>
            </a:endParaRPr>
          </a:p>
          <a:p>
            <a:endParaRPr lang="en-GB" sz="1300" dirty="0"/>
          </a:p>
        </p:txBody>
      </p:sp>
      <p:pic>
        <p:nvPicPr>
          <p:cNvPr id="5" name="Picture 4">
            <a:extLst>
              <a:ext uri="{FF2B5EF4-FFF2-40B4-BE49-F238E27FC236}">
                <a16:creationId xmlns:a16="http://schemas.microsoft.com/office/drawing/2014/main" id="{C559AA13-EA35-8C08-F757-E463E78B87A3}"/>
              </a:ext>
            </a:extLst>
          </p:cNvPr>
          <p:cNvPicPr>
            <a:picLocks noChangeAspect="1"/>
          </p:cNvPicPr>
          <p:nvPr/>
        </p:nvPicPr>
        <p:blipFill rotWithShape="1">
          <a:blip r:embed="rId2"/>
          <a:srcRect l="3901" r="16909" b="-3"/>
          <a:stretch/>
        </p:blipFill>
        <p:spPr>
          <a:xfrm>
            <a:off x="9144000" y="2148676"/>
            <a:ext cx="2938034" cy="2467265"/>
          </a:xfrm>
          <a:prstGeom prst="rect">
            <a:avLst/>
          </a:prstGeom>
          <a:noFill/>
        </p:spPr>
      </p:pic>
    </p:spTree>
    <p:extLst>
      <p:ext uri="{BB962C8B-B14F-4D97-AF65-F5344CB8AC3E}">
        <p14:creationId xmlns:p14="http://schemas.microsoft.com/office/powerpoint/2010/main" val="1874887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282800-2D43-A806-7C6B-A900CBE44C29}"/>
              </a:ext>
            </a:extLst>
          </p:cNvPr>
          <p:cNvSpPr>
            <a:spLocks noGrp="1"/>
          </p:cNvSpPr>
          <p:nvPr>
            <p:ph idx="1"/>
          </p:nvPr>
        </p:nvSpPr>
        <p:spPr>
          <a:xfrm>
            <a:off x="89452" y="199471"/>
            <a:ext cx="8125400" cy="5582341"/>
          </a:xfrm>
        </p:spPr>
        <p:txBody>
          <a:bodyPr>
            <a:normAutofit fontScale="32500" lnSpcReduction="20000"/>
          </a:bodyPr>
          <a:lstStyle/>
          <a:p>
            <a:pPr marL="0" indent="0" algn="l">
              <a:lnSpc>
                <a:spcPct val="120000"/>
              </a:lnSpc>
              <a:buNone/>
            </a:pPr>
            <a:r>
              <a:rPr lang="en-GB" sz="5500" b="1" i="0" dirty="0">
                <a:solidFill>
                  <a:srgbClr val="374151"/>
                </a:solidFill>
                <a:effectLst/>
              </a:rPr>
              <a:t>Exhibitor Explorers:</a:t>
            </a:r>
            <a:br>
              <a:rPr lang="en-GB" sz="5500" dirty="0">
                <a:solidFill>
                  <a:srgbClr val="374151"/>
                </a:solidFill>
              </a:rPr>
            </a:br>
            <a:r>
              <a:rPr lang="en-GB" sz="5500" b="0" i="0" dirty="0">
                <a:solidFill>
                  <a:srgbClr val="374151"/>
                </a:solidFill>
                <a:effectLst/>
              </a:rPr>
              <a:t>Exhibitor explorers focus on exploring virtual booths and exhibitor content. They visit virtual exhibition halls, interact with exhibitors, and gather information about products and services.</a:t>
            </a:r>
          </a:p>
          <a:p>
            <a:pPr marL="0" indent="0" algn="l">
              <a:lnSpc>
                <a:spcPct val="120000"/>
              </a:lnSpc>
              <a:buNone/>
            </a:pPr>
            <a:r>
              <a:rPr lang="en-GB" sz="5500" b="1" i="0" dirty="0">
                <a:solidFill>
                  <a:srgbClr val="374151"/>
                </a:solidFill>
                <a:effectLst/>
              </a:rPr>
              <a:t>Content Collectors:</a:t>
            </a:r>
            <a:br>
              <a:rPr lang="en-GB" sz="5500" dirty="0">
                <a:solidFill>
                  <a:srgbClr val="374151"/>
                </a:solidFill>
              </a:rPr>
            </a:br>
            <a:r>
              <a:rPr lang="en-GB" sz="5500" b="0" i="0" dirty="0">
                <a:solidFill>
                  <a:srgbClr val="374151"/>
                </a:solidFill>
                <a:effectLst/>
              </a:rPr>
              <a:t>Content collectors attend virtual events to access and collect valuable information and resources.</a:t>
            </a:r>
            <a:br>
              <a:rPr lang="en-GB" sz="5500" b="0" i="0" dirty="0">
                <a:solidFill>
                  <a:srgbClr val="374151"/>
                </a:solidFill>
                <a:effectLst/>
              </a:rPr>
            </a:br>
            <a:r>
              <a:rPr lang="en-GB" sz="5500" b="0" i="0" dirty="0">
                <a:solidFill>
                  <a:srgbClr val="374151"/>
                </a:solidFill>
                <a:effectLst/>
              </a:rPr>
              <a:t>They may download presentations, documents, and other materials for future reference.</a:t>
            </a:r>
          </a:p>
          <a:p>
            <a:pPr marL="0" indent="0" algn="l">
              <a:lnSpc>
                <a:spcPct val="120000"/>
              </a:lnSpc>
              <a:buNone/>
            </a:pPr>
            <a:r>
              <a:rPr lang="en-GB" sz="5500" b="1" i="0" dirty="0">
                <a:solidFill>
                  <a:srgbClr val="374151"/>
                </a:solidFill>
                <a:effectLst/>
              </a:rPr>
              <a:t>Multi-Session Participants:</a:t>
            </a:r>
            <a:br>
              <a:rPr lang="en-GB" sz="5500" dirty="0">
                <a:solidFill>
                  <a:srgbClr val="374151"/>
                </a:solidFill>
              </a:rPr>
            </a:br>
            <a:r>
              <a:rPr lang="en-GB" sz="5500" b="0" i="0" dirty="0">
                <a:solidFill>
                  <a:srgbClr val="374151"/>
                </a:solidFill>
                <a:effectLst/>
              </a:rPr>
              <a:t>These visitors attend multiple sessions or tracks throughout the event.</a:t>
            </a:r>
            <a:br>
              <a:rPr lang="en-GB" sz="5500" b="0" i="0" dirty="0">
                <a:solidFill>
                  <a:srgbClr val="374151"/>
                </a:solidFill>
                <a:effectLst/>
              </a:rPr>
            </a:br>
            <a:r>
              <a:rPr lang="en-GB" sz="5500" b="0" i="0" dirty="0">
                <a:solidFill>
                  <a:srgbClr val="374151"/>
                </a:solidFill>
                <a:effectLst/>
              </a:rPr>
              <a:t>They are interested in a wide range of topics and engage in various sessions to gain a holistic experience.</a:t>
            </a:r>
          </a:p>
          <a:p>
            <a:pPr marL="0" indent="0" algn="l">
              <a:lnSpc>
                <a:spcPct val="120000"/>
              </a:lnSpc>
              <a:buNone/>
            </a:pPr>
            <a:r>
              <a:rPr lang="en-GB" sz="5500" b="1" i="0" dirty="0">
                <a:solidFill>
                  <a:srgbClr val="374151"/>
                </a:solidFill>
                <a:effectLst/>
              </a:rPr>
              <a:t>Tech Enthusiasts:</a:t>
            </a:r>
            <a:br>
              <a:rPr lang="en-GB" sz="5500" dirty="0">
                <a:solidFill>
                  <a:srgbClr val="374151"/>
                </a:solidFill>
              </a:rPr>
            </a:br>
            <a:r>
              <a:rPr lang="en-GB" sz="5500" b="0" i="0" dirty="0">
                <a:solidFill>
                  <a:srgbClr val="374151"/>
                </a:solidFill>
                <a:effectLst/>
              </a:rPr>
              <a:t>Tech enthusiasts are fascinated by the virtual event platform itself.</a:t>
            </a:r>
            <a:br>
              <a:rPr lang="en-GB" sz="5500" b="0" i="0" dirty="0">
                <a:solidFill>
                  <a:srgbClr val="374151"/>
                </a:solidFill>
                <a:effectLst/>
              </a:rPr>
            </a:br>
            <a:r>
              <a:rPr lang="en-GB" sz="5500" b="0" i="0" dirty="0">
                <a:solidFill>
                  <a:srgbClr val="374151"/>
                </a:solidFill>
                <a:effectLst/>
              </a:rPr>
              <a:t>They explore and experiment with the event technology, looking for new and innovative ways to engage with the content and features</a:t>
            </a:r>
          </a:p>
          <a:p>
            <a:endParaRPr lang="en-GB" dirty="0"/>
          </a:p>
        </p:txBody>
      </p:sp>
      <p:pic>
        <p:nvPicPr>
          <p:cNvPr id="2" name="Picture 1">
            <a:extLst>
              <a:ext uri="{FF2B5EF4-FFF2-40B4-BE49-F238E27FC236}">
                <a16:creationId xmlns:a16="http://schemas.microsoft.com/office/drawing/2014/main" id="{CCEC9755-5FAA-E014-8DDE-FAA63E631310}"/>
              </a:ext>
            </a:extLst>
          </p:cNvPr>
          <p:cNvPicPr>
            <a:picLocks noChangeAspect="1"/>
          </p:cNvPicPr>
          <p:nvPr/>
        </p:nvPicPr>
        <p:blipFill>
          <a:blip r:embed="rId2"/>
          <a:stretch>
            <a:fillRect/>
          </a:stretch>
        </p:blipFill>
        <p:spPr>
          <a:xfrm>
            <a:off x="8649929" y="1891886"/>
            <a:ext cx="3452619" cy="2297561"/>
          </a:xfrm>
          <a:prstGeom prst="rect">
            <a:avLst/>
          </a:prstGeom>
        </p:spPr>
      </p:pic>
    </p:spTree>
    <p:extLst>
      <p:ext uri="{BB962C8B-B14F-4D97-AF65-F5344CB8AC3E}">
        <p14:creationId xmlns:p14="http://schemas.microsoft.com/office/powerpoint/2010/main" val="2158003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D6666-B66D-2CAC-71F5-CACAE87DF0E7}"/>
              </a:ext>
            </a:extLst>
          </p:cNvPr>
          <p:cNvSpPr>
            <a:spLocks noGrp="1"/>
          </p:cNvSpPr>
          <p:nvPr>
            <p:ph idx="1"/>
          </p:nvPr>
        </p:nvSpPr>
        <p:spPr>
          <a:xfrm>
            <a:off x="175591" y="188981"/>
            <a:ext cx="10515600" cy="6669019"/>
          </a:xfrm>
        </p:spPr>
        <p:txBody>
          <a:bodyPr>
            <a:normAutofit fontScale="47500" lnSpcReduction="20000"/>
          </a:bodyPr>
          <a:lstStyle/>
          <a:p>
            <a:pPr marL="0" indent="0" algn="l">
              <a:lnSpc>
                <a:spcPct val="120000"/>
              </a:lnSpc>
              <a:buNone/>
            </a:pPr>
            <a:r>
              <a:rPr lang="en-GB" sz="5000" b="1" i="0" dirty="0">
                <a:solidFill>
                  <a:srgbClr val="374151"/>
                </a:solidFill>
                <a:effectLst/>
              </a:rPr>
              <a:t>Content Creators:</a:t>
            </a:r>
          </a:p>
          <a:p>
            <a:pPr marL="0" indent="0" algn="l">
              <a:lnSpc>
                <a:spcPct val="120000"/>
              </a:lnSpc>
              <a:buNone/>
            </a:pPr>
            <a:r>
              <a:rPr lang="en-GB" sz="5000" b="0" i="0" dirty="0">
                <a:solidFill>
                  <a:srgbClr val="374151"/>
                </a:solidFill>
                <a:effectLst/>
              </a:rPr>
              <a:t>Content creators generate their content, such as live-tweeting sessions, writing blog posts, or creating video summaries of the event.</a:t>
            </a:r>
            <a:br>
              <a:rPr lang="en-GB" sz="5000" b="0" i="0" dirty="0">
                <a:solidFill>
                  <a:srgbClr val="374151"/>
                </a:solidFill>
                <a:effectLst/>
              </a:rPr>
            </a:br>
            <a:r>
              <a:rPr lang="en-GB" sz="5000" b="0" i="0" dirty="0">
                <a:solidFill>
                  <a:srgbClr val="374151"/>
                </a:solidFill>
                <a:effectLst/>
              </a:rPr>
              <a:t>They contribute to the event's online presence and help extend its reach.</a:t>
            </a:r>
          </a:p>
          <a:p>
            <a:pPr marL="0" indent="0" algn="l">
              <a:lnSpc>
                <a:spcPct val="120000"/>
              </a:lnSpc>
              <a:buNone/>
            </a:pPr>
            <a:r>
              <a:rPr lang="en-GB" sz="5000" b="1" i="0" dirty="0">
                <a:solidFill>
                  <a:srgbClr val="374151"/>
                </a:solidFill>
                <a:effectLst/>
              </a:rPr>
              <a:t>On-Demand Consumers:</a:t>
            </a:r>
            <a:br>
              <a:rPr lang="en-GB" sz="5000" b="1" i="0" dirty="0">
                <a:solidFill>
                  <a:srgbClr val="374151"/>
                </a:solidFill>
                <a:effectLst/>
              </a:rPr>
            </a:br>
            <a:r>
              <a:rPr lang="en-GB" sz="5000" b="0" i="0" dirty="0">
                <a:solidFill>
                  <a:srgbClr val="374151"/>
                </a:solidFill>
                <a:effectLst/>
              </a:rPr>
              <a:t>On-demand consumers prefer flexibility and access event content at their convenience.</a:t>
            </a:r>
            <a:br>
              <a:rPr lang="en-GB" sz="5000" b="0" i="0" dirty="0">
                <a:solidFill>
                  <a:srgbClr val="374151"/>
                </a:solidFill>
                <a:effectLst/>
              </a:rPr>
            </a:br>
            <a:r>
              <a:rPr lang="en-GB" sz="5000" b="0" i="0" dirty="0">
                <a:solidFill>
                  <a:srgbClr val="374151"/>
                </a:solidFill>
                <a:effectLst/>
              </a:rPr>
              <a:t>They watch recordings or access content post-event, ensuring they can fit the event into their schedules.</a:t>
            </a:r>
            <a:br>
              <a:rPr lang="en-GB" sz="5000" b="0" i="0" dirty="0">
                <a:solidFill>
                  <a:srgbClr val="374151"/>
                </a:solidFill>
                <a:effectLst/>
              </a:rPr>
            </a:br>
            <a:r>
              <a:rPr lang="en-GB" sz="5000" b="0" i="0" dirty="0">
                <a:solidFill>
                  <a:srgbClr val="374151"/>
                </a:solidFill>
                <a:effectLst/>
              </a:rPr>
              <a:t>Understanding these visitor typologies can </a:t>
            </a:r>
            <a:r>
              <a:rPr lang="en-GB" sz="5000" b="1" i="0" dirty="0">
                <a:solidFill>
                  <a:srgbClr val="374151"/>
                </a:solidFill>
                <a:effectLst/>
              </a:rPr>
              <a:t>help event organizers tailor their virtual events to meet the diverse needs and interests of their audience</a:t>
            </a:r>
            <a:r>
              <a:rPr lang="en-GB" sz="5000" b="0" i="0" dirty="0">
                <a:solidFill>
                  <a:srgbClr val="374151"/>
                </a:solidFill>
                <a:effectLst/>
              </a:rPr>
              <a:t>. By creating </a:t>
            </a:r>
            <a:r>
              <a:rPr lang="en-GB" sz="5000" b="1" i="0" dirty="0">
                <a:solidFill>
                  <a:srgbClr val="374151"/>
                </a:solidFill>
                <a:effectLst/>
              </a:rPr>
              <a:t>engaging content</a:t>
            </a:r>
            <a:r>
              <a:rPr lang="en-GB" sz="5000" b="0" i="0" dirty="0">
                <a:solidFill>
                  <a:srgbClr val="374151"/>
                </a:solidFill>
                <a:effectLst/>
              </a:rPr>
              <a:t>, </a:t>
            </a:r>
            <a:r>
              <a:rPr lang="en-GB" sz="5000" b="1" i="0" dirty="0">
                <a:solidFill>
                  <a:srgbClr val="374151"/>
                </a:solidFill>
                <a:effectLst/>
              </a:rPr>
              <a:t>networking opportunities, and interactive features</a:t>
            </a:r>
            <a:r>
              <a:rPr lang="en-GB" sz="5000" b="0" i="0" dirty="0">
                <a:solidFill>
                  <a:srgbClr val="374151"/>
                </a:solidFill>
                <a:effectLst/>
              </a:rPr>
              <a:t>, organisers can cater to a wider range of virtual event attendees and enhance the overall experience.</a:t>
            </a:r>
          </a:p>
          <a:p>
            <a:pPr marL="457200" lvl="1" indent="0" algn="l">
              <a:lnSpc>
                <a:spcPct val="120000"/>
              </a:lnSpc>
              <a:buNone/>
            </a:pPr>
            <a:endParaRPr lang="en-GB" sz="5000" b="0" i="0" dirty="0">
              <a:solidFill>
                <a:srgbClr val="374151"/>
              </a:solidFill>
              <a:effectLst/>
            </a:endParaRPr>
          </a:p>
          <a:p>
            <a:pPr marL="457200" lvl="1" indent="0" algn="l">
              <a:lnSpc>
                <a:spcPct val="120000"/>
              </a:lnSpc>
              <a:buNone/>
            </a:pPr>
            <a:endParaRPr lang="en-GB" sz="2900" b="0" i="0" dirty="0">
              <a:solidFill>
                <a:srgbClr val="374151"/>
              </a:solidFill>
              <a:effectLst/>
            </a:endParaRPr>
          </a:p>
          <a:p>
            <a:endParaRPr lang="en-GB" dirty="0"/>
          </a:p>
        </p:txBody>
      </p:sp>
    </p:spTree>
    <p:extLst>
      <p:ext uri="{BB962C8B-B14F-4D97-AF65-F5344CB8AC3E}">
        <p14:creationId xmlns:p14="http://schemas.microsoft.com/office/powerpoint/2010/main" val="78133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F9E2A-88A4-5307-BD13-DFDB66241008}"/>
              </a:ext>
            </a:extLst>
          </p:cNvPr>
          <p:cNvSpPr>
            <a:spLocks noGrp="1"/>
          </p:cNvSpPr>
          <p:nvPr>
            <p:ph type="title"/>
          </p:nvPr>
        </p:nvSpPr>
        <p:spPr>
          <a:xfrm>
            <a:off x="71637" y="-78386"/>
            <a:ext cx="10515600" cy="1325563"/>
          </a:xfrm>
        </p:spPr>
        <p:txBody>
          <a:bodyPr/>
          <a:lstStyle/>
          <a:p>
            <a:r>
              <a:rPr lang="en-GB" b="1"/>
              <a:t>Sports Tourism</a:t>
            </a:r>
          </a:p>
        </p:txBody>
      </p:sp>
      <p:pic>
        <p:nvPicPr>
          <p:cNvPr id="4" name="Online Media 3" title="The Importance Of SPORTS TOURISM">
            <a:hlinkClick r:id="" action="ppaction://media"/>
            <a:extLst>
              <a:ext uri="{FF2B5EF4-FFF2-40B4-BE49-F238E27FC236}">
                <a16:creationId xmlns:a16="http://schemas.microsoft.com/office/drawing/2014/main" id="{4C32AF34-33CE-B604-CBED-86679CA8654A}"/>
              </a:ext>
            </a:extLst>
          </p:cNvPr>
          <p:cNvPicPr>
            <a:picLocks noGrp="1" noRot="1" noChangeAspect="1"/>
          </p:cNvPicPr>
          <p:nvPr>
            <p:ph idx="1"/>
            <a:videoFile r:link="rId1"/>
          </p:nvPr>
        </p:nvPicPr>
        <p:blipFill>
          <a:blip r:embed="rId3"/>
          <a:stretch>
            <a:fillRect/>
          </a:stretch>
        </p:blipFill>
        <p:spPr>
          <a:xfrm>
            <a:off x="2505075" y="1438275"/>
            <a:ext cx="7700963" cy="4332288"/>
          </a:xfrm>
          <a:prstGeom prst="rect">
            <a:avLst/>
          </a:prstGeom>
        </p:spPr>
      </p:pic>
    </p:spTree>
    <p:extLst>
      <p:ext uri="{BB962C8B-B14F-4D97-AF65-F5344CB8AC3E}">
        <p14:creationId xmlns:p14="http://schemas.microsoft.com/office/powerpoint/2010/main" val="3513191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493EA-887A-79F5-3CE7-CE3A7B344F62}"/>
              </a:ext>
            </a:extLst>
          </p:cNvPr>
          <p:cNvSpPr>
            <a:spLocks noGrp="1"/>
          </p:cNvSpPr>
          <p:nvPr>
            <p:ph type="title"/>
          </p:nvPr>
        </p:nvSpPr>
        <p:spPr>
          <a:xfrm>
            <a:off x="95250" y="73025"/>
            <a:ext cx="10515600" cy="625475"/>
          </a:xfrm>
        </p:spPr>
        <p:txBody>
          <a:bodyPr>
            <a:normAutofit/>
          </a:bodyPr>
          <a:lstStyle/>
          <a:p>
            <a:r>
              <a:rPr lang="en-GB" sz="3600" b="1"/>
              <a:t>Typology of cultural heritage tourists</a:t>
            </a:r>
            <a:endParaRPr lang="en-GB" sz="3600"/>
          </a:p>
        </p:txBody>
      </p:sp>
      <p:sp>
        <p:nvSpPr>
          <p:cNvPr id="3" name="Content Placeholder 2">
            <a:extLst>
              <a:ext uri="{FF2B5EF4-FFF2-40B4-BE49-F238E27FC236}">
                <a16:creationId xmlns:a16="http://schemas.microsoft.com/office/drawing/2014/main" id="{BE448D74-289A-E33A-A254-8D0B17B32D18}"/>
              </a:ext>
            </a:extLst>
          </p:cNvPr>
          <p:cNvSpPr>
            <a:spLocks noGrp="1"/>
          </p:cNvSpPr>
          <p:nvPr>
            <p:ph idx="1"/>
          </p:nvPr>
        </p:nvSpPr>
        <p:spPr>
          <a:xfrm>
            <a:off x="95250" y="698500"/>
            <a:ext cx="11747500" cy="6348845"/>
          </a:xfrm>
        </p:spPr>
        <p:txBody>
          <a:bodyPr>
            <a:normAutofit fontScale="32500" lnSpcReduction="20000"/>
          </a:bodyPr>
          <a:lstStyle/>
          <a:p>
            <a:pPr algn="l">
              <a:lnSpc>
                <a:spcPct val="120000"/>
              </a:lnSpc>
            </a:pPr>
            <a:r>
              <a:rPr lang="en-GB" sz="6200" b="0" i="0" dirty="0">
                <a:solidFill>
                  <a:srgbClr val="374151"/>
                </a:solidFill>
                <a:effectLst/>
              </a:rPr>
              <a:t>Cultural heritage tourists are individuals who travel to explore and experience the </a:t>
            </a:r>
            <a:r>
              <a:rPr lang="en-GB" sz="6200" b="1" i="0" dirty="0">
                <a:solidFill>
                  <a:srgbClr val="374151"/>
                </a:solidFill>
                <a:effectLst/>
              </a:rPr>
              <a:t>cultural and historical aspects of a destination.</a:t>
            </a:r>
            <a:r>
              <a:rPr lang="en-GB" sz="6200" b="0" i="0" dirty="0">
                <a:solidFill>
                  <a:srgbClr val="374151"/>
                </a:solidFill>
                <a:effectLst/>
              </a:rPr>
              <a:t> These tourists have </a:t>
            </a:r>
            <a:r>
              <a:rPr lang="en-GB" sz="6200" b="1" i="0" dirty="0">
                <a:solidFill>
                  <a:srgbClr val="374151"/>
                </a:solidFill>
                <a:effectLst/>
              </a:rPr>
              <a:t>diverse motivations, interests, and preferences, leading to various typologies</a:t>
            </a:r>
            <a:r>
              <a:rPr lang="en-GB" sz="6200" b="0" i="0" dirty="0">
                <a:solidFill>
                  <a:srgbClr val="374151"/>
                </a:solidFill>
                <a:effectLst/>
              </a:rPr>
              <a:t>.</a:t>
            </a:r>
          </a:p>
          <a:p>
            <a:pPr marL="457200" lvl="1" indent="0" algn="l">
              <a:lnSpc>
                <a:spcPct val="120000"/>
              </a:lnSpc>
              <a:buNone/>
            </a:pPr>
            <a:r>
              <a:rPr lang="en-GB" sz="6200" b="1" i="0" dirty="0">
                <a:solidFill>
                  <a:srgbClr val="374151"/>
                </a:solidFill>
                <a:effectLst/>
              </a:rPr>
              <a:t>History enthusiasts </a:t>
            </a:r>
            <a:r>
              <a:rPr lang="en-GB" sz="6200" b="0" i="0" dirty="0">
                <a:solidFill>
                  <a:srgbClr val="374151"/>
                </a:solidFill>
                <a:effectLst/>
              </a:rPr>
              <a:t>are passionate about the past and visit destinations primarily to learn about historical events, figures, and artifacts.</a:t>
            </a:r>
          </a:p>
          <a:p>
            <a:pPr marL="457200" lvl="1" indent="0" algn="l">
              <a:lnSpc>
                <a:spcPct val="120000"/>
              </a:lnSpc>
              <a:buNone/>
            </a:pPr>
            <a:r>
              <a:rPr lang="en-GB" sz="6200" b="0" i="0" dirty="0">
                <a:solidFill>
                  <a:srgbClr val="374151"/>
                </a:solidFill>
                <a:effectLst/>
              </a:rPr>
              <a:t>They are drawn to museums, historical sites, and guided tours that offer insights into the history of the region.</a:t>
            </a:r>
          </a:p>
          <a:p>
            <a:pPr marL="0" indent="0" algn="l">
              <a:lnSpc>
                <a:spcPct val="120000"/>
              </a:lnSpc>
              <a:buNone/>
            </a:pPr>
            <a:r>
              <a:rPr lang="en-GB" sz="6200" b="1" i="0" dirty="0">
                <a:solidFill>
                  <a:srgbClr val="374151"/>
                </a:solidFill>
                <a:effectLst/>
              </a:rPr>
              <a:t>Art and Architecture Enthusiasts:</a:t>
            </a:r>
            <a:endParaRPr lang="en-GB" sz="6200" b="0" i="0" dirty="0">
              <a:solidFill>
                <a:srgbClr val="374151"/>
              </a:solidFill>
              <a:effectLst/>
            </a:endParaRPr>
          </a:p>
          <a:p>
            <a:pPr marL="457200" lvl="1" indent="0" algn="l">
              <a:lnSpc>
                <a:spcPct val="120000"/>
              </a:lnSpc>
              <a:buNone/>
            </a:pPr>
            <a:r>
              <a:rPr lang="en-GB" sz="6200" b="0" i="0" dirty="0">
                <a:solidFill>
                  <a:srgbClr val="374151"/>
                </a:solidFill>
                <a:effectLst/>
              </a:rPr>
              <a:t>These tourists have a deep appreciation for art and architectural marvels.</a:t>
            </a:r>
          </a:p>
          <a:p>
            <a:pPr marL="457200" lvl="1" indent="0" algn="l">
              <a:lnSpc>
                <a:spcPct val="120000"/>
              </a:lnSpc>
              <a:buNone/>
            </a:pPr>
            <a:r>
              <a:rPr lang="en-GB" sz="6200" b="0" i="0" dirty="0">
                <a:solidFill>
                  <a:srgbClr val="374151"/>
                </a:solidFill>
                <a:effectLst/>
              </a:rPr>
              <a:t>They visit destinations renowned for their art museums, galleries, and architectural landmarks, seeking to immerse themselves in the local art scene.</a:t>
            </a:r>
          </a:p>
          <a:p>
            <a:pPr marL="0" indent="0" algn="l">
              <a:buNone/>
            </a:pPr>
            <a:r>
              <a:rPr lang="en-GB" sz="6200" b="1" i="0" dirty="0">
                <a:solidFill>
                  <a:srgbClr val="374151"/>
                </a:solidFill>
                <a:effectLst/>
              </a:rPr>
              <a:t>Cultural Immersion Seekers:</a:t>
            </a:r>
            <a:endParaRPr lang="en-GB" sz="6200" b="0" i="0" dirty="0">
              <a:solidFill>
                <a:srgbClr val="374151"/>
              </a:solidFill>
              <a:effectLst/>
            </a:endParaRPr>
          </a:p>
          <a:p>
            <a:pPr marL="457200" lvl="1" indent="0" algn="l">
              <a:lnSpc>
                <a:spcPct val="120000"/>
              </a:lnSpc>
              <a:buNone/>
            </a:pPr>
            <a:r>
              <a:rPr lang="en-GB" sz="6200" b="0" i="0" dirty="0">
                <a:solidFill>
                  <a:srgbClr val="374151"/>
                </a:solidFill>
                <a:effectLst/>
              </a:rPr>
              <a:t>Cultural immersion seekers prioritize experiencing the daily life, traditions, and customs of the local culture.</a:t>
            </a:r>
          </a:p>
          <a:p>
            <a:pPr marL="457200" lvl="1" indent="0" algn="l">
              <a:lnSpc>
                <a:spcPct val="120000"/>
              </a:lnSpc>
              <a:buNone/>
            </a:pPr>
            <a:r>
              <a:rPr lang="en-GB" sz="6200" b="0" i="0" dirty="0">
                <a:solidFill>
                  <a:srgbClr val="374151"/>
                </a:solidFill>
                <a:effectLst/>
              </a:rPr>
              <a:t>They engage in activities like attending local festivals, trying traditional cuisine, and interacting with residents.</a:t>
            </a:r>
          </a:p>
          <a:p>
            <a:pPr marL="0" indent="0" algn="l">
              <a:lnSpc>
                <a:spcPct val="120000"/>
              </a:lnSpc>
              <a:buNone/>
            </a:pPr>
            <a:br>
              <a:rPr lang="en-GB" sz="5500" dirty="0">
                <a:solidFill>
                  <a:srgbClr val="374151"/>
                </a:solidFill>
              </a:rPr>
            </a:br>
            <a:r>
              <a:rPr lang="en-GB" sz="5500" dirty="0">
                <a:solidFill>
                  <a:srgbClr val="374151"/>
                </a:solidFill>
              </a:rPr>
              <a:t>           </a:t>
            </a:r>
            <a:endParaRPr lang="en-GB" sz="5500" b="0" i="0" dirty="0">
              <a:solidFill>
                <a:srgbClr val="374151"/>
              </a:solidFill>
              <a:effectLst/>
            </a:endParaRPr>
          </a:p>
          <a:p>
            <a:endParaRPr lang="en-GB" dirty="0"/>
          </a:p>
        </p:txBody>
      </p:sp>
    </p:spTree>
    <p:extLst>
      <p:ext uri="{BB962C8B-B14F-4D97-AF65-F5344CB8AC3E}">
        <p14:creationId xmlns:p14="http://schemas.microsoft.com/office/powerpoint/2010/main" val="158215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E5768-B84C-B9F2-3FBA-5BBA100A3C6E}"/>
              </a:ext>
            </a:extLst>
          </p:cNvPr>
          <p:cNvSpPr>
            <a:spLocks noGrp="1"/>
          </p:cNvSpPr>
          <p:nvPr>
            <p:ph type="title"/>
          </p:nvPr>
        </p:nvSpPr>
        <p:spPr>
          <a:xfrm>
            <a:off x="76200" y="79375"/>
            <a:ext cx="10515600" cy="847725"/>
          </a:xfrm>
        </p:spPr>
        <p:txBody>
          <a:bodyPr>
            <a:normAutofit/>
          </a:bodyPr>
          <a:lstStyle/>
          <a:p>
            <a:r>
              <a:rPr lang="en-GB" sz="4000" b="1"/>
              <a:t>Typology of cultural heritage tourists</a:t>
            </a:r>
            <a:endParaRPr lang="en-GB" sz="4000"/>
          </a:p>
        </p:txBody>
      </p:sp>
      <p:sp>
        <p:nvSpPr>
          <p:cNvPr id="3" name="Content Placeholder 2">
            <a:extLst>
              <a:ext uri="{FF2B5EF4-FFF2-40B4-BE49-F238E27FC236}">
                <a16:creationId xmlns:a16="http://schemas.microsoft.com/office/drawing/2014/main" id="{F14F5064-0748-6130-F954-7CC67904173A}"/>
              </a:ext>
            </a:extLst>
          </p:cNvPr>
          <p:cNvSpPr>
            <a:spLocks noGrp="1"/>
          </p:cNvSpPr>
          <p:nvPr>
            <p:ph idx="1"/>
          </p:nvPr>
        </p:nvSpPr>
        <p:spPr>
          <a:xfrm>
            <a:off x="146050" y="977900"/>
            <a:ext cx="10515600" cy="4806950"/>
          </a:xfrm>
        </p:spPr>
        <p:txBody>
          <a:bodyPr>
            <a:normAutofit fontScale="77500" lnSpcReduction="20000"/>
          </a:bodyPr>
          <a:lstStyle/>
          <a:p>
            <a:pPr marL="0" indent="0" algn="l">
              <a:buNone/>
            </a:pPr>
            <a:r>
              <a:rPr lang="en-GB" b="1" i="0">
                <a:solidFill>
                  <a:srgbClr val="374151"/>
                </a:solidFill>
                <a:effectLst/>
              </a:rPr>
              <a:t>Religious and Pilgrimage Travelers:</a:t>
            </a:r>
            <a:endParaRPr lang="en-GB" b="0" i="0">
              <a:solidFill>
                <a:srgbClr val="374151"/>
              </a:solidFill>
              <a:effectLst/>
            </a:endParaRPr>
          </a:p>
          <a:p>
            <a:pPr marL="457200" lvl="1" indent="0" algn="l">
              <a:buNone/>
            </a:pPr>
            <a:r>
              <a:rPr lang="en-GB" sz="2600" b="0" i="0">
                <a:solidFill>
                  <a:srgbClr val="374151"/>
                </a:solidFill>
                <a:effectLst/>
              </a:rPr>
              <a:t>These tourists embark on journeys with strong spiritual or religious significance.</a:t>
            </a:r>
          </a:p>
          <a:p>
            <a:pPr marL="457200" lvl="1" indent="0" algn="l">
              <a:buNone/>
            </a:pPr>
            <a:r>
              <a:rPr lang="en-GB" sz="2600" b="0" i="0">
                <a:solidFill>
                  <a:srgbClr val="374151"/>
                </a:solidFill>
                <a:effectLst/>
              </a:rPr>
              <a:t>They visit sacred sites, temples, churches, or pilgrimage destinations as part of their religious or spiritual practice.</a:t>
            </a:r>
          </a:p>
          <a:p>
            <a:pPr marL="0" indent="0" algn="l">
              <a:buNone/>
            </a:pPr>
            <a:r>
              <a:rPr lang="en-GB" sz="2600" b="1" i="0">
                <a:solidFill>
                  <a:srgbClr val="374151"/>
                </a:solidFill>
                <a:effectLst/>
              </a:rPr>
              <a:t>Genealogy and Ancestry Explorers:</a:t>
            </a:r>
            <a:endParaRPr lang="en-GB" sz="2600" b="0" i="0">
              <a:solidFill>
                <a:srgbClr val="374151"/>
              </a:solidFill>
              <a:effectLst/>
            </a:endParaRPr>
          </a:p>
          <a:p>
            <a:pPr marL="457200" lvl="1" indent="0" algn="l">
              <a:buNone/>
            </a:pPr>
            <a:r>
              <a:rPr lang="en-GB" sz="2600" b="0" i="0">
                <a:solidFill>
                  <a:srgbClr val="374151"/>
                </a:solidFill>
                <a:effectLst/>
              </a:rPr>
              <a:t>Genealogy and ancestry explorers travel to trace their family roots and heritage.</a:t>
            </a:r>
          </a:p>
          <a:p>
            <a:pPr marL="457200" lvl="1" indent="0" algn="l">
              <a:buNone/>
            </a:pPr>
            <a:r>
              <a:rPr lang="en-GB" sz="2600" b="0" i="0">
                <a:solidFill>
                  <a:srgbClr val="374151"/>
                </a:solidFill>
                <a:effectLst/>
              </a:rPr>
              <a:t>They often visit ancestral hometowns, cemeteries, and archives to connect with their family history.</a:t>
            </a:r>
          </a:p>
          <a:p>
            <a:pPr marL="0" indent="0" algn="l">
              <a:buNone/>
            </a:pPr>
            <a:r>
              <a:rPr lang="en-GB" sz="2600" b="1" i="0">
                <a:solidFill>
                  <a:srgbClr val="374151"/>
                </a:solidFill>
                <a:effectLst/>
              </a:rPr>
              <a:t>Literary and Film Inspired Travelers:</a:t>
            </a:r>
            <a:endParaRPr lang="en-GB" sz="2600" b="0" i="0">
              <a:solidFill>
                <a:srgbClr val="374151"/>
              </a:solidFill>
              <a:effectLst/>
            </a:endParaRPr>
          </a:p>
          <a:p>
            <a:pPr marL="457200" lvl="1" indent="0" algn="l">
              <a:buNone/>
            </a:pPr>
            <a:r>
              <a:rPr lang="en-GB" sz="2600" b="0" i="0">
                <a:solidFill>
                  <a:srgbClr val="374151"/>
                </a:solidFill>
                <a:effectLst/>
              </a:rPr>
              <a:t>These tourists are inspired by literature, film, or other forms of media that depict a particular destination.</a:t>
            </a:r>
          </a:p>
          <a:p>
            <a:pPr marL="457200" lvl="1" indent="0" algn="l">
              <a:buNone/>
            </a:pPr>
            <a:r>
              <a:rPr lang="en-GB" sz="2600" b="0" i="0">
                <a:solidFill>
                  <a:srgbClr val="374151"/>
                </a:solidFill>
                <a:effectLst/>
              </a:rPr>
              <a:t>They visit places featured in books, movies, or TV series that have a cultural or historical connection.</a:t>
            </a:r>
          </a:p>
          <a:p>
            <a:pPr marL="0" indent="0" algn="l">
              <a:buNone/>
            </a:pPr>
            <a:r>
              <a:rPr lang="en-GB" sz="2600" b="1" i="0">
                <a:solidFill>
                  <a:srgbClr val="374151"/>
                </a:solidFill>
                <a:effectLst/>
              </a:rPr>
              <a:t>Museum and Gallery Patrons:</a:t>
            </a:r>
            <a:endParaRPr lang="en-GB" sz="2600" b="0" i="0">
              <a:solidFill>
                <a:srgbClr val="374151"/>
              </a:solidFill>
              <a:effectLst/>
            </a:endParaRPr>
          </a:p>
          <a:p>
            <a:pPr marL="457200" lvl="1" indent="0" algn="l">
              <a:buNone/>
            </a:pPr>
            <a:r>
              <a:rPr lang="en-GB" sz="2600" b="0" i="0">
                <a:solidFill>
                  <a:srgbClr val="374151"/>
                </a:solidFill>
                <a:effectLst/>
              </a:rPr>
              <a:t>Museum and gallery patrons are frequent visitors to cultural institutions.</a:t>
            </a:r>
          </a:p>
          <a:p>
            <a:pPr marL="457200" lvl="1" indent="0" algn="l">
              <a:buNone/>
            </a:pPr>
            <a:r>
              <a:rPr lang="en-GB" sz="2600" b="0" i="0">
                <a:solidFill>
                  <a:srgbClr val="374151"/>
                </a:solidFill>
                <a:effectLst/>
              </a:rPr>
              <a:t>They prioritize exploring museums, art galleries, and cultural centres that house collections and exhibitions of historical and artistic significance.</a:t>
            </a:r>
          </a:p>
          <a:p>
            <a:pPr marL="0" indent="0">
              <a:buNone/>
            </a:pPr>
            <a:endParaRPr lang="en-GB"/>
          </a:p>
        </p:txBody>
      </p:sp>
    </p:spTree>
    <p:extLst>
      <p:ext uri="{BB962C8B-B14F-4D97-AF65-F5344CB8AC3E}">
        <p14:creationId xmlns:p14="http://schemas.microsoft.com/office/powerpoint/2010/main" val="501329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BAC4B-79D4-9AB2-1823-FD4B0CCC400F}"/>
              </a:ext>
            </a:extLst>
          </p:cNvPr>
          <p:cNvSpPr>
            <a:spLocks noGrp="1"/>
          </p:cNvSpPr>
          <p:nvPr>
            <p:ph type="title"/>
          </p:nvPr>
        </p:nvSpPr>
        <p:spPr>
          <a:xfrm>
            <a:off x="127000" y="66675"/>
            <a:ext cx="10515600" cy="860425"/>
          </a:xfrm>
        </p:spPr>
        <p:txBody>
          <a:bodyPr>
            <a:normAutofit/>
          </a:bodyPr>
          <a:lstStyle/>
          <a:p>
            <a:r>
              <a:rPr lang="en-GB" sz="3600" b="1"/>
              <a:t>Typology of cultural heritage tourists</a:t>
            </a:r>
            <a:endParaRPr lang="en-GB" sz="3600"/>
          </a:p>
        </p:txBody>
      </p:sp>
      <p:sp>
        <p:nvSpPr>
          <p:cNvPr id="3" name="Content Placeholder 2">
            <a:extLst>
              <a:ext uri="{FF2B5EF4-FFF2-40B4-BE49-F238E27FC236}">
                <a16:creationId xmlns:a16="http://schemas.microsoft.com/office/drawing/2014/main" id="{C850BDEA-B3FC-C630-7DEC-5F6AD135FC6B}"/>
              </a:ext>
            </a:extLst>
          </p:cNvPr>
          <p:cNvSpPr>
            <a:spLocks noGrp="1"/>
          </p:cNvSpPr>
          <p:nvPr>
            <p:ph idx="1"/>
          </p:nvPr>
        </p:nvSpPr>
        <p:spPr>
          <a:xfrm>
            <a:off x="127000" y="1253331"/>
            <a:ext cx="8770605" cy="4351338"/>
          </a:xfrm>
        </p:spPr>
        <p:txBody>
          <a:bodyPr>
            <a:normAutofit fontScale="92500" lnSpcReduction="10000"/>
          </a:bodyPr>
          <a:lstStyle/>
          <a:p>
            <a:pPr marL="0" indent="0" algn="l">
              <a:buNone/>
            </a:pPr>
            <a:r>
              <a:rPr lang="en-GB" b="1" i="0">
                <a:solidFill>
                  <a:srgbClr val="374151"/>
                </a:solidFill>
                <a:effectLst/>
              </a:rPr>
              <a:t>Conservation and Preservation Advocates:</a:t>
            </a:r>
            <a:endParaRPr lang="en-GB" b="0" i="0">
              <a:solidFill>
                <a:srgbClr val="374151"/>
              </a:solidFill>
              <a:effectLst/>
            </a:endParaRPr>
          </a:p>
          <a:p>
            <a:pPr marL="457200" lvl="1" indent="0" algn="l">
              <a:buNone/>
            </a:pPr>
            <a:r>
              <a:rPr lang="en-GB" b="0" i="0">
                <a:solidFill>
                  <a:srgbClr val="374151"/>
                </a:solidFill>
                <a:effectLst/>
              </a:rPr>
              <a:t>Conservation and preservation advocates are interested in efforts to protect and preserve cultural heritage sites and traditions.</a:t>
            </a:r>
          </a:p>
          <a:p>
            <a:pPr marL="457200" lvl="1" indent="0" algn="l">
              <a:buNone/>
            </a:pPr>
            <a:r>
              <a:rPr lang="en-GB" b="0" i="0">
                <a:solidFill>
                  <a:srgbClr val="374151"/>
                </a:solidFill>
                <a:effectLst/>
              </a:rPr>
              <a:t>They may volunteer, donate, or support initiatives dedicated to cultural preservation.</a:t>
            </a:r>
          </a:p>
          <a:p>
            <a:pPr marL="0" indent="0" algn="l">
              <a:buNone/>
            </a:pPr>
            <a:r>
              <a:rPr lang="en-GB" b="1" i="0">
                <a:solidFill>
                  <a:srgbClr val="374151"/>
                </a:solidFill>
                <a:effectLst/>
              </a:rPr>
              <a:t>Adventure Cultural Travellers:</a:t>
            </a:r>
            <a:endParaRPr lang="en-GB" b="0" i="0">
              <a:solidFill>
                <a:srgbClr val="374151"/>
              </a:solidFill>
              <a:effectLst/>
            </a:endParaRPr>
          </a:p>
          <a:p>
            <a:pPr marL="457200" lvl="1" indent="0" algn="l">
              <a:buNone/>
            </a:pPr>
            <a:r>
              <a:rPr lang="en-GB" b="0" i="0">
                <a:solidFill>
                  <a:srgbClr val="374151"/>
                </a:solidFill>
                <a:effectLst/>
              </a:rPr>
              <a:t>These tourists combine </a:t>
            </a:r>
            <a:r>
              <a:rPr lang="en-GB" b="1" i="0">
                <a:solidFill>
                  <a:srgbClr val="374151"/>
                </a:solidFill>
                <a:effectLst/>
              </a:rPr>
              <a:t>adventure activities with cultural exploration</a:t>
            </a:r>
            <a:r>
              <a:rPr lang="en-GB" b="0" i="0">
                <a:solidFill>
                  <a:srgbClr val="374151"/>
                </a:solidFill>
                <a:effectLst/>
              </a:rPr>
              <a:t>.</a:t>
            </a:r>
          </a:p>
          <a:p>
            <a:pPr marL="457200" lvl="1" indent="0" algn="l">
              <a:buNone/>
            </a:pPr>
            <a:r>
              <a:rPr lang="en-GB" b="0" i="0">
                <a:solidFill>
                  <a:srgbClr val="374151"/>
                </a:solidFill>
                <a:effectLst/>
              </a:rPr>
              <a:t>They participate in activities like hiking, trekking, or wildlife safaris in areas with rich cultural heritage.</a:t>
            </a:r>
          </a:p>
          <a:p>
            <a:pPr algn="l">
              <a:lnSpc>
                <a:spcPct val="110000"/>
              </a:lnSpc>
            </a:pPr>
            <a:r>
              <a:rPr lang="en-GB" sz="2200" b="0" i="0">
                <a:solidFill>
                  <a:srgbClr val="374151"/>
                </a:solidFill>
                <a:effectLst/>
              </a:rPr>
              <a:t>Understanding these typologies is crucial for </a:t>
            </a:r>
            <a:r>
              <a:rPr lang="en-GB" sz="2200" b="1" i="0">
                <a:solidFill>
                  <a:srgbClr val="374151"/>
                </a:solidFill>
                <a:effectLst/>
              </a:rPr>
              <a:t>destination marketing</a:t>
            </a:r>
            <a:r>
              <a:rPr lang="en-GB" sz="2200" b="0" i="0">
                <a:solidFill>
                  <a:srgbClr val="374151"/>
                </a:solidFill>
                <a:effectLst/>
              </a:rPr>
              <a:t>, as it allows tourism professionals to tailor their offerings to meet the diverse interests and motivations of cultural heritage tourists. By doing so, they can provide more meaningful and enriching experiences for these travellers.</a:t>
            </a:r>
          </a:p>
          <a:p>
            <a:endParaRPr lang="en-GB"/>
          </a:p>
        </p:txBody>
      </p:sp>
      <p:pic>
        <p:nvPicPr>
          <p:cNvPr id="4" name="Picture 3">
            <a:extLst>
              <a:ext uri="{FF2B5EF4-FFF2-40B4-BE49-F238E27FC236}">
                <a16:creationId xmlns:a16="http://schemas.microsoft.com/office/drawing/2014/main" id="{FD5AD0B3-6CDA-26A3-959B-92320F3FBC58}"/>
              </a:ext>
            </a:extLst>
          </p:cNvPr>
          <p:cNvPicPr>
            <a:picLocks noChangeAspect="1"/>
          </p:cNvPicPr>
          <p:nvPr/>
        </p:nvPicPr>
        <p:blipFill>
          <a:blip r:embed="rId2"/>
          <a:stretch>
            <a:fillRect/>
          </a:stretch>
        </p:blipFill>
        <p:spPr>
          <a:xfrm>
            <a:off x="8833817" y="67664"/>
            <a:ext cx="3358183" cy="2234963"/>
          </a:xfrm>
          <a:prstGeom prst="rect">
            <a:avLst/>
          </a:prstGeom>
        </p:spPr>
      </p:pic>
    </p:spTree>
    <p:extLst>
      <p:ext uri="{BB962C8B-B14F-4D97-AF65-F5344CB8AC3E}">
        <p14:creationId xmlns:p14="http://schemas.microsoft.com/office/powerpoint/2010/main" val="322167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66E2F-E2A2-3103-BF1C-F2991F754D6E}"/>
              </a:ext>
            </a:extLst>
          </p:cNvPr>
          <p:cNvSpPr>
            <a:spLocks noGrp="1"/>
          </p:cNvSpPr>
          <p:nvPr>
            <p:ph type="title"/>
          </p:nvPr>
        </p:nvSpPr>
        <p:spPr>
          <a:xfrm>
            <a:off x="0" y="124493"/>
            <a:ext cx="10515600" cy="764507"/>
          </a:xfrm>
        </p:spPr>
        <p:txBody>
          <a:bodyPr>
            <a:normAutofit/>
          </a:bodyPr>
          <a:lstStyle/>
          <a:p>
            <a:r>
              <a:rPr lang="en-GB" sz="4000" b="1"/>
              <a:t>Visitor Experiences</a:t>
            </a:r>
          </a:p>
        </p:txBody>
      </p:sp>
      <p:sp>
        <p:nvSpPr>
          <p:cNvPr id="3" name="Content Placeholder 2">
            <a:extLst>
              <a:ext uri="{FF2B5EF4-FFF2-40B4-BE49-F238E27FC236}">
                <a16:creationId xmlns:a16="http://schemas.microsoft.com/office/drawing/2014/main" id="{8C632553-C58B-6E56-A79A-C48BDCCC8FC5}"/>
              </a:ext>
            </a:extLst>
          </p:cNvPr>
          <p:cNvSpPr>
            <a:spLocks noGrp="1"/>
          </p:cNvSpPr>
          <p:nvPr>
            <p:ph idx="1"/>
          </p:nvPr>
        </p:nvSpPr>
        <p:spPr>
          <a:xfrm>
            <a:off x="58285" y="889000"/>
            <a:ext cx="11620847" cy="5178358"/>
          </a:xfrm>
        </p:spPr>
        <p:txBody>
          <a:bodyPr>
            <a:noAutofit/>
          </a:bodyPr>
          <a:lstStyle/>
          <a:p>
            <a:pPr>
              <a:lnSpc>
                <a:spcPct val="120000"/>
              </a:lnSpc>
            </a:pPr>
            <a:r>
              <a:rPr lang="en-GB" sz="2000"/>
              <a:t>Cohen (1979) proposed a typology of tourist experiences that identified </a:t>
            </a:r>
            <a:r>
              <a:rPr lang="en-GB" sz="2000" b="1"/>
              <a:t>five modes of tourist type</a:t>
            </a:r>
            <a:r>
              <a:rPr lang="en-GB" sz="2000"/>
              <a:t>, that tourist experiences could be located on a continuum, with a </a:t>
            </a:r>
            <a:r>
              <a:rPr lang="en-GB" sz="2000" b="1"/>
              <a:t>desire for mere pleasure </a:t>
            </a:r>
            <a:r>
              <a:rPr lang="en-GB" sz="2000"/>
              <a:t>at one end of the spectrum and a </a:t>
            </a:r>
            <a:r>
              <a:rPr lang="en-GB" sz="2000" b="1"/>
              <a:t>search for meaningful experiences </a:t>
            </a:r>
            <a:r>
              <a:rPr lang="en-GB" sz="2000"/>
              <a:t>at the other. </a:t>
            </a:r>
          </a:p>
          <a:p>
            <a:pPr>
              <a:lnSpc>
                <a:spcPct val="120000"/>
              </a:lnSpc>
            </a:pPr>
            <a:r>
              <a:rPr lang="en-GB" sz="2000"/>
              <a:t>He defined these tourist categories </a:t>
            </a:r>
            <a:r>
              <a:rPr lang="en-GB" sz="2000" b="1"/>
              <a:t>as ‘recreational’, ‘diversionary’, ‘experiential’, ‘experimental’ and ‘existential’,</a:t>
            </a:r>
            <a:r>
              <a:rPr lang="en-GB" sz="2000"/>
              <a:t> and argued that each holds different worldviews predicated on a relationship with the ‘centre’ of their own societies and the centre of ‘other’ societies (Cohen, 1979). </a:t>
            </a:r>
          </a:p>
          <a:p>
            <a:pPr>
              <a:lnSpc>
                <a:spcPct val="120000"/>
              </a:lnSpc>
            </a:pPr>
            <a:r>
              <a:rPr lang="en-GB" sz="2000"/>
              <a:t>Global industry has developed to satisfy the perceived </a:t>
            </a:r>
            <a:r>
              <a:rPr lang="en-GB" sz="2000" b="1"/>
              <a:t>needs and expectations of tourists and tourism as types</a:t>
            </a:r>
            <a:r>
              <a:rPr lang="en-GB" sz="2000"/>
              <a:t>. For instance, tourism marketers have sought to ‘</a:t>
            </a:r>
            <a:r>
              <a:rPr lang="en-GB" sz="2000" b="1"/>
              <a:t>group tourists together </a:t>
            </a:r>
            <a:r>
              <a:rPr lang="en-GB" sz="2000"/>
              <a:t>based on their preference for vacation experiences : destinations, activities while on holiday, independent travel vs package holidays’ (</a:t>
            </a:r>
            <a:r>
              <a:rPr lang="en-GB" sz="2000" err="1"/>
              <a:t>Swarbrooke</a:t>
            </a:r>
            <a:r>
              <a:rPr lang="en-GB" sz="2000"/>
              <a:t> and Horner, 1999)</a:t>
            </a:r>
          </a:p>
          <a:p>
            <a:pPr>
              <a:lnSpc>
                <a:spcPct val="120000"/>
              </a:lnSpc>
            </a:pPr>
            <a:r>
              <a:rPr lang="en-GB" sz="2000"/>
              <a:t>Strengthening the idea of tourism as </a:t>
            </a:r>
            <a:r>
              <a:rPr lang="en-GB" sz="2000" b="1"/>
              <a:t>an experience </a:t>
            </a:r>
          </a:p>
          <a:p>
            <a:pPr>
              <a:lnSpc>
                <a:spcPct val="120000"/>
              </a:lnSpc>
            </a:pPr>
            <a:r>
              <a:rPr lang="en-GB" sz="2000"/>
              <a:t>Links to </a:t>
            </a:r>
            <a:r>
              <a:rPr lang="en-GB" sz="2000" b="1"/>
              <a:t>culture, authenticities, symbolic authenticity, real need, personalisation</a:t>
            </a:r>
          </a:p>
        </p:txBody>
      </p:sp>
    </p:spTree>
    <p:extLst>
      <p:ext uri="{BB962C8B-B14F-4D97-AF65-F5344CB8AC3E}">
        <p14:creationId xmlns:p14="http://schemas.microsoft.com/office/powerpoint/2010/main" val="1342377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5E7B2-B9C1-C6C9-7C29-7C28DB2B26B6}"/>
              </a:ext>
            </a:extLst>
          </p:cNvPr>
          <p:cNvSpPr>
            <a:spLocks noGrp="1"/>
          </p:cNvSpPr>
          <p:nvPr>
            <p:ph type="title"/>
          </p:nvPr>
        </p:nvSpPr>
        <p:spPr>
          <a:xfrm>
            <a:off x="133350" y="119062"/>
            <a:ext cx="10515600" cy="1325563"/>
          </a:xfrm>
        </p:spPr>
        <p:txBody>
          <a:bodyPr/>
          <a:lstStyle/>
          <a:p>
            <a:r>
              <a:rPr lang="en-GB" b="1" dirty="0"/>
              <a:t>TOURISM EVENTS LIFECYCLE AND LEISURE</a:t>
            </a:r>
          </a:p>
        </p:txBody>
      </p:sp>
      <p:sp>
        <p:nvSpPr>
          <p:cNvPr id="3" name="Content Placeholder 2">
            <a:extLst>
              <a:ext uri="{FF2B5EF4-FFF2-40B4-BE49-F238E27FC236}">
                <a16:creationId xmlns:a16="http://schemas.microsoft.com/office/drawing/2014/main" id="{272246CC-BDE2-72D3-80AC-DCB5E39C0E05}"/>
              </a:ext>
            </a:extLst>
          </p:cNvPr>
          <p:cNvSpPr>
            <a:spLocks noGrp="1"/>
          </p:cNvSpPr>
          <p:nvPr>
            <p:ph idx="1"/>
          </p:nvPr>
        </p:nvSpPr>
        <p:spPr>
          <a:xfrm>
            <a:off x="317500" y="1444625"/>
            <a:ext cx="10515600" cy="4351338"/>
          </a:xfrm>
        </p:spPr>
        <p:txBody>
          <a:bodyPr>
            <a:normAutofit lnSpcReduction="10000"/>
          </a:bodyPr>
          <a:lstStyle/>
          <a:p>
            <a:pPr>
              <a:lnSpc>
                <a:spcPct val="100000"/>
              </a:lnSpc>
            </a:pPr>
            <a:r>
              <a:rPr lang="en-GB" b="0" i="0" dirty="0">
                <a:solidFill>
                  <a:srgbClr val="374151"/>
                </a:solidFill>
                <a:effectLst/>
              </a:rPr>
              <a:t>Tourism events, such as festivals, conferences, and sporting events, play a significant role in the </a:t>
            </a:r>
            <a:r>
              <a:rPr lang="en-GB" b="1" i="0" dirty="0">
                <a:solidFill>
                  <a:srgbClr val="374151"/>
                </a:solidFill>
                <a:effectLst/>
              </a:rPr>
              <a:t>leisure and lifecycle of tourists</a:t>
            </a:r>
            <a:r>
              <a:rPr lang="en-GB" b="0" i="0" dirty="0">
                <a:solidFill>
                  <a:srgbClr val="374151"/>
                </a:solidFill>
                <a:effectLst/>
              </a:rPr>
              <a:t>. These events </a:t>
            </a:r>
            <a:r>
              <a:rPr lang="en-GB" b="1" i="0" dirty="0">
                <a:solidFill>
                  <a:srgbClr val="374151"/>
                </a:solidFill>
                <a:effectLst/>
              </a:rPr>
              <a:t>influence the decision-making process of travellers </a:t>
            </a:r>
            <a:r>
              <a:rPr lang="en-GB" b="0" i="0" dirty="0">
                <a:solidFill>
                  <a:srgbClr val="374151"/>
                </a:solidFill>
                <a:effectLst/>
              </a:rPr>
              <a:t>and contribute to overall tourism experience. </a:t>
            </a:r>
          </a:p>
          <a:p>
            <a:pPr>
              <a:lnSpc>
                <a:spcPct val="100000"/>
              </a:lnSpc>
            </a:pPr>
            <a:r>
              <a:rPr lang="en-GB" b="0" i="0" dirty="0">
                <a:solidFill>
                  <a:srgbClr val="374151"/>
                </a:solidFill>
                <a:effectLst/>
              </a:rPr>
              <a:t>Tourism events can have a significant impact on the lifecycle of tourism, from inspiring </a:t>
            </a:r>
            <a:r>
              <a:rPr lang="en-GB" b="1" i="0" dirty="0">
                <a:solidFill>
                  <a:srgbClr val="374151"/>
                </a:solidFill>
                <a:effectLst/>
              </a:rPr>
              <a:t>initial travel plans to shaping tourists' experiences and influencing their future travel decisions</a:t>
            </a:r>
            <a:r>
              <a:rPr lang="en-GB" b="0" i="0" dirty="0">
                <a:solidFill>
                  <a:srgbClr val="374151"/>
                </a:solidFill>
                <a:effectLst/>
              </a:rPr>
              <a:t>. These events contribute to the </a:t>
            </a:r>
            <a:r>
              <a:rPr lang="en-GB" b="1" i="0" dirty="0">
                <a:solidFill>
                  <a:srgbClr val="374151"/>
                </a:solidFill>
                <a:effectLst/>
              </a:rPr>
              <a:t>diversity and vibrancy </a:t>
            </a:r>
            <a:r>
              <a:rPr lang="en-GB" b="0" i="0" dirty="0">
                <a:solidFill>
                  <a:srgbClr val="374151"/>
                </a:solidFill>
                <a:effectLst/>
              </a:rPr>
              <a:t>of the tourism industry, making them an essential component of the travel ecosystem.</a:t>
            </a:r>
            <a:endParaRPr lang="en-GB" dirty="0"/>
          </a:p>
        </p:txBody>
      </p:sp>
    </p:spTree>
    <p:extLst>
      <p:ext uri="{BB962C8B-B14F-4D97-AF65-F5344CB8AC3E}">
        <p14:creationId xmlns:p14="http://schemas.microsoft.com/office/powerpoint/2010/main" val="3947295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37739-9D64-F562-C813-C7D6DD78736D}"/>
              </a:ext>
            </a:extLst>
          </p:cNvPr>
          <p:cNvSpPr>
            <a:spLocks noGrp="1"/>
          </p:cNvSpPr>
          <p:nvPr>
            <p:ph type="title"/>
          </p:nvPr>
        </p:nvSpPr>
        <p:spPr>
          <a:xfrm>
            <a:off x="116305" y="0"/>
            <a:ext cx="10515600" cy="635267"/>
          </a:xfrm>
        </p:spPr>
        <p:txBody>
          <a:bodyPr>
            <a:normAutofit fontScale="90000"/>
          </a:bodyPr>
          <a:lstStyle/>
          <a:p>
            <a:r>
              <a:rPr lang="en-GB" sz="3600" b="1">
                <a:solidFill>
                  <a:srgbClr val="374151"/>
                </a:solidFill>
              </a:rPr>
              <a:t>L</a:t>
            </a:r>
            <a:r>
              <a:rPr lang="en-GB" sz="3600" b="1" i="0">
                <a:solidFill>
                  <a:srgbClr val="374151"/>
                </a:solidFill>
                <a:effectLst/>
              </a:rPr>
              <a:t>eisure and the lifecycle of tourism</a:t>
            </a:r>
            <a:r>
              <a:rPr lang="en-GB" b="0" i="0">
                <a:solidFill>
                  <a:srgbClr val="374151"/>
                </a:solidFill>
                <a:effectLst/>
                <a:latin typeface="Söhne"/>
              </a:rPr>
              <a:t>:</a:t>
            </a:r>
            <a:endParaRPr lang="en-GB"/>
          </a:p>
        </p:txBody>
      </p:sp>
      <p:sp>
        <p:nvSpPr>
          <p:cNvPr id="3" name="Content Placeholder 2">
            <a:extLst>
              <a:ext uri="{FF2B5EF4-FFF2-40B4-BE49-F238E27FC236}">
                <a16:creationId xmlns:a16="http://schemas.microsoft.com/office/drawing/2014/main" id="{5E0A01C1-A3B2-C2FC-694D-FDE9042EF55C}"/>
              </a:ext>
            </a:extLst>
          </p:cNvPr>
          <p:cNvSpPr>
            <a:spLocks noGrp="1"/>
          </p:cNvSpPr>
          <p:nvPr>
            <p:ph idx="1"/>
          </p:nvPr>
        </p:nvSpPr>
        <p:spPr>
          <a:xfrm>
            <a:off x="198120" y="755583"/>
            <a:ext cx="10515600" cy="5496025"/>
          </a:xfrm>
        </p:spPr>
        <p:txBody>
          <a:bodyPr>
            <a:normAutofit fontScale="47500" lnSpcReduction="20000"/>
          </a:bodyPr>
          <a:lstStyle/>
          <a:p>
            <a:pPr algn="l">
              <a:lnSpc>
                <a:spcPct val="120000"/>
              </a:lnSpc>
              <a:buFont typeface="Arial" panose="020B0604020202020204" pitchFamily="34" charset="0"/>
              <a:buChar char="•"/>
            </a:pPr>
            <a:r>
              <a:rPr lang="en-GB" sz="4200" b="0" i="0">
                <a:solidFill>
                  <a:srgbClr val="374151"/>
                </a:solidFill>
                <a:effectLst/>
              </a:rPr>
              <a:t>Tourism events often serve as the </a:t>
            </a:r>
            <a:r>
              <a:rPr lang="en-GB" sz="4200" b="1" i="0">
                <a:solidFill>
                  <a:srgbClr val="374151"/>
                </a:solidFill>
                <a:effectLst/>
              </a:rPr>
              <a:t>inspiration for travellers </a:t>
            </a:r>
            <a:r>
              <a:rPr lang="en-GB" sz="4200" b="0" i="0">
                <a:solidFill>
                  <a:srgbClr val="374151"/>
                </a:solidFill>
                <a:effectLst/>
              </a:rPr>
              <a:t>when they are planning their trips. People may choose their destinations and travel dates based on </a:t>
            </a:r>
            <a:r>
              <a:rPr lang="en-GB" sz="4200" b="1" i="0">
                <a:solidFill>
                  <a:srgbClr val="374151"/>
                </a:solidFill>
                <a:effectLst/>
              </a:rPr>
              <a:t>specific events </a:t>
            </a:r>
            <a:r>
              <a:rPr lang="en-GB" sz="4200" b="0" i="0">
                <a:solidFill>
                  <a:srgbClr val="374151"/>
                </a:solidFill>
                <a:effectLst/>
              </a:rPr>
              <a:t>they want to attend.</a:t>
            </a:r>
          </a:p>
          <a:p>
            <a:pPr algn="l">
              <a:lnSpc>
                <a:spcPct val="120000"/>
              </a:lnSpc>
              <a:buFont typeface="Arial" panose="020B0604020202020204" pitchFamily="34" charset="0"/>
              <a:buChar char="•"/>
            </a:pPr>
            <a:r>
              <a:rPr lang="en-GB" sz="4200" b="0" i="0">
                <a:solidFill>
                  <a:srgbClr val="374151"/>
                </a:solidFill>
                <a:effectLst/>
              </a:rPr>
              <a:t>Event websites, social media, and marketing materials provide information that helps </a:t>
            </a:r>
            <a:r>
              <a:rPr lang="en-GB" sz="4200" b="1" i="0">
                <a:solidFill>
                  <a:srgbClr val="374151"/>
                </a:solidFill>
                <a:effectLst/>
              </a:rPr>
              <a:t>tourists plan </a:t>
            </a:r>
            <a:r>
              <a:rPr lang="en-GB" sz="4200" b="0" i="0">
                <a:solidFill>
                  <a:srgbClr val="374151"/>
                </a:solidFill>
                <a:effectLst/>
              </a:rPr>
              <a:t>their itineraries, accommodation, and transportation.</a:t>
            </a:r>
          </a:p>
          <a:p>
            <a:pPr algn="l">
              <a:lnSpc>
                <a:spcPct val="120000"/>
              </a:lnSpc>
              <a:buFont typeface="Arial" panose="020B0604020202020204" pitchFamily="34" charset="0"/>
              <a:buChar char="•"/>
            </a:pPr>
            <a:r>
              <a:rPr lang="en-GB" sz="4200" b="0" i="0">
                <a:solidFill>
                  <a:srgbClr val="374151"/>
                </a:solidFill>
                <a:effectLst/>
              </a:rPr>
              <a:t>Tourists attending events need to </a:t>
            </a:r>
            <a:r>
              <a:rPr lang="en-GB" sz="4200" b="1" i="0">
                <a:solidFill>
                  <a:srgbClr val="374151"/>
                </a:solidFill>
                <a:effectLst/>
              </a:rPr>
              <a:t>secure suitable accommodation</a:t>
            </a:r>
            <a:r>
              <a:rPr lang="en-GB" sz="4200" b="0" i="0">
                <a:solidFill>
                  <a:srgbClr val="374151"/>
                </a:solidFill>
                <a:effectLst/>
              </a:rPr>
              <a:t>, which often leads to increased demand for hotels, vacation rentals, and other lodging options in the event area.</a:t>
            </a:r>
          </a:p>
          <a:p>
            <a:pPr algn="l">
              <a:lnSpc>
                <a:spcPct val="120000"/>
              </a:lnSpc>
              <a:buFont typeface="Arial" panose="020B0604020202020204" pitchFamily="34" charset="0"/>
              <a:buChar char="•"/>
            </a:pPr>
            <a:r>
              <a:rPr lang="en-GB" sz="4200" b="1" i="0">
                <a:solidFill>
                  <a:srgbClr val="374151"/>
                </a:solidFill>
                <a:effectLst/>
              </a:rPr>
              <a:t>Transportation providers </a:t>
            </a:r>
            <a:r>
              <a:rPr lang="en-GB" sz="4200" b="0" i="0">
                <a:solidFill>
                  <a:srgbClr val="374151"/>
                </a:solidFill>
                <a:effectLst/>
              </a:rPr>
              <a:t>may experience increased demand as </a:t>
            </a:r>
            <a:r>
              <a:rPr lang="en-GB" sz="4200" b="0" i="0" err="1">
                <a:solidFill>
                  <a:srgbClr val="374151"/>
                </a:solidFill>
                <a:effectLst/>
              </a:rPr>
              <a:t>travelers</a:t>
            </a:r>
            <a:r>
              <a:rPr lang="en-GB" sz="4200" b="0" i="0">
                <a:solidFill>
                  <a:srgbClr val="374151"/>
                </a:solidFill>
                <a:effectLst/>
              </a:rPr>
              <a:t> seek convenient ways to reach the event location.</a:t>
            </a:r>
          </a:p>
          <a:p>
            <a:pPr algn="l">
              <a:lnSpc>
                <a:spcPct val="120000"/>
              </a:lnSpc>
              <a:buFont typeface="Arial" panose="020B0604020202020204" pitchFamily="34" charset="0"/>
              <a:buChar char="•"/>
            </a:pPr>
            <a:r>
              <a:rPr lang="en-GB" sz="4200" b="0" i="0">
                <a:solidFill>
                  <a:srgbClr val="374151"/>
                </a:solidFill>
                <a:effectLst/>
              </a:rPr>
              <a:t>During the event itself, </a:t>
            </a:r>
            <a:r>
              <a:rPr lang="en-GB" sz="4200" b="1" i="0">
                <a:solidFill>
                  <a:srgbClr val="374151"/>
                </a:solidFill>
                <a:effectLst/>
              </a:rPr>
              <a:t>tourists can engage in a wide range of activities and experiences</a:t>
            </a:r>
            <a:r>
              <a:rPr lang="en-GB" sz="4200" b="0" i="0">
                <a:solidFill>
                  <a:srgbClr val="374151"/>
                </a:solidFill>
                <a:effectLst/>
              </a:rPr>
              <a:t>, depending on the nature of the event. For example, music festivals may include concerts, food vendors, and art installations, while conferences offer educational sessions and networking opportunities.</a:t>
            </a:r>
          </a:p>
          <a:p>
            <a:pPr algn="l">
              <a:lnSpc>
                <a:spcPct val="120000"/>
              </a:lnSpc>
              <a:buFont typeface="Arial" panose="020B0604020202020204" pitchFamily="34" charset="0"/>
              <a:buChar char="•"/>
            </a:pPr>
            <a:r>
              <a:rPr lang="en-GB" sz="4200" b="0" i="0">
                <a:solidFill>
                  <a:srgbClr val="374151"/>
                </a:solidFill>
                <a:effectLst/>
              </a:rPr>
              <a:t>The event serves as the </a:t>
            </a:r>
            <a:r>
              <a:rPr lang="en-GB" sz="4200" b="1" i="0">
                <a:solidFill>
                  <a:srgbClr val="374151"/>
                </a:solidFill>
                <a:effectLst/>
              </a:rPr>
              <a:t>primary reason for the trip,</a:t>
            </a:r>
            <a:r>
              <a:rPr lang="en-GB" sz="4200" b="0" i="0">
                <a:solidFill>
                  <a:srgbClr val="374151"/>
                </a:solidFill>
                <a:effectLst/>
              </a:rPr>
              <a:t> and tourists allocate a significant portion of their time and resources to it.</a:t>
            </a:r>
          </a:p>
          <a:p>
            <a:pPr marL="0" indent="0" algn="l">
              <a:buNone/>
            </a:pPr>
            <a:endParaRPr lang="en-GB" sz="4200" b="0" i="0">
              <a:solidFill>
                <a:srgbClr val="374151"/>
              </a:solidFill>
              <a:effectLst/>
            </a:endParaRPr>
          </a:p>
          <a:p>
            <a:endParaRPr lang="en-GB"/>
          </a:p>
        </p:txBody>
      </p:sp>
    </p:spTree>
    <p:extLst>
      <p:ext uri="{BB962C8B-B14F-4D97-AF65-F5344CB8AC3E}">
        <p14:creationId xmlns:p14="http://schemas.microsoft.com/office/powerpoint/2010/main" val="2436399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AF30-AA54-339C-CFFB-CA278346CA02}"/>
              </a:ext>
            </a:extLst>
          </p:cNvPr>
          <p:cNvSpPr>
            <a:spLocks noGrp="1"/>
          </p:cNvSpPr>
          <p:nvPr>
            <p:ph type="title"/>
          </p:nvPr>
        </p:nvSpPr>
        <p:spPr>
          <a:xfrm>
            <a:off x="106680" y="100431"/>
            <a:ext cx="10515600" cy="404896"/>
          </a:xfrm>
        </p:spPr>
        <p:txBody>
          <a:bodyPr>
            <a:normAutofit fontScale="90000"/>
          </a:bodyPr>
          <a:lstStyle/>
          <a:p>
            <a:r>
              <a:rPr lang="en-GB" sz="3600" b="1">
                <a:solidFill>
                  <a:srgbClr val="374151"/>
                </a:solidFill>
              </a:rPr>
              <a:t>L</a:t>
            </a:r>
            <a:r>
              <a:rPr lang="en-GB" sz="3600" b="1" i="0">
                <a:solidFill>
                  <a:srgbClr val="374151"/>
                </a:solidFill>
                <a:effectLst/>
              </a:rPr>
              <a:t>eisure and the lifecycle of tourism</a:t>
            </a:r>
            <a:r>
              <a:rPr lang="en-GB" sz="3600" b="0" i="0">
                <a:solidFill>
                  <a:srgbClr val="374151"/>
                </a:solidFill>
                <a:effectLst/>
              </a:rPr>
              <a:t>:</a:t>
            </a:r>
            <a:endParaRPr lang="en-GB" sz="3600"/>
          </a:p>
        </p:txBody>
      </p:sp>
      <p:sp>
        <p:nvSpPr>
          <p:cNvPr id="3" name="Content Placeholder 2">
            <a:extLst>
              <a:ext uri="{FF2B5EF4-FFF2-40B4-BE49-F238E27FC236}">
                <a16:creationId xmlns:a16="http://schemas.microsoft.com/office/drawing/2014/main" id="{EB9F54CA-311F-A396-8E11-AB40BEC30C76}"/>
              </a:ext>
            </a:extLst>
          </p:cNvPr>
          <p:cNvSpPr>
            <a:spLocks noGrp="1"/>
          </p:cNvSpPr>
          <p:nvPr>
            <p:ph idx="1"/>
          </p:nvPr>
        </p:nvSpPr>
        <p:spPr>
          <a:xfrm>
            <a:off x="106680" y="694656"/>
            <a:ext cx="10515600" cy="5064793"/>
          </a:xfrm>
        </p:spPr>
        <p:txBody>
          <a:bodyPr>
            <a:normAutofit lnSpcReduction="10000"/>
          </a:bodyPr>
          <a:lstStyle/>
          <a:p>
            <a:pPr algn="l">
              <a:lnSpc>
                <a:spcPct val="120000"/>
              </a:lnSpc>
              <a:buFont typeface="Arial" panose="020B0604020202020204" pitchFamily="34" charset="0"/>
              <a:buChar char="•"/>
            </a:pPr>
            <a:r>
              <a:rPr lang="en-GB" sz="2400" b="0" i="0">
                <a:solidFill>
                  <a:srgbClr val="374151"/>
                </a:solidFill>
                <a:effectLst/>
              </a:rPr>
              <a:t>Tourism events often offer opportunities to interact with locals and other tourists. This can lead to cultural exchange and the formation of lasting memories.</a:t>
            </a:r>
          </a:p>
          <a:p>
            <a:pPr algn="l">
              <a:lnSpc>
                <a:spcPct val="120000"/>
              </a:lnSpc>
              <a:buFont typeface="Arial" panose="020B0604020202020204" pitchFamily="34" charset="0"/>
              <a:buChar char="•"/>
            </a:pPr>
            <a:r>
              <a:rPr lang="en-GB" sz="2400" b="0" i="0">
                <a:solidFill>
                  <a:srgbClr val="374151"/>
                </a:solidFill>
                <a:effectLst/>
              </a:rPr>
              <a:t>Social interactions during events contribute to the overall leisure experience</a:t>
            </a:r>
          </a:p>
          <a:p>
            <a:pPr algn="l">
              <a:lnSpc>
                <a:spcPct val="120000"/>
              </a:lnSpc>
              <a:buFont typeface="Arial" panose="020B0604020202020204" pitchFamily="34" charset="0"/>
              <a:buChar char="•"/>
            </a:pPr>
            <a:r>
              <a:rPr lang="en-GB" sz="2400" b="0" i="0">
                <a:solidFill>
                  <a:srgbClr val="374151"/>
                </a:solidFill>
                <a:effectLst/>
              </a:rPr>
              <a:t>Once tourists return home, they reflect on their experiences, including the event itself and the broader trip.</a:t>
            </a:r>
          </a:p>
          <a:p>
            <a:pPr algn="l">
              <a:lnSpc>
                <a:spcPct val="120000"/>
              </a:lnSpc>
              <a:buFont typeface="Arial" panose="020B0604020202020204" pitchFamily="34" charset="0"/>
              <a:buChar char="•"/>
            </a:pPr>
            <a:r>
              <a:rPr lang="en-GB" sz="2400" b="0" i="0">
                <a:solidFill>
                  <a:srgbClr val="374151"/>
                </a:solidFill>
                <a:effectLst/>
              </a:rPr>
              <a:t>They may share their experiences through social media, word-of-mouth, or reviews, which can influence others' decisions to attend similar events or visit the destination</a:t>
            </a:r>
          </a:p>
          <a:p>
            <a:pPr>
              <a:lnSpc>
                <a:spcPct val="120000"/>
              </a:lnSpc>
            </a:pPr>
            <a:r>
              <a:rPr lang="en-GB" sz="2400" b="0" i="0">
                <a:solidFill>
                  <a:srgbClr val="374151"/>
                </a:solidFill>
                <a:effectLst/>
              </a:rPr>
              <a:t>Positive experiences at tourism events and in the host destination can lead to repeat visits. Tourists may plan future trips specifically to attend the same event or explore the destination further.</a:t>
            </a:r>
            <a:endParaRPr lang="en-GB" sz="2400"/>
          </a:p>
        </p:txBody>
      </p:sp>
    </p:spTree>
    <p:extLst>
      <p:ext uri="{BB962C8B-B14F-4D97-AF65-F5344CB8AC3E}">
        <p14:creationId xmlns:p14="http://schemas.microsoft.com/office/powerpoint/2010/main" val="716377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3D631-D6A2-E390-F1B8-643A08522B1C}"/>
              </a:ext>
            </a:extLst>
          </p:cNvPr>
          <p:cNvSpPr>
            <a:spLocks noGrp="1"/>
          </p:cNvSpPr>
          <p:nvPr>
            <p:ph type="title"/>
          </p:nvPr>
        </p:nvSpPr>
        <p:spPr>
          <a:xfrm>
            <a:off x="145472" y="18256"/>
            <a:ext cx="10515600" cy="914618"/>
          </a:xfrm>
        </p:spPr>
        <p:txBody>
          <a:bodyPr/>
          <a:lstStyle/>
          <a:p>
            <a:r>
              <a:rPr lang="en-GB" sz="4400" b="1"/>
              <a:t>Events experience and consumer satisfaction</a:t>
            </a:r>
            <a:endParaRPr lang="en-GB"/>
          </a:p>
        </p:txBody>
      </p:sp>
      <p:sp>
        <p:nvSpPr>
          <p:cNvPr id="3" name="Content Placeholder 2">
            <a:extLst>
              <a:ext uri="{FF2B5EF4-FFF2-40B4-BE49-F238E27FC236}">
                <a16:creationId xmlns:a16="http://schemas.microsoft.com/office/drawing/2014/main" id="{A30A868F-6C13-1A0B-D20B-39CC2D7F788D}"/>
              </a:ext>
            </a:extLst>
          </p:cNvPr>
          <p:cNvSpPr>
            <a:spLocks noGrp="1"/>
          </p:cNvSpPr>
          <p:nvPr>
            <p:ph sz="half" idx="1"/>
          </p:nvPr>
        </p:nvSpPr>
        <p:spPr>
          <a:xfrm>
            <a:off x="145472" y="1209964"/>
            <a:ext cx="5181600" cy="4588308"/>
          </a:xfrm>
        </p:spPr>
        <p:txBody>
          <a:bodyPr>
            <a:normAutofit fontScale="85000" lnSpcReduction="20000"/>
          </a:bodyPr>
          <a:lstStyle/>
          <a:p>
            <a:pPr>
              <a:lnSpc>
                <a:spcPct val="110000"/>
              </a:lnSpc>
            </a:pPr>
            <a:r>
              <a:rPr lang="en-GB" sz="3300"/>
              <a:t>Event organisers face </a:t>
            </a:r>
            <a:r>
              <a:rPr lang="en-GB" sz="3300" b="1"/>
              <a:t>a new competitive market </a:t>
            </a:r>
            <a:r>
              <a:rPr lang="en-GB" sz="3300"/>
              <a:t>where they will need to perform at their best for market share. </a:t>
            </a:r>
            <a:r>
              <a:rPr lang="en-GB" sz="3300" b="1"/>
              <a:t>Delivering high-quality experiences </a:t>
            </a:r>
            <a:r>
              <a:rPr lang="en-GB" sz="3300"/>
              <a:t>are essential for customers. Extending our knowledge about </a:t>
            </a:r>
            <a:r>
              <a:rPr lang="en-GB" sz="3300" b="1"/>
              <a:t>consumer experiences </a:t>
            </a:r>
            <a:r>
              <a:rPr lang="en-GB" sz="3300"/>
              <a:t>in how these influence value; satisfaction and behavioural outcomes are important.</a:t>
            </a:r>
          </a:p>
          <a:p>
            <a:endParaRPr lang="en-GB"/>
          </a:p>
        </p:txBody>
      </p:sp>
      <p:sp>
        <p:nvSpPr>
          <p:cNvPr id="4" name="Content Placeholder 3">
            <a:extLst>
              <a:ext uri="{FF2B5EF4-FFF2-40B4-BE49-F238E27FC236}">
                <a16:creationId xmlns:a16="http://schemas.microsoft.com/office/drawing/2014/main" id="{52A7740B-1F01-6AC7-0404-0D383EF4B364}"/>
              </a:ext>
            </a:extLst>
          </p:cNvPr>
          <p:cNvSpPr>
            <a:spLocks noGrp="1"/>
          </p:cNvSpPr>
          <p:nvPr>
            <p:ph sz="half" idx="2"/>
          </p:nvPr>
        </p:nvSpPr>
        <p:spPr>
          <a:xfrm>
            <a:off x="6096000" y="1095952"/>
            <a:ext cx="5181600" cy="4351338"/>
          </a:xfrm>
        </p:spPr>
        <p:txBody>
          <a:bodyPr>
            <a:normAutofit fontScale="85000" lnSpcReduction="20000"/>
          </a:bodyPr>
          <a:lstStyle/>
          <a:p>
            <a:pPr>
              <a:lnSpc>
                <a:spcPct val="120000"/>
              </a:lnSpc>
            </a:pPr>
            <a:r>
              <a:rPr lang="en-GB"/>
              <a:t>Schmitt (1999) claims that experiences provide “sensory, emotional, cognitive, behavioural and relational values”.</a:t>
            </a:r>
          </a:p>
          <a:p>
            <a:pPr>
              <a:lnSpc>
                <a:spcPct val="120000"/>
              </a:lnSpc>
            </a:pPr>
            <a:r>
              <a:rPr lang="en-GB"/>
              <a:t> </a:t>
            </a:r>
            <a:r>
              <a:rPr lang="en-GB" err="1"/>
              <a:t>Arnould</a:t>
            </a:r>
            <a:r>
              <a:rPr lang="en-GB"/>
              <a:t> and Price (1993) emphasise the “high levels of emotional intensity” during experiences </a:t>
            </a:r>
          </a:p>
          <a:p>
            <a:pPr>
              <a:lnSpc>
                <a:spcPct val="120000"/>
              </a:lnSpc>
            </a:pPr>
            <a:r>
              <a:rPr lang="en-GB"/>
              <a:t> </a:t>
            </a:r>
            <a:r>
              <a:rPr lang="en-GB" err="1"/>
              <a:t>Havlena</a:t>
            </a:r>
            <a:r>
              <a:rPr lang="en-GB"/>
              <a:t> and Holbrook (1986) argue that experiential consumption is characterised by an </a:t>
            </a:r>
            <a:r>
              <a:rPr lang="en-GB" b="1"/>
              <a:t>emotional nature</a:t>
            </a:r>
            <a:r>
              <a:rPr lang="en-GB"/>
              <a:t>.</a:t>
            </a:r>
          </a:p>
          <a:p>
            <a:endParaRPr lang="en-GB"/>
          </a:p>
        </p:txBody>
      </p:sp>
    </p:spTree>
    <p:extLst>
      <p:ext uri="{BB962C8B-B14F-4D97-AF65-F5344CB8AC3E}">
        <p14:creationId xmlns:p14="http://schemas.microsoft.com/office/powerpoint/2010/main" val="2459227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F675C-6A64-BA7C-4974-56A19ADD33F8}"/>
              </a:ext>
            </a:extLst>
          </p:cNvPr>
          <p:cNvSpPr>
            <a:spLocks noGrp="1"/>
          </p:cNvSpPr>
          <p:nvPr>
            <p:ph type="title"/>
          </p:nvPr>
        </p:nvSpPr>
        <p:spPr>
          <a:xfrm>
            <a:off x="155089" y="160730"/>
            <a:ext cx="10515600" cy="490108"/>
          </a:xfrm>
        </p:spPr>
        <p:txBody>
          <a:bodyPr>
            <a:noAutofit/>
          </a:bodyPr>
          <a:lstStyle/>
          <a:p>
            <a:r>
              <a:rPr lang="en-GB" sz="3600" b="1" dirty="0"/>
              <a:t>Events experience and consumer satisfaction</a:t>
            </a:r>
          </a:p>
        </p:txBody>
      </p:sp>
      <p:sp>
        <p:nvSpPr>
          <p:cNvPr id="3" name="Content Placeholder 2">
            <a:extLst>
              <a:ext uri="{FF2B5EF4-FFF2-40B4-BE49-F238E27FC236}">
                <a16:creationId xmlns:a16="http://schemas.microsoft.com/office/drawing/2014/main" id="{F12E28B1-42E3-DD9E-D26F-7282E42E7BF1}"/>
              </a:ext>
            </a:extLst>
          </p:cNvPr>
          <p:cNvSpPr>
            <a:spLocks noGrp="1"/>
          </p:cNvSpPr>
          <p:nvPr>
            <p:ph idx="1"/>
          </p:nvPr>
        </p:nvSpPr>
        <p:spPr>
          <a:xfrm>
            <a:off x="155089" y="650838"/>
            <a:ext cx="11881822" cy="5810032"/>
          </a:xfrm>
        </p:spPr>
        <p:txBody>
          <a:bodyPr>
            <a:normAutofit/>
          </a:bodyPr>
          <a:lstStyle/>
          <a:p>
            <a:pPr>
              <a:lnSpc>
                <a:spcPct val="120000"/>
              </a:lnSpc>
            </a:pPr>
            <a:r>
              <a:rPr lang="en-GB" dirty="0"/>
              <a:t>Walls et al. (2011) categorise consumer experiences as </a:t>
            </a:r>
            <a:r>
              <a:rPr lang="en-GB" b="1" dirty="0"/>
              <a:t>ordinary–extraordinary and emotive–cognitive.</a:t>
            </a:r>
          </a:p>
          <a:p>
            <a:pPr>
              <a:lnSpc>
                <a:spcPct val="120000"/>
              </a:lnSpc>
            </a:pPr>
            <a:r>
              <a:rPr lang="en-GB" b="1" dirty="0"/>
              <a:t> </a:t>
            </a:r>
            <a:r>
              <a:rPr lang="en-GB" dirty="0"/>
              <a:t>Extraordinary relates to experiences that allow for “intensification that emotionally links people widely scattered and dissimilar in ordinary life” (Arnould &amp; Price, 1993, p. 42) providing “meaning and perspective” (Walls et al., 2011, p. 18) to participants’ lives. </a:t>
            </a:r>
          </a:p>
          <a:p>
            <a:pPr>
              <a:lnSpc>
                <a:spcPct val="120000"/>
              </a:lnSpc>
            </a:pPr>
            <a:r>
              <a:rPr lang="en-GB" dirty="0"/>
              <a:t>Experiential outcomes have been studied as being emotional, physical, cognitive or spiritual (Geus et al., 2016; </a:t>
            </a:r>
            <a:r>
              <a:rPr lang="en-GB" dirty="0" err="1"/>
              <a:t>Goolaup</a:t>
            </a:r>
            <a:r>
              <a:rPr lang="en-GB" dirty="0"/>
              <a:t> &amp; Mossberg, 2017; Mossberg, 2007, 2008) and have been assessed by means of consumer perceptions (Kim, 2010; Mossberg, 2007).</a:t>
            </a:r>
          </a:p>
        </p:txBody>
      </p:sp>
    </p:spTree>
    <p:extLst>
      <p:ext uri="{BB962C8B-B14F-4D97-AF65-F5344CB8AC3E}">
        <p14:creationId xmlns:p14="http://schemas.microsoft.com/office/powerpoint/2010/main" val="356994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F5D03-1BF0-89DA-388B-307EB015652F}"/>
              </a:ext>
            </a:extLst>
          </p:cNvPr>
          <p:cNvSpPr>
            <a:spLocks noGrp="1"/>
          </p:cNvSpPr>
          <p:nvPr>
            <p:ph type="title"/>
          </p:nvPr>
        </p:nvSpPr>
        <p:spPr/>
        <p:txBody>
          <a:bodyPr>
            <a:normAutofit/>
          </a:bodyPr>
          <a:lstStyle/>
          <a:p>
            <a:r>
              <a:rPr lang="en-GB" sz="4000" b="1"/>
              <a:t>When to evaluate events</a:t>
            </a:r>
          </a:p>
        </p:txBody>
      </p:sp>
      <p:graphicFrame>
        <p:nvGraphicFramePr>
          <p:cNvPr id="5" name="Content Placeholder 2">
            <a:extLst>
              <a:ext uri="{FF2B5EF4-FFF2-40B4-BE49-F238E27FC236}">
                <a16:creationId xmlns:a16="http://schemas.microsoft.com/office/drawing/2014/main" id="{404621A4-4302-B217-BA41-16A59C15EB9B}"/>
              </a:ext>
            </a:extLst>
          </p:cNvPr>
          <p:cNvGraphicFramePr>
            <a:graphicFrameLocks noGrp="1"/>
          </p:cNvGraphicFramePr>
          <p:nvPr>
            <p:ph idx="1"/>
          </p:nvPr>
        </p:nvGraphicFramePr>
        <p:xfrm>
          <a:off x="838199" y="1963972"/>
          <a:ext cx="10945633" cy="48940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8018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FD407-6E48-894C-9EE3-2C6C39C4F16D}"/>
              </a:ext>
            </a:extLst>
          </p:cNvPr>
          <p:cNvSpPr>
            <a:spLocks noGrp="1"/>
          </p:cNvSpPr>
          <p:nvPr>
            <p:ph type="title"/>
          </p:nvPr>
        </p:nvSpPr>
        <p:spPr>
          <a:xfrm>
            <a:off x="838200" y="365126"/>
            <a:ext cx="10515600" cy="697506"/>
          </a:xfrm>
        </p:spPr>
        <p:txBody>
          <a:bodyPr>
            <a:normAutofit/>
          </a:bodyPr>
          <a:lstStyle/>
          <a:p>
            <a:r>
              <a:rPr lang="en-GB" sz="3600" b="1" dirty="0"/>
              <a:t>What are the types of event evaluation?</a:t>
            </a:r>
          </a:p>
        </p:txBody>
      </p:sp>
      <p:sp>
        <p:nvSpPr>
          <p:cNvPr id="3" name="Content Placeholder 2">
            <a:extLst>
              <a:ext uri="{FF2B5EF4-FFF2-40B4-BE49-F238E27FC236}">
                <a16:creationId xmlns:a16="http://schemas.microsoft.com/office/drawing/2014/main" id="{4C2735E9-A10D-E330-FE64-35DF8F1E2971}"/>
              </a:ext>
            </a:extLst>
          </p:cNvPr>
          <p:cNvSpPr>
            <a:spLocks noGrp="1"/>
          </p:cNvSpPr>
          <p:nvPr>
            <p:ph idx="1"/>
          </p:nvPr>
        </p:nvSpPr>
        <p:spPr>
          <a:xfrm>
            <a:off x="462342" y="1460987"/>
            <a:ext cx="6627170" cy="4351338"/>
          </a:xfrm>
        </p:spPr>
        <p:txBody>
          <a:bodyPr>
            <a:normAutofit fontScale="92500" lnSpcReduction="20000"/>
          </a:bodyPr>
          <a:lstStyle/>
          <a:p>
            <a:r>
              <a:rPr lang="en-GB" dirty="0"/>
              <a:t>There are </a:t>
            </a:r>
            <a:r>
              <a:rPr lang="en-GB" b="1" dirty="0"/>
              <a:t>three types of surveys</a:t>
            </a:r>
            <a:r>
              <a:rPr lang="en-GB" dirty="0"/>
              <a:t> that you can use to gather feedback from your event: </a:t>
            </a:r>
          </a:p>
          <a:p>
            <a:r>
              <a:rPr lang="en-GB" dirty="0"/>
              <a:t>self-evaluation,</a:t>
            </a:r>
          </a:p>
          <a:p>
            <a:r>
              <a:rPr lang="en-GB" dirty="0"/>
              <a:t> direct-evaluation</a:t>
            </a:r>
          </a:p>
          <a:p>
            <a:r>
              <a:rPr lang="en-GB" dirty="0"/>
              <a:t> organisational evaluation. </a:t>
            </a:r>
          </a:p>
          <a:p>
            <a:r>
              <a:rPr lang="en-GB" b="1" dirty="0"/>
              <a:t>Self-evaluation</a:t>
            </a:r>
            <a:r>
              <a:rPr lang="en-GB" dirty="0"/>
              <a:t> surveys are made available for people who attend the event to record their comments and return the form.</a:t>
            </a:r>
          </a:p>
          <a:p>
            <a:r>
              <a:rPr lang="en-GB" b="1" dirty="0"/>
              <a:t>Direct- evaluation </a:t>
            </a:r>
            <a:r>
              <a:rPr lang="en-GB" dirty="0"/>
              <a:t>– </a:t>
            </a:r>
            <a:r>
              <a:rPr lang="en-GB" b="0" i="0" dirty="0">
                <a:solidFill>
                  <a:srgbClr val="4B4D63"/>
                </a:solidFill>
                <a:effectLst/>
                <a:latin typeface="NeuePlak-Text"/>
              </a:rPr>
              <a:t>ask the attendees themselves</a:t>
            </a:r>
            <a:endParaRPr lang="en-GB" dirty="0"/>
          </a:p>
          <a:p>
            <a:r>
              <a:rPr lang="en-GB" dirty="0"/>
              <a:t>Organisational evaluation – debrief with team, sponsors, management </a:t>
            </a:r>
          </a:p>
        </p:txBody>
      </p:sp>
      <p:pic>
        <p:nvPicPr>
          <p:cNvPr id="4" name="Picture 3">
            <a:extLst>
              <a:ext uri="{FF2B5EF4-FFF2-40B4-BE49-F238E27FC236}">
                <a16:creationId xmlns:a16="http://schemas.microsoft.com/office/drawing/2014/main" id="{DBCEFB0B-E0C9-7BB1-E1F8-6F995F732F1D}"/>
              </a:ext>
            </a:extLst>
          </p:cNvPr>
          <p:cNvPicPr>
            <a:picLocks noChangeAspect="1"/>
          </p:cNvPicPr>
          <p:nvPr/>
        </p:nvPicPr>
        <p:blipFill>
          <a:blip r:embed="rId2"/>
          <a:stretch>
            <a:fillRect/>
          </a:stretch>
        </p:blipFill>
        <p:spPr>
          <a:xfrm>
            <a:off x="7459760" y="1888857"/>
            <a:ext cx="4618173" cy="3080285"/>
          </a:xfrm>
          <a:prstGeom prst="rect">
            <a:avLst/>
          </a:prstGeom>
        </p:spPr>
      </p:pic>
    </p:spTree>
    <p:extLst>
      <p:ext uri="{BB962C8B-B14F-4D97-AF65-F5344CB8AC3E}">
        <p14:creationId xmlns:p14="http://schemas.microsoft.com/office/powerpoint/2010/main" val="1144559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D72FD7-DCAF-D128-D3EA-C012CA48B19D}"/>
              </a:ext>
            </a:extLst>
          </p:cNvPr>
          <p:cNvPicPr>
            <a:picLocks noChangeAspect="1"/>
          </p:cNvPicPr>
          <p:nvPr/>
        </p:nvPicPr>
        <p:blipFill>
          <a:blip r:embed="rId2"/>
          <a:stretch>
            <a:fillRect/>
          </a:stretch>
        </p:blipFill>
        <p:spPr>
          <a:xfrm>
            <a:off x="9749970" y="3891063"/>
            <a:ext cx="2315030" cy="1542566"/>
          </a:xfrm>
          <a:prstGeom prst="rect">
            <a:avLst/>
          </a:prstGeom>
        </p:spPr>
      </p:pic>
      <p:pic>
        <p:nvPicPr>
          <p:cNvPr id="4" name="Picture 3">
            <a:extLst>
              <a:ext uri="{FF2B5EF4-FFF2-40B4-BE49-F238E27FC236}">
                <a16:creationId xmlns:a16="http://schemas.microsoft.com/office/drawing/2014/main" id="{2CA429E4-FB22-FE20-A046-932E57B64282}"/>
              </a:ext>
            </a:extLst>
          </p:cNvPr>
          <p:cNvPicPr>
            <a:picLocks noChangeAspect="1"/>
          </p:cNvPicPr>
          <p:nvPr/>
        </p:nvPicPr>
        <p:blipFill>
          <a:blip r:embed="rId3"/>
          <a:stretch>
            <a:fillRect/>
          </a:stretch>
        </p:blipFill>
        <p:spPr>
          <a:xfrm>
            <a:off x="9099528" y="0"/>
            <a:ext cx="3092472" cy="2195655"/>
          </a:xfrm>
          <a:prstGeom prst="rect">
            <a:avLst/>
          </a:prstGeom>
        </p:spPr>
      </p:pic>
      <p:sp>
        <p:nvSpPr>
          <p:cNvPr id="2" name="Title 1">
            <a:extLst>
              <a:ext uri="{FF2B5EF4-FFF2-40B4-BE49-F238E27FC236}">
                <a16:creationId xmlns:a16="http://schemas.microsoft.com/office/drawing/2014/main" id="{EBF76D55-81F9-D43F-9205-7C42CD394330}"/>
              </a:ext>
            </a:extLst>
          </p:cNvPr>
          <p:cNvSpPr>
            <a:spLocks noGrp="1"/>
          </p:cNvSpPr>
          <p:nvPr>
            <p:ph type="title"/>
          </p:nvPr>
        </p:nvSpPr>
        <p:spPr>
          <a:xfrm>
            <a:off x="127000" y="0"/>
            <a:ext cx="10515600" cy="1325563"/>
          </a:xfrm>
        </p:spPr>
        <p:txBody>
          <a:bodyPr>
            <a:normAutofit/>
          </a:bodyPr>
          <a:lstStyle/>
          <a:p>
            <a:r>
              <a:rPr lang="en-GB" sz="4000" b="1"/>
              <a:t>Needs / trends in Tourism events industry</a:t>
            </a:r>
          </a:p>
        </p:txBody>
      </p:sp>
      <p:sp>
        <p:nvSpPr>
          <p:cNvPr id="3" name="Content Placeholder 2">
            <a:extLst>
              <a:ext uri="{FF2B5EF4-FFF2-40B4-BE49-F238E27FC236}">
                <a16:creationId xmlns:a16="http://schemas.microsoft.com/office/drawing/2014/main" id="{D292D538-FAE2-7F5F-D29C-D48FB921224B}"/>
              </a:ext>
            </a:extLst>
          </p:cNvPr>
          <p:cNvSpPr>
            <a:spLocks noGrp="1"/>
          </p:cNvSpPr>
          <p:nvPr>
            <p:ph idx="1"/>
          </p:nvPr>
        </p:nvSpPr>
        <p:spPr>
          <a:xfrm>
            <a:off x="127000" y="1036131"/>
            <a:ext cx="10515600" cy="4625254"/>
          </a:xfrm>
        </p:spPr>
        <p:txBody>
          <a:bodyPr>
            <a:normAutofit fontScale="62500" lnSpcReduction="20000"/>
          </a:bodyPr>
          <a:lstStyle/>
          <a:p>
            <a:pPr>
              <a:lnSpc>
                <a:spcPct val="120000"/>
              </a:lnSpc>
            </a:pPr>
            <a:r>
              <a:rPr lang="en-GB" b="0" i="0" dirty="0">
                <a:solidFill>
                  <a:srgbClr val="374151"/>
                </a:solidFill>
                <a:effectLst/>
              </a:rPr>
              <a:t>The tourism events industry is constantly evolving, and new trends and created needs are emerging to </a:t>
            </a:r>
            <a:r>
              <a:rPr lang="en-GB" b="1" i="0" dirty="0">
                <a:solidFill>
                  <a:srgbClr val="374151"/>
                </a:solidFill>
                <a:effectLst/>
              </a:rPr>
              <a:t>meet the changing preferences and demands of tourists</a:t>
            </a:r>
            <a:r>
              <a:rPr lang="en-GB" b="0" i="0" dirty="0">
                <a:solidFill>
                  <a:srgbClr val="374151"/>
                </a:solidFill>
                <a:effectLst/>
              </a:rPr>
              <a:t>. </a:t>
            </a:r>
          </a:p>
          <a:p>
            <a:pPr marL="0" indent="0">
              <a:lnSpc>
                <a:spcPct val="120000"/>
              </a:lnSpc>
              <a:buNone/>
            </a:pPr>
            <a:r>
              <a:rPr lang="en-GB" b="1" i="0" dirty="0">
                <a:solidFill>
                  <a:srgbClr val="374151"/>
                </a:solidFill>
                <a:effectLst/>
              </a:rPr>
              <a:t>Sustainable and Responsible Tourism:</a:t>
            </a:r>
            <a:r>
              <a:rPr lang="en-GB" b="0" i="0" dirty="0">
                <a:solidFill>
                  <a:srgbClr val="374151"/>
                </a:solidFill>
                <a:effectLst/>
              </a:rPr>
              <a:t> Travellers are increasingly </a:t>
            </a:r>
            <a:r>
              <a:rPr lang="en-GB" b="1" i="0" dirty="0">
                <a:solidFill>
                  <a:srgbClr val="374151"/>
                </a:solidFill>
                <a:effectLst/>
              </a:rPr>
              <a:t>seeking eco-friendly and sustainable tourism </a:t>
            </a:r>
            <a:r>
              <a:rPr lang="en-GB" b="0" i="0" dirty="0">
                <a:solidFill>
                  <a:srgbClr val="374151"/>
                </a:solidFill>
                <a:effectLst/>
              </a:rPr>
              <a:t>options. They look for events and destinations that </a:t>
            </a:r>
            <a:r>
              <a:rPr lang="en-GB" b="1" i="0" dirty="0">
                <a:solidFill>
                  <a:srgbClr val="374151"/>
                </a:solidFill>
                <a:effectLst/>
              </a:rPr>
              <a:t>prioritise environmental conservation, support local communities, and promote responsible tourism practices</a:t>
            </a:r>
            <a:r>
              <a:rPr lang="en-GB" dirty="0">
                <a:solidFill>
                  <a:srgbClr val="374151"/>
                </a:solidFill>
              </a:rPr>
              <a:t>. </a:t>
            </a:r>
          </a:p>
          <a:p>
            <a:pPr marL="0" indent="0">
              <a:lnSpc>
                <a:spcPct val="120000"/>
              </a:lnSpc>
              <a:buNone/>
            </a:pPr>
            <a:r>
              <a:rPr lang="en-GB" dirty="0">
                <a:solidFill>
                  <a:srgbClr val="374151"/>
                </a:solidFill>
                <a:hlinkClick r:id="rId4"/>
              </a:rPr>
              <a:t>https://ethik-and-trips.com/en/blog/what-is-sustainable-and-responsible-tourism</a:t>
            </a:r>
            <a:endParaRPr lang="en-GB" dirty="0">
              <a:solidFill>
                <a:srgbClr val="374151"/>
              </a:solidFill>
            </a:endParaRPr>
          </a:p>
          <a:p>
            <a:r>
              <a:rPr lang="en-GB" b="1" dirty="0"/>
              <a:t>The Eden Project (Cornwall, UK)</a:t>
            </a:r>
          </a:p>
          <a:p>
            <a:r>
              <a:rPr lang="en-GB" b="1" dirty="0"/>
              <a:t>Focus:</a:t>
            </a:r>
            <a:r>
              <a:rPr lang="en-GB" dirty="0"/>
              <a:t> Environmental education and regeneration</a:t>
            </a:r>
          </a:p>
          <a:p>
            <a:r>
              <a:rPr lang="en-GB" b="1" dirty="0"/>
              <a:t>Practices:</a:t>
            </a:r>
            <a:r>
              <a:rPr lang="en-GB" dirty="0"/>
              <a:t> Built on a reclaimed clay pit; showcases biodiversity and sustainable living.</a:t>
            </a:r>
          </a:p>
          <a:p>
            <a:r>
              <a:rPr lang="en-GB" b="1" dirty="0"/>
              <a:t>Social Impact:</a:t>
            </a:r>
            <a:r>
              <a:rPr lang="en-GB" dirty="0"/>
              <a:t> Employs locally, educates visitors, and reinvests in conservation.</a:t>
            </a:r>
          </a:p>
          <a:p>
            <a:r>
              <a:rPr lang="en-GB" i="1" dirty="0"/>
              <a:t>Tourism as a driver of environmental awareness and regeneration.</a:t>
            </a:r>
            <a:endParaRPr lang="en-GB" dirty="0"/>
          </a:p>
          <a:p>
            <a:pPr marL="0" indent="0" algn="l">
              <a:lnSpc>
                <a:spcPct val="120000"/>
              </a:lnSpc>
              <a:buNone/>
            </a:pPr>
            <a:r>
              <a:rPr lang="en-GB" b="1" i="0" dirty="0">
                <a:solidFill>
                  <a:srgbClr val="374151"/>
                </a:solidFill>
                <a:effectLst/>
              </a:rPr>
              <a:t>Wellness and Health Tourism Events:</a:t>
            </a:r>
            <a:r>
              <a:rPr lang="en-GB" b="0" i="0" dirty="0">
                <a:solidFill>
                  <a:srgbClr val="374151"/>
                </a:solidFill>
                <a:effectLst/>
              </a:rPr>
              <a:t> Wellness and health-focused events have gained popularity. These events focus </a:t>
            </a:r>
            <a:r>
              <a:rPr lang="en-GB" b="1" i="0" dirty="0">
                <a:solidFill>
                  <a:srgbClr val="374151"/>
                </a:solidFill>
                <a:effectLst/>
              </a:rPr>
              <a:t>on physical and mental well-being, </a:t>
            </a:r>
            <a:r>
              <a:rPr lang="en-GB" b="0" i="0" dirty="0">
                <a:solidFill>
                  <a:srgbClr val="374151"/>
                </a:solidFill>
                <a:effectLst/>
              </a:rPr>
              <a:t>offering activities like yoga retreats, spa treatments, and mindfulness workshops.</a:t>
            </a:r>
          </a:p>
          <a:p>
            <a:endParaRPr lang="en-GB" dirty="0"/>
          </a:p>
        </p:txBody>
      </p:sp>
    </p:spTree>
    <p:extLst>
      <p:ext uri="{BB962C8B-B14F-4D97-AF65-F5344CB8AC3E}">
        <p14:creationId xmlns:p14="http://schemas.microsoft.com/office/powerpoint/2010/main" val="2181901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E1AD5-0F5B-EFAF-3D07-A1DB78420187}"/>
              </a:ext>
            </a:extLst>
          </p:cNvPr>
          <p:cNvSpPr>
            <a:spLocks noGrp="1"/>
          </p:cNvSpPr>
          <p:nvPr>
            <p:ph type="title"/>
          </p:nvPr>
        </p:nvSpPr>
        <p:spPr>
          <a:xfrm>
            <a:off x="80818" y="18255"/>
            <a:ext cx="10515600" cy="1325563"/>
          </a:xfrm>
        </p:spPr>
        <p:txBody>
          <a:bodyPr>
            <a:normAutofit/>
          </a:bodyPr>
          <a:lstStyle/>
          <a:p>
            <a:r>
              <a:rPr lang="en-GB" sz="4000" b="1"/>
              <a:t>Needs / trends in Tourism events industry</a:t>
            </a:r>
            <a:endParaRPr lang="en-GB" sz="4000"/>
          </a:p>
        </p:txBody>
      </p:sp>
      <p:sp>
        <p:nvSpPr>
          <p:cNvPr id="3" name="Content Placeholder 2">
            <a:extLst>
              <a:ext uri="{FF2B5EF4-FFF2-40B4-BE49-F238E27FC236}">
                <a16:creationId xmlns:a16="http://schemas.microsoft.com/office/drawing/2014/main" id="{79A782F0-B253-2491-92AE-9D21B9434407}"/>
              </a:ext>
            </a:extLst>
          </p:cNvPr>
          <p:cNvSpPr>
            <a:spLocks noGrp="1"/>
          </p:cNvSpPr>
          <p:nvPr>
            <p:ph idx="1"/>
          </p:nvPr>
        </p:nvSpPr>
        <p:spPr>
          <a:xfrm>
            <a:off x="80818" y="1419225"/>
            <a:ext cx="9117936" cy="4351338"/>
          </a:xfrm>
        </p:spPr>
        <p:txBody>
          <a:bodyPr>
            <a:normAutofit fontScale="92500" lnSpcReduction="10000"/>
          </a:bodyPr>
          <a:lstStyle/>
          <a:p>
            <a:pPr marL="0" indent="0" algn="l">
              <a:buNone/>
            </a:pPr>
            <a:r>
              <a:rPr lang="en-GB" b="1" i="0">
                <a:solidFill>
                  <a:srgbClr val="374151"/>
                </a:solidFill>
                <a:effectLst/>
              </a:rPr>
              <a:t>Adventure and Outdoor Events:</a:t>
            </a:r>
            <a:r>
              <a:rPr lang="en-GB" b="0" i="0">
                <a:solidFill>
                  <a:srgbClr val="374151"/>
                </a:solidFill>
                <a:effectLst/>
              </a:rPr>
              <a:t> Adventure tourism is on the rise, with tourists seeking activities like </a:t>
            </a:r>
            <a:r>
              <a:rPr lang="en-GB" b="1" i="0">
                <a:solidFill>
                  <a:srgbClr val="374151"/>
                </a:solidFill>
                <a:effectLst/>
              </a:rPr>
              <a:t>hiking, trekking, wildlife safaris, and extreme sports</a:t>
            </a:r>
            <a:r>
              <a:rPr lang="en-GB" b="0" i="0">
                <a:solidFill>
                  <a:srgbClr val="374151"/>
                </a:solidFill>
                <a:effectLst/>
              </a:rPr>
              <a:t>. Events that cater to outdoor enthusiasts are in demand.</a:t>
            </a:r>
          </a:p>
          <a:p>
            <a:pPr marL="0" indent="0" algn="l">
              <a:buNone/>
            </a:pPr>
            <a:r>
              <a:rPr lang="en-GB" b="1" i="0">
                <a:solidFill>
                  <a:srgbClr val="374151"/>
                </a:solidFill>
                <a:effectLst/>
              </a:rPr>
              <a:t>Food and Culinary Tourism:</a:t>
            </a:r>
            <a:r>
              <a:rPr lang="en-GB" b="0" i="0">
                <a:solidFill>
                  <a:srgbClr val="374151"/>
                </a:solidFill>
                <a:effectLst/>
              </a:rPr>
              <a:t> Culinary events, food festivals, and cooking classes have become significant attractions. Travellers are eager to explore the </a:t>
            </a:r>
            <a:r>
              <a:rPr lang="en-GB" b="1" i="0">
                <a:solidFill>
                  <a:srgbClr val="374151"/>
                </a:solidFill>
                <a:effectLst/>
              </a:rPr>
              <a:t>local cuisine and culinary traditions </a:t>
            </a:r>
            <a:r>
              <a:rPr lang="en-GB" b="0" i="0">
                <a:solidFill>
                  <a:srgbClr val="374151"/>
                </a:solidFill>
                <a:effectLst/>
              </a:rPr>
              <a:t>of a destination.</a:t>
            </a:r>
          </a:p>
          <a:p>
            <a:pPr marL="0" indent="0" algn="l">
              <a:buNone/>
            </a:pPr>
            <a:r>
              <a:rPr lang="en-GB" b="1" i="0">
                <a:solidFill>
                  <a:srgbClr val="374151"/>
                </a:solidFill>
                <a:effectLst/>
              </a:rPr>
              <a:t>Pop-up and Limited-Time Events:</a:t>
            </a:r>
            <a:r>
              <a:rPr lang="en-GB" b="0" i="0">
                <a:solidFill>
                  <a:srgbClr val="374151"/>
                </a:solidFill>
                <a:effectLst/>
              </a:rPr>
              <a:t> </a:t>
            </a:r>
            <a:r>
              <a:rPr lang="en-GB" b="1" i="0">
                <a:solidFill>
                  <a:srgbClr val="374151"/>
                </a:solidFill>
                <a:effectLst/>
              </a:rPr>
              <a:t>Unique, time-limited, and pop-up </a:t>
            </a:r>
            <a:r>
              <a:rPr lang="en-GB" b="0" i="0">
                <a:solidFill>
                  <a:srgbClr val="374151"/>
                </a:solidFill>
                <a:effectLst/>
              </a:rPr>
              <a:t>events create a sense of exclusivity and urgency, attracting tourists who want to experience something special during their travels.</a:t>
            </a:r>
          </a:p>
          <a:p>
            <a:endParaRPr lang="en-GB"/>
          </a:p>
        </p:txBody>
      </p:sp>
      <p:pic>
        <p:nvPicPr>
          <p:cNvPr id="4" name="Picture 3">
            <a:extLst>
              <a:ext uri="{FF2B5EF4-FFF2-40B4-BE49-F238E27FC236}">
                <a16:creationId xmlns:a16="http://schemas.microsoft.com/office/drawing/2014/main" id="{6936E46A-1992-1B01-5F80-1CCA78ED311A}"/>
              </a:ext>
            </a:extLst>
          </p:cNvPr>
          <p:cNvPicPr>
            <a:picLocks noChangeAspect="1"/>
          </p:cNvPicPr>
          <p:nvPr/>
        </p:nvPicPr>
        <p:blipFill>
          <a:blip r:embed="rId2"/>
          <a:stretch>
            <a:fillRect/>
          </a:stretch>
        </p:blipFill>
        <p:spPr>
          <a:xfrm>
            <a:off x="8972542" y="1891363"/>
            <a:ext cx="3219458" cy="2638088"/>
          </a:xfrm>
          <a:prstGeom prst="rect">
            <a:avLst/>
          </a:prstGeom>
        </p:spPr>
      </p:pic>
    </p:spTree>
    <p:extLst>
      <p:ext uri="{BB962C8B-B14F-4D97-AF65-F5344CB8AC3E}">
        <p14:creationId xmlns:p14="http://schemas.microsoft.com/office/powerpoint/2010/main" val="1111476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586344-EFB3-660D-9243-E6AD71F4E1ED}"/>
              </a:ext>
            </a:extLst>
          </p:cNvPr>
          <p:cNvPicPr>
            <a:picLocks noChangeAspect="1"/>
          </p:cNvPicPr>
          <p:nvPr/>
        </p:nvPicPr>
        <p:blipFill>
          <a:blip r:embed="rId2"/>
          <a:stretch>
            <a:fillRect/>
          </a:stretch>
        </p:blipFill>
        <p:spPr>
          <a:xfrm rot="929201">
            <a:off x="10221960" y="-160461"/>
            <a:ext cx="1865187" cy="2882824"/>
          </a:xfrm>
          <a:prstGeom prst="rect">
            <a:avLst/>
          </a:prstGeom>
        </p:spPr>
      </p:pic>
      <p:sp>
        <p:nvSpPr>
          <p:cNvPr id="2" name="Title 1">
            <a:extLst>
              <a:ext uri="{FF2B5EF4-FFF2-40B4-BE49-F238E27FC236}">
                <a16:creationId xmlns:a16="http://schemas.microsoft.com/office/drawing/2014/main" id="{49954030-375B-94B6-AE0B-1F1E1A6DAD97}"/>
              </a:ext>
            </a:extLst>
          </p:cNvPr>
          <p:cNvSpPr>
            <a:spLocks noGrp="1"/>
          </p:cNvSpPr>
          <p:nvPr>
            <p:ph type="title"/>
          </p:nvPr>
        </p:nvSpPr>
        <p:spPr>
          <a:xfrm>
            <a:off x="163945" y="0"/>
            <a:ext cx="10515600" cy="1325563"/>
          </a:xfrm>
        </p:spPr>
        <p:txBody>
          <a:bodyPr/>
          <a:lstStyle/>
          <a:p>
            <a:r>
              <a:rPr lang="en-GB" b="1" dirty="0"/>
              <a:t>Needs / trends in Tourism events industry</a:t>
            </a:r>
            <a:endParaRPr lang="en-GB" dirty="0"/>
          </a:p>
        </p:txBody>
      </p:sp>
      <p:sp>
        <p:nvSpPr>
          <p:cNvPr id="3" name="Content Placeholder 2">
            <a:extLst>
              <a:ext uri="{FF2B5EF4-FFF2-40B4-BE49-F238E27FC236}">
                <a16:creationId xmlns:a16="http://schemas.microsoft.com/office/drawing/2014/main" id="{0742FBFB-0747-572B-26A9-200A868DC692}"/>
              </a:ext>
            </a:extLst>
          </p:cNvPr>
          <p:cNvSpPr>
            <a:spLocks noGrp="1"/>
          </p:cNvSpPr>
          <p:nvPr>
            <p:ph idx="1"/>
          </p:nvPr>
        </p:nvSpPr>
        <p:spPr>
          <a:xfrm>
            <a:off x="163945" y="1068243"/>
            <a:ext cx="10217506" cy="4351338"/>
          </a:xfrm>
        </p:spPr>
        <p:txBody>
          <a:bodyPr>
            <a:normAutofit fontScale="85000" lnSpcReduction="20000"/>
          </a:bodyPr>
          <a:lstStyle/>
          <a:p>
            <a:pPr marL="0" indent="0" algn="l">
              <a:lnSpc>
                <a:spcPct val="110000"/>
              </a:lnSpc>
              <a:buNone/>
            </a:pPr>
            <a:r>
              <a:rPr lang="en-GB" b="1" i="0" dirty="0">
                <a:solidFill>
                  <a:srgbClr val="374151"/>
                </a:solidFill>
                <a:effectLst/>
              </a:rPr>
              <a:t>Experiential Travel:</a:t>
            </a:r>
            <a:r>
              <a:rPr lang="en-GB" b="0" i="0" dirty="0">
                <a:solidFill>
                  <a:srgbClr val="374151"/>
                </a:solidFill>
                <a:effectLst/>
              </a:rPr>
              <a:t> Travellers are looking for immersive experiences. Events that allow tourists to </a:t>
            </a:r>
            <a:r>
              <a:rPr lang="en-GB" b="1" i="0" dirty="0">
                <a:solidFill>
                  <a:srgbClr val="374151"/>
                </a:solidFill>
                <a:effectLst/>
              </a:rPr>
              <a:t>engage with local culture, traditions, and activities</a:t>
            </a:r>
            <a:r>
              <a:rPr lang="en-GB" b="0" i="0" dirty="0">
                <a:solidFill>
                  <a:srgbClr val="374151"/>
                </a:solidFill>
                <a:effectLst/>
              </a:rPr>
              <a:t> are highly sought after.</a:t>
            </a:r>
          </a:p>
          <a:p>
            <a:pPr marL="0" indent="0" algn="l">
              <a:lnSpc>
                <a:spcPct val="110000"/>
              </a:lnSpc>
              <a:buNone/>
            </a:pPr>
            <a:r>
              <a:rPr lang="en-GB" b="1" i="0" dirty="0">
                <a:solidFill>
                  <a:srgbClr val="374151"/>
                </a:solidFill>
                <a:effectLst/>
              </a:rPr>
              <a:t>Tech Integration:</a:t>
            </a:r>
            <a:r>
              <a:rPr lang="en-GB" b="0" i="0" dirty="0">
                <a:solidFill>
                  <a:srgbClr val="374151"/>
                </a:solidFill>
                <a:effectLst/>
              </a:rPr>
              <a:t> Integration of technology, such as augmented reality (AR), virtual reality (VR), and mobile apps, enhances the visitor experience, providing </a:t>
            </a:r>
            <a:r>
              <a:rPr lang="en-GB" b="1" i="0" dirty="0">
                <a:solidFill>
                  <a:srgbClr val="374151"/>
                </a:solidFill>
                <a:effectLst/>
              </a:rPr>
              <a:t>interactive and informative elements </a:t>
            </a:r>
            <a:r>
              <a:rPr lang="en-GB" b="0" i="0" dirty="0">
                <a:solidFill>
                  <a:srgbClr val="374151"/>
                </a:solidFill>
                <a:effectLst/>
              </a:rPr>
              <a:t>at events.</a:t>
            </a:r>
          </a:p>
          <a:p>
            <a:pPr marL="0" indent="0">
              <a:lnSpc>
                <a:spcPct val="110000"/>
              </a:lnSpc>
              <a:buNone/>
            </a:pPr>
            <a:r>
              <a:rPr lang="en-GB" dirty="0"/>
              <a:t>Use of 360°/VR/AR to create immersive event experiences, storytelling becomes core.</a:t>
            </a:r>
            <a:endParaRPr lang="en-GB" b="0" i="0" dirty="0">
              <a:solidFill>
                <a:srgbClr val="374151"/>
              </a:solidFill>
              <a:effectLst/>
            </a:endParaRPr>
          </a:p>
          <a:p>
            <a:pPr marL="0" indent="0" algn="l">
              <a:lnSpc>
                <a:spcPct val="110000"/>
              </a:lnSpc>
              <a:buNone/>
            </a:pPr>
            <a:r>
              <a:rPr lang="en-GB" b="1" i="0" dirty="0">
                <a:solidFill>
                  <a:srgbClr val="374151"/>
                </a:solidFill>
                <a:effectLst/>
              </a:rPr>
              <a:t>Socially Responsible Events:</a:t>
            </a:r>
            <a:r>
              <a:rPr lang="en-GB" b="0" i="0" dirty="0">
                <a:solidFill>
                  <a:srgbClr val="374151"/>
                </a:solidFill>
                <a:effectLst/>
              </a:rPr>
              <a:t> Events that </a:t>
            </a:r>
            <a:r>
              <a:rPr lang="en-GB" b="1" i="0" dirty="0">
                <a:solidFill>
                  <a:srgbClr val="374151"/>
                </a:solidFill>
                <a:effectLst/>
              </a:rPr>
              <a:t>support social causes, promote diversity and inclusion, and raise awareness </a:t>
            </a:r>
            <a:r>
              <a:rPr lang="en-GB" b="0" i="0" dirty="0">
                <a:solidFill>
                  <a:srgbClr val="374151"/>
                </a:solidFill>
                <a:effectLst/>
              </a:rPr>
              <a:t>of pressing issues are gaining attention. Tourists want to participate in events with a </a:t>
            </a:r>
            <a:r>
              <a:rPr lang="en-GB" b="1" i="0" dirty="0">
                <a:solidFill>
                  <a:srgbClr val="374151"/>
                </a:solidFill>
                <a:effectLst/>
              </a:rPr>
              <a:t>social impact</a:t>
            </a:r>
            <a:r>
              <a:rPr lang="en-GB" b="0" i="0" dirty="0">
                <a:solidFill>
                  <a:srgbClr val="374151"/>
                </a:solidFill>
                <a:effectLst/>
              </a:rPr>
              <a:t>.</a:t>
            </a:r>
          </a:p>
          <a:p>
            <a:endParaRPr lang="en-GB" dirty="0"/>
          </a:p>
        </p:txBody>
      </p:sp>
      <p:pic>
        <p:nvPicPr>
          <p:cNvPr id="5" name="Picture 4">
            <a:extLst>
              <a:ext uri="{FF2B5EF4-FFF2-40B4-BE49-F238E27FC236}">
                <a16:creationId xmlns:a16="http://schemas.microsoft.com/office/drawing/2014/main" id="{BBB6652C-A34B-A639-48E6-8F8DF202D501}"/>
              </a:ext>
            </a:extLst>
          </p:cNvPr>
          <p:cNvPicPr>
            <a:picLocks noChangeAspect="1"/>
          </p:cNvPicPr>
          <p:nvPr/>
        </p:nvPicPr>
        <p:blipFill>
          <a:blip r:embed="rId3"/>
          <a:stretch>
            <a:fillRect/>
          </a:stretch>
        </p:blipFill>
        <p:spPr>
          <a:xfrm>
            <a:off x="9342120" y="4762817"/>
            <a:ext cx="2849880" cy="1543685"/>
          </a:xfrm>
          <a:prstGeom prst="rect">
            <a:avLst/>
          </a:prstGeom>
        </p:spPr>
      </p:pic>
    </p:spTree>
    <p:extLst>
      <p:ext uri="{BB962C8B-B14F-4D97-AF65-F5344CB8AC3E}">
        <p14:creationId xmlns:p14="http://schemas.microsoft.com/office/powerpoint/2010/main" val="130102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5025BE0-828C-EDBE-0AD1-AD00B1CCB78E}"/>
              </a:ext>
            </a:extLst>
          </p:cNvPr>
          <p:cNvSpPr>
            <a:spLocks noGrp="1"/>
          </p:cNvSpPr>
          <p:nvPr>
            <p:ph idx="1"/>
          </p:nvPr>
        </p:nvSpPr>
        <p:spPr>
          <a:xfrm>
            <a:off x="219363" y="175923"/>
            <a:ext cx="10515600" cy="5338185"/>
          </a:xfrm>
        </p:spPr>
        <p:txBody>
          <a:bodyPr>
            <a:normAutofit fontScale="70000" lnSpcReduction="20000"/>
          </a:bodyPr>
          <a:lstStyle/>
          <a:p>
            <a:pPr marL="0" indent="0" algn="l">
              <a:lnSpc>
                <a:spcPct val="120000"/>
              </a:lnSpc>
              <a:buNone/>
            </a:pPr>
            <a:r>
              <a:rPr lang="en-GB" b="1" i="0" dirty="0">
                <a:solidFill>
                  <a:srgbClr val="374151"/>
                </a:solidFill>
                <a:effectLst/>
              </a:rPr>
              <a:t>Digital Nomad-Friendly Events:</a:t>
            </a:r>
            <a:r>
              <a:rPr lang="en-GB" b="0" i="0" dirty="0">
                <a:solidFill>
                  <a:srgbClr val="374151"/>
                </a:solidFill>
                <a:effectLst/>
              </a:rPr>
              <a:t> As remote work becomes more common, digital nomads seek events and destinations with reliable internet access, co-working spaces, and networking opportunities.</a:t>
            </a:r>
          </a:p>
          <a:p>
            <a:pPr marL="0" indent="0" algn="l">
              <a:lnSpc>
                <a:spcPct val="120000"/>
              </a:lnSpc>
              <a:buNone/>
            </a:pPr>
            <a:r>
              <a:rPr lang="en-GB" b="1" i="0" dirty="0">
                <a:solidFill>
                  <a:srgbClr val="374151"/>
                </a:solidFill>
                <a:effectLst/>
              </a:rPr>
              <a:t>Cultural Exchange Programs:</a:t>
            </a:r>
            <a:r>
              <a:rPr lang="en-GB" b="0" i="0" dirty="0">
                <a:solidFill>
                  <a:srgbClr val="374151"/>
                </a:solidFill>
                <a:effectLst/>
              </a:rPr>
              <a:t> Tourists are increasingly interested in cultural exchange programs that allow them to live with and learn from local communities.</a:t>
            </a:r>
          </a:p>
          <a:p>
            <a:pPr marL="0" indent="0" algn="l">
              <a:lnSpc>
                <a:spcPct val="120000"/>
              </a:lnSpc>
              <a:buNone/>
            </a:pPr>
            <a:r>
              <a:rPr lang="en-GB" b="1" i="0" dirty="0">
                <a:solidFill>
                  <a:srgbClr val="374151"/>
                </a:solidFill>
                <a:effectLst/>
              </a:rPr>
              <a:t>Solo Traveler-Friendly Events:</a:t>
            </a:r>
            <a:r>
              <a:rPr lang="en-GB" b="0" i="0" dirty="0">
                <a:solidFill>
                  <a:srgbClr val="374151"/>
                </a:solidFill>
                <a:effectLst/>
              </a:rPr>
              <a:t> Events and destinations that cater to solo </a:t>
            </a:r>
            <a:r>
              <a:rPr lang="en-GB" b="0" i="0" dirty="0" err="1">
                <a:solidFill>
                  <a:srgbClr val="374151"/>
                </a:solidFill>
                <a:effectLst/>
              </a:rPr>
              <a:t>travelers</a:t>
            </a:r>
            <a:r>
              <a:rPr lang="en-GB" b="0" i="0" dirty="0">
                <a:solidFill>
                  <a:srgbClr val="374151"/>
                </a:solidFill>
                <a:effectLst/>
              </a:rPr>
              <a:t> by providing social activities and community-building opportunities are in demand.</a:t>
            </a:r>
          </a:p>
          <a:p>
            <a:pPr marL="0" indent="0">
              <a:lnSpc>
                <a:spcPct val="120000"/>
              </a:lnSpc>
              <a:buNone/>
            </a:pPr>
            <a:r>
              <a:rPr lang="en-GB" b="1" i="0" dirty="0">
                <a:solidFill>
                  <a:srgbClr val="374151"/>
                </a:solidFill>
                <a:effectLst/>
              </a:rPr>
              <a:t>Fandom and Niche Events:</a:t>
            </a:r>
            <a:r>
              <a:rPr lang="en-GB" b="0" i="0" dirty="0">
                <a:solidFill>
                  <a:srgbClr val="374151"/>
                </a:solidFill>
                <a:effectLst/>
              </a:rPr>
              <a:t> Events targeting specific fan communities, hobbies, or niche interests are experiencing growth. These events create strong bonds among attendees who share common passions.</a:t>
            </a:r>
            <a:r>
              <a:rPr lang="en-GB" dirty="0"/>
              <a:t> driven by experience-seeking audiences, digital fan communities, and destination branding.</a:t>
            </a:r>
            <a:endParaRPr lang="en-GB" b="0" i="0" dirty="0">
              <a:solidFill>
                <a:srgbClr val="374151"/>
              </a:solidFill>
              <a:effectLst/>
            </a:endParaRPr>
          </a:p>
          <a:p>
            <a:pPr marL="0" indent="0" algn="l">
              <a:lnSpc>
                <a:spcPct val="120000"/>
              </a:lnSpc>
              <a:buNone/>
            </a:pPr>
            <a:r>
              <a:rPr lang="en-GB" b="0" i="0" dirty="0">
                <a:solidFill>
                  <a:srgbClr val="374151"/>
                </a:solidFill>
                <a:effectLst/>
              </a:rPr>
              <a:t>These trends and created needs reflect the evolving desires of tourists and the tourism events industry's efforts to adapt and offer unique and engaging experiences. Meeting these demands can lead to the success and sustainability of tourism events in an ever-changing landscape</a:t>
            </a:r>
          </a:p>
          <a:p>
            <a:endParaRPr lang="en-GB" dirty="0"/>
          </a:p>
        </p:txBody>
      </p:sp>
    </p:spTree>
    <p:extLst>
      <p:ext uri="{BB962C8B-B14F-4D97-AF65-F5344CB8AC3E}">
        <p14:creationId xmlns:p14="http://schemas.microsoft.com/office/powerpoint/2010/main" val="1630560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16746-EF87-0B29-8F98-9C8BDBB0EE10}"/>
              </a:ext>
            </a:extLst>
          </p:cNvPr>
          <p:cNvSpPr>
            <a:spLocks noGrp="1"/>
          </p:cNvSpPr>
          <p:nvPr>
            <p:ph type="title"/>
          </p:nvPr>
        </p:nvSpPr>
        <p:spPr/>
        <p:txBody>
          <a:bodyPr/>
          <a:lstStyle/>
          <a:p>
            <a:r>
              <a:rPr lang="en-GB" dirty="0"/>
              <a:t>Task</a:t>
            </a:r>
            <a:br>
              <a:rPr lang="en-GB" dirty="0"/>
            </a:br>
            <a:endParaRPr lang="en-GB" dirty="0"/>
          </a:p>
        </p:txBody>
      </p:sp>
      <p:sp>
        <p:nvSpPr>
          <p:cNvPr id="3" name="Content Placeholder 2">
            <a:extLst>
              <a:ext uri="{FF2B5EF4-FFF2-40B4-BE49-F238E27FC236}">
                <a16:creationId xmlns:a16="http://schemas.microsoft.com/office/drawing/2014/main" id="{B308010D-7DD8-E45B-2824-9A00385E3C9B}"/>
              </a:ext>
            </a:extLst>
          </p:cNvPr>
          <p:cNvSpPr>
            <a:spLocks noGrp="1"/>
          </p:cNvSpPr>
          <p:nvPr>
            <p:ph idx="1"/>
          </p:nvPr>
        </p:nvSpPr>
        <p:spPr>
          <a:xfrm>
            <a:off x="356937" y="1382864"/>
            <a:ext cx="10515600" cy="3640897"/>
          </a:xfrm>
        </p:spPr>
        <p:txBody>
          <a:bodyPr/>
          <a:lstStyle/>
          <a:p>
            <a:r>
              <a:rPr lang="en-GB" dirty="0"/>
              <a:t>In your groups find examples of :</a:t>
            </a:r>
          </a:p>
          <a:p>
            <a:r>
              <a:rPr lang="en-GB" dirty="0"/>
              <a:t>Socially responsible events </a:t>
            </a:r>
          </a:p>
          <a:p>
            <a:r>
              <a:rPr lang="en-GB" dirty="0"/>
              <a:t>Fandom and Niche Events</a:t>
            </a:r>
          </a:p>
          <a:p>
            <a:r>
              <a:rPr lang="en-GB" dirty="0"/>
              <a:t>Experiential travel </a:t>
            </a:r>
          </a:p>
          <a:p>
            <a:r>
              <a:rPr lang="en-GB" dirty="0"/>
              <a:t>Wellness and Health Tourism Events</a:t>
            </a:r>
          </a:p>
        </p:txBody>
      </p:sp>
    </p:spTree>
    <p:extLst>
      <p:ext uri="{BB962C8B-B14F-4D97-AF65-F5344CB8AC3E}">
        <p14:creationId xmlns:p14="http://schemas.microsoft.com/office/powerpoint/2010/main" val="1434870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0E489-302F-698C-69D1-EFCBFECB4CE2}"/>
              </a:ext>
            </a:extLst>
          </p:cNvPr>
          <p:cNvSpPr>
            <a:spLocks noGrp="1"/>
          </p:cNvSpPr>
          <p:nvPr>
            <p:ph type="title"/>
          </p:nvPr>
        </p:nvSpPr>
        <p:spPr>
          <a:xfrm>
            <a:off x="144379" y="153370"/>
            <a:ext cx="10515600" cy="1325563"/>
          </a:xfrm>
        </p:spPr>
        <p:txBody>
          <a:bodyPr/>
          <a:lstStyle/>
          <a:p>
            <a:r>
              <a:rPr lang="en-GB" dirty="0"/>
              <a:t>Socially responsible examples</a:t>
            </a:r>
          </a:p>
        </p:txBody>
      </p:sp>
      <p:sp>
        <p:nvSpPr>
          <p:cNvPr id="3" name="Content Placeholder 2">
            <a:extLst>
              <a:ext uri="{FF2B5EF4-FFF2-40B4-BE49-F238E27FC236}">
                <a16:creationId xmlns:a16="http://schemas.microsoft.com/office/drawing/2014/main" id="{66FFAD31-2390-5301-E16C-1DD4A8B08178}"/>
              </a:ext>
            </a:extLst>
          </p:cNvPr>
          <p:cNvSpPr>
            <a:spLocks noGrp="1"/>
          </p:cNvSpPr>
          <p:nvPr>
            <p:ph idx="1"/>
          </p:nvPr>
        </p:nvSpPr>
        <p:spPr>
          <a:xfrm>
            <a:off x="144379" y="1255615"/>
            <a:ext cx="11209421" cy="4779424"/>
          </a:xfrm>
        </p:spPr>
        <p:txBody>
          <a:bodyPr>
            <a:normAutofit fontScale="85000" lnSpcReduction="20000"/>
          </a:bodyPr>
          <a:lstStyle/>
          <a:p>
            <a:r>
              <a:rPr lang="en-GB" b="1" dirty="0"/>
              <a:t>Hay Festival (Wales)</a:t>
            </a:r>
          </a:p>
          <a:p>
            <a:r>
              <a:rPr lang="en-GB" b="1" dirty="0"/>
              <a:t>Focus:</a:t>
            </a:r>
            <a:r>
              <a:rPr lang="en-GB" dirty="0"/>
              <a:t> Literacy, education &amp; inclusivity</a:t>
            </a:r>
          </a:p>
          <a:p>
            <a:r>
              <a:rPr lang="en-GB" b="1" dirty="0"/>
              <a:t>Practices:</a:t>
            </a:r>
            <a:r>
              <a:rPr lang="en-GB" dirty="0"/>
              <a:t> Promotes reading and creativity globally; includes projects for young people and marginalized communities.</a:t>
            </a:r>
          </a:p>
          <a:p>
            <a:r>
              <a:rPr lang="en-GB" b="1" dirty="0"/>
              <a:t>Social Impact:</a:t>
            </a:r>
            <a:r>
              <a:rPr lang="en-GB" dirty="0"/>
              <a:t> Foundation supports educational access and creative learning.</a:t>
            </a:r>
          </a:p>
          <a:p>
            <a:r>
              <a:rPr lang="en-GB" dirty="0"/>
              <a:t>Events as </a:t>
            </a:r>
            <a:r>
              <a:rPr lang="en-GB" i="1" dirty="0"/>
              <a:t>educational and cultural changemakers</a:t>
            </a:r>
            <a:r>
              <a:rPr lang="en-GB" dirty="0"/>
              <a:t>.</a:t>
            </a:r>
          </a:p>
          <a:p>
            <a:endParaRPr lang="en-GB" b="1" dirty="0"/>
          </a:p>
          <a:p>
            <a:r>
              <a:rPr lang="en-GB" b="1" dirty="0"/>
              <a:t>COP26 Glasgow (UK)</a:t>
            </a:r>
          </a:p>
          <a:p>
            <a:r>
              <a:rPr lang="en-GB" b="1" dirty="0"/>
              <a:t>Focus:</a:t>
            </a:r>
            <a:r>
              <a:rPr lang="en-GB" dirty="0"/>
              <a:t> Climate and sustainability advocacy</a:t>
            </a:r>
          </a:p>
          <a:p>
            <a:r>
              <a:rPr lang="en-GB" b="1" dirty="0"/>
              <a:t>Practices:</a:t>
            </a:r>
            <a:r>
              <a:rPr lang="en-GB" dirty="0"/>
              <a:t> Low-carbon event planning, local supply chain sourcing, waste reduction.</a:t>
            </a:r>
          </a:p>
          <a:p>
            <a:r>
              <a:rPr lang="en-GB" b="1" dirty="0"/>
              <a:t>Social Responsibility:</a:t>
            </a:r>
            <a:r>
              <a:rPr lang="en-GB" dirty="0"/>
              <a:t> Empowered young climate activists and developing nations’ delegates.</a:t>
            </a:r>
          </a:p>
          <a:p>
            <a:r>
              <a:rPr lang="en-GB" i="1" dirty="0"/>
              <a:t>Global conferences</a:t>
            </a:r>
            <a:r>
              <a:rPr lang="en-GB" dirty="0"/>
              <a:t> as platforms for </a:t>
            </a:r>
            <a:r>
              <a:rPr lang="en-GB" i="1" dirty="0"/>
              <a:t>policy change and social advocacy.</a:t>
            </a:r>
            <a:endParaRPr lang="en-GB" dirty="0"/>
          </a:p>
          <a:p>
            <a:endParaRPr lang="en-GB" dirty="0"/>
          </a:p>
          <a:p>
            <a:endParaRPr lang="en-GB" dirty="0"/>
          </a:p>
        </p:txBody>
      </p:sp>
    </p:spTree>
    <p:extLst>
      <p:ext uri="{BB962C8B-B14F-4D97-AF65-F5344CB8AC3E}">
        <p14:creationId xmlns:p14="http://schemas.microsoft.com/office/powerpoint/2010/main" val="25351545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2F539-4E79-31BB-69F6-80614E7E6C0B}"/>
              </a:ext>
            </a:extLst>
          </p:cNvPr>
          <p:cNvSpPr>
            <a:spLocks noGrp="1"/>
          </p:cNvSpPr>
          <p:nvPr>
            <p:ph type="title"/>
          </p:nvPr>
        </p:nvSpPr>
        <p:spPr>
          <a:xfrm>
            <a:off x="71582" y="124547"/>
            <a:ext cx="10515600" cy="1325563"/>
          </a:xfrm>
        </p:spPr>
        <p:txBody>
          <a:bodyPr/>
          <a:lstStyle/>
          <a:p>
            <a:r>
              <a:rPr lang="en-GB" b="1" dirty="0">
                <a:solidFill>
                  <a:srgbClr val="374151"/>
                </a:solidFill>
              </a:rPr>
              <a:t>Fandom and Niche Events</a:t>
            </a:r>
            <a:endParaRPr lang="en-GB" dirty="0"/>
          </a:p>
        </p:txBody>
      </p:sp>
      <p:sp>
        <p:nvSpPr>
          <p:cNvPr id="3" name="Content Placeholder 2">
            <a:extLst>
              <a:ext uri="{FF2B5EF4-FFF2-40B4-BE49-F238E27FC236}">
                <a16:creationId xmlns:a16="http://schemas.microsoft.com/office/drawing/2014/main" id="{63361460-7F7A-7348-6E86-8A5ECCB42394}"/>
              </a:ext>
            </a:extLst>
          </p:cNvPr>
          <p:cNvSpPr>
            <a:spLocks noGrp="1"/>
          </p:cNvSpPr>
          <p:nvPr>
            <p:ph idx="1"/>
          </p:nvPr>
        </p:nvSpPr>
        <p:spPr>
          <a:xfrm>
            <a:off x="166255" y="1450110"/>
            <a:ext cx="11187545" cy="4544290"/>
          </a:xfrm>
        </p:spPr>
        <p:txBody>
          <a:bodyPr>
            <a:normAutofit fontScale="62500" lnSpcReduction="20000"/>
          </a:bodyPr>
          <a:lstStyle/>
          <a:p>
            <a:r>
              <a:rPr lang="en-GB" b="1" dirty="0"/>
              <a:t>Comic Con (London, San Diego, Dubai, etc.)</a:t>
            </a:r>
          </a:p>
          <a:p>
            <a:r>
              <a:rPr lang="en-GB" b="1" dirty="0"/>
              <a:t>Focus:</a:t>
            </a:r>
            <a:r>
              <a:rPr lang="en-GB" dirty="0"/>
              <a:t> Popular culture fandom</a:t>
            </a:r>
          </a:p>
          <a:p>
            <a:r>
              <a:rPr lang="en-GB" b="1" dirty="0"/>
              <a:t>Type:</a:t>
            </a:r>
            <a:r>
              <a:rPr lang="en-GB" dirty="0"/>
              <a:t> Pop culture, gaming, film, anime, and cosplay event</a:t>
            </a:r>
          </a:p>
          <a:p>
            <a:r>
              <a:rPr lang="en-GB" b="1" dirty="0"/>
              <a:t>Social &amp; Economic Impact:</a:t>
            </a:r>
            <a:r>
              <a:rPr lang="en-GB" dirty="0"/>
              <a:t> Attracts international visitors, boosting tourism and hospitality sectors.</a:t>
            </a:r>
          </a:p>
          <a:p>
            <a:r>
              <a:rPr lang="en-GB" b="1" dirty="0"/>
              <a:t>Engagement:</a:t>
            </a:r>
            <a:r>
              <a:rPr lang="en-GB" dirty="0"/>
              <a:t> Hybrid content (panels, AR photo ops, digital meet-and-greets).</a:t>
            </a:r>
          </a:p>
          <a:p>
            <a:r>
              <a:rPr lang="en-GB" b="1" dirty="0"/>
              <a:t>Teaching angle:</a:t>
            </a:r>
            <a:r>
              <a:rPr lang="en-GB" dirty="0"/>
              <a:t> Fan engagement, hybrid monetisation, destination tourism value.</a:t>
            </a:r>
          </a:p>
          <a:p>
            <a:r>
              <a:rPr lang="en-GB" b="1" dirty="0"/>
              <a:t>UK Example:</a:t>
            </a:r>
            <a:r>
              <a:rPr lang="en-GB" dirty="0"/>
              <a:t> </a:t>
            </a:r>
            <a:r>
              <a:rPr lang="en-GB" i="1" dirty="0"/>
              <a:t>MCM London Comic Con</a:t>
            </a:r>
            <a:r>
              <a:rPr lang="en-GB" dirty="0"/>
              <a:t> draws 130k+ attendees to </a:t>
            </a:r>
            <a:r>
              <a:rPr lang="en-GB" dirty="0" err="1"/>
              <a:t>ExCeL</a:t>
            </a:r>
            <a:r>
              <a:rPr lang="en-GB" dirty="0"/>
              <a:t> London annually.</a:t>
            </a:r>
          </a:p>
          <a:p>
            <a:endParaRPr lang="en-GB" b="1" dirty="0"/>
          </a:p>
          <a:p>
            <a:r>
              <a:rPr lang="en-GB" b="1" dirty="0"/>
              <a:t>Eurovision Song Contest (Rotating host city)</a:t>
            </a:r>
          </a:p>
          <a:p>
            <a:r>
              <a:rPr lang="en-GB" b="1" dirty="0"/>
              <a:t>Focus:</a:t>
            </a:r>
            <a:r>
              <a:rPr lang="en-GB" dirty="0"/>
              <a:t> Music fandom &amp; cultural diplomacy</a:t>
            </a:r>
          </a:p>
          <a:p>
            <a:r>
              <a:rPr lang="en-GB" b="1" dirty="0"/>
              <a:t>Type:</a:t>
            </a:r>
            <a:r>
              <a:rPr lang="en-GB" dirty="0"/>
              <a:t> Live international music competition with a dedicated global fan base.</a:t>
            </a:r>
          </a:p>
          <a:p>
            <a:r>
              <a:rPr lang="en-GB" b="1" dirty="0"/>
              <a:t>Tourism Impact:</a:t>
            </a:r>
            <a:r>
              <a:rPr lang="en-GB" dirty="0"/>
              <a:t> Major destination promotion; host cities (e.g., Liverpool 2023) see hotel and hospitality surges.</a:t>
            </a:r>
          </a:p>
          <a:p>
            <a:r>
              <a:rPr lang="en-GB" b="1" dirty="0"/>
              <a:t>Teaching angle:</a:t>
            </a:r>
            <a:r>
              <a:rPr lang="en-GB" dirty="0"/>
              <a:t> Events as soft power tools and fandom-driven tourism.</a:t>
            </a:r>
          </a:p>
          <a:p>
            <a:r>
              <a:rPr lang="en-GB" b="1" dirty="0"/>
              <a:t>UK Example:</a:t>
            </a:r>
            <a:r>
              <a:rPr lang="en-GB" dirty="0"/>
              <a:t> </a:t>
            </a:r>
            <a:r>
              <a:rPr lang="en-GB" i="1" dirty="0"/>
              <a:t>Eurovision Liverpool 2023</a:t>
            </a:r>
            <a:r>
              <a:rPr lang="en-GB" dirty="0"/>
              <a:t> generated ~£55 million local economic impact.</a:t>
            </a:r>
          </a:p>
          <a:p>
            <a:endParaRPr lang="en-GB" dirty="0"/>
          </a:p>
          <a:p>
            <a:endParaRPr lang="en-GB" dirty="0"/>
          </a:p>
        </p:txBody>
      </p:sp>
    </p:spTree>
    <p:extLst>
      <p:ext uri="{BB962C8B-B14F-4D97-AF65-F5344CB8AC3E}">
        <p14:creationId xmlns:p14="http://schemas.microsoft.com/office/powerpoint/2010/main" val="34320269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D8ED8-CEEC-57E8-4400-405DED97EF81}"/>
              </a:ext>
            </a:extLst>
          </p:cNvPr>
          <p:cNvSpPr>
            <a:spLocks noGrp="1"/>
          </p:cNvSpPr>
          <p:nvPr>
            <p:ph type="title"/>
          </p:nvPr>
        </p:nvSpPr>
        <p:spPr>
          <a:xfrm>
            <a:off x="82420" y="66546"/>
            <a:ext cx="10515600" cy="1325563"/>
          </a:xfrm>
        </p:spPr>
        <p:txBody>
          <a:bodyPr/>
          <a:lstStyle/>
          <a:p>
            <a:r>
              <a:rPr lang="en-GB" b="1" dirty="0">
                <a:solidFill>
                  <a:srgbClr val="374151"/>
                </a:solidFill>
              </a:rPr>
              <a:t>Experiential travel Events</a:t>
            </a:r>
            <a:endParaRPr lang="en-GB" dirty="0"/>
          </a:p>
        </p:txBody>
      </p:sp>
      <p:sp>
        <p:nvSpPr>
          <p:cNvPr id="3" name="Content Placeholder 2">
            <a:extLst>
              <a:ext uri="{FF2B5EF4-FFF2-40B4-BE49-F238E27FC236}">
                <a16:creationId xmlns:a16="http://schemas.microsoft.com/office/drawing/2014/main" id="{52237BD0-184D-F229-2929-BEFD169DB46A}"/>
              </a:ext>
            </a:extLst>
          </p:cNvPr>
          <p:cNvSpPr>
            <a:spLocks noGrp="1"/>
          </p:cNvSpPr>
          <p:nvPr>
            <p:ph idx="1"/>
          </p:nvPr>
        </p:nvSpPr>
        <p:spPr>
          <a:xfrm>
            <a:off x="186612" y="1586204"/>
            <a:ext cx="11167188" cy="4357396"/>
          </a:xfrm>
        </p:spPr>
        <p:txBody>
          <a:bodyPr>
            <a:normAutofit fontScale="77500" lnSpcReduction="20000"/>
          </a:bodyPr>
          <a:lstStyle/>
          <a:p>
            <a:r>
              <a:rPr lang="en-GB" b="1" dirty="0"/>
              <a:t>Edinburgh Fringe Festival (Scotland)</a:t>
            </a:r>
          </a:p>
          <a:p>
            <a:r>
              <a:rPr lang="en-GB" b="1" dirty="0"/>
              <a:t>Focus:</a:t>
            </a:r>
            <a:r>
              <a:rPr lang="en-GB" dirty="0"/>
              <a:t> Participatory cultural tourism</a:t>
            </a:r>
          </a:p>
          <a:p>
            <a:r>
              <a:rPr lang="en-GB" b="1" dirty="0"/>
              <a:t>Experience:</a:t>
            </a:r>
            <a:r>
              <a:rPr lang="en-GB" dirty="0"/>
              <a:t> Audiences interact with performers in pop-up venues, streets, and digital spaces.</a:t>
            </a:r>
          </a:p>
          <a:p>
            <a:r>
              <a:rPr lang="en-GB" b="1" dirty="0"/>
              <a:t>Why it’s experiential:</a:t>
            </a:r>
            <a:r>
              <a:rPr lang="en-GB" dirty="0"/>
              <a:t> Encourages co-creation, surprise, and emotional connection.</a:t>
            </a:r>
          </a:p>
          <a:p>
            <a:r>
              <a:rPr lang="en-GB" i="1" dirty="0"/>
              <a:t>Immersion, participation, and event experience design.</a:t>
            </a:r>
          </a:p>
          <a:p>
            <a:endParaRPr lang="en-GB" b="1" dirty="0"/>
          </a:p>
          <a:p>
            <a:r>
              <a:rPr lang="en-GB" b="1" dirty="0"/>
              <a:t>Camino de Santiago Pilgrimage (Spain)</a:t>
            </a:r>
          </a:p>
          <a:p>
            <a:r>
              <a:rPr lang="en-GB" b="1" dirty="0"/>
              <a:t>Focus:</a:t>
            </a:r>
            <a:r>
              <a:rPr lang="en-GB" dirty="0"/>
              <a:t> Transformational and spiritual travel</a:t>
            </a:r>
          </a:p>
          <a:p>
            <a:r>
              <a:rPr lang="en-GB" b="1" dirty="0"/>
              <a:t>Experience:</a:t>
            </a:r>
            <a:r>
              <a:rPr lang="en-GB" dirty="0"/>
              <a:t> Pilgrims walk ancient routes, meeting others and reflecting.</a:t>
            </a:r>
          </a:p>
          <a:p>
            <a:r>
              <a:rPr lang="en-GB" b="1" dirty="0"/>
              <a:t>Why it’s experiential:</a:t>
            </a:r>
            <a:r>
              <a:rPr lang="en-GB" dirty="0"/>
              <a:t> Deep personal meaning, self-reflection, community.</a:t>
            </a:r>
          </a:p>
          <a:p>
            <a:r>
              <a:rPr lang="en-GB" i="1" dirty="0"/>
              <a:t>Spiritual tourism and slow travel as experiential frameworks.</a:t>
            </a:r>
            <a:endParaRPr lang="en-GB" dirty="0"/>
          </a:p>
          <a:p>
            <a:r>
              <a:rPr lang="en-GB" dirty="0">
                <a:hlinkClick r:id="rId2"/>
              </a:rPr>
              <a:t>https://santiagoways.com/</a:t>
            </a:r>
            <a:endParaRPr lang="en-GB" dirty="0"/>
          </a:p>
          <a:p>
            <a:endParaRPr lang="en-GB" dirty="0"/>
          </a:p>
          <a:p>
            <a:endParaRPr lang="en-GB" dirty="0"/>
          </a:p>
        </p:txBody>
      </p:sp>
    </p:spTree>
    <p:extLst>
      <p:ext uri="{BB962C8B-B14F-4D97-AF65-F5344CB8AC3E}">
        <p14:creationId xmlns:p14="http://schemas.microsoft.com/office/powerpoint/2010/main" val="1976437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2DB55-69AB-F0A4-FF60-C2BF4EBC9D95}"/>
              </a:ext>
            </a:extLst>
          </p:cNvPr>
          <p:cNvSpPr>
            <a:spLocks noGrp="1"/>
          </p:cNvSpPr>
          <p:nvPr>
            <p:ph type="title"/>
          </p:nvPr>
        </p:nvSpPr>
        <p:spPr>
          <a:xfrm>
            <a:off x="838200" y="365126"/>
            <a:ext cx="10515600" cy="1325563"/>
          </a:xfrm>
        </p:spPr>
        <p:txBody>
          <a:bodyPr anchor="ctr">
            <a:normAutofit/>
          </a:bodyPr>
          <a:lstStyle/>
          <a:p>
            <a:r>
              <a:rPr lang="en-GB" b="1" dirty="0"/>
              <a:t>Sustainable &amp; Responsible Tourism</a:t>
            </a:r>
          </a:p>
        </p:txBody>
      </p:sp>
      <p:sp>
        <p:nvSpPr>
          <p:cNvPr id="3" name="Content Placeholder 2">
            <a:extLst>
              <a:ext uri="{FF2B5EF4-FFF2-40B4-BE49-F238E27FC236}">
                <a16:creationId xmlns:a16="http://schemas.microsoft.com/office/drawing/2014/main" id="{FB91CB18-8F17-F4A7-1A51-C17454DAC3C5}"/>
              </a:ext>
            </a:extLst>
          </p:cNvPr>
          <p:cNvSpPr>
            <a:spLocks noGrp="1"/>
          </p:cNvSpPr>
          <p:nvPr>
            <p:ph sz="half" idx="1"/>
          </p:nvPr>
        </p:nvSpPr>
        <p:spPr>
          <a:xfrm>
            <a:off x="838200" y="1825625"/>
            <a:ext cx="5156200" cy="3809862"/>
          </a:xfrm>
        </p:spPr>
        <p:txBody>
          <a:bodyPr>
            <a:normAutofit/>
          </a:bodyPr>
          <a:lstStyle/>
          <a:p>
            <a:r>
              <a:rPr lang="en-GB" sz="2200" b="1"/>
              <a:t>Wilderness Safaris (Southern Africa)</a:t>
            </a:r>
          </a:p>
          <a:p>
            <a:r>
              <a:rPr lang="en-GB" sz="2200" b="1"/>
              <a:t>Focus:</a:t>
            </a:r>
            <a:r>
              <a:rPr lang="en-GB" sz="2200"/>
              <a:t> Conservation through luxury ecotourism</a:t>
            </a:r>
          </a:p>
          <a:p>
            <a:r>
              <a:rPr lang="en-GB" sz="2200" b="1"/>
              <a:t>Practices:</a:t>
            </a:r>
            <a:r>
              <a:rPr lang="en-GB" sz="2200"/>
              <a:t> Funds wildlife protection and community education via high-end safaris.</a:t>
            </a:r>
          </a:p>
          <a:p>
            <a:r>
              <a:rPr lang="en-GB" sz="2200" b="1"/>
              <a:t>Impact:</a:t>
            </a:r>
            <a:r>
              <a:rPr lang="en-GB" sz="2200"/>
              <a:t> Protects over 2.3 million hectares of wilderness.</a:t>
            </a:r>
          </a:p>
          <a:p>
            <a:r>
              <a:rPr lang="en-GB" sz="2200" b="1"/>
              <a:t>Teaching angle:</a:t>
            </a:r>
            <a:r>
              <a:rPr lang="en-GB" sz="2200"/>
              <a:t> </a:t>
            </a:r>
            <a:r>
              <a:rPr lang="en-GB" sz="2200" i="1"/>
              <a:t>Balancing conservation and commercial tourism.</a:t>
            </a:r>
            <a:endParaRPr lang="en-GB" sz="2200"/>
          </a:p>
          <a:p>
            <a:endParaRPr lang="en-GB" sz="2200"/>
          </a:p>
        </p:txBody>
      </p:sp>
      <p:pic>
        <p:nvPicPr>
          <p:cNvPr id="4" name="Picture 3">
            <a:extLst>
              <a:ext uri="{FF2B5EF4-FFF2-40B4-BE49-F238E27FC236}">
                <a16:creationId xmlns:a16="http://schemas.microsoft.com/office/drawing/2014/main" id="{7852B8BD-94AE-6AF6-AA39-850E3326F199}"/>
              </a:ext>
            </a:extLst>
          </p:cNvPr>
          <p:cNvPicPr>
            <a:picLocks noChangeAspect="1"/>
          </p:cNvPicPr>
          <p:nvPr/>
        </p:nvPicPr>
        <p:blipFill>
          <a:blip r:embed="rId2"/>
          <a:srcRect r="-1" b="1354"/>
          <a:stretch>
            <a:fillRect/>
          </a:stretch>
        </p:blipFill>
        <p:spPr>
          <a:xfrm>
            <a:off x="6197600" y="1825625"/>
            <a:ext cx="5156200" cy="3809862"/>
          </a:xfrm>
          <a:prstGeom prst="rect">
            <a:avLst/>
          </a:prstGeom>
          <a:noFill/>
        </p:spPr>
      </p:pic>
    </p:spTree>
    <p:extLst>
      <p:ext uri="{BB962C8B-B14F-4D97-AF65-F5344CB8AC3E}">
        <p14:creationId xmlns:p14="http://schemas.microsoft.com/office/powerpoint/2010/main" val="7512088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8DA40F0-E036-87CB-302E-5B27DFBE2990}"/>
              </a:ext>
            </a:extLst>
          </p:cNvPr>
          <p:cNvPicPr>
            <a:picLocks noChangeAspect="1"/>
          </p:cNvPicPr>
          <p:nvPr/>
        </p:nvPicPr>
        <p:blipFill>
          <a:blip r:embed="rId2"/>
          <a:stretch>
            <a:fillRect/>
          </a:stretch>
        </p:blipFill>
        <p:spPr>
          <a:xfrm>
            <a:off x="8787313" y="170439"/>
            <a:ext cx="3219563" cy="1812420"/>
          </a:xfrm>
          <a:prstGeom prst="rect">
            <a:avLst/>
          </a:prstGeom>
        </p:spPr>
      </p:pic>
      <p:sp>
        <p:nvSpPr>
          <p:cNvPr id="2" name="Title 1">
            <a:extLst>
              <a:ext uri="{FF2B5EF4-FFF2-40B4-BE49-F238E27FC236}">
                <a16:creationId xmlns:a16="http://schemas.microsoft.com/office/drawing/2014/main" id="{E6ED2057-E1A1-5CE6-D8A7-E2CBA08D2155}"/>
              </a:ext>
            </a:extLst>
          </p:cNvPr>
          <p:cNvSpPr>
            <a:spLocks noGrp="1"/>
          </p:cNvSpPr>
          <p:nvPr>
            <p:ph type="title"/>
          </p:nvPr>
        </p:nvSpPr>
        <p:spPr>
          <a:xfrm>
            <a:off x="0" y="0"/>
            <a:ext cx="10515600" cy="1325563"/>
          </a:xfrm>
        </p:spPr>
        <p:txBody>
          <a:bodyPr/>
          <a:lstStyle/>
          <a:p>
            <a:r>
              <a:rPr lang="en-GB"/>
              <a:t>Marketing Factors </a:t>
            </a:r>
          </a:p>
        </p:txBody>
      </p:sp>
      <p:sp>
        <p:nvSpPr>
          <p:cNvPr id="3" name="Content Placeholder 2">
            <a:extLst>
              <a:ext uri="{FF2B5EF4-FFF2-40B4-BE49-F238E27FC236}">
                <a16:creationId xmlns:a16="http://schemas.microsoft.com/office/drawing/2014/main" id="{4FD558D4-B37A-D82B-B1CE-0CA20B9A0830}"/>
              </a:ext>
            </a:extLst>
          </p:cNvPr>
          <p:cNvSpPr>
            <a:spLocks noGrp="1"/>
          </p:cNvSpPr>
          <p:nvPr>
            <p:ph idx="1"/>
          </p:nvPr>
        </p:nvSpPr>
        <p:spPr>
          <a:xfrm>
            <a:off x="0" y="1076649"/>
            <a:ext cx="9138525" cy="4699950"/>
          </a:xfrm>
        </p:spPr>
        <p:txBody>
          <a:bodyPr>
            <a:normAutofit fontScale="77500" lnSpcReduction="20000"/>
          </a:bodyPr>
          <a:lstStyle/>
          <a:p>
            <a:pPr>
              <a:lnSpc>
                <a:spcPct val="120000"/>
              </a:lnSpc>
            </a:pPr>
            <a:r>
              <a:rPr lang="en-GB" b="0" i="0" dirty="0">
                <a:solidFill>
                  <a:srgbClr val="374151"/>
                </a:solidFill>
                <a:effectLst/>
                <a:latin typeface="Söhne"/>
              </a:rPr>
              <a:t>Marketing plays a crucial role in the </a:t>
            </a:r>
            <a:r>
              <a:rPr lang="en-GB" b="1" i="0" dirty="0">
                <a:solidFill>
                  <a:srgbClr val="374151"/>
                </a:solidFill>
                <a:effectLst/>
                <a:latin typeface="Söhne"/>
              </a:rPr>
              <a:t>success of tourism events</a:t>
            </a:r>
            <a:r>
              <a:rPr lang="en-GB" b="0" i="0" dirty="0">
                <a:solidFill>
                  <a:srgbClr val="374151"/>
                </a:solidFill>
                <a:effectLst/>
                <a:latin typeface="Söhne"/>
              </a:rPr>
              <a:t>. Effective marketing strategies help </a:t>
            </a:r>
            <a:r>
              <a:rPr lang="en-GB" b="1" i="0" dirty="0">
                <a:solidFill>
                  <a:srgbClr val="374151"/>
                </a:solidFill>
                <a:effectLst/>
                <a:latin typeface="Söhne"/>
              </a:rPr>
              <a:t>attract attendees, create buzz, and build anticipation for the event</a:t>
            </a:r>
            <a:r>
              <a:rPr lang="en-GB" b="0" i="0" dirty="0">
                <a:solidFill>
                  <a:srgbClr val="374151"/>
                </a:solidFill>
                <a:effectLst/>
                <a:latin typeface="Söhne"/>
              </a:rPr>
              <a:t>. </a:t>
            </a:r>
          </a:p>
          <a:p>
            <a:pPr>
              <a:lnSpc>
                <a:spcPct val="120000"/>
              </a:lnSpc>
            </a:pPr>
            <a:r>
              <a:rPr lang="en-GB" b="1" i="0" dirty="0">
                <a:effectLst/>
                <a:latin typeface="Söhne"/>
              </a:rPr>
              <a:t>Target Audience Segmentation:</a:t>
            </a:r>
            <a:r>
              <a:rPr lang="en-GB" b="0" i="0" dirty="0">
                <a:solidFill>
                  <a:srgbClr val="374151"/>
                </a:solidFill>
                <a:effectLst/>
                <a:latin typeface="Söhne"/>
              </a:rPr>
              <a:t> Identify and understand your target audience. Segment them based on demographics, interests, and behaviours to </a:t>
            </a:r>
            <a:r>
              <a:rPr lang="en-GB" b="1" i="0" dirty="0">
                <a:solidFill>
                  <a:srgbClr val="374151"/>
                </a:solidFill>
                <a:effectLst/>
                <a:latin typeface="Söhne"/>
              </a:rPr>
              <a:t>tailor marketing messages</a:t>
            </a:r>
            <a:r>
              <a:rPr lang="en-GB" b="0" i="0" dirty="0">
                <a:solidFill>
                  <a:srgbClr val="374151"/>
                </a:solidFill>
                <a:effectLst/>
                <a:latin typeface="Söhne"/>
              </a:rPr>
              <a:t> and strategies for specific groups.</a:t>
            </a:r>
          </a:p>
          <a:p>
            <a:pPr>
              <a:lnSpc>
                <a:spcPct val="120000"/>
              </a:lnSpc>
            </a:pPr>
            <a:r>
              <a:rPr lang="en-GB" b="1" i="0" dirty="0">
                <a:solidFill>
                  <a:srgbClr val="374151"/>
                </a:solidFill>
                <a:effectLst/>
                <a:latin typeface="Söhne"/>
              </a:rPr>
              <a:t>Content Marketing:</a:t>
            </a:r>
            <a:r>
              <a:rPr lang="en-GB" b="0" i="0" dirty="0">
                <a:solidFill>
                  <a:srgbClr val="374151"/>
                </a:solidFill>
                <a:effectLst/>
                <a:latin typeface="Söhne"/>
              </a:rPr>
              <a:t> Create high-quality content related to the event, such as blog posts, articles, videos, and infographics, to engage potential attendees and provide valuable information.</a:t>
            </a:r>
          </a:p>
          <a:p>
            <a:pPr>
              <a:lnSpc>
                <a:spcPct val="120000"/>
              </a:lnSpc>
            </a:pPr>
            <a:r>
              <a:rPr lang="en-GB" b="1" i="0" dirty="0">
                <a:solidFill>
                  <a:srgbClr val="374151"/>
                </a:solidFill>
                <a:effectLst/>
                <a:latin typeface="Söhne"/>
              </a:rPr>
              <a:t>Social Media Marketing:</a:t>
            </a:r>
            <a:r>
              <a:rPr lang="en-GB" b="0" i="0" dirty="0">
                <a:solidFill>
                  <a:srgbClr val="374151"/>
                </a:solidFill>
                <a:effectLst/>
                <a:latin typeface="Söhne"/>
              </a:rPr>
              <a:t> Use </a:t>
            </a:r>
            <a:r>
              <a:rPr lang="en-GB" b="1" i="0" dirty="0">
                <a:solidFill>
                  <a:srgbClr val="374151"/>
                </a:solidFill>
                <a:effectLst/>
                <a:latin typeface="Söhne"/>
              </a:rPr>
              <a:t>social media platforms to promote </a:t>
            </a:r>
            <a:r>
              <a:rPr lang="en-GB" b="0" i="0" dirty="0">
                <a:solidFill>
                  <a:srgbClr val="374151"/>
                </a:solidFill>
                <a:effectLst/>
                <a:latin typeface="Söhne"/>
              </a:rPr>
              <a:t>the event, engage with your audience, and create a sense of community. Leverage paid advertising on platforms like Facebook, Instagram, and Twitter.</a:t>
            </a:r>
          </a:p>
          <a:p>
            <a:endParaRPr lang="en-GB" dirty="0"/>
          </a:p>
        </p:txBody>
      </p:sp>
    </p:spTree>
    <p:extLst>
      <p:ext uri="{BB962C8B-B14F-4D97-AF65-F5344CB8AC3E}">
        <p14:creationId xmlns:p14="http://schemas.microsoft.com/office/powerpoint/2010/main" val="331305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209957-DFB7-45D7-2C25-AD2CC0DB4BA5}"/>
              </a:ext>
            </a:extLst>
          </p:cNvPr>
          <p:cNvSpPr>
            <a:spLocks noGrp="1"/>
          </p:cNvSpPr>
          <p:nvPr>
            <p:ph type="title"/>
          </p:nvPr>
        </p:nvSpPr>
        <p:spPr>
          <a:xfrm>
            <a:off x="99291" y="18255"/>
            <a:ext cx="10515600" cy="1325563"/>
          </a:xfrm>
        </p:spPr>
        <p:txBody>
          <a:bodyPr>
            <a:normAutofit/>
          </a:bodyPr>
          <a:lstStyle/>
          <a:p>
            <a:r>
              <a:rPr lang="en-GB" sz="4000" b="1"/>
              <a:t>Marketing Factors</a:t>
            </a:r>
          </a:p>
        </p:txBody>
      </p:sp>
      <p:sp>
        <p:nvSpPr>
          <p:cNvPr id="3" name="Content Placeholder 2">
            <a:extLst>
              <a:ext uri="{FF2B5EF4-FFF2-40B4-BE49-F238E27FC236}">
                <a16:creationId xmlns:a16="http://schemas.microsoft.com/office/drawing/2014/main" id="{5ED65970-879B-169F-87B3-001B6E982405}"/>
              </a:ext>
            </a:extLst>
          </p:cNvPr>
          <p:cNvSpPr>
            <a:spLocks noGrp="1"/>
          </p:cNvSpPr>
          <p:nvPr>
            <p:ph idx="1"/>
          </p:nvPr>
        </p:nvSpPr>
        <p:spPr>
          <a:xfrm>
            <a:off x="436929" y="1081904"/>
            <a:ext cx="8623099" cy="4556702"/>
          </a:xfrm>
        </p:spPr>
        <p:txBody>
          <a:bodyPr>
            <a:normAutofit fontScale="85000" lnSpcReduction="10000"/>
          </a:bodyPr>
          <a:lstStyle/>
          <a:p>
            <a:pPr marL="0" indent="0" algn="l">
              <a:lnSpc>
                <a:spcPct val="110000"/>
              </a:lnSpc>
              <a:buNone/>
            </a:pPr>
            <a:r>
              <a:rPr lang="en-GB" b="1" i="0">
                <a:solidFill>
                  <a:srgbClr val="374151"/>
                </a:solidFill>
                <a:effectLst/>
              </a:rPr>
              <a:t>Influencer Marketing:</a:t>
            </a:r>
            <a:r>
              <a:rPr lang="en-GB" b="0" i="0">
                <a:solidFill>
                  <a:srgbClr val="374151"/>
                </a:solidFill>
                <a:effectLst/>
              </a:rPr>
              <a:t> Partner with influencers in your event's niche or industry. They can </a:t>
            </a:r>
            <a:r>
              <a:rPr lang="en-GB" b="1" i="0">
                <a:solidFill>
                  <a:srgbClr val="374151"/>
                </a:solidFill>
                <a:effectLst/>
              </a:rPr>
              <a:t>help promote the event </a:t>
            </a:r>
            <a:r>
              <a:rPr lang="en-GB" b="0" i="0">
                <a:solidFill>
                  <a:srgbClr val="374151"/>
                </a:solidFill>
                <a:effectLst/>
              </a:rPr>
              <a:t>to their followers, providing authenticity and credibility.</a:t>
            </a:r>
          </a:p>
          <a:p>
            <a:pPr marL="0" indent="0" algn="l">
              <a:lnSpc>
                <a:spcPct val="110000"/>
              </a:lnSpc>
              <a:buNone/>
            </a:pPr>
            <a:r>
              <a:rPr lang="en-GB" b="1" i="0">
                <a:solidFill>
                  <a:srgbClr val="374151"/>
                </a:solidFill>
                <a:effectLst/>
              </a:rPr>
              <a:t>Event Partnerships:</a:t>
            </a:r>
            <a:r>
              <a:rPr lang="en-GB" b="0" i="0">
                <a:solidFill>
                  <a:srgbClr val="374151"/>
                </a:solidFill>
                <a:effectLst/>
              </a:rPr>
              <a:t> Collaborate with local businesses, tourism boards, and complementary </a:t>
            </a:r>
            <a:r>
              <a:rPr lang="en-GB" b="1" i="0">
                <a:solidFill>
                  <a:srgbClr val="374151"/>
                </a:solidFill>
                <a:effectLst/>
              </a:rPr>
              <a:t>events to cross-promote</a:t>
            </a:r>
            <a:r>
              <a:rPr lang="en-GB" b="0" i="0">
                <a:solidFill>
                  <a:srgbClr val="374151"/>
                </a:solidFill>
                <a:effectLst/>
              </a:rPr>
              <a:t>. Partnerships can expand your reach and attract a broader audience.</a:t>
            </a:r>
          </a:p>
          <a:p>
            <a:pPr marL="0" indent="0" algn="l">
              <a:lnSpc>
                <a:spcPct val="110000"/>
              </a:lnSpc>
              <a:buNone/>
            </a:pPr>
            <a:r>
              <a:rPr lang="en-GB" b="1" i="0">
                <a:solidFill>
                  <a:srgbClr val="374151"/>
                </a:solidFill>
                <a:effectLst/>
              </a:rPr>
              <a:t>Event Teasers and Countdowns:</a:t>
            </a:r>
            <a:r>
              <a:rPr lang="en-GB" b="0" i="0">
                <a:solidFill>
                  <a:srgbClr val="374151"/>
                </a:solidFill>
                <a:effectLst/>
              </a:rPr>
              <a:t> Build excitement by releasing event teasers, countdowns, and sneak peeks. Create a sense of anticipation among your audience.</a:t>
            </a:r>
          </a:p>
          <a:p>
            <a:pPr marL="0" indent="0" algn="l">
              <a:lnSpc>
                <a:spcPct val="110000"/>
              </a:lnSpc>
              <a:buNone/>
            </a:pPr>
            <a:r>
              <a:rPr lang="en-GB" b="1" i="0">
                <a:solidFill>
                  <a:srgbClr val="374151"/>
                </a:solidFill>
                <a:effectLst/>
              </a:rPr>
              <a:t>Early Bird and Discounted Tickets:</a:t>
            </a:r>
            <a:r>
              <a:rPr lang="en-GB" b="0" i="0">
                <a:solidFill>
                  <a:srgbClr val="374151"/>
                </a:solidFill>
                <a:effectLst/>
              </a:rPr>
              <a:t> Offer special pricing to incentivize early registrations and create a sense of urgency.</a:t>
            </a:r>
          </a:p>
          <a:p>
            <a:pPr marL="0" indent="0">
              <a:buNone/>
            </a:pPr>
            <a:endParaRPr lang="en-GB"/>
          </a:p>
        </p:txBody>
      </p:sp>
      <p:pic>
        <p:nvPicPr>
          <p:cNvPr id="4" name="Picture 3">
            <a:extLst>
              <a:ext uri="{FF2B5EF4-FFF2-40B4-BE49-F238E27FC236}">
                <a16:creationId xmlns:a16="http://schemas.microsoft.com/office/drawing/2014/main" id="{F2950DD0-ACF8-B754-602B-A21536849A4F}"/>
              </a:ext>
            </a:extLst>
          </p:cNvPr>
          <p:cNvPicPr>
            <a:picLocks noChangeAspect="1"/>
          </p:cNvPicPr>
          <p:nvPr/>
        </p:nvPicPr>
        <p:blipFill>
          <a:blip r:embed="rId2"/>
          <a:stretch>
            <a:fillRect/>
          </a:stretch>
        </p:blipFill>
        <p:spPr>
          <a:xfrm>
            <a:off x="9061868" y="1218145"/>
            <a:ext cx="3390814" cy="3390814"/>
          </a:xfrm>
          <a:prstGeom prst="rect">
            <a:avLst/>
          </a:prstGeom>
        </p:spPr>
      </p:pic>
    </p:spTree>
    <p:extLst>
      <p:ext uri="{BB962C8B-B14F-4D97-AF65-F5344CB8AC3E}">
        <p14:creationId xmlns:p14="http://schemas.microsoft.com/office/powerpoint/2010/main" val="2792842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5C408-452A-1E34-9473-A1CC472F58CE}"/>
              </a:ext>
            </a:extLst>
          </p:cNvPr>
          <p:cNvSpPr>
            <a:spLocks noGrp="1"/>
          </p:cNvSpPr>
          <p:nvPr>
            <p:ph type="title"/>
          </p:nvPr>
        </p:nvSpPr>
        <p:spPr/>
        <p:txBody>
          <a:bodyPr/>
          <a:lstStyle/>
          <a:p>
            <a:pPr algn="r"/>
            <a:r>
              <a:rPr lang="en-GB"/>
              <a:t>References</a:t>
            </a:r>
          </a:p>
        </p:txBody>
      </p:sp>
      <p:sp>
        <p:nvSpPr>
          <p:cNvPr id="3" name="Content Placeholder 2">
            <a:extLst>
              <a:ext uri="{FF2B5EF4-FFF2-40B4-BE49-F238E27FC236}">
                <a16:creationId xmlns:a16="http://schemas.microsoft.com/office/drawing/2014/main" id="{8103DA36-EA95-7BF5-3293-EC87C1D9B3B4}"/>
              </a:ext>
            </a:extLst>
          </p:cNvPr>
          <p:cNvSpPr>
            <a:spLocks noGrp="1"/>
          </p:cNvSpPr>
          <p:nvPr>
            <p:ph idx="1"/>
          </p:nvPr>
        </p:nvSpPr>
        <p:spPr>
          <a:xfrm>
            <a:off x="764309" y="1409988"/>
            <a:ext cx="10515600" cy="4351338"/>
          </a:xfrm>
        </p:spPr>
        <p:txBody>
          <a:bodyPr>
            <a:normAutofit fontScale="62500" lnSpcReduction="20000"/>
          </a:bodyPr>
          <a:lstStyle/>
          <a:p>
            <a:pPr algn="l" fontAlgn="base"/>
            <a:r>
              <a:rPr lang="en-GB" b="0" i="0">
                <a:solidFill>
                  <a:srgbClr val="444444"/>
                </a:solidFill>
                <a:effectLst/>
                <a:latin typeface="open sans" panose="020B0606030504020204" pitchFamily="34" charset="0"/>
              </a:rPr>
              <a:t>Goldblatt, J. (1997) Special Events Best Practices in Modern Event Management, New York: John Wiley.</a:t>
            </a:r>
          </a:p>
          <a:p>
            <a:pPr algn="l" fontAlgn="base"/>
            <a:r>
              <a:rPr lang="en-GB" b="0" i="0">
                <a:solidFill>
                  <a:srgbClr val="444444"/>
                </a:solidFill>
                <a:effectLst/>
                <a:latin typeface="open sans" panose="020B0606030504020204" pitchFamily="34" charset="0"/>
              </a:rPr>
              <a:t>Goldblatt, J. (2002) Special Events: Twenty-First Century Global Event Management, New York: Wiley.</a:t>
            </a:r>
          </a:p>
          <a:p>
            <a:r>
              <a:rPr lang="en-GB"/>
              <a:t>Kim, J.-H. (2010). Determining the factors affecting the memorable nature of travel experiences. Journal of Travel &amp; Tourism Marketing, 27(8), 780–796. https://doi.org/10.1080/10548408.2010.526897 [Taylor &amp; Francis Online], [Web of Science ®], [Google Scholar]</a:t>
            </a:r>
          </a:p>
          <a:p>
            <a:r>
              <a:rPr lang="en-GB"/>
              <a:t>Mossberg, L. (2008). Extraordinary experiences through storytelling. Scandinavian Journal of Hospitality and Tourism, 8(3), 195–210.  https://doi.org/10.1080/15022250802532443 [Taylor &amp; Francis Online].</a:t>
            </a:r>
          </a:p>
          <a:p>
            <a:r>
              <a:rPr lang="en-GB">
                <a:effectLst/>
              </a:rPr>
              <a:t>Page, S.J. and Connell, J. (2015) </a:t>
            </a:r>
            <a:r>
              <a:rPr lang="en-GB" i="1">
                <a:effectLst/>
              </a:rPr>
              <a:t>The Routledge Handbook of Events</a:t>
            </a:r>
            <a:r>
              <a:rPr lang="en-GB">
                <a:effectLst/>
              </a:rPr>
              <a:t>. London: Routledge. </a:t>
            </a:r>
          </a:p>
          <a:p>
            <a:r>
              <a:rPr lang="en-GB"/>
              <a:t>Schmitt, B. (1999). Experiential marketing. Journal of Marketing Management, 15(1-3), 53–67. https://doi.org/10.1362/026725799784870496 [Taylor &amp; Francis Online], [Google Scholar]</a:t>
            </a:r>
          </a:p>
          <a:p>
            <a:r>
              <a:rPr lang="en-GB"/>
              <a:t>Walls, A. R., </a:t>
            </a:r>
            <a:r>
              <a:rPr lang="en-GB" err="1"/>
              <a:t>Okumus</a:t>
            </a:r>
            <a:r>
              <a:rPr lang="en-GB"/>
              <a:t>, F., Wang, Y., &amp; Kwun, D. J.-W. (2011). An epistemological view of consumer experiences. International Journal of Hospitality Management, 30(1), 10–21. https://doi.org/10.1016/j.ijhm.2010.03.008 [</a:t>
            </a:r>
            <a:r>
              <a:rPr lang="en-GB" err="1"/>
              <a:t>Crossref</a:t>
            </a:r>
            <a:r>
              <a:rPr lang="en-GB"/>
              <a:t>], [Web of Science ®], [Google Scholar]</a:t>
            </a:r>
          </a:p>
          <a:p>
            <a:r>
              <a:rPr lang="en-GB">
                <a:effectLst/>
              </a:rPr>
              <a:t>Yung, R. </a:t>
            </a:r>
            <a:r>
              <a:rPr lang="en-GB" i="1">
                <a:effectLst/>
              </a:rPr>
              <a:t>et al.</a:t>
            </a:r>
            <a:r>
              <a:rPr lang="en-GB">
                <a:effectLst/>
              </a:rPr>
              <a:t> (2022) ‘Towards a typology of virtual events’, </a:t>
            </a:r>
            <a:r>
              <a:rPr lang="en-GB" i="1">
                <a:effectLst/>
              </a:rPr>
              <a:t>Tourism Management</a:t>
            </a:r>
            <a:r>
              <a:rPr lang="en-GB">
                <a:effectLst/>
              </a:rPr>
              <a:t>, 92, p. 104560. doi:10.1016/j.tourman.2022.104560. </a:t>
            </a:r>
          </a:p>
          <a:p>
            <a:endParaRPr lang="en-GB"/>
          </a:p>
          <a:p>
            <a:endParaRPr lang="en-GB"/>
          </a:p>
        </p:txBody>
      </p:sp>
    </p:spTree>
    <p:extLst>
      <p:ext uri="{BB962C8B-B14F-4D97-AF65-F5344CB8AC3E}">
        <p14:creationId xmlns:p14="http://schemas.microsoft.com/office/powerpoint/2010/main" val="2786996844"/>
      </p:ext>
    </p:extLst>
  </p:cSld>
  <p:clrMapOvr>
    <a:masterClrMapping/>
  </p:clrMapOvr>
</p:sld>
</file>

<file path=ppt/theme/theme1.xml><?xml version="1.0" encoding="utf-8"?>
<a:theme xmlns:a="http://schemas.openxmlformats.org/drawingml/2006/main" name="AccessTheme1">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ssTheme1" id="{4A743EA0-3240-4C89-A64D-C2DD15507F80}" vid="{696D0484-4830-4FC9-808D-CF1128257DFF}"/>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AccessTheme1 1</Template>
  <TotalTime>0</TotalTime>
  <Words>4002</Words>
  <Application>Microsoft Office PowerPoint</Application>
  <PresentationFormat>Widescreen</PresentationFormat>
  <Paragraphs>202</Paragraphs>
  <Slides>31</Slides>
  <Notes>0</Notes>
  <HiddenSlides>0</HiddenSlides>
  <MMClips>1</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31</vt:i4>
      </vt:variant>
    </vt:vector>
  </HeadingPairs>
  <TitlesOfParts>
    <vt:vector size="40" baseType="lpstr">
      <vt:lpstr>NeuePlak-Text</vt:lpstr>
      <vt:lpstr>Söhne</vt:lpstr>
      <vt:lpstr>Arial</vt:lpstr>
      <vt:lpstr>Calibri</vt:lpstr>
      <vt:lpstr>Calibri Light</vt:lpstr>
      <vt:lpstr>open sans</vt:lpstr>
      <vt:lpstr>AccessTheme1</vt:lpstr>
      <vt:lpstr>Accessible 2</vt:lpstr>
      <vt:lpstr>Sub Title 1</vt:lpstr>
      <vt:lpstr>TELI </vt:lpstr>
      <vt:lpstr>THIS WEEK</vt:lpstr>
      <vt:lpstr>Event Typology</vt:lpstr>
      <vt:lpstr>Visitor typology</vt:lpstr>
      <vt:lpstr>Virtual Events</vt:lpstr>
      <vt:lpstr>PowerPoint Presentation</vt:lpstr>
      <vt:lpstr>PowerPoint Presentation</vt:lpstr>
      <vt:lpstr>Sports Tourism</vt:lpstr>
      <vt:lpstr>Typology of cultural heritage tourists</vt:lpstr>
      <vt:lpstr>Typology of cultural heritage tourists</vt:lpstr>
      <vt:lpstr>Typology of cultural heritage tourists</vt:lpstr>
      <vt:lpstr>Visitor Experiences</vt:lpstr>
      <vt:lpstr>TOURISM EVENTS LIFECYCLE AND LEISURE</vt:lpstr>
      <vt:lpstr>Leisure and the lifecycle of tourism:</vt:lpstr>
      <vt:lpstr>Leisure and the lifecycle of tourism:</vt:lpstr>
      <vt:lpstr>Events experience and consumer satisfaction</vt:lpstr>
      <vt:lpstr>Events experience and consumer satisfaction</vt:lpstr>
      <vt:lpstr>When to evaluate events</vt:lpstr>
      <vt:lpstr>What are the types of event evaluation?</vt:lpstr>
      <vt:lpstr>Needs / trends in Tourism events industry</vt:lpstr>
      <vt:lpstr>Needs / trends in Tourism events industry</vt:lpstr>
      <vt:lpstr>Needs / trends in Tourism events industry</vt:lpstr>
      <vt:lpstr>PowerPoint Presentation</vt:lpstr>
      <vt:lpstr>Task </vt:lpstr>
      <vt:lpstr>Socially responsible examples</vt:lpstr>
      <vt:lpstr>Fandom and Niche Events</vt:lpstr>
      <vt:lpstr>Experiential travel Events</vt:lpstr>
      <vt:lpstr>Sustainable &amp; Responsible Tourism</vt:lpstr>
      <vt:lpstr>Marketing Factors </vt:lpstr>
      <vt:lpstr>Marketing Factors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TELI </dc:title>
  <dc:creator>Deborah Jenkins</dc:creator>
  <cp:lastModifiedBy>Deborah Jenkins</cp:lastModifiedBy>
  <cp:revision>2</cp:revision>
  <dcterms:created xsi:type="dcterms:W3CDTF">2023-11-06T15:01:23Z</dcterms:created>
  <dcterms:modified xsi:type="dcterms:W3CDTF">2025-11-14T13:24:56Z</dcterms:modified>
</cp:coreProperties>
</file>