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5" r:id="rId2"/>
  </p:sldMasterIdLst>
  <p:notesMasterIdLst>
    <p:notesMasterId r:id="rId20"/>
  </p:notesMasterIdLst>
  <p:handoutMasterIdLst>
    <p:handoutMasterId r:id="rId21"/>
  </p:handoutMasterIdLst>
  <p:sldIdLst>
    <p:sldId id="277" r:id="rId3"/>
    <p:sldId id="331" r:id="rId4"/>
    <p:sldId id="320" r:id="rId5"/>
    <p:sldId id="321" r:id="rId6"/>
    <p:sldId id="330" r:id="rId7"/>
    <p:sldId id="332" r:id="rId8"/>
    <p:sldId id="334" r:id="rId9"/>
    <p:sldId id="324" r:id="rId10"/>
    <p:sldId id="335" r:id="rId11"/>
    <p:sldId id="336" r:id="rId12"/>
    <p:sldId id="333" r:id="rId13"/>
    <p:sldId id="326" r:id="rId14"/>
    <p:sldId id="337" r:id="rId15"/>
    <p:sldId id="258" r:id="rId16"/>
    <p:sldId id="257" r:id="rId17"/>
    <p:sldId id="256" r:id="rId18"/>
    <p:sldId id="31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989"/>
    <a:srgbClr val="FFFFFF"/>
    <a:srgbClr val="990033"/>
    <a:srgbClr val="003E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32801C-A265-40A1-A114-96A3742550FE}" v="187" dt="2025-05-13T05:37:52.721"/>
  </p1510:revLst>
</p1510:revInfo>
</file>

<file path=ppt/tableStyles.xml><?xml version="1.0" encoding="utf-8"?>
<a:tblStyleLst xmlns:a="http://schemas.openxmlformats.org/drawingml/2006/main" def="{5C22544A-7EE6-4342-B048-85BDC9FD1C3A}"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43" d="100"/>
          <a:sy n="43" d="100"/>
        </p:scale>
        <p:origin x="2804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microsoft.com/office/2015/10/relationships/revisionInfo" Target="revisionInfo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C98272-6967-98D4-E3F1-904E81886E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819C0E-BB55-E499-68D7-7EBC3DD332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0E6F5F-F619-4810-9F69-D1FE301E00A7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B55685-0AFC-EC35-EF3B-40F9D02803A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B20499-560D-1C2B-10F9-1D3057D643E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077FC-B652-4EE5-A302-09BC4FE80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83434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E3DE3B-B0CF-4E0B-AC32-EB0DA2B0DEB4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8842F9-EA7B-4795-8131-5DDC03D86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705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5507" y="5776972"/>
            <a:ext cx="356492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431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873" y="5676492"/>
            <a:ext cx="365126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910872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25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9130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5202" y="489450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005" y="6465069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449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7912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8474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835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128387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5698949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4899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7482" y="4904378"/>
            <a:ext cx="2743200" cy="351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3116" y="6484567"/>
            <a:ext cx="351933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61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901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957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2305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908971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79533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168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88777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5833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87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36053" y="5795999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700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875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6101" y="5795999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92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1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949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EC772-D3DB-E19E-4E7A-800997D980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13A96E-78E6-D9B8-6CD2-2B2772BB99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235491-BC63-2E91-5154-C0A56BA73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678F32-3DC2-8010-80CE-DBDCD7493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8CA1EA-4CB0-85A1-585B-8D2459875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752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23E32-62FB-4491-E0B6-6CE3FF4AC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319D0-D74E-39A1-C816-A58A24E928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0DD017-B2C9-96A8-453C-575D5C04A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83A9C2-270C-E92D-53EE-549316B97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20F0E8-9FE8-0E74-9FCE-9558F7813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1202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97D5D-2824-B0FF-E0F7-A68B8CEDE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2417EA-9339-9A98-FE52-0A903ACCFA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2383E-9DA0-6E72-CB58-A8AFBE4A6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D1DC4-14B5-929F-2815-317198788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85CC0-9E24-090C-839D-58158B5AF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2447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81B32-7546-C335-A89D-0EDB01276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4E85B-02CA-16B7-5B1E-73BDDA6CE5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A6D569-C00D-FDF0-FD16-2DB717EE40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10D5A9-F929-11FD-A27C-BF46B4FD0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1D0A9E-9939-BB2B-C31B-EA6039BC6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1FA1AE-4411-4F6A-6BBB-D5FE15EEF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7176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B6F91-2029-0C8A-6BE7-E8C02BAAA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750800-641E-0C2C-F455-3D16E6DD59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5102FF-D438-717A-1847-B2464314C6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1B337E-D000-5F4E-BFAE-CD5B5154DF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374176-8365-2B6D-41CB-3F263906F4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22EC14-83BA-1FC4-7502-F31B181D0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9A30C4-5614-0F68-1894-1F1A8325A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69E997-DFC8-9560-5248-96E7D6E7C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4332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8AF1E-B3F7-A932-94D6-D7D1AF8A3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1E016B-9FAE-B3BD-C12C-8D4E73940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DE2BD7-DD21-B43B-A575-CD2EF4FC8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D5A158-631F-43B1-6E7C-45F798E14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747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287872-C7E4-12F6-680B-6219ECC20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890083-8B11-1282-48F4-0367D594D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C93133-903A-17CE-1E3F-3838A4768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6095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5746D-4EF5-CD77-D33E-92D94AED2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231E2-7F3D-9217-1102-A2882C973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102BCE-1B26-54DA-D571-4CC08C5072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2D593F-5E73-8F1D-CB39-04E0421AA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F14446-BA13-314B-DF16-3683A72FD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E4AC3A-9E6E-946F-CBFA-634C3CF32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2159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5D51C-B3E7-B93B-6BF2-2B3415BAA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12ED02-D494-8D10-7764-00135137A7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15FDC0-9057-CD6C-BEB9-6F9FC371DF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5FE0E2-9A43-8F02-7FC4-63868E79EE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B80418-FDC0-7CAD-6F85-EEF46AA0A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D84F78-9A43-F172-5788-024C2D6EF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89749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C5E14-7852-33AB-6FA4-4B78A9FCC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0D4E3D-2BBE-DDCE-A4CD-A5E42BA8CA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093E8E-FA72-FC47-3624-99506609E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CFF1E5-2115-5AC6-5A09-F64AB49C0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DD2A1-8A4A-0F82-C726-2875554C7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102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29D518-3497-6082-C027-1D4C422C29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43F7AE-D0D6-4376-FEE4-6A115F4E08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E71AA3-A796-DC01-EF96-4AD9ABB27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1F123-91DD-E1BB-7E04-65ABFBBCC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5ADA36-D246-62C0-9FD0-F0F24FF50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981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45298" y="421881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6053" y="578938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100" b="1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6831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F436F5-A6E3-7946-5ABF-268E8FF45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049A19-3093-CCF1-5754-E44B08EB18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1CEBBA-3B50-18C0-139B-5CC224CBD7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5C50A4-FDA9-47F8-8593-14AD2CE87E9F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582B74-5294-B5EF-0BC9-9254374BE7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F14F63-822A-08E6-8228-6BDE1302A9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790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s://librarysearch.uwtsd.ac.uk/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s://moodle.uwtsd.ac.uk/mod/scorm/player.php?a=7561&amp;currentorg=articulate_rise&amp;scoid=16494&amp;sesskey=QOEo35udXV&amp;display=popup&amp;mode=normal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moodle.uwtsd.ac.uk/mod/scorm/player.php?a=7735&amp;currentorg=articulate_rise&amp;scoid=17023&amp;sesskey=u7KUpwQeqC&amp;display=popup&amp;mode=normal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hyperlink" Target="https://moodle.uwtsd.ac.uk/mod/scorm/player.php?a=7714&amp;currentorg=articulate_rise&amp;scoid=16961&amp;sesskey=oX2GOodlen&amp;display=popup&amp;mode=normal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55D944-7FD2-698B-AA46-457559F937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to Web and Database Concept ACCA4023</a:t>
            </a:r>
            <a:endParaRPr lang="en-GB" dirty="0">
              <a:solidFill>
                <a:srgbClr val="004989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5A4B799-7970-B5CA-F5FE-5F7E308872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Module Introduction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82B4598-9506-A9DF-C0D8-C5DCCE2F8F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0AA4FA-279D-D8F7-4B2D-883ADD7181EA}"/>
              </a:ext>
            </a:extLst>
          </p:cNvPr>
          <p:cNvSpPr/>
          <p:nvPr/>
        </p:nvSpPr>
        <p:spPr>
          <a:xfrm>
            <a:off x="5232400" y="2600326"/>
            <a:ext cx="1847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endParaRPr lang="en-GB" altLang="en-US" sz="2400" b="1" dirty="0"/>
          </a:p>
          <a:p>
            <a:pPr>
              <a:defRPr/>
            </a:pPr>
            <a:endParaRPr lang="en-GB" altLang="en-US" sz="24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9BDFDB-CFD8-5369-68DD-3AA74D014C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AB52A90-D5A5-1E14-7047-5CCA9A81F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Basic Rules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BBBA4010-75A6-FC88-E510-4F31443D6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359E894E-1619-141A-B88A-30C48669911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5737225" cy="4975225"/>
          </a:xfrm>
        </p:spPr>
        <p:txBody>
          <a:bodyPr>
            <a:normAutofit/>
          </a:bodyPr>
          <a:lstStyle/>
          <a:p>
            <a:pPr lvl="0"/>
            <a:r>
              <a:rPr lang="en-US" sz="2800" b="1" dirty="0"/>
              <a:t>Attendance:</a:t>
            </a:r>
          </a:p>
          <a:p>
            <a:pPr lvl="1"/>
            <a:r>
              <a:rPr lang="en-US" sz="2400" b="1" dirty="0"/>
              <a:t>Attend</a:t>
            </a:r>
            <a:r>
              <a:rPr lang="en-US" sz="2400" dirty="0"/>
              <a:t>: </a:t>
            </a:r>
          </a:p>
          <a:p>
            <a:pPr lvl="2"/>
            <a:r>
              <a:rPr lang="en-US" sz="2400" dirty="0"/>
              <a:t>On time within 10 minutes of starting the lecture.</a:t>
            </a:r>
          </a:p>
          <a:p>
            <a:pPr lvl="1"/>
            <a:r>
              <a:rPr lang="en-US" sz="2400" b="1" dirty="0"/>
              <a:t>Late</a:t>
            </a:r>
            <a:r>
              <a:rPr lang="en-US" sz="2400" dirty="0"/>
              <a:t>: </a:t>
            </a:r>
          </a:p>
          <a:p>
            <a:pPr lvl="2"/>
            <a:r>
              <a:rPr lang="en-US" sz="2400" dirty="0"/>
              <a:t>between 10 minutes and 40 minutes.</a:t>
            </a:r>
          </a:p>
          <a:p>
            <a:pPr lvl="1"/>
            <a:r>
              <a:rPr lang="en-US" sz="2400" b="1" dirty="0"/>
              <a:t>Absent</a:t>
            </a:r>
            <a:r>
              <a:rPr lang="en-US" sz="2400" dirty="0"/>
              <a:t>: </a:t>
            </a:r>
          </a:p>
          <a:p>
            <a:pPr lvl="2"/>
            <a:r>
              <a:rPr lang="en-US" sz="2400" dirty="0"/>
              <a:t>attend after 40 minutes or leaving before 40 minutes of end of the lecture.</a:t>
            </a:r>
          </a:p>
          <a:p>
            <a:pPr lvl="1"/>
            <a:r>
              <a:rPr lang="en-US" sz="2400" dirty="0"/>
              <a:t>3 lates = 1 Absent</a:t>
            </a:r>
          </a:p>
          <a:p>
            <a:pPr lvl="1"/>
            <a:endParaRPr lang="en-US" sz="2400" dirty="0"/>
          </a:p>
          <a:p>
            <a:pPr marL="0" indent="0">
              <a:buNone/>
            </a:pPr>
            <a:endParaRPr lang="en-US" sz="2800" dirty="0"/>
          </a:p>
        </p:txBody>
      </p:sp>
      <p:pic>
        <p:nvPicPr>
          <p:cNvPr id="12290" name="Picture 2" descr="Comparing person being on time and running late. Young hurrying blonde ...">
            <a:extLst>
              <a:ext uri="{FF2B5EF4-FFF2-40B4-BE49-F238E27FC236}">
                <a16:creationId xmlns:a16="http://schemas.microsoft.com/office/drawing/2014/main" id="{D3579099-5C93-2CA4-0046-E5A26880EB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11" r="4119"/>
          <a:stretch/>
        </p:blipFill>
        <p:spPr bwMode="auto">
          <a:xfrm>
            <a:off x="6315380" y="1635110"/>
            <a:ext cx="5876620" cy="3587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146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8F2C562-3DEA-BE63-BD7A-375E6F287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Basic Rules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ED34EB26-0FB9-9B69-A573-69E4D5EA3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fld id="{14355555-1AB2-4C5A-9135-4E25C9227EF3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FEDA34F7-8976-B69D-EA58-12AD52E986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5737225" cy="5157830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US" b="1" dirty="0"/>
              <a:t>During Class:</a:t>
            </a:r>
          </a:p>
          <a:p>
            <a:pPr lvl="1"/>
            <a:r>
              <a:rPr lang="en-US" b="1" dirty="0"/>
              <a:t>Phone Calls</a:t>
            </a:r>
            <a:r>
              <a:rPr lang="en-US" dirty="0"/>
              <a:t>: </a:t>
            </a:r>
          </a:p>
          <a:p>
            <a:pPr lvl="2"/>
            <a:r>
              <a:rPr lang="en-US" dirty="0"/>
              <a:t>Keep you phone silent and </a:t>
            </a:r>
            <a:r>
              <a:rPr lang="en-GB" dirty="0"/>
              <a:t>if you are receiving any emergency call, please go out of the lecture room to take it </a:t>
            </a:r>
          </a:p>
          <a:p>
            <a:pPr lvl="1"/>
            <a:r>
              <a:rPr lang="en-US" b="1" dirty="0"/>
              <a:t>Chat and Social Media: </a:t>
            </a:r>
          </a:p>
          <a:p>
            <a:pPr lvl="2"/>
            <a:r>
              <a:rPr lang="en-US" dirty="0"/>
              <a:t>Do not engage with any chats or social media activities during the lecture time. </a:t>
            </a:r>
          </a:p>
          <a:p>
            <a:pPr lvl="1"/>
            <a:r>
              <a:rPr lang="en-US" b="1" dirty="0"/>
              <a:t>Food</a:t>
            </a:r>
            <a:r>
              <a:rPr lang="en-US" dirty="0"/>
              <a:t>: </a:t>
            </a:r>
          </a:p>
          <a:p>
            <a:pPr lvl="2"/>
            <a:r>
              <a:rPr lang="en-US" dirty="0"/>
              <a:t>Please do not bring food in the lecture room</a:t>
            </a:r>
          </a:p>
          <a:p>
            <a:pPr lvl="1"/>
            <a:r>
              <a:rPr lang="en-US" b="1" dirty="0"/>
              <a:t>Recording</a:t>
            </a:r>
            <a:r>
              <a:rPr lang="en-US" dirty="0"/>
              <a:t>: </a:t>
            </a:r>
          </a:p>
          <a:p>
            <a:pPr lvl="2"/>
            <a:r>
              <a:rPr lang="en-US" dirty="0"/>
              <a:t>Please do not record any part of the lecture due to GDPR. </a:t>
            </a:r>
          </a:p>
          <a:p>
            <a:r>
              <a:rPr lang="en-GB" b="1" dirty="0"/>
              <a:t>Lectures will be recorded by the University, and link will be shared with you if necessary. </a:t>
            </a:r>
          </a:p>
          <a:p>
            <a:r>
              <a:rPr lang="en-GB" b="1" dirty="0"/>
              <a:t>Use your computer / phone / tablet for the class activities only. </a:t>
            </a:r>
          </a:p>
          <a:p>
            <a:r>
              <a:rPr lang="en-GB" b="1" dirty="0"/>
              <a:t>Please raise hand and wait if you want to ask any questions</a:t>
            </a:r>
          </a:p>
          <a:p>
            <a:endParaRPr lang="en-US" b="1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77D0FEE7-865B-A1FF-95B2-96A2E7FAC5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1081"/>
          <a:stretch/>
        </p:blipFill>
        <p:spPr>
          <a:xfrm>
            <a:off x="6532325" y="958559"/>
            <a:ext cx="2327470" cy="2180431"/>
          </a:xfrm>
          <a:prstGeom prst="rect">
            <a:avLst/>
          </a:prstGeom>
        </p:spPr>
      </p:pic>
      <p:pic>
        <p:nvPicPr>
          <p:cNvPr id="8196" name="Picture 4" descr="Why I Quit Social Media – Yamentou">
            <a:extLst>
              <a:ext uri="{FF2B5EF4-FFF2-40B4-BE49-F238E27FC236}">
                <a16:creationId xmlns:a16="http://schemas.microsoft.com/office/drawing/2014/main" id="{3C9C55F1-86AA-96AF-55F2-0175CD6074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21" t="4732" r="17262" b="4731"/>
          <a:stretch/>
        </p:blipFill>
        <p:spPr bwMode="auto">
          <a:xfrm>
            <a:off x="9148099" y="990600"/>
            <a:ext cx="2236873" cy="20912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Image result for recording not allowed">
            <a:extLst>
              <a:ext uri="{FF2B5EF4-FFF2-40B4-BE49-F238E27FC236}">
                <a16:creationId xmlns:a16="http://schemas.microsoft.com/office/drawing/2014/main" id="{D6B04B60-14EE-F0FA-BA93-EC13E9E621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9818" y="3557586"/>
            <a:ext cx="3033520" cy="201025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Image result for Food not allowed">
            <a:extLst>
              <a:ext uri="{FF2B5EF4-FFF2-40B4-BE49-F238E27FC236}">
                <a16:creationId xmlns:a16="http://schemas.microsoft.com/office/drawing/2014/main" id="{5638E84D-9EDB-890C-61D3-8E8295A900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77" b="10310"/>
          <a:stretch/>
        </p:blipFill>
        <p:spPr bwMode="auto">
          <a:xfrm>
            <a:off x="6394939" y="3429001"/>
            <a:ext cx="2469691" cy="226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AA6CB-2FC1-CA4C-AFF5-A3C360E54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Aim of the Module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6CC9D2-917A-EE5E-4CEC-112CAF5DB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4C10F7D1-F85B-0E1A-8F9A-42B784B3ECE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anchor="t">
            <a:normAutofit/>
          </a:bodyPr>
          <a:lstStyle/>
          <a:p>
            <a:pPr lvl="0"/>
            <a:r>
              <a:rPr lang="en-GB" sz="2800" noProof="0" dirty="0"/>
              <a:t>To provide students with an </a:t>
            </a:r>
            <a:r>
              <a:rPr lang="en-GB" sz="2800" b="1" noProof="0" dirty="0"/>
              <a:t>understanding of the underlying concepts and principles needed to design and implement </a:t>
            </a:r>
            <a:r>
              <a:rPr lang="en-GB" sz="2800" b="1" noProof="0" dirty="0">
                <a:solidFill>
                  <a:srgbClr val="C00000"/>
                </a:solidFill>
              </a:rPr>
              <a:t>relational databases </a:t>
            </a:r>
            <a:r>
              <a:rPr lang="en-GB" sz="2800" noProof="0" dirty="0"/>
              <a:t>and </a:t>
            </a:r>
            <a:r>
              <a:rPr lang="en-GB" sz="2800" b="1" noProof="0" dirty="0">
                <a:solidFill>
                  <a:srgbClr val="004989"/>
                </a:solidFill>
              </a:rPr>
              <a:t>build and render web pages</a:t>
            </a:r>
            <a:r>
              <a:rPr lang="en-GB" sz="2800" b="1" noProof="0" dirty="0"/>
              <a:t>.</a:t>
            </a:r>
            <a:endParaRPr lang="en-US" sz="2800" b="1" noProof="0" dirty="0"/>
          </a:p>
          <a:p>
            <a:endParaRPr lang="en-GB" sz="2800" dirty="0"/>
          </a:p>
        </p:txBody>
      </p:sp>
      <p:pic>
        <p:nvPicPr>
          <p:cNvPr id="7170" name="Picture 2" descr="Dataset vs Database | Learn the Difference Between Dataset vs Database">
            <a:extLst>
              <a:ext uri="{FF2B5EF4-FFF2-40B4-BE49-F238E27FC236}">
                <a16:creationId xmlns:a16="http://schemas.microsoft.com/office/drawing/2014/main" id="{5DB91CC0-9A87-C06F-23C1-534D7618CC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79"/>
          <a:stretch/>
        </p:blipFill>
        <p:spPr bwMode="auto">
          <a:xfrm>
            <a:off x="3880363" y="2794858"/>
            <a:ext cx="4443974" cy="2005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2EC1E-5FE3-419B-DC42-4DBC802E5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Learning Outcomes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9AF3CF-8699-A638-E155-0C43D880A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841C662-9B12-1B52-7457-769AAB1D7A8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5737225" cy="4975225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en-GB" b="1" noProof="0" dirty="0"/>
              <a:t>At the end of the module,  students should be able to:</a:t>
            </a:r>
          </a:p>
          <a:p>
            <a:pPr lvl="0"/>
            <a:r>
              <a:rPr lang="en-GB" noProof="0" dirty="0"/>
              <a:t>Demonstrate a systematic understanding and application of the fundamental concepts, technologies, and standards required for </a:t>
            </a:r>
            <a:r>
              <a:rPr lang="en-GB" b="1" noProof="0" dirty="0">
                <a:solidFill>
                  <a:srgbClr val="C00000"/>
                </a:solidFill>
              </a:rPr>
              <a:t>building and rendering web pages</a:t>
            </a:r>
            <a:r>
              <a:rPr lang="en-GB" noProof="0" dirty="0"/>
              <a:t>. </a:t>
            </a:r>
          </a:p>
          <a:p>
            <a:pPr lvl="0"/>
            <a:r>
              <a:rPr lang="en-GB" noProof="0" dirty="0"/>
              <a:t>Demonstrate a systematic understanding of the underlying concepts of data and databases, and the methodology of database design. </a:t>
            </a:r>
            <a:r>
              <a:rPr lang="en-GB" b="1" noProof="0" dirty="0">
                <a:solidFill>
                  <a:srgbClr val="C00000"/>
                </a:solidFill>
              </a:rPr>
              <a:t>Apply appropriate systems investigation and analysis techniques to design and implement relational database solutions.</a:t>
            </a:r>
          </a:p>
          <a:p>
            <a:endParaRPr lang="en-GB" dirty="0"/>
          </a:p>
        </p:txBody>
      </p:sp>
      <p:pic>
        <p:nvPicPr>
          <p:cNvPr id="11266" name="Picture 2" descr="Education - Free education icons">
            <a:extLst>
              <a:ext uri="{FF2B5EF4-FFF2-40B4-BE49-F238E27FC236}">
                <a16:creationId xmlns:a16="http://schemas.microsoft.com/office/drawing/2014/main" id="{4A1A663B-B298-0376-2961-622C7C40FE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1171146"/>
            <a:ext cx="4241114" cy="4241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8655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B6F0-BDB1-5961-4788-AD4079A09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Indicative Contents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5ADDC6-57DB-E089-D825-DA2B77E81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6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51D821-9ABE-C179-FD6C-E27C445235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Data, Databases and Database Management Systems (DBMS). </a:t>
            </a:r>
          </a:p>
          <a:p>
            <a:r>
              <a:rPr lang="en-GB" dirty="0"/>
              <a:t>Conceptual, logical and physical database design. Database design and entity analysis techniques. </a:t>
            </a:r>
          </a:p>
          <a:p>
            <a:r>
              <a:rPr lang="en-GB" dirty="0"/>
              <a:t>Entity-relationship models: entities, relationships, attributes and integrity constraints. </a:t>
            </a:r>
          </a:p>
          <a:p>
            <a:r>
              <a:rPr lang="en-GB" dirty="0"/>
              <a:t>Relational database implementation using DBMS software and Structured Query Language (SQL). </a:t>
            </a:r>
          </a:p>
          <a:p>
            <a:r>
              <a:rPr lang="en-GB" dirty="0">
                <a:solidFill>
                  <a:srgbClr val="004989"/>
                </a:solidFill>
              </a:rPr>
              <a:t>Core technologies for building and rendering web pages i.e. HTML, CSS. </a:t>
            </a:r>
          </a:p>
          <a:p>
            <a:r>
              <a:rPr lang="en-GB" dirty="0">
                <a:solidFill>
                  <a:srgbClr val="004989"/>
                </a:solidFill>
              </a:rPr>
              <a:t>Web content, including text, graphics, media content, hypertext and hypermedia, web forms, etc. </a:t>
            </a:r>
          </a:p>
          <a:p>
            <a:r>
              <a:rPr lang="en-GB" dirty="0">
                <a:solidFill>
                  <a:srgbClr val="004989"/>
                </a:solidFill>
              </a:rPr>
              <a:t>Fundamental standards and principles of web design and applications i.e. interface and layout design principles, mobile web and device-independent web practices, web accessibility,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2536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A1352-4701-32A5-61EA-6CF6F1144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A6C8D72-0EDB-BD62-BCF5-0FC88FF07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7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0228A0-5EEB-91D5-D08F-E6D8C011009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0983676" cy="4975225"/>
          </a:xfrm>
        </p:spPr>
        <p:txBody>
          <a:bodyPr>
            <a:normAutofit/>
          </a:bodyPr>
          <a:lstStyle/>
          <a:p>
            <a:r>
              <a:rPr lang="en-GB" b="1" dirty="0"/>
              <a:t>Component 1 (50%): </a:t>
            </a:r>
            <a:r>
              <a:rPr lang="en-GB" dirty="0"/>
              <a:t>Design and Implementation of a Relational Database System </a:t>
            </a:r>
          </a:p>
          <a:p>
            <a:pPr lvl="1"/>
            <a:r>
              <a:rPr lang="en-GB" dirty="0"/>
              <a:t>Coursework Practical Element - in class demonstration / presentation.</a:t>
            </a:r>
          </a:p>
          <a:p>
            <a:pPr lvl="1"/>
            <a:r>
              <a:rPr lang="en-GB" dirty="0"/>
              <a:t>Course Work Written Elements - 2000 words</a:t>
            </a:r>
          </a:p>
          <a:p>
            <a:pPr lvl="1"/>
            <a:r>
              <a:rPr lang="en-GB" dirty="0"/>
              <a:t>Submission – </a:t>
            </a:r>
            <a:r>
              <a:rPr lang="en-GB" b="1" dirty="0">
                <a:solidFill>
                  <a:srgbClr val="FF0000"/>
                </a:solidFill>
              </a:rPr>
              <a:t>8</a:t>
            </a:r>
            <a:r>
              <a:rPr lang="en-GB" b="1" baseline="30000" dirty="0">
                <a:solidFill>
                  <a:srgbClr val="FF0000"/>
                </a:solidFill>
              </a:rPr>
              <a:t>th</a:t>
            </a:r>
            <a:r>
              <a:rPr lang="en-GB" b="1" dirty="0">
                <a:solidFill>
                  <a:srgbClr val="FF0000"/>
                </a:solidFill>
              </a:rPr>
              <a:t> Week of the term</a:t>
            </a:r>
          </a:p>
          <a:p>
            <a:pPr lvl="1"/>
            <a:endParaRPr lang="en-GB" b="1" dirty="0">
              <a:solidFill>
                <a:srgbClr val="FF0000"/>
              </a:solidFill>
            </a:endParaRPr>
          </a:p>
          <a:p>
            <a:pPr marL="306388" lvl="1" indent="0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/>
              <a:t>Component 2 (50%): </a:t>
            </a:r>
            <a:r>
              <a:rPr lang="en-GB" dirty="0"/>
              <a:t>HTML &amp; CSS Web Development</a:t>
            </a:r>
          </a:p>
          <a:p>
            <a:pPr lvl="1"/>
            <a:r>
              <a:rPr lang="en-GB" dirty="0"/>
              <a:t>Design and hand-code a website using web standards.</a:t>
            </a:r>
          </a:p>
          <a:p>
            <a:pPr lvl="1"/>
            <a:r>
              <a:rPr lang="en-GB" dirty="0"/>
              <a:t>Report – 2000 to 2500 words.</a:t>
            </a:r>
          </a:p>
          <a:p>
            <a:pPr lvl="1"/>
            <a:r>
              <a:rPr lang="en-GB" dirty="0"/>
              <a:t>Submission – </a:t>
            </a:r>
            <a:r>
              <a:rPr lang="en-GB" b="1" dirty="0">
                <a:solidFill>
                  <a:srgbClr val="FF0000"/>
                </a:solidFill>
              </a:rPr>
              <a:t>11</a:t>
            </a:r>
            <a:r>
              <a:rPr lang="en-GB" b="1" baseline="30000" dirty="0">
                <a:solidFill>
                  <a:srgbClr val="FF0000"/>
                </a:solidFill>
              </a:rPr>
              <a:t>th</a:t>
            </a:r>
            <a:r>
              <a:rPr lang="en-GB" b="1" dirty="0">
                <a:solidFill>
                  <a:srgbClr val="FF0000"/>
                </a:solidFill>
              </a:rPr>
              <a:t> Week of the term</a:t>
            </a:r>
          </a:p>
        </p:txBody>
      </p:sp>
    </p:spTree>
    <p:extLst>
      <p:ext uri="{BB962C8B-B14F-4D97-AF65-F5344CB8AC3E}">
        <p14:creationId xmlns:p14="http://schemas.microsoft.com/office/powerpoint/2010/main" val="198000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8</a:t>
            </a:fld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3319923"/>
              </p:ext>
            </p:extLst>
          </p:nvPr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1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effectLst/>
                        </a:rPr>
                        <a:t>Introduction to Database and DBMS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2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effectLst/>
                        </a:rPr>
                        <a:t>Database Design Modelling Techniques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3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Entity Relationship Modelling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4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Normalization: Relational database Implementation using DBMS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5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MS Access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Front End Development – Key Techniques 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HTML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CSS – Cascading Stylesheet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Website evaluation Techniques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3A26B-53B3-1E82-FD8B-8C59FF288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Books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44B1F38-E231-14C9-B2DC-4FDE2A274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9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215EE8-B2AA-8FCD-EBEC-57216EE1457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Essential Books</a:t>
            </a:r>
          </a:p>
          <a:p>
            <a:pPr lvl="1"/>
            <a:r>
              <a:rPr lang="en-GB" dirty="0"/>
              <a:t>Connolly, T., Begg, C., 2015, </a:t>
            </a:r>
            <a:r>
              <a:rPr lang="en-GB" b="1" dirty="0"/>
              <a:t>Database Systems: A Practical Approach to Design, Implementation and Management</a:t>
            </a:r>
            <a:r>
              <a:rPr lang="en-GB" dirty="0"/>
              <a:t>, 6th Edition, Addison Wesley </a:t>
            </a:r>
          </a:p>
          <a:p>
            <a:pPr lvl="1"/>
            <a:r>
              <a:rPr lang="en-GB" dirty="0"/>
              <a:t>Viescas, J. L., 2018, </a:t>
            </a:r>
            <a:r>
              <a:rPr lang="en-GB" b="1" dirty="0"/>
              <a:t>SQL Queries for Mere Mortals: A Hands On Guide to Data Manipulation in SQL</a:t>
            </a:r>
            <a:r>
              <a:rPr lang="en-GB" dirty="0"/>
              <a:t>, 4th Edition, Addison Wesley Professional </a:t>
            </a:r>
          </a:p>
          <a:p>
            <a:pPr lvl="1"/>
            <a:r>
              <a:rPr lang="en-GB" dirty="0"/>
              <a:t>Robbins, J., 2018, </a:t>
            </a:r>
            <a:r>
              <a:rPr lang="en-GB" b="1" dirty="0"/>
              <a:t>Learning Web Design: A Beginner's Guide to HTML, CSS, JavaScript, and Web Graphics</a:t>
            </a:r>
            <a:r>
              <a:rPr lang="en-GB" dirty="0"/>
              <a:t>, O'Reilly Media </a:t>
            </a:r>
          </a:p>
          <a:p>
            <a:pPr lvl="1"/>
            <a:endParaRPr lang="en-GB" dirty="0"/>
          </a:p>
          <a:p>
            <a:r>
              <a:rPr lang="en-GB" b="1" dirty="0"/>
              <a:t>Additional Supportive Books</a:t>
            </a:r>
          </a:p>
          <a:p>
            <a:pPr lvl="1"/>
            <a:r>
              <a:rPr lang="en-GB" dirty="0"/>
              <a:t>Duckett, J., 2014, </a:t>
            </a:r>
            <a:r>
              <a:rPr lang="en-GB" b="1" dirty="0"/>
              <a:t>Web Design with HTML, CSS, JavaScript and jQuery Set</a:t>
            </a:r>
            <a:r>
              <a:rPr lang="en-GB" dirty="0"/>
              <a:t>, Wiley </a:t>
            </a:r>
          </a:p>
          <a:p>
            <a:pPr lvl="1"/>
            <a:r>
              <a:rPr lang="en-GB" dirty="0"/>
              <a:t>Coronel, C. &amp; Morris, S., 2018, </a:t>
            </a:r>
            <a:r>
              <a:rPr lang="en-GB" b="1" dirty="0"/>
              <a:t>Database Systems: Design, Implementation, &amp; Management</a:t>
            </a:r>
            <a:r>
              <a:rPr lang="en-GB" dirty="0"/>
              <a:t>, 13th Edition, Cengage Learning 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984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3C1B4-8505-8C9D-41E7-95E7D1A6A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Library Search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2370FB-507F-83FA-499A-B4C8CAA2C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10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9CA893-9E8B-749B-FA70-CC46F390038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Browser the online library of the University:</a:t>
            </a:r>
          </a:p>
          <a:p>
            <a:pPr lvl="1"/>
            <a:r>
              <a:rPr lang="en-GB" dirty="0">
                <a:hlinkClick r:id="rId2"/>
              </a:rPr>
              <a:t>https://librarysearch.uwtsd.ac.uk/</a:t>
            </a:r>
            <a:endParaRPr lang="en-GB" dirty="0"/>
          </a:p>
          <a:p>
            <a:r>
              <a:rPr lang="en-GB" dirty="0"/>
              <a:t>Log in by using your student account.</a:t>
            </a:r>
          </a:p>
          <a:p>
            <a:r>
              <a:rPr lang="en-GB" dirty="0"/>
              <a:t>Search for related books; use keywords such as</a:t>
            </a:r>
          </a:p>
          <a:p>
            <a:pPr lvl="1"/>
            <a:r>
              <a:rPr lang="en-GB" dirty="0"/>
              <a:t>Database Systems</a:t>
            </a:r>
          </a:p>
          <a:p>
            <a:pPr lvl="1"/>
            <a:r>
              <a:rPr lang="en-GB" dirty="0"/>
              <a:t>Web Design</a:t>
            </a:r>
          </a:p>
          <a:p>
            <a:pPr lvl="1"/>
            <a:r>
              <a:rPr lang="en-GB" dirty="0"/>
              <a:t>HTML</a:t>
            </a:r>
          </a:p>
          <a:p>
            <a:pPr lvl="1"/>
            <a:r>
              <a:rPr lang="en-GB" dirty="0"/>
              <a:t>Microsoft Access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CA420D-9C0B-12DC-58AD-83EE3D7007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2350" y="2891597"/>
            <a:ext cx="5526896" cy="3153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89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984A8-A194-382E-B7DD-EC1CE4A2E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Effective Strategies for Studying this Module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4D0D92E-A984-B462-AA22-96534B59F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11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606335-D4EE-8758-4B8F-B02ED56798C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Follow every lecture and do not miss classes.</a:t>
            </a:r>
          </a:p>
          <a:p>
            <a:r>
              <a:rPr lang="en-GB" dirty="0"/>
              <a:t>In case if you miss a class, take help from your classmates and make yourself up to date.</a:t>
            </a:r>
          </a:p>
          <a:p>
            <a:r>
              <a:rPr lang="en-GB" dirty="0"/>
              <a:t>Form a Study Group </a:t>
            </a:r>
          </a:p>
          <a:p>
            <a:r>
              <a:rPr lang="en-GB" dirty="0"/>
              <a:t>Keep Up discussing and sharing your concepts during the group discussion.</a:t>
            </a:r>
          </a:p>
          <a:p>
            <a:r>
              <a:rPr lang="en-GB" dirty="0"/>
              <a:t>Engagement during the class time.</a:t>
            </a:r>
          </a:p>
          <a:p>
            <a:r>
              <a:rPr lang="en-GB" dirty="0"/>
              <a:t>Time Management </a:t>
            </a:r>
          </a:p>
          <a:p>
            <a:r>
              <a:rPr lang="en-GB" dirty="0"/>
              <a:t>Study Actively</a:t>
            </a:r>
          </a:p>
          <a:p>
            <a:r>
              <a:rPr lang="en-GB" dirty="0"/>
              <a:t>Concepts, Concepts, and Concepts </a:t>
            </a:r>
          </a:p>
          <a:p>
            <a:r>
              <a:rPr lang="en-GB" dirty="0"/>
              <a:t>Practice, Practice, and Practice </a:t>
            </a:r>
          </a:p>
          <a:p>
            <a:r>
              <a:rPr lang="en-GB" dirty="0"/>
              <a:t>Show Your Work to get a feedback</a:t>
            </a:r>
          </a:p>
          <a:p>
            <a:endParaRPr lang="en-GB" dirty="0"/>
          </a:p>
        </p:txBody>
      </p:sp>
      <p:sp>
        <p:nvSpPr>
          <p:cNvPr id="12294" name="TextBox 1">
            <a:extLst>
              <a:ext uri="{FF2B5EF4-FFF2-40B4-BE49-F238E27FC236}">
                <a16:creationId xmlns:a16="http://schemas.microsoft.com/office/drawing/2014/main" id="{5687ACCC-1464-8258-D0E6-17D9DF5E8E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07263" y="5272089"/>
            <a:ext cx="2881312" cy="369887"/>
          </a:xfrm>
          <a:prstGeom prst="rect">
            <a:avLst/>
          </a:prstGeom>
          <a:noFill/>
          <a:ln w="9525">
            <a:solidFill>
              <a:schemeClr val="tx1">
                <a:alpha val="98822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latin typeface="Arial" panose="020B0604020202020204" pitchFamily="34" charset="0"/>
              </a:rPr>
              <a:t>Source: </a:t>
            </a:r>
            <a:r>
              <a:rPr lang="en-US" altLang="en-US" sz="1800">
                <a:latin typeface="Arial" panose="020B0604020202020204" pitchFamily="34" charset="0"/>
              </a:rPr>
              <a:t>Kranzler (2018)</a:t>
            </a:r>
          </a:p>
        </p:txBody>
      </p:sp>
    </p:spTree>
    <p:extLst>
      <p:ext uri="{BB962C8B-B14F-4D97-AF65-F5344CB8AC3E}">
        <p14:creationId xmlns:p14="http://schemas.microsoft.com/office/powerpoint/2010/main" val="876956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C52B01D-14F4-58DF-0D2A-5C80F0F43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Studying Hours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72597F-B7EA-409D-0469-B76F11F13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12</a:t>
            </a:fld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5DB7862-6ACF-9345-330C-9E969EE036B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Keep in mind, </a:t>
            </a:r>
          </a:p>
          <a:p>
            <a:pPr lvl="1"/>
            <a:r>
              <a:rPr lang="en-GB" dirty="0"/>
              <a:t>In class hours are 4 hours weekly.</a:t>
            </a:r>
          </a:p>
          <a:p>
            <a:pPr lvl="1"/>
            <a:r>
              <a:rPr lang="en-GB" dirty="0"/>
              <a:t>You need approx. 12 to 15 hours of additional self-manged study hours.</a:t>
            </a:r>
          </a:p>
          <a:p>
            <a:pPr lvl="1"/>
            <a:endParaRPr lang="en-GB" dirty="0"/>
          </a:p>
          <a:p>
            <a:r>
              <a:rPr lang="en-GB" b="1" dirty="0"/>
              <a:t>Your main mission in the university is to</a:t>
            </a:r>
          </a:p>
          <a:p>
            <a:pPr lvl="1"/>
            <a:r>
              <a:rPr lang="en-GB" dirty="0"/>
              <a:t>Study, study, and study.</a:t>
            </a:r>
          </a:p>
          <a:p>
            <a:pPr lvl="1"/>
            <a:r>
              <a:rPr lang="en-GB" dirty="0"/>
              <a:t>Acquire knowledge.</a:t>
            </a:r>
          </a:p>
          <a:p>
            <a:pPr lvl="1"/>
            <a:r>
              <a:rPr lang="en-GB" dirty="0"/>
              <a:t>Prepare yourself for the next journey.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1235B95-6985-8FCA-381D-5416143572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13</a:t>
            </a:fld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9C35F55-3A3A-E1B0-985E-3D8CC515B4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Online Assignment Skills Programme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58FEC3E3-FE02-46BB-40DB-A98CE7546DD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Designed for </a:t>
            </a:r>
            <a:r>
              <a:rPr lang="en-GB"/>
              <a:t>UWTSD Students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0345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556EF5-74CC-02E7-10E9-22C7D093B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Assignment Skills Programme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A424E8E-F951-2DDB-9C4A-D5D0356C8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538784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Finding and Using Information Unit 2 Section 2: </a:t>
            </a:r>
          </a:p>
          <a:p>
            <a:pPr marL="0" indent="0">
              <a:buNone/>
            </a:pPr>
            <a:r>
              <a:rPr lang="en-GB" sz="32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Searching for Journal Articles</a:t>
            </a:r>
          </a:p>
          <a:p>
            <a:endParaRPr lang="en-GB" sz="1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r>
              <a:rPr lang="en-GB" dirty="0">
                <a:hlinkClick r:id="rId2"/>
              </a:rPr>
              <a:t>moodle.uwtsd.ac.uk/mod/</a:t>
            </a:r>
            <a:r>
              <a:rPr lang="en-GB" dirty="0" err="1">
                <a:hlinkClick r:id="rId2"/>
              </a:rPr>
              <a:t>scorm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player.php?a</a:t>
            </a:r>
            <a:r>
              <a:rPr lang="en-GB" dirty="0">
                <a:hlinkClick r:id="rId2"/>
              </a:rPr>
              <a:t>=7561&amp;currentorg=</a:t>
            </a:r>
            <a:r>
              <a:rPr lang="en-GB" dirty="0" err="1">
                <a:hlinkClick r:id="rId2"/>
              </a:rPr>
              <a:t>articulate_rise&amp;scoid</a:t>
            </a:r>
            <a:r>
              <a:rPr lang="en-GB" dirty="0">
                <a:hlinkClick r:id="rId2"/>
              </a:rPr>
              <a:t>=16494&amp;sesskey=QOEo35udXV&amp;display=</a:t>
            </a:r>
            <a:r>
              <a:rPr lang="en-GB" dirty="0" err="1">
                <a:hlinkClick r:id="rId2"/>
              </a:rPr>
              <a:t>popup&amp;mode</a:t>
            </a:r>
            <a:r>
              <a:rPr lang="en-GB" dirty="0">
                <a:hlinkClick r:id="rId2"/>
              </a:rPr>
              <a:t>=normal</a:t>
            </a: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 </a:t>
            </a: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8FFA18-6427-764B-B1B0-B670FE7F79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815" t="26621" r="16420" b="46111"/>
          <a:stretch/>
        </p:blipFill>
        <p:spPr>
          <a:xfrm>
            <a:off x="8077200" y="3761581"/>
            <a:ext cx="2819400" cy="27312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11B463E-47E2-18F0-47BF-CA36363EC3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68742" y="1441027"/>
            <a:ext cx="4462712" cy="198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1316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556EF5-74CC-02E7-10E9-22C7D093B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Assignment Skills Programme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A424E8E-F951-2DDB-9C4A-D5D0356C8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551" y="1825625"/>
            <a:ext cx="6470899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Finding and Using Information Unit 3 Section 4:</a:t>
            </a:r>
          </a:p>
          <a:p>
            <a:pPr marL="0" indent="0">
              <a:buNone/>
            </a:pPr>
            <a:r>
              <a:rPr lang="en-GB" sz="32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Introduction to AI </a:t>
            </a:r>
          </a:p>
          <a:p>
            <a:endParaRPr lang="en-GB" sz="1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r>
              <a:rPr lang="en-GB" dirty="0">
                <a:hlinkClick r:id="rId2"/>
              </a:rPr>
              <a:t>moodle.uwtsd.ac.uk/mod/</a:t>
            </a:r>
            <a:r>
              <a:rPr lang="en-GB" dirty="0" err="1">
                <a:hlinkClick r:id="rId2"/>
              </a:rPr>
              <a:t>scorm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player.php?a</a:t>
            </a:r>
            <a:r>
              <a:rPr lang="en-GB" dirty="0">
                <a:hlinkClick r:id="rId2"/>
              </a:rPr>
              <a:t>=7735&amp;currentorg=</a:t>
            </a:r>
            <a:r>
              <a:rPr lang="en-GB" dirty="0" err="1">
                <a:hlinkClick r:id="rId2"/>
              </a:rPr>
              <a:t>articulate_rise&amp;scoid</a:t>
            </a:r>
            <a:r>
              <a:rPr lang="en-GB" dirty="0">
                <a:hlinkClick r:id="rId2"/>
              </a:rPr>
              <a:t>=17023&amp;sesskey=u7KUpwQeqC&amp;display=</a:t>
            </a:r>
            <a:r>
              <a:rPr lang="en-GB" dirty="0" err="1">
                <a:hlinkClick r:id="rId2"/>
              </a:rPr>
              <a:t>popup&amp;mode</a:t>
            </a:r>
            <a:r>
              <a:rPr lang="en-GB" dirty="0">
                <a:hlinkClick r:id="rId2"/>
              </a:rPr>
              <a:t>=normal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E1E868-2D5A-618C-7034-42D3F6326E9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519" t="26620" r="16123" b="46222"/>
          <a:stretch/>
        </p:blipFill>
        <p:spPr>
          <a:xfrm>
            <a:off x="8276602" y="4062470"/>
            <a:ext cx="2550160" cy="23850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9CE4A8E-9E56-7134-5FB8-C5E7AAD279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3451" y="1690688"/>
            <a:ext cx="4876462" cy="2238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2511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556EF5-74CC-02E7-10E9-22C7D093B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Online Assignment Skills Programme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A424E8E-F951-2DDB-9C4A-D5D0356C8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644" y="1797755"/>
            <a:ext cx="643993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Finding and Using Information Unit 3 Section 1: </a:t>
            </a:r>
          </a:p>
          <a:p>
            <a:pPr marL="0" indent="0">
              <a:buNone/>
            </a:pPr>
            <a:r>
              <a:rPr lang="en-GB" sz="32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Further Searching Techniques </a:t>
            </a:r>
          </a:p>
          <a:p>
            <a:endParaRPr lang="en-GB" sz="1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r>
              <a:rPr lang="en-GB" dirty="0">
                <a:hlinkClick r:id="rId2"/>
              </a:rPr>
              <a:t>moodle.uwtsd.ac.uk/mod/</a:t>
            </a:r>
            <a:r>
              <a:rPr lang="en-GB" dirty="0" err="1">
                <a:hlinkClick r:id="rId2"/>
              </a:rPr>
              <a:t>scorm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player.php?a</a:t>
            </a:r>
            <a:r>
              <a:rPr lang="en-GB" dirty="0">
                <a:hlinkClick r:id="rId2"/>
              </a:rPr>
              <a:t>=7714&amp;currentorg=</a:t>
            </a:r>
            <a:r>
              <a:rPr lang="en-GB" dirty="0" err="1">
                <a:hlinkClick r:id="rId2"/>
              </a:rPr>
              <a:t>articulate_rise&amp;scoid</a:t>
            </a:r>
            <a:r>
              <a:rPr lang="en-GB" dirty="0">
                <a:hlinkClick r:id="rId2"/>
              </a:rPr>
              <a:t>=16961&amp;sesskey=oX2GOodlen&amp;display=</a:t>
            </a:r>
            <a:r>
              <a:rPr lang="en-GB" dirty="0" err="1">
                <a:hlinkClick r:id="rId2"/>
              </a:rPr>
              <a:t>popup&amp;mode</a:t>
            </a:r>
            <a:r>
              <a:rPr lang="en-GB" dirty="0">
                <a:hlinkClick r:id="rId2"/>
              </a:rPr>
              <a:t>=normal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F40634-42D1-668C-0937-04F11C5816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568" t="26620" r="15309" b="45370"/>
          <a:stretch/>
        </p:blipFill>
        <p:spPr>
          <a:xfrm>
            <a:off x="8175024" y="3973424"/>
            <a:ext cx="2971800" cy="27575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D8D3F47-A6FA-D685-1D6E-866A70FE25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6762" y="1797755"/>
            <a:ext cx="5107471" cy="194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909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7D517D9-C774-6694-6E28-D46512ECD10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2_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C6A759F1-A508-4118-B326-23FDAB92EADB}" vid="{5C81E0A3-7688-4314-8C58-19EB5C8DC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0</TotalTime>
  <Words>1044</Words>
  <Application>Microsoft Office PowerPoint</Application>
  <PresentationFormat>Widescreen</PresentationFormat>
  <Paragraphs>143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Aptos</vt:lpstr>
      <vt:lpstr>Aptos Display</vt:lpstr>
      <vt:lpstr>Arial</vt:lpstr>
      <vt:lpstr>Calibri</vt:lpstr>
      <vt:lpstr>Calibri Light</vt:lpstr>
      <vt:lpstr>2_UWTSD Serif 2025</vt:lpstr>
      <vt:lpstr>Office Theme</vt:lpstr>
      <vt:lpstr>Introduction to Web and Database Concept ACCA4023</vt:lpstr>
      <vt:lpstr>Basic Rules</vt:lpstr>
      <vt:lpstr>Basic Rules</vt:lpstr>
      <vt:lpstr>Aim of the Module</vt:lpstr>
      <vt:lpstr>Learning Outcomes</vt:lpstr>
      <vt:lpstr>Indicative Contents</vt:lpstr>
      <vt:lpstr>Assessments</vt:lpstr>
      <vt:lpstr>Weekly schedule</vt:lpstr>
      <vt:lpstr>Books</vt:lpstr>
      <vt:lpstr>Library Search</vt:lpstr>
      <vt:lpstr>Effective Strategies for Studying this Module</vt:lpstr>
      <vt:lpstr>Studying Hours</vt:lpstr>
      <vt:lpstr>Online Assignment Skills Programme</vt:lpstr>
      <vt:lpstr>Online Assignment Skills Programme</vt:lpstr>
      <vt:lpstr>Online Assignment Skills Programme</vt:lpstr>
      <vt:lpstr>Online Assignment Skills Programme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Sadhana Jha</cp:lastModifiedBy>
  <cp:revision>5</cp:revision>
  <dcterms:created xsi:type="dcterms:W3CDTF">2025-04-24T17:55:09Z</dcterms:created>
  <dcterms:modified xsi:type="dcterms:W3CDTF">2026-09-10T08:28:57Z</dcterms:modified>
</cp:coreProperties>
</file>