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845" r:id="rId5"/>
    <p:sldMasterId id="2147483856" r:id="rId6"/>
    <p:sldMasterId id="2147483700" r:id="rId7"/>
  </p:sldMasterIdLst>
  <p:notesMasterIdLst>
    <p:notesMasterId r:id="rId38"/>
  </p:notesMasterIdLst>
  <p:sldIdLst>
    <p:sldId id="553" r:id="rId8"/>
    <p:sldId id="555" r:id="rId9"/>
    <p:sldId id="283" r:id="rId10"/>
    <p:sldId id="471" r:id="rId11"/>
    <p:sldId id="262" r:id="rId12"/>
    <p:sldId id="554" r:id="rId13"/>
    <p:sldId id="523" r:id="rId14"/>
    <p:sldId id="511" r:id="rId15"/>
    <p:sldId id="300" r:id="rId16"/>
    <p:sldId id="271" r:id="rId17"/>
    <p:sldId id="272" r:id="rId18"/>
    <p:sldId id="273" r:id="rId19"/>
    <p:sldId id="259" r:id="rId20"/>
    <p:sldId id="280" r:id="rId21"/>
    <p:sldId id="282" r:id="rId22"/>
    <p:sldId id="451" r:id="rId23"/>
    <p:sldId id="449" r:id="rId24"/>
    <p:sldId id="526" r:id="rId25"/>
    <p:sldId id="527" r:id="rId26"/>
    <p:sldId id="528" r:id="rId27"/>
    <p:sldId id="529" r:id="rId28"/>
    <p:sldId id="530" r:id="rId29"/>
    <p:sldId id="531" r:id="rId30"/>
    <p:sldId id="532" r:id="rId31"/>
    <p:sldId id="326" r:id="rId32"/>
    <p:sldId id="325" r:id="rId33"/>
    <p:sldId id="324" r:id="rId34"/>
    <p:sldId id="321" r:id="rId35"/>
    <p:sldId id="320" r:id="rId36"/>
    <p:sldId id="53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040" autoAdjust="0"/>
    <p:restoredTop sz="76215" autoAdjust="0"/>
  </p:normalViewPr>
  <p:slideViewPr>
    <p:cSldViewPr snapToGrid="0">
      <p:cViewPr>
        <p:scale>
          <a:sx n="71" d="100"/>
          <a:sy n="71" d="100"/>
        </p:scale>
        <p:origin x="792" y="3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presProps" Target="presProps.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microsoft.com/office/2016/11/relationships/changesInfo" Target="changesInfos/changesInfo1.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Roberts" userId="831782ca-6a3f-4cbd-8621-3600d0a72af9" providerId="ADAL" clId="{9218A1DE-8237-4A41-A3F7-AB22BCB74345}"/>
    <pc:docChg chg="undo redo custSel modSld sldOrd">
      <pc:chgData name="Jessica Roberts" userId="831782ca-6a3f-4cbd-8621-3600d0a72af9" providerId="ADAL" clId="{9218A1DE-8237-4A41-A3F7-AB22BCB74345}" dt="2022-10-06T21:39:51.931" v="5" actId="20578"/>
      <pc:docMkLst>
        <pc:docMk/>
      </pc:docMkLst>
      <pc:sldChg chg="ord">
        <pc:chgData name="Jessica Roberts" userId="831782ca-6a3f-4cbd-8621-3600d0a72af9" providerId="ADAL" clId="{9218A1DE-8237-4A41-A3F7-AB22BCB74345}" dt="2022-10-06T21:39:51.931" v="5" actId="20578"/>
        <pc:sldMkLst>
          <pc:docMk/>
          <pc:sldMk cId="3230058451" sldId="449"/>
        </pc:sldMkLst>
      </pc:sldChg>
      <pc:sldChg chg="ord">
        <pc:chgData name="Jessica Roberts" userId="831782ca-6a3f-4cbd-8621-3600d0a72af9" providerId="ADAL" clId="{9218A1DE-8237-4A41-A3F7-AB22BCB74345}" dt="2022-10-06T21:39:51.931" v="5" actId="20578"/>
        <pc:sldMkLst>
          <pc:docMk/>
          <pc:sldMk cId="450158892" sldId="451"/>
        </pc:sldMkLst>
      </pc:sldChg>
      <pc:sldChg chg="modSp mod">
        <pc:chgData name="Jessica Roberts" userId="831782ca-6a3f-4cbd-8621-3600d0a72af9" providerId="ADAL" clId="{9218A1DE-8237-4A41-A3F7-AB22BCB74345}" dt="2022-10-06T21:39:41.244" v="3" actId="20577"/>
        <pc:sldMkLst>
          <pc:docMk/>
          <pc:sldMk cId="1282160751" sldId="555"/>
        </pc:sldMkLst>
        <pc:spChg chg="mod">
          <ac:chgData name="Jessica Roberts" userId="831782ca-6a3f-4cbd-8621-3600d0a72af9" providerId="ADAL" clId="{9218A1DE-8237-4A41-A3F7-AB22BCB74345}" dt="2022-10-06T21:39:41.244" v="3" actId="20577"/>
          <ac:spMkLst>
            <pc:docMk/>
            <pc:sldMk cId="1282160751" sldId="555"/>
            <ac:spMk id="4" creationId="{8B9DDBCF-0092-42A3-AC8A-022542A32678}"/>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ata2.xml.rels><?xml version="1.0" encoding="UTF-8" standalone="yes"?>
<Relationships xmlns="http://schemas.openxmlformats.org/package/2006/relationships"><Relationship Id="rId1" Type="http://schemas.openxmlformats.org/officeDocument/2006/relationships/hyperlink" Target="https://mathsnoproblem.com/how-children-construct-knowledge-to-develop-learning/"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2.xml.rels><?xml version="1.0" encoding="UTF-8" standalone="yes"?>
<Relationships xmlns="http://schemas.openxmlformats.org/package/2006/relationships"><Relationship Id="rId1" Type="http://schemas.openxmlformats.org/officeDocument/2006/relationships/hyperlink" Target="https://mathsnoproblem.com/how-children-construct-knowledge-to-develop-learning/" TargetMode="External"/></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C131B3-7E26-4000-B5A1-187DA83671A1}"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4410DB98-317F-4659-874F-032A001501BE}">
      <dgm:prSet/>
      <dgm:spPr/>
      <dgm:t>
        <a:bodyPr/>
        <a:lstStyle/>
        <a:p>
          <a:pPr>
            <a:lnSpc>
              <a:spcPct val="100000"/>
            </a:lnSpc>
            <a:defRPr cap="all"/>
          </a:pPr>
          <a:r>
            <a:rPr lang="en-US"/>
            <a:t>When we model the development of a solution</a:t>
          </a:r>
        </a:p>
      </dgm:t>
    </dgm:pt>
    <dgm:pt modelId="{2C61F53E-4BBF-40DE-8154-CE74B613D538}" type="parTrans" cxnId="{62A6D909-1C72-464C-9C48-72FBE4C151EC}">
      <dgm:prSet/>
      <dgm:spPr/>
      <dgm:t>
        <a:bodyPr/>
        <a:lstStyle/>
        <a:p>
          <a:endParaRPr lang="en-US"/>
        </a:p>
      </dgm:t>
    </dgm:pt>
    <dgm:pt modelId="{8B3A6C40-8381-4568-903F-CBB2E5B94BF5}" type="sibTrans" cxnId="{62A6D909-1C72-464C-9C48-72FBE4C151EC}">
      <dgm:prSet/>
      <dgm:spPr/>
      <dgm:t>
        <a:bodyPr/>
        <a:lstStyle/>
        <a:p>
          <a:endParaRPr lang="en-US"/>
        </a:p>
      </dgm:t>
    </dgm:pt>
    <dgm:pt modelId="{6643FEE4-8FAD-4F1F-A10A-8ECDBE827650}">
      <dgm:prSet/>
      <dgm:spPr/>
      <dgm:t>
        <a:bodyPr/>
        <a:lstStyle/>
        <a:p>
          <a:pPr>
            <a:lnSpc>
              <a:spcPct val="100000"/>
            </a:lnSpc>
            <a:defRPr cap="all"/>
          </a:pPr>
          <a:r>
            <a:rPr lang="en-US"/>
            <a:t>Can be used to “scaffold” learning</a:t>
          </a:r>
        </a:p>
      </dgm:t>
    </dgm:pt>
    <dgm:pt modelId="{E9887EF5-0559-417E-B9F5-D7BB281AB0D5}" type="parTrans" cxnId="{96EFFA86-589F-48D9-B829-08B158383CAF}">
      <dgm:prSet/>
      <dgm:spPr/>
      <dgm:t>
        <a:bodyPr/>
        <a:lstStyle/>
        <a:p>
          <a:endParaRPr lang="en-US"/>
        </a:p>
      </dgm:t>
    </dgm:pt>
    <dgm:pt modelId="{F1777F3A-C597-4D4C-A3EF-4CC15C472D78}" type="sibTrans" cxnId="{96EFFA86-589F-48D9-B829-08B158383CAF}">
      <dgm:prSet/>
      <dgm:spPr/>
      <dgm:t>
        <a:bodyPr/>
        <a:lstStyle/>
        <a:p>
          <a:endParaRPr lang="en-US"/>
        </a:p>
      </dgm:t>
    </dgm:pt>
    <dgm:pt modelId="{89A52A8C-9C79-4F44-B725-3EE1F110AE98}" type="pres">
      <dgm:prSet presAssocID="{03C131B3-7E26-4000-B5A1-187DA83671A1}" presName="root" presStyleCnt="0">
        <dgm:presLayoutVars>
          <dgm:dir/>
          <dgm:resizeHandles val="exact"/>
        </dgm:presLayoutVars>
      </dgm:prSet>
      <dgm:spPr/>
    </dgm:pt>
    <dgm:pt modelId="{83D5214F-1EA2-4FB5-AEC8-3115B92A899D}" type="pres">
      <dgm:prSet presAssocID="{4410DB98-317F-4659-874F-032A001501BE}" presName="compNode" presStyleCnt="0"/>
      <dgm:spPr/>
    </dgm:pt>
    <dgm:pt modelId="{F041DB2B-8EDD-4A48-9E60-B78F141C5216}" type="pres">
      <dgm:prSet presAssocID="{4410DB98-317F-4659-874F-032A001501BE}" presName="iconBgRect" presStyleLbl="bgShp" presStyleIdx="0" presStyleCnt="2"/>
      <dgm:spPr/>
    </dgm:pt>
    <dgm:pt modelId="{FD23C042-0880-4B8D-98A8-70A1646F7E12}" type="pres">
      <dgm:prSet presAssocID="{4410DB98-317F-4659-874F-032A001501B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74D2031C-18FD-41C7-8254-0A88C4FBE0EA}" type="pres">
      <dgm:prSet presAssocID="{4410DB98-317F-4659-874F-032A001501BE}" presName="spaceRect" presStyleCnt="0"/>
      <dgm:spPr/>
    </dgm:pt>
    <dgm:pt modelId="{595A565A-1D98-48D4-89DD-E1DA17E68C33}" type="pres">
      <dgm:prSet presAssocID="{4410DB98-317F-4659-874F-032A001501BE}" presName="textRect" presStyleLbl="revTx" presStyleIdx="0" presStyleCnt="2">
        <dgm:presLayoutVars>
          <dgm:chMax val="1"/>
          <dgm:chPref val="1"/>
        </dgm:presLayoutVars>
      </dgm:prSet>
      <dgm:spPr/>
    </dgm:pt>
    <dgm:pt modelId="{28113CA2-C8C1-4B1A-AEC7-2D45811ECABD}" type="pres">
      <dgm:prSet presAssocID="{8B3A6C40-8381-4568-903F-CBB2E5B94BF5}" presName="sibTrans" presStyleCnt="0"/>
      <dgm:spPr/>
    </dgm:pt>
    <dgm:pt modelId="{B5B267E8-F8A4-4BF5-A1C6-5938748954B7}" type="pres">
      <dgm:prSet presAssocID="{6643FEE4-8FAD-4F1F-A10A-8ECDBE827650}" presName="compNode" presStyleCnt="0"/>
      <dgm:spPr/>
    </dgm:pt>
    <dgm:pt modelId="{D01806CE-8529-440F-98DA-C3B90BA79F9D}" type="pres">
      <dgm:prSet presAssocID="{6643FEE4-8FAD-4F1F-A10A-8ECDBE827650}" presName="iconBgRect" presStyleLbl="bgShp" presStyleIdx="1" presStyleCnt="2"/>
      <dgm:spPr/>
    </dgm:pt>
    <dgm:pt modelId="{53B01FE6-0007-4490-9FE1-DA334C31DA75}" type="pres">
      <dgm:prSet presAssocID="{6643FEE4-8FAD-4F1F-A10A-8ECDBE82765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780BE339-CD24-42AA-A152-159654ACF516}" type="pres">
      <dgm:prSet presAssocID="{6643FEE4-8FAD-4F1F-A10A-8ECDBE827650}" presName="spaceRect" presStyleCnt="0"/>
      <dgm:spPr/>
    </dgm:pt>
    <dgm:pt modelId="{E7F8B851-251E-4984-9508-1AD69897D240}" type="pres">
      <dgm:prSet presAssocID="{6643FEE4-8FAD-4F1F-A10A-8ECDBE827650}" presName="textRect" presStyleLbl="revTx" presStyleIdx="1" presStyleCnt="2">
        <dgm:presLayoutVars>
          <dgm:chMax val="1"/>
          <dgm:chPref val="1"/>
        </dgm:presLayoutVars>
      </dgm:prSet>
      <dgm:spPr/>
    </dgm:pt>
  </dgm:ptLst>
  <dgm:cxnLst>
    <dgm:cxn modelId="{62A6D909-1C72-464C-9C48-72FBE4C151EC}" srcId="{03C131B3-7E26-4000-B5A1-187DA83671A1}" destId="{4410DB98-317F-4659-874F-032A001501BE}" srcOrd="0" destOrd="0" parTransId="{2C61F53E-4BBF-40DE-8154-CE74B613D538}" sibTransId="{8B3A6C40-8381-4568-903F-CBB2E5B94BF5}"/>
    <dgm:cxn modelId="{EB91C251-CF1F-42E4-BCE6-3564913A95AD}" type="presOf" srcId="{4410DB98-317F-4659-874F-032A001501BE}" destId="{595A565A-1D98-48D4-89DD-E1DA17E68C33}" srcOrd="0" destOrd="0" presId="urn:microsoft.com/office/officeart/2018/5/layout/IconCircleLabelList"/>
    <dgm:cxn modelId="{96EFFA86-589F-48D9-B829-08B158383CAF}" srcId="{03C131B3-7E26-4000-B5A1-187DA83671A1}" destId="{6643FEE4-8FAD-4F1F-A10A-8ECDBE827650}" srcOrd="1" destOrd="0" parTransId="{E9887EF5-0559-417E-B9F5-D7BB281AB0D5}" sibTransId="{F1777F3A-C597-4D4C-A3EF-4CC15C472D78}"/>
    <dgm:cxn modelId="{264111DA-9181-4F14-8397-DC4ED931BAE2}" type="presOf" srcId="{03C131B3-7E26-4000-B5A1-187DA83671A1}" destId="{89A52A8C-9C79-4F44-B725-3EE1F110AE98}" srcOrd="0" destOrd="0" presId="urn:microsoft.com/office/officeart/2018/5/layout/IconCircleLabelList"/>
    <dgm:cxn modelId="{1DA889E2-32DB-4DD3-965E-B77128A74327}" type="presOf" srcId="{6643FEE4-8FAD-4F1F-A10A-8ECDBE827650}" destId="{E7F8B851-251E-4984-9508-1AD69897D240}" srcOrd="0" destOrd="0" presId="urn:microsoft.com/office/officeart/2018/5/layout/IconCircleLabelList"/>
    <dgm:cxn modelId="{B408BEF9-3BEB-45FC-B10C-2CBEEDDA3BEF}" type="presParOf" srcId="{89A52A8C-9C79-4F44-B725-3EE1F110AE98}" destId="{83D5214F-1EA2-4FB5-AEC8-3115B92A899D}" srcOrd="0" destOrd="0" presId="urn:microsoft.com/office/officeart/2018/5/layout/IconCircleLabelList"/>
    <dgm:cxn modelId="{1EDBA098-4B50-4DDF-BDF9-899470F06CFC}" type="presParOf" srcId="{83D5214F-1EA2-4FB5-AEC8-3115B92A899D}" destId="{F041DB2B-8EDD-4A48-9E60-B78F141C5216}" srcOrd="0" destOrd="0" presId="urn:microsoft.com/office/officeart/2018/5/layout/IconCircleLabelList"/>
    <dgm:cxn modelId="{ABEE7452-DA97-4382-A456-FD352FFD737D}" type="presParOf" srcId="{83D5214F-1EA2-4FB5-AEC8-3115B92A899D}" destId="{FD23C042-0880-4B8D-98A8-70A1646F7E12}" srcOrd="1" destOrd="0" presId="urn:microsoft.com/office/officeart/2018/5/layout/IconCircleLabelList"/>
    <dgm:cxn modelId="{05D8AF2F-2DBA-45FA-B77C-50958E37436F}" type="presParOf" srcId="{83D5214F-1EA2-4FB5-AEC8-3115B92A899D}" destId="{74D2031C-18FD-41C7-8254-0A88C4FBE0EA}" srcOrd="2" destOrd="0" presId="urn:microsoft.com/office/officeart/2018/5/layout/IconCircleLabelList"/>
    <dgm:cxn modelId="{175B57E7-6440-40F2-9A5B-679867E04F74}" type="presParOf" srcId="{83D5214F-1EA2-4FB5-AEC8-3115B92A899D}" destId="{595A565A-1D98-48D4-89DD-E1DA17E68C33}" srcOrd="3" destOrd="0" presId="urn:microsoft.com/office/officeart/2018/5/layout/IconCircleLabelList"/>
    <dgm:cxn modelId="{7A7036B0-9B7E-48C4-843C-5048F2222946}" type="presParOf" srcId="{89A52A8C-9C79-4F44-B725-3EE1F110AE98}" destId="{28113CA2-C8C1-4B1A-AEC7-2D45811ECABD}" srcOrd="1" destOrd="0" presId="urn:microsoft.com/office/officeart/2018/5/layout/IconCircleLabelList"/>
    <dgm:cxn modelId="{58A64407-41C9-4191-9401-69F517CAD405}" type="presParOf" srcId="{89A52A8C-9C79-4F44-B725-3EE1F110AE98}" destId="{B5B267E8-F8A4-4BF5-A1C6-5938748954B7}" srcOrd="2" destOrd="0" presId="urn:microsoft.com/office/officeart/2018/5/layout/IconCircleLabelList"/>
    <dgm:cxn modelId="{49EE5BDB-030C-4608-8CB2-0FB10BD8C845}" type="presParOf" srcId="{B5B267E8-F8A4-4BF5-A1C6-5938748954B7}" destId="{D01806CE-8529-440F-98DA-C3B90BA79F9D}" srcOrd="0" destOrd="0" presId="urn:microsoft.com/office/officeart/2018/5/layout/IconCircleLabelList"/>
    <dgm:cxn modelId="{E28D7602-8CE4-4DED-B131-9BB7E8B58ABE}" type="presParOf" srcId="{B5B267E8-F8A4-4BF5-A1C6-5938748954B7}" destId="{53B01FE6-0007-4490-9FE1-DA334C31DA75}" srcOrd="1" destOrd="0" presId="urn:microsoft.com/office/officeart/2018/5/layout/IconCircleLabelList"/>
    <dgm:cxn modelId="{957A91A0-0744-4AB2-AFD8-C5D592BA3DF2}" type="presParOf" srcId="{B5B267E8-F8A4-4BF5-A1C6-5938748954B7}" destId="{780BE339-CD24-42AA-A152-159654ACF516}" srcOrd="2" destOrd="0" presId="urn:microsoft.com/office/officeart/2018/5/layout/IconCircleLabelList"/>
    <dgm:cxn modelId="{ACC01C3A-1944-4A87-9020-B1B8AEA7BF75}" type="presParOf" srcId="{B5B267E8-F8A4-4BF5-A1C6-5938748954B7}" destId="{E7F8B851-251E-4984-9508-1AD69897D240}"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0EE7BE-6B39-4637-95E4-89DF83A7A376}"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39AD5C8F-BE6D-46E6-89D6-09558B8B05C2}">
      <dgm:prSet/>
      <dgm:spPr/>
      <dgm:t>
        <a:bodyPr/>
        <a:lstStyle/>
        <a:p>
          <a:r>
            <a:rPr lang="en-GB"/>
            <a:t>Task 1 (10 minutes): Read the blog by Jane Curell Understanding how children construct knowledge to develop learning </a:t>
          </a:r>
          <a:endParaRPr lang="en-US"/>
        </a:p>
      </dgm:t>
    </dgm:pt>
    <dgm:pt modelId="{4367DF4F-A265-46CD-AB04-0F927599FAED}" type="parTrans" cxnId="{38F986BC-52D7-449B-B221-0BB0A5B8B303}">
      <dgm:prSet/>
      <dgm:spPr/>
      <dgm:t>
        <a:bodyPr/>
        <a:lstStyle/>
        <a:p>
          <a:endParaRPr lang="en-US"/>
        </a:p>
      </dgm:t>
    </dgm:pt>
    <dgm:pt modelId="{CECBE449-675A-447D-92FB-084B4902F499}" type="sibTrans" cxnId="{38F986BC-52D7-449B-B221-0BB0A5B8B303}">
      <dgm:prSet/>
      <dgm:spPr/>
      <dgm:t>
        <a:bodyPr/>
        <a:lstStyle/>
        <a:p>
          <a:endParaRPr lang="en-US"/>
        </a:p>
      </dgm:t>
    </dgm:pt>
    <dgm:pt modelId="{1DA791A5-26C1-4F04-AD3E-489FD47F7C33}">
      <dgm:prSet/>
      <dgm:spPr/>
      <dgm:t>
        <a:bodyPr/>
        <a:lstStyle/>
        <a:p>
          <a:r>
            <a:rPr lang="en-GB">
              <a:hlinkClick xmlns:r="http://schemas.openxmlformats.org/officeDocument/2006/relationships" r:id="rId1"/>
            </a:rPr>
            <a:t>https://mathsnoproblem.com/how-children-construct-knowledge-to-develop-learning/</a:t>
          </a:r>
          <a:r>
            <a:rPr lang="en-GB"/>
            <a:t> </a:t>
          </a:r>
          <a:endParaRPr lang="en-US"/>
        </a:p>
      </dgm:t>
    </dgm:pt>
    <dgm:pt modelId="{63458B98-D752-44F5-B4BE-E59FEFA61BE2}" type="parTrans" cxnId="{5EA74362-4798-48A1-9AD3-E9DFC397E01D}">
      <dgm:prSet/>
      <dgm:spPr/>
      <dgm:t>
        <a:bodyPr/>
        <a:lstStyle/>
        <a:p>
          <a:endParaRPr lang="en-US"/>
        </a:p>
      </dgm:t>
    </dgm:pt>
    <dgm:pt modelId="{534B3F2C-21B4-483C-8C07-93C85F54D84B}" type="sibTrans" cxnId="{5EA74362-4798-48A1-9AD3-E9DFC397E01D}">
      <dgm:prSet/>
      <dgm:spPr/>
      <dgm:t>
        <a:bodyPr/>
        <a:lstStyle/>
        <a:p>
          <a:endParaRPr lang="en-US"/>
        </a:p>
      </dgm:t>
    </dgm:pt>
    <dgm:pt modelId="{34C3892B-CD7E-496B-AFD9-86C3730C3472}">
      <dgm:prSet/>
      <dgm:spPr/>
      <dgm:t>
        <a:bodyPr/>
        <a:lstStyle/>
        <a:p>
          <a:r>
            <a:rPr lang="en-GB"/>
            <a:t>Also been added to the padlet</a:t>
          </a:r>
          <a:endParaRPr lang="en-US"/>
        </a:p>
      </dgm:t>
    </dgm:pt>
    <dgm:pt modelId="{BF2BABDB-6473-4F6D-AD18-AB0BE5EEFEB1}" type="parTrans" cxnId="{7FDE358B-5DA0-47BD-8E6F-D7CF8A3D4523}">
      <dgm:prSet/>
      <dgm:spPr/>
      <dgm:t>
        <a:bodyPr/>
        <a:lstStyle/>
        <a:p>
          <a:endParaRPr lang="en-US"/>
        </a:p>
      </dgm:t>
    </dgm:pt>
    <dgm:pt modelId="{AEDED596-6B5B-4DC2-BEBB-DB0E8F6EF03E}" type="sibTrans" cxnId="{7FDE358B-5DA0-47BD-8E6F-D7CF8A3D4523}">
      <dgm:prSet/>
      <dgm:spPr/>
      <dgm:t>
        <a:bodyPr/>
        <a:lstStyle/>
        <a:p>
          <a:endParaRPr lang="en-US"/>
        </a:p>
      </dgm:t>
    </dgm:pt>
    <dgm:pt modelId="{8E1658FE-2762-4148-8AAA-35E8712AA7ED}" type="pres">
      <dgm:prSet presAssocID="{A70EE7BE-6B39-4637-95E4-89DF83A7A376}" presName="vert0" presStyleCnt="0">
        <dgm:presLayoutVars>
          <dgm:dir/>
          <dgm:animOne val="branch"/>
          <dgm:animLvl val="lvl"/>
        </dgm:presLayoutVars>
      </dgm:prSet>
      <dgm:spPr/>
    </dgm:pt>
    <dgm:pt modelId="{57B27718-9901-4D2C-86AA-B213B3CE68E9}" type="pres">
      <dgm:prSet presAssocID="{39AD5C8F-BE6D-46E6-89D6-09558B8B05C2}" presName="thickLine" presStyleLbl="alignNode1" presStyleIdx="0" presStyleCnt="3"/>
      <dgm:spPr/>
    </dgm:pt>
    <dgm:pt modelId="{94C744A3-DF13-4F8B-A8EF-FFF3BF3BDF38}" type="pres">
      <dgm:prSet presAssocID="{39AD5C8F-BE6D-46E6-89D6-09558B8B05C2}" presName="horz1" presStyleCnt="0"/>
      <dgm:spPr/>
    </dgm:pt>
    <dgm:pt modelId="{EDC4C48F-D0B2-4D45-8E7E-62CA7D7F76FB}" type="pres">
      <dgm:prSet presAssocID="{39AD5C8F-BE6D-46E6-89D6-09558B8B05C2}" presName="tx1" presStyleLbl="revTx" presStyleIdx="0" presStyleCnt="3"/>
      <dgm:spPr/>
    </dgm:pt>
    <dgm:pt modelId="{B4969573-2240-49D6-ADA8-681F94E37EE5}" type="pres">
      <dgm:prSet presAssocID="{39AD5C8F-BE6D-46E6-89D6-09558B8B05C2}" presName="vert1" presStyleCnt="0"/>
      <dgm:spPr/>
    </dgm:pt>
    <dgm:pt modelId="{B9F7CD26-E45B-4552-8C43-AC7782FBBD78}" type="pres">
      <dgm:prSet presAssocID="{1DA791A5-26C1-4F04-AD3E-489FD47F7C33}" presName="thickLine" presStyleLbl="alignNode1" presStyleIdx="1" presStyleCnt="3"/>
      <dgm:spPr/>
    </dgm:pt>
    <dgm:pt modelId="{5A05DFD7-266B-4258-A573-E8BEC0DAAB3C}" type="pres">
      <dgm:prSet presAssocID="{1DA791A5-26C1-4F04-AD3E-489FD47F7C33}" presName="horz1" presStyleCnt="0"/>
      <dgm:spPr/>
    </dgm:pt>
    <dgm:pt modelId="{C01B5117-ACC7-4D33-85EF-951CFB82C7D7}" type="pres">
      <dgm:prSet presAssocID="{1DA791A5-26C1-4F04-AD3E-489FD47F7C33}" presName="tx1" presStyleLbl="revTx" presStyleIdx="1" presStyleCnt="3"/>
      <dgm:spPr/>
    </dgm:pt>
    <dgm:pt modelId="{27B71B34-B137-4611-92BD-4537D26B4B50}" type="pres">
      <dgm:prSet presAssocID="{1DA791A5-26C1-4F04-AD3E-489FD47F7C33}" presName="vert1" presStyleCnt="0"/>
      <dgm:spPr/>
    </dgm:pt>
    <dgm:pt modelId="{83547A80-0238-4E7E-8F16-6F853538598C}" type="pres">
      <dgm:prSet presAssocID="{34C3892B-CD7E-496B-AFD9-86C3730C3472}" presName="thickLine" presStyleLbl="alignNode1" presStyleIdx="2" presStyleCnt="3"/>
      <dgm:spPr/>
    </dgm:pt>
    <dgm:pt modelId="{E88EFAAF-B9FA-4E14-8D25-F9573249D384}" type="pres">
      <dgm:prSet presAssocID="{34C3892B-CD7E-496B-AFD9-86C3730C3472}" presName="horz1" presStyleCnt="0"/>
      <dgm:spPr/>
    </dgm:pt>
    <dgm:pt modelId="{F58DD93F-CEEB-41F0-8B74-67AFCCDEED3A}" type="pres">
      <dgm:prSet presAssocID="{34C3892B-CD7E-496B-AFD9-86C3730C3472}" presName="tx1" presStyleLbl="revTx" presStyleIdx="2" presStyleCnt="3"/>
      <dgm:spPr/>
    </dgm:pt>
    <dgm:pt modelId="{8E97A215-ABCF-4B26-9C42-5B8871095072}" type="pres">
      <dgm:prSet presAssocID="{34C3892B-CD7E-496B-AFD9-86C3730C3472}" presName="vert1" presStyleCnt="0"/>
      <dgm:spPr/>
    </dgm:pt>
  </dgm:ptLst>
  <dgm:cxnLst>
    <dgm:cxn modelId="{5EA74362-4798-48A1-9AD3-E9DFC397E01D}" srcId="{A70EE7BE-6B39-4637-95E4-89DF83A7A376}" destId="{1DA791A5-26C1-4F04-AD3E-489FD47F7C33}" srcOrd="1" destOrd="0" parTransId="{63458B98-D752-44F5-B4BE-E59FEFA61BE2}" sibTransId="{534B3F2C-21B4-483C-8C07-93C85F54D84B}"/>
    <dgm:cxn modelId="{6E881E59-A01F-4842-B03B-190555CAE83E}" type="presOf" srcId="{39AD5C8F-BE6D-46E6-89D6-09558B8B05C2}" destId="{EDC4C48F-D0B2-4D45-8E7E-62CA7D7F76FB}" srcOrd="0" destOrd="0" presId="urn:microsoft.com/office/officeart/2008/layout/LinedList"/>
    <dgm:cxn modelId="{7FDE358B-5DA0-47BD-8E6F-D7CF8A3D4523}" srcId="{A70EE7BE-6B39-4637-95E4-89DF83A7A376}" destId="{34C3892B-CD7E-496B-AFD9-86C3730C3472}" srcOrd="2" destOrd="0" parTransId="{BF2BABDB-6473-4F6D-AD18-AB0BE5EEFEB1}" sibTransId="{AEDED596-6B5B-4DC2-BEBB-DB0E8F6EF03E}"/>
    <dgm:cxn modelId="{E15DBA91-0EE4-4053-9DFF-28D00229C5AF}" type="presOf" srcId="{1DA791A5-26C1-4F04-AD3E-489FD47F7C33}" destId="{C01B5117-ACC7-4D33-85EF-951CFB82C7D7}" srcOrd="0" destOrd="0" presId="urn:microsoft.com/office/officeart/2008/layout/LinedList"/>
    <dgm:cxn modelId="{DBB88FB5-8901-487A-8F53-13ED2CBF1B20}" type="presOf" srcId="{34C3892B-CD7E-496B-AFD9-86C3730C3472}" destId="{F58DD93F-CEEB-41F0-8B74-67AFCCDEED3A}" srcOrd="0" destOrd="0" presId="urn:microsoft.com/office/officeart/2008/layout/LinedList"/>
    <dgm:cxn modelId="{38F986BC-52D7-449B-B221-0BB0A5B8B303}" srcId="{A70EE7BE-6B39-4637-95E4-89DF83A7A376}" destId="{39AD5C8F-BE6D-46E6-89D6-09558B8B05C2}" srcOrd="0" destOrd="0" parTransId="{4367DF4F-A265-46CD-AB04-0F927599FAED}" sibTransId="{CECBE449-675A-447D-92FB-084B4902F499}"/>
    <dgm:cxn modelId="{3A9EDFC2-810F-4758-9EAF-11A179769D12}" type="presOf" srcId="{A70EE7BE-6B39-4637-95E4-89DF83A7A376}" destId="{8E1658FE-2762-4148-8AAA-35E8712AA7ED}" srcOrd="0" destOrd="0" presId="urn:microsoft.com/office/officeart/2008/layout/LinedList"/>
    <dgm:cxn modelId="{D9682B2A-49B0-4C73-965A-775609C2D089}" type="presParOf" srcId="{8E1658FE-2762-4148-8AAA-35E8712AA7ED}" destId="{57B27718-9901-4D2C-86AA-B213B3CE68E9}" srcOrd="0" destOrd="0" presId="urn:microsoft.com/office/officeart/2008/layout/LinedList"/>
    <dgm:cxn modelId="{A20D0683-31CF-4C85-BDF3-11B3032A57B1}" type="presParOf" srcId="{8E1658FE-2762-4148-8AAA-35E8712AA7ED}" destId="{94C744A3-DF13-4F8B-A8EF-FFF3BF3BDF38}" srcOrd="1" destOrd="0" presId="urn:microsoft.com/office/officeart/2008/layout/LinedList"/>
    <dgm:cxn modelId="{F3C07173-076E-4A2D-A815-EA33F51E4E6F}" type="presParOf" srcId="{94C744A3-DF13-4F8B-A8EF-FFF3BF3BDF38}" destId="{EDC4C48F-D0B2-4D45-8E7E-62CA7D7F76FB}" srcOrd="0" destOrd="0" presId="urn:microsoft.com/office/officeart/2008/layout/LinedList"/>
    <dgm:cxn modelId="{03A5DE2F-A231-466E-B197-B0DCC9865146}" type="presParOf" srcId="{94C744A3-DF13-4F8B-A8EF-FFF3BF3BDF38}" destId="{B4969573-2240-49D6-ADA8-681F94E37EE5}" srcOrd="1" destOrd="0" presId="urn:microsoft.com/office/officeart/2008/layout/LinedList"/>
    <dgm:cxn modelId="{32064068-4283-4FD2-9B83-36A6DA76D73C}" type="presParOf" srcId="{8E1658FE-2762-4148-8AAA-35E8712AA7ED}" destId="{B9F7CD26-E45B-4552-8C43-AC7782FBBD78}" srcOrd="2" destOrd="0" presId="urn:microsoft.com/office/officeart/2008/layout/LinedList"/>
    <dgm:cxn modelId="{254AF665-C990-41EE-A735-FE6BE370AE77}" type="presParOf" srcId="{8E1658FE-2762-4148-8AAA-35E8712AA7ED}" destId="{5A05DFD7-266B-4258-A573-E8BEC0DAAB3C}" srcOrd="3" destOrd="0" presId="urn:microsoft.com/office/officeart/2008/layout/LinedList"/>
    <dgm:cxn modelId="{6093DC3C-2658-42E3-AA8A-8E4A040065D0}" type="presParOf" srcId="{5A05DFD7-266B-4258-A573-E8BEC0DAAB3C}" destId="{C01B5117-ACC7-4D33-85EF-951CFB82C7D7}" srcOrd="0" destOrd="0" presId="urn:microsoft.com/office/officeart/2008/layout/LinedList"/>
    <dgm:cxn modelId="{958985E8-386F-4822-807D-36B8863BDA67}" type="presParOf" srcId="{5A05DFD7-266B-4258-A573-E8BEC0DAAB3C}" destId="{27B71B34-B137-4611-92BD-4537D26B4B50}" srcOrd="1" destOrd="0" presId="urn:microsoft.com/office/officeart/2008/layout/LinedList"/>
    <dgm:cxn modelId="{9EADA98D-B149-402D-8A55-F52E8A958D1C}" type="presParOf" srcId="{8E1658FE-2762-4148-8AAA-35E8712AA7ED}" destId="{83547A80-0238-4E7E-8F16-6F853538598C}" srcOrd="4" destOrd="0" presId="urn:microsoft.com/office/officeart/2008/layout/LinedList"/>
    <dgm:cxn modelId="{17270165-84F0-45AC-B1F5-FD0BA610587B}" type="presParOf" srcId="{8E1658FE-2762-4148-8AAA-35E8712AA7ED}" destId="{E88EFAAF-B9FA-4E14-8D25-F9573249D384}" srcOrd="5" destOrd="0" presId="urn:microsoft.com/office/officeart/2008/layout/LinedList"/>
    <dgm:cxn modelId="{DDDBA113-615F-4267-9EAD-334CCBF38440}" type="presParOf" srcId="{E88EFAAF-B9FA-4E14-8D25-F9573249D384}" destId="{F58DD93F-CEEB-41F0-8B74-67AFCCDEED3A}" srcOrd="0" destOrd="0" presId="urn:microsoft.com/office/officeart/2008/layout/LinedList"/>
    <dgm:cxn modelId="{8C614F84-9102-41A5-A0FB-371AA1392C1C}" type="presParOf" srcId="{E88EFAAF-B9FA-4E14-8D25-F9573249D384}" destId="{8E97A215-ABCF-4B26-9C42-5B887109507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649F3A-9288-43FB-B269-EDCC2D8EFFE6}" type="doc">
      <dgm:prSet loTypeId="urn:microsoft.com/office/officeart/2005/8/layout/vList2" loCatId="list" qsTypeId="urn:microsoft.com/office/officeart/2005/8/quickstyle/simple2" qsCatId="simple" csTypeId="urn:microsoft.com/office/officeart/2005/8/colors/accent0_3" csCatId="mainScheme" phldr="1"/>
      <dgm:spPr/>
      <dgm:t>
        <a:bodyPr/>
        <a:lstStyle/>
        <a:p>
          <a:endParaRPr lang="en-US"/>
        </a:p>
      </dgm:t>
    </dgm:pt>
    <dgm:pt modelId="{5728C79C-A0D9-4740-BBAD-284E76A43B66}">
      <dgm:prSet/>
      <dgm:spPr/>
      <dgm:t>
        <a:bodyPr/>
        <a:lstStyle/>
        <a:p>
          <a:r>
            <a:rPr lang="en-US" dirty="0"/>
            <a:t>Misconceptions may arise in a number of ways </a:t>
          </a:r>
        </a:p>
      </dgm:t>
    </dgm:pt>
    <dgm:pt modelId="{473B6689-5EAB-44EF-A298-0B1C14800040}" type="parTrans" cxnId="{9B179E50-7CEA-4E84-8E56-5549C46F2D70}">
      <dgm:prSet/>
      <dgm:spPr/>
      <dgm:t>
        <a:bodyPr/>
        <a:lstStyle/>
        <a:p>
          <a:endParaRPr lang="en-US"/>
        </a:p>
      </dgm:t>
    </dgm:pt>
    <dgm:pt modelId="{B4AECEE8-7E32-4845-910F-560477FEAA1C}" type="sibTrans" cxnId="{9B179E50-7CEA-4E84-8E56-5549C46F2D70}">
      <dgm:prSet/>
      <dgm:spPr/>
      <dgm:t>
        <a:bodyPr/>
        <a:lstStyle/>
        <a:p>
          <a:endParaRPr lang="en-US"/>
        </a:p>
      </dgm:t>
    </dgm:pt>
    <dgm:pt modelId="{84C0B0FE-7C36-4945-A758-1FFA93655690}">
      <dgm:prSet/>
      <dgm:spPr/>
      <dgm:t>
        <a:bodyPr/>
        <a:lstStyle/>
        <a:p>
          <a:r>
            <a:rPr lang="en-US" dirty="0"/>
            <a:t>Through developing a conceptual structure which is flawed</a:t>
          </a:r>
        </a:p>
      </dgm:t>
    </dgm:pt>
    <dgm:pt modelId="{4AC031F1-2ADC-4A36-A1EF-4F70070550C1}" type="parTrans" cxnId="{9DCE0166-A5C3-43EC-8E36-637A662B27BF}">
      <dgm:prSet/>
      <dgm:spPr/>
      <dgm:t>
        <a:bodyPr/>
        <a:lstStyle/>
        <a:p>
          <a:endParaRPr lang="en-US"/>
        </a:p>
      </dgm:t>
    </dgm:pt>
    <dgm:pt modelId="{A6928AB7-93EB-49FC-B3F3-A4DCDEAC3B17}" type="sibTrans" cxnId="{9DCE0166-A5C3-43EC-8E36-637A662B27BF}">
      <dgm:prSet/>
      <dgm:spPr/>
      <dgm:t>
        <a:bodyPr/>
        <a:lstStyle/>
        <a:p>
          <a:endParaRPr lang="en-US"/>
        </a:p>
      </dgm:t>
    </dgm:pt>
    <dgm:pt modelId="{E7691C8C-9D9E-4EEB-87DB-008792936A46}">
      <dgm:prSet/>
      <dgm:spPr/>
      <dgm:t>
        <a:bodyPr/>
        <a:lstStyle/>
        <a:p>
          <a:r>
            <a:rPr lang="en-US" dirty="0"/>
            <a:t>By the overgeneralization of a rule, principle, or concept (the way addition of whole numbers applies to fractions)</a:t>
          </a:r>
        </a:p>
      </dgm:t>
    </dgm:pt>
    <dgm:pt modelId="{A4116312-8F8D-4D66-BE6E-C7D1E9C57023}" type="parTrans" cxnId="{048AA251-6A05-4710-8E03-63E5C536E84C}">
      <dgm:prSet/>
      <dgm:spPr/>
      <dgm:t>
        <a:bodyPr/>
        <a:lstStyle/>
        <a:p>
          <a:endParaRPr lang="en-US"/>
        </a:p>
      </dgm:t>
    </dgm:pt>
    <dgm:pt modelId="{03276163-F046-4B43-B5E6-2311F4419E8F}" type="sibTrans" cxnId="{048AA251-6A05-4710-8E03-63E5C536E84C}">
      <dgm:prSet/>
      <dgm:spPr/>
      <dgm:t>
        <a:bodyPr/>
        <a:lstStyle/>
        <a:p>
          <a:endParaRPr lang="en-US"/>
        </a:p>
      </dgm:t>
    </dgm:pt>
    <dgm:pt modelId="{34254483-908E-4BF8-AB86-8775B360A88C}">
      <dgm:prSet/>
      <dgm:spPr/>
      <dgm:t>
        <a:bodyPr/>
        <a:lstStyle/>
        <a:p>
          <a:r>
            <a:rPr lang="en-US" dirty="0"/>
            <a:t>Through systematic application of a flawed procedure (</a:t>
          </a:r>
          <a:r>
            <a:rPr lang="en-US" dirty="0" err="1"/>
            <a:t>eg</a:t>
          </a:r>
          <a:r>
            <a:rPr lang="en-US" dirty="0"/>
            <a:t> always subtracting the smaller digit from the larger within the subtraction algorithm</a:t>
          </a:r>
        </a:p>
      </dgm:t>
    </dgm:pt>
    <dgm:pt modelId="{EF5CAF9B-C491-4A73-9573-E577FC521B92}" type="parTrans" cxnId="{1057ECD2-3C6A-435D-BF9A-382E711C99EB}">
      <dgm:prSet/>
      <dgm:spPr/>
      <dgm:t>
        <a:bodyPr/>
        <a:lstStyle/>
        <a:p>
          <a:endParaRPr lang="en-US"/>
        </a:p>
      </dgm:t>
    </dgm:pt>
    <dgm:pt modelId="{27F658D7-731B-4BCF-A732-188EF1528D88}" type="sibTrans" cxnId="{1057ECD2-3C6A-435D-BF9A-382E711C99EB}">
      <dgm:prSet/>
      <dgm:spPr/>
      <dgm:t>
        <a:bodyPr/>
        <a:lstStyle/>
        <a:p>
          <a:endParaRPr lang="en-US"/>
        </a:p>
      </dgm:t>
    </dgm:pt>
    <dgm:pt modelId="{ADE076DD-16B5-4E7C-AF49-E5D7E2BFBC85}">
      <dgm:prSet/>
      <dgm:spPr/>
      <dgm:t>
        <a:bodyPr/>
        <a:lstStyle/>
        <a:p>
          <a:r>
            <a:rPr lang="en-US" dirty="0"/>
            <a:t>By misinterpreting notation</a:t>
          </a:r>
        </a:p>
      </dgm:t>
    </dgm:pt>
    <dgm:pt modelId="{C23F5EE5-51A0-4C8D-8858-814C53235AC8}" type="parTrans" cxnId="{7982F554-CECD-41B2-9769-365417A42132}">
      <dgm:prSet/>
      <dgm:spPr/>
      <dgm:t>
        <a:bodyPr/>
        <a:lstStyle/>
        <a:p>
          <a:endParaRPr lang="en-US"/>
        </a:p>
      </dgm:t>
    </dgm:pt>
    <dgm:pt modelId="{01C5F6D5-BB2F-4130-91A6-85F17905C8E3}" type="sibTrans" cxnId="{7982F554-CECD-41B2-9769-365417A42132}">
      <dgm:prSet/>
      <dgm:spPr/>
      <dgm:t>
        <a:bodyPr/>
        <a:lstStyle/>
        <a:p>
          <a:endParaRPr lang="en-US"/>
        </a:p>
      </dgm:t>
    </dgm:pt>
    <dgm:pt modelId="{DA5E09B7-49B9-4DDD-A36C-6FB0DFBBA1E0}">
      <dgm:prSet/>
      <dgm:spPr/>
      <dgm:t>
        <a:bodyPr/>
        <a:lstStyle/>
        <a:p>
          <a:r>
            <a:rPr lang="en-US" dirty="0"/>
            <a:t>By misreading diagrams or tables (by assuming that angles which look equal in a sketch diagram are equal)</a:t>
          </a:r>
        </a:p>
      </dgm:t>
    </dgm:pt>
    <dgm:pt modelId="{77F76A00-97A9-4F3B-AADF-58FF2520BDD6}" type="parTrans" cxnId="{4765B736-7ECE-49CA-A28A-74237A8E161C}">
      <dgm:prSet/>
      <dgm:spPr/>
      <dgm:t>
        <a:bodyPr/>
        <a:lstStyle/>
        <a:p>
          <a:endParaRPr lang="en-US"/>
        </a:p>
      </dgm:t>
    </dgm:pt>
    <dgm:pt modelId="{3A0EF9F8-FB91-482C-853D-1DB953FAC730}" type="sibTrans" cxnId="{4765B736-7ECE-49CA-A28A-74237A8E161C}">
      <dgm:prSet/>
      <dgm:spPr/>
      <dgm:t>
        <a:bodyPr/>
        <a:lstStyle/>
        <a:p>
          <a:endParaRPr lang="en-US"/>
        </a:p>
      </dgm:t>
    </dgm:pt>
    <dgm:pt modelId="{A78B8492-7C11-4895-8A14-7905B96239AF}" type="pres">
      <dgm:prSet presAssocID="{DB649F3A-9288-43FB-B269-EDCC2D8EFFE6}" presName="linear" presStyleCnt="0">
        <dgm:presLayoutVars>
          <dgm:animLvl val="lvl"/>
          <dgm:resizeHandles val="exact"/>
        </dgm:presLayoutVars>
      </dgm:prSet>
      <dgm:spPr/>
    </dgm:pt>
    <dgm:pt modelId="{677B7979-25E8-40DB-A6AA-E33DE60F4C33}" type="pres">
      <dgm:prSet presAssocID="{5728C79C-A0D9-4740-BBAD-284E76A43B66}" presName="parentText" presStyleLbl="node1" presStyleIdx="0" presStyleCnt="1">
        <dgm:presLayoutVars>
          <dgm:chMax val="0"/>
          <dgm:bulletEnabled val="1"/>
        </dgm:presLayoutVars>
      </dgm:prSet>
      <dgm:spPr/>
    </dgm:pt>
    <dgm:pt modelId="{02314813-EC9C-4966-988F-72EC406D0578}" type="pres">
      <dgm:prSet presAssocID="{5728C79C-A0D9-4740-BBAD-284E76A43B66}" presName="childText" presStyleLbl="revTx" presStyleIdx="0" presStyleCnt="1">
        <dgm:presLayoutVars>
          <dgm:bulletEnabled val="1"/>
        </dgm:presLayoutVars>
      </dgm:prSet>
      <dgm:spPr/>
    </dgm:pt>
  </dgm:ptLst>
  <dgm:cxnLst>
    <dgm:cxn modelId="{013D2F2A-02D0-49D8-AABF-399DF44EA556}" type="presOf" srcId="{DB649F3A-9288-43FB-B269-EDCC2D8EFFE6}" destId="{A78B8492-7C11-4895-8A14-7905B96239AF}" srcOrd="0" destOrd="0" presId="urn:microsoft.com/office/officeart/2005/8/layout/vList2"/>
    <dgm:cxn modelId="{03B5A934-CD6A-462F-94B3-5B8871AF5E5D}" type="presOf" srcId="{34254483-908E-4BF8-AB86-8775B360A88C}" destId="{02314813-EC9C-4966-988F-72EC406D0578}" srcOrd="0" destOrd="2" presId="urn:microsoft.com/office/officeart/2005/8/layout/vList2"/>
    <dgm:cxn modelId="{4765B736-7ECE-49CA-A28A-74237A8E161C}" srcId="{5728C79C-A0D9-4740-BBAD-284E76A43B66}" destId="{DA5E09B7-49B9-4DDD-A36C-6FB0DFBBA1E0}" srcOrd="4" destOrd="0" parTransId="{77F76A00-97A9-4F3B-AADF-58FF2520BDD6}" sibTransId="{3A0EF9F8-FB91-482C-853D-1DB953FAC730}"/>
    <dgm:cxn modelId="{9DCE0166-A5C3-43EC-8E36-637A662B27BF}" srcId="{5728C79C-A0D9-4740-BBAD-284E76A43B66}" destId="{84C0B0FE-7C36-4945-A758-1FFA93655690}" srcOrd="0" destOrd="0" parTransId="{4AC031F1-2ADC-4A36-A1EF-4F70070550C1}" sibTransId="{A6928AB7-93EB-49FC-B3F3-A4DCDEAC3B17}"/>
    <dgm:cxn modelId="{518C954B-A85D-48C2-93CA-2E31623D4269}" type="presOf" srcId="{DA5E09B7-49B9-4DDD-A36C-6FB0DFBBA1E0}" destId="{02314813-EC9C-4966-988F-72EC406D0578}" srcOrd="0" destOrd="4" presId="urn:microsoft.com/office/officeart/2005/8/layout/vList2"/>
    <dgm:cxn modelId="{9B179E50-7CEA-4E84-8E56-5549C46F2D70}" srcId="{DB649F3A-9288-43FB-B269-EDCC2D8EFFE6}" destId="{5728C79C-A0D9-4740-BBAD-284E76A43B66}" srcOrd="0" destOrd="0" parTransId="{473B6689-5EAB-44EF-A298-0B1C14800040}" sibTransId="{B4AECEE8-7E32-4845-910F-560477FEAA1C}"/>
    <dgm:cxn modelId="{048AA251-6A05-4710-8E03-63E5C536E84C}" srcId="{5728C79C-A0D9-4740-BBAD-284E76A43B66}" destId="{E7691C8C-9D9E-4EEB-87DB-008792936A46}" srcOrd="1" destOrd="0" parTransId="{A4116312-8F8D-4D66-BE6E-C7D1E9C57023}" sibTransId="{03276163-F046-4B43-B5E6-2311F4419E8F}"/>
    <dgm:cxn modelId="{7982F554-CECD-41B2-9769-365417A42132}" srcId="{5728C79C-A0D9-4740-BBAD-284E76A43B66}" destId="{ADE076DD-16B5-4E7C-AF49-E5D7E2BFBC85}" srcOrd="3" destOrd="0" parTransId="{C23F5EE5-51A0-4C8D-8858-814C53235AC8}" sibTransId="{01C5F6D5-BB2F-4130-91A6-85F17905C8E3}"/>
    <dgm:cxn modelId="{8FC3B6A5-CA0B-4DF9-A1C3-11B79FBBA99E}" type="presOf" srcId="{5728C79C-A0D9-4740-BBAD-284E76A43B66}" destId="{677B7979-25E8-40DB-A6AA-E33DE60F4C33}" srcOrd="0" destOrd="0" presId="urn:microsoft.com/office/officeart/2005/8/layout/vList2"/>
    <dgm:cxn modelId="{4B329EB4-2351-4F0B-A82E-F6E82666CB32}" type="presOf" srcId="{ADE076DD-16B5-4E7C-AF49-E5D7E2BFBC85}" destId="{02314813-EC9C-4966-988F-72EC406D0578}" srcOrd="0" destOrd="3" presId="urn:microsoft.com/office/officeart/2005/8/layout/vList2"/>
    <dgm:cxn modelId="{1057ECD2-3C6A-435D-BF9A-382E711C99EB}" srcId="{5728C79C-A0D9-4740-BBAD-284E76A43B66}" destId="{34254483-908E-4BF8-AB86-8775B360A88C}" srcOrd="2" destOrd="0" parTransId="{EF5CAF9B-C491-4A73-9573-E577FC521B92}" sibTransId="{27F658D7-731B-4BCF-A732-188EF1528D88}"/>
    <dgm:cxn modelId="{F6C96AF5-8011-4426-9355-0FF603F2570B}" type="presOf" srcId="{84C0B0FE-7C36-4945-A758-1FFA93655690}" destId="{02314813-EC9C-4966-988F-72EC406D0578}" srcOrd="0" destOrd="0" presId="urn:microsoft.com/office/officeart/2005/8/layout/vList2"/>
    <dgm:cxn modelId="{1B8D8BFE-4CAF-4768-9304-D92AA4F2A8A7}" type="presOf" srcId="{E7691C8C-9D9E-4EEB-87DB-008792936A46}" destId="{02314813-EC9C-4966-988F-72EC406D0578}" srcOrd="0" destOrd="1" presId="urn:microsoft.com/office/officeart/2005/8/layout/vList2"/>
    <dgm:cxn modelId="{539B5A2E-1F03-4C0E-9342-39BF0FFD30EA}" type="presParOf" srcId="{A78B8492-7C11-4895-8A14-7905B96239AF}" destId="{677B7979-25E8-40DB-A6AA-E33DE60F4C33}" srcOrd="0" destOrd="0" presId="urn:microsoft.com/office/officeart/2005/8/layout/vList2"/>
    <dgm:cxn modelId="{8E2E1DD5-810A-4DED-A4CB-5DC59E8DA4E2}" type="presParOf" srcId="{A78B8492-7C11-4895-8A14-7905B96239AF}" destId="{02314813-EC9C-4966-988F-72EC406D0578}" srcOrd="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41DB2B-8EDD-4A48-9E60-B78F141C5216}">
      <dsp:nvSpPr>
        <dsp:cNvPr id="0" name=""/>
        <dsp:cNvSpPr/>
      </dsp:nvSpPr>
      <dsp:spPr>
        <a:xfrm>
          <a:off x="2490743" y="375668"/>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23C042-0880-4B8D-98A8-70A1646F7E12}">
      <dsp:nvSpPr>
        <dsp:cNvPr id="0" name=""/>
        <dsp:cNvSpPr/>
      </dsp:nvSpPr>
      <dsp:spPr>
        <a:xfrm>
          <a:off x="2958743" y="843669"/>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5A565A-1D98-48D4-89DD-E1DA17E68C33}">
      <dsp:nvSpPr>
        <dsp:cNvPr id="0" name=""/>
        <dsp:cNvSpPr/>
      </dsp:nvSpPr>
      <dsp:spPr>
        <a:xfrm>
          <a:off x="1788743"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a:t>When we model the development of a solution</a:t>
          </a:r>
        </a:p>
      </dsp:txBody>
      <dsp:txXfrm>
        <a:off x="1788743" y="3255669"/>
        <a:ext cx="3600000" cy="720000"/>
      </dsp:txXfrm>
    </dsp:sp>
    <dsp:sp modelId="{D01806CE-8529-440F-98DA-C3B90BA79F9D}">
      <dsp:nvSpPr>
        <dsp:cNvPr id="0" name=""/>
        <dsp:cNvSpPr/>
      </dsp:nvSpPr>
      <dsp:spPr>
        <a:xfrm>
          <a:off x="6720743" y="375668"/>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B01FE6-0007-4490-9FE1-DA334C31DA75}">
      <dsp:nvSpPr>
        <dsp:cNvPr id="0" name=""/>
        <dsp:cNvSpPr/>
      </dsp:nvSpPr>
      <dsp:spPr>
        <a:xfrm>
          <a:off x="7188743" y="843669"/>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F8B851-251E-4984-9508-1AD69897D240}">
      <dsp:nvSpPr>
        <dsp:cNvPr id="0" name=""/>
        <dsp:cNvSpPr/>
      </dsp:nvSpPr>
      <dsp:spPr>
        <a:xfrm>
          <a:off x="6018743"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a:t>Can be used to “scaffold” learning</a:t>
          </a:r>
        </a:p>
      </dsp:txBody>
      <dsp:txXfrm>
        <a:off x="6018743" y="3255669"/>
        <a:ext cx="36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B27718-9901-4D2C-86AA-B213B3CE68E9}">
      <dsp:nvSpPr>
        <dsp:cNvPr id="0" name=""/>
        <dsp:cNvSpPr/>
      </dsp:nvSpPr>
      <dsp:spPr>
        <a:xfrm>
          <a:off x="0" y="1848"/>
          <a:ext cx="6586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C4C48F-D0B2-4D45-8E7E-62CA7D7F76FB}">
      <dsp:nvSpPr>
        <dsp:cNvPr id="0" name=""/>
        <dsp:cNvSpPr/>
      </dsp:nvSpPr>
      <dsp:spPr>
        <a:xfrm>
          <a:off x="0" y="1848"/>
          <a:ext cx="6586489" cy="1260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Task 1 (10 minutes): Read the blog by Jane Curell Understanding how children construct knowledge to develop learning </a:t>
          </a:r>
          <a:endParaRPr lang="en-US" sz="2500" kern="1200"/>
        </a:p>
      </dsp:txBody>
      <dsp:txXfrm>
        <a:off x="0" y="1848"/>
        <a:ext cx="6586489" cy="1260574"/>
      </dsp:txXfrm>
    </dsp:sp>
    <dsp:sp modelId="{B9F7CD26-E45B-4552-8C43-AC7782FBBD78}">
      <dsp:nvSpPr>
        <dsp:cNvPr id="0" name=""/>
        <dsp:cNvSpPr/>
      </dsp:nvSpPr>
      <dsp:spPr>
        <a:xfrm>
          <a:off x="0" y="1262422"/>
          <a:ext cx="6586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1B5117-ACC7-4D33-85EF-951CFB82C7D7}">
      <dsp:nvSpPr>
        <dsp:cNvPr id="0" name=""/>
        <dsp:cNvSpPr/>
      </dsp:nvSpPr>
      <dsp:spPr>
        <a:xfrm>
          <a:off x="0" y="1262422"/>
          <a:ext cx="6586489" cy="1260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hlinkClick xmlns:r="http://schemas.openxmlformats.org/officeDocument/2006/relationships" r:id="rId1"/>
            </a:rPr>
            <a:t>https://mathsnoproblem.com/how-children-construct-knowledge-to-develop-learning/</a:t>
          </a:r>
          <a:r>
            <a:rPr lang="en-GB" sz="2500" kern="1200"/>
            <a:t> </a:t>
          </a:r>
          <a:endParaRPr lang="en-US" sz="2500" kern="1200"/>
        </a:p>
      </dsp:txBody>
      <dsp:txXfrm>
        <a:off x="0" y="1262422"/>
        <a:ext cx="6586489" cy="1260574"/>
      </dsp:txXfrm>
    </dsp:sp>
    <dsp:sp modelId="{83547A80-0238-4E7E-8F16-6F853538598C}">
      <dsp:nvSpPr>
        <dsp:cNvPr id="0" name=""/>
        <dsp:cNvSpPr/>
      </dsp:nvSpPr>
      <dsp:spPr>
        <a:xfrm>
          <a:off x="0" y="2522996"/>
          <a:ext cx="6586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8DD93F-CEEB-41F0-8B74-67AFCCDEED3A}">
      <dsp:nvSpPr>
        <dsp:cNvPr id="0" name=""/>
        <dsp:cNvSpPr/>
      </dsp:nvSpPr>
      <dsp:spPr>
        <a:xfrm>
          <a:off x="0" y="2522996"/>
          <a:ext cx="6586489" cy="1260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Also been added to the padlet</a:t>
          </a:r>
          <a:endParaRPr lang="en-US" sz="2500" kern="1200"/>
        </a:p>
      </dsp:txBody>
      <dsp:txXfrm>
        <a:off x="0" y="2522996"/>
        <a:ext cx="6586489" cy="12605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7B7979-25E8-40DB-A6AA-E33DE60F4C33}">
      <dsp:nvSpPr>
        <dsp:cNvPr id="0" name=""/>
        <dsp:cNvSpPr/>
      </dsp:nvSpPr>
      <dsp:spPr>
        <a:xfrm>
          <a:off x="0" y="86546"/>
          <a:ext cx="5257798" cy="107406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Misconceptions may arise in a number of ways </a:t>
          </a:r>
        </a:p>
      </dsp:txBody>
      <dsp:txXfrm>
        <a:off x="52431" y="138977"/>
        <a:ext cx="5152936" cy="969198"/>
      </dsp:txXfrm>
    </dsp:sp>
    <dsp:sp modelId="{02314813-EC9C-4966-988F-72EC406D0578}">
      <dsp:nvSpPr>
        <dsp:cNvPr id="0" name=""/>
        <dsp:cNvSpPr/>
      </dsp:nvSpPr>
      <dsp:spPr>
        <a:xfrm>
          <a:off x="0" y="1160606"/>
          <a:ext cx="5257798" cy="42476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935"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dirty="0"/>
            <a:t>Through developing a conceptual structure which is flawed</a:t>
          </a:r>
        </a:p>
        <a:p>
          <a:pPr marL="228600" lvl="1" indent="-228600" algn="l" defTabSz="933450">
            <a:lnSpc>
              <a:spcPct val="90000"/>
            </a:lnSpc>
            <a:spcBef>
              <a:spcPct val="0"/>
            </a:spcBef>
            <a:spcAft>
              <a:spcPct val="20000"/>
            </a:spcAft>
            <a:buChar char="•"/>
          </a:pPr>
          <a:r>
            <a:rPr lang="en-US" sz="2100" kern="1200" dirty="0"/>
            <a:t>By the overgeneralization of a rule, principle, or concept (the way addition of whole numbers applies to fractions)</a:t>
          </a:r>
        </a:p>
        <a:p>
          <a:pPr marL="228600" lvl="1" indent="-228600" algn="l" defTabSz="933450">
            <a:lnSpc>
              <a:spcPct val="90000"/>
            </a:lnSpc>
            <a:spcBef>
              <a:spcPct val="0"/>
            </a:spcBef>
            <a:spcAft>
              <a:spcPct val="20000"/>
            </a:spcAft>
            <a:buChar char="•"/>
          </a:pPr>
          <a:r>
            <a:rPr lang="en-US" sz="2100" kern="1200" dirty="0"/>
            <a:t>Through systematic application of a flawed procedure (</a:t>
          </a:r>
          <a:r>
            <a:rPr lang="en-US" sz="2100" kern="1200" dirty="0" err="1"/>
            <a:t>eg</a:t>
          </a:r>
          <a:r>
            <a:rPr lang="en-US" sz="2100" kern="1200" dirty="0"/>
            <a:t> always subtracting the smaller digit from the larger within the subtraction algorithm</a:t>
          </a:r>
        </a:p>
        <a:p>
          <a:pPr marL="228600" lvl="1" indent="-228600" algn="l" defTabSz="933450">
            <a:lnSpc>
              <a:spcPct val="90000"/>
            </a:lnSpc>
            <a:spcBef>
              <a:spcPct val="0"/>
            </a:spcBef>
            <a:spcAft>
              <a:spcPct val="20000"/>
            </a:spcAft>
            <a:buChar char="•"/>
          </a:pPr>
          <a:r>
            <a:rPr lang="en-US" sz="2100" kern="1200" dirty="0"/>
            <a:t>By misinterpreting notation</a:t>
          </a:r>
        </a:p>
        <a:p>
          <a:pPr marL="228600" lvl="1" indent="-228600" algn="l" defTabSz="933450">
            <a:lnSpc>
              <a:spcPct val="90000"/>
            </a:lnSpc>
            <a:spcBef>
              <a:spcPct val="0"/>
            </a:spcBef>
            <a:spcAft>
              <a:spcPct val="20000"/>
            </a:spcAft>
            <a:buChar char="•"/>
          </a:pPr>
          <a:r>
            <a:rPr lang="en-US" sz="2100" kern="1200" dirty="0"/>
            <a:t>By misreading diagrams or tables (by assuming that angles which look equal in a sketch diagram are equal)</a:t>
          </a:r>
        </a:p>
      </dsp:txBody>
      <dsp:txXfrm>
        <a:off x="0" y="1160606"/>
        <a:ext cx="5257798" cy="4247639"/>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353F75-5790-4084-B476-2F2E80996D94}" type="datetimeFigureOut">
              <a:rPr lang="en-GB" smtClean="0"/>
              <a:t>06/10/2022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A3F0E9-AB64-4053-8CE1-C87DD250BB4D}" type="slidenum">
              <a:rPr lang="en-GB" smtClean="0"/>
              <a:t>‹#›</a:t>
            </a:fld>
            <a:endParaRPr lang="en-GB"/>
          </a:p>
        </p:txBody>
      </p:sp>
    </p:spTree>
    <p:extLst>
      <p:ext uri="{BB962C8B-B14F-4D97-AF65-F5344CB8AC3E}">
        <p14:creationId xmlns:p14="http://schemas.microsoft.com/office/powerpoint/2010/main" val="3533518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stem.org.uk/elibrary/collection/2933"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stem.org.uk/elibrary/collection/2933"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desmos.com/calculator"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1</a:t>
            </a:fld>
            <a:endParaRPr lang="en-GB"/>
          </a:p>
        </p:txBody>
      </p:sp>
    </p:spTree>
    <p:extLst>
      <p:ext uri="{BB962C8B-B14F-4D97-AF65-F5344CB8AC3E}">
        <p14:creationId xmlns:p14="http://schemas.microsoft.com/office/powerpoint/2010/main" val="1948871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endParaRPr lang="en-GB" dirty="0">
              <a:cs typeface="Calibri" panose="020F0502020204030204"/>
            </a:endParaRPr>
          </a:p>
        </p:txBody>
      </p:sp>
      <p:sp>
        <p:nvSpPr>
          <p:cNvPr id="4" name="Slide Number Placeholder 3"/>
          <p:cNvSpPr>
            <a:spLocks noGrp="1"/>
          </p:cNvSpPr>
          <p:nvPr>
            <p:ph type="sldNum" sz="quarter" idx="10"/>
          </p:nvPr>
        </p:nvSpPr>
        <p:spPr/>
        <p:txBody>
          <a:bodyPr rtlCol="0"/>
          <a:lstStyle/>
          <a:p>
            <a:pPr rtl="0"/>
            <a:fld id="{52F7FBCA-4BE8-4FB5-91BD-69C6AC6BDB5D}" type="slidenum">
              <a:rPr lang="en-GB" smtClean="0"/>
              <a:t>15</a:t>
            </a:fld>
            <a:endParaRPr lang="en-GB"/>
          </a:p>
        </p:txBody>
      </p:sp>
    </p:spTree>
    <p:extLst>
      <p:ext uri="{BB962C8B-B14F-4D97-AF65-F5344CB8AC3E}">
        <p14:creationId xmlns:p14="http://schemas.microsoft.com/office/powerpoint/2010/main" val="2756599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Cited in Tanner and Jones, 2000, </a:t>
            </a:r>
            <a:r>
              <a:rPr lang="en-US" i="1" dirty="0"/>
              <a:t>Becoming a successful teacher of Mathematics </a:t>
            </a:r>
            <a:r>
              <a:rPr lang="en-US" i="1" dirty="0" err="1"/>
              <a:t>pg</a:t>
            </a:r>
            <a:r>
              <a:rPr lang="en-US" i="1" dirty="0"/>
              <a:t> 88.</a:t>
            </a:r>
            <a:endParaRPr lang="en-US" dirty="0"/>
          </a:p>
          <a:p>
            <a:endParaRPr lang="en-GB" dirty="0"/>
          </a:p>
        </p:txBody>
      </p:sp>
      <p:sp>
        <p:nvSpPr>
          <p:cNvPr id="4" name="Slide Number Placeholder 3"/>
          <p:cNvSpPr>
            <a:spLocks noGrp="1"/>
          </p:cNvSpPr>
          <p:nvPr>
            <p:ph type="sldNum" sz="quarter" idx="5"/>
          </p:nvPr>
        </p:nvSpPr>
        <p:spPr/>
        <p:txBody>
          <a:bodyPr/>
          <a:lstStyle/>
          <a:p>
            <a:fld id="{ADA3F0E9-AB64-4053-8CE1-C87DD250BB4D}" type="slidenum">
              <a:rPr lang="en-GB" smtClean="0"/>
              <a:t>21</a:t>
            </a:fld>
            <a:endParaRPr lang="en-GB"/>
          </a:p>
        </p:txBody>
      </p:sp>
    </p:spTree>
    <p:extLst>
      <p:ext uri="{BB962C8B-B14F-4D97-AF65-F5344CB8AC3E}">
        <p14:creationId xmlns:p14="http://schemas.microsoft.com/office/powerpoint/2010/main" val="1141553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Analysing reasoning and solutions. Example from the Standards Unit box </a:t>
            </a:r>
            <a:r>
              <a:rPr lang="en-GB" dirty="0">
                <a:hlinkClick r:id="rId3"/>
              </a:rPr>
              <a:t>https://www.stem.org.uk/elibrary/collection/2933</a:t>
            </a:r>
            <a:endParaRPr lang="en-GB" dirty="0"/>
          </a:p>
          <a:p>
            <a:r>
              <a:rPr lang="en-GB" dirty="0"/>
              <a:t>The activities suggested here are designed to shift the emphasis from ‘getting the answer’ towards a situation where learners are able to evaluate and compare different forms of reasoning. </a:t>
            </a:r>
          </a:p>
          <a:p>
            <a:endParaRPr lang="en-GB" dirty="0"/>
          </a:p>
          <a:p>
            <a:r>
              <a:rPr lang="en-GB" dirty="0"/>
              <a:t>Comparing different solution strategies in many mathematics sessions, learners apply a single taught method to a variety of questions. It is comparatively rare to find sessions that aim to compare a range of methods for tackling a few problems. Many learners are left feeling that if they do not know ‘the right method’ then they cannot even begin to attempt a problem. Others are stuck with methods that, while generating correct answers, are inefficient and inflexible. These activities are designed to allow learners to compare and discuss alternative solution strategies to problems, thus increasing their confidence and flexibility in using mathematics. When ‘stuck’, they become more inclined to ‘have a go’ and try something. They thus become more powerful problem solvers. In the following example, learners are asked to find as many different ways as they can of solving a simple proportion problem.</a:t>
            </a:r>
          </a:p>
        </p:txBody>
      </p:sp>
      <p:sp>
        <p:nvSpPr>
          <p:cNvPr id="4" name="Slide Number Placeholder 3"/>
          <p:cNvSpPr>
            <a:spLocks noGrp="1"/>
          </p:cNvSpPr>
          <p:nvPr>
            <p:ph type="sldNum" sz="quarter" idx="5"/>
          </p:nvPr>
        </p:nvSpPr>
        <p:spPr/>
        <p:txBody>
          <a:bodyPr/>
          <a:lstStyle/>
          <a:p>
            <a:fld id="{B68C8073-CAD2-48BF-B8DB-FCAF7D6ED014}" type="slidenum">
              <a:rPr lang="en-US" smtClean="0"/>
              <a:t>25</a:t>
            </a:fld>
            <a:endParaRPr lang="en-US"/>
          </a:p>
        </p:txBody>
      </p:sp>
    </p:spTree>
    <p:extLst>
      <p:ext uri="{BB962C8B-B14F-4D97-AF65-F5344CB8AC3E}">
        <p14:creationId xmlns:p14="http://schemas.microsoft.com/office/powerpoint/2010/main" val="1181671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Correcting mistakes in reasoning.</a:t>
            </a:r>
          </a:p>
          <a:p>
            <a:r>
              <a:rPr lang="en-GB" dirty="0"/>
              <a:t>These activities require learners to examine a complete solution and identify and correct errors. The activity may also invite the learner to write advice to the person who made the error. This puts the learner in a critical, advisory role. Often the errors that are exhibited are symptomatic of common misconceptions. In correcting these, therefore, learners have to confront and comment on alternative ways of thinking. In the example below, four GCSE learners (Harriet, Andy, Sara and Dan) are discussing a common percentages misconception.</a:t>
            </a:r>
          </a:p>
          <a:p>
            <a:r>
              <a:rPr lang="en-GB" dirty="0"/>
              <a:t>Example from Standards Unit Box </a:t>
            </a:r>
            <a:r>
              <a:rPr lang="en-GB" dirty="0">
                <a:hlinkClick r:id="rId3"/>
              </a:rPr>
              <a:t>https://www.stem.org.uk/elibrary/collection/2933</a:t>
            </a:r>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26</a:t>
            </a:fld>
            <a:endParaRPr lang="en-US"/>
          </a:p>
        </p:txBody>
      </p:sp>
    </p:spTree>
    <p:extLst>
      <p:ext uri="{BB962C8B-B14F-4D97-AF65-F5344CB8AC3E}">
        <p14:creationId xmlns:p14="http://schemas.microsoft.com/office/powerpoint/2010/main" val="23268759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Visit </a:t>
            </a:r>
            <a:r>
              <a:rPr lang="en-GB" dirty="0">
                <a:hlinkClick r:id="rId3"/>
              </a:rPr>
              <a:t>https://www.desmos.com/calculator</a:t>
            </a:r>
            <a:endParaRPr lang="en-GB" dirty="0"/>
          </a:p>
          <a:p>
            <a:r>
              <a:rPr lang="en-GB" dirty="0"/>
              <a:t>To support learners and your teaching with graphs</a:t>
            </a:r>
          </a:p>
        </p:txBody>
      </p:sp>
      <p:sp>
        <p:nvSpPr>
          <p:cNvPr id="4" name="Slide Number Placeholder 3"/>
          <p:cNvSpPr>
            <a:spLocks noGrp="1"/>
          </p:cNvSpPr>
          <p:nvPr>
            <p:ph type="sldNum" sz="quarter" idx="5"/>
          </p:nvPr>
        </p:nvSpPr>
        <p:spPr/>
        <p:txBody>
          <a:bodyPr/>
          <a:lstStyle/>
          <a:p>
            <a:fld id="{B68C8073-CAD2-48BF-B8DB-FCAF7D6ED014}" type="slidenum">
              <a:rPr lang="en-US" smtClean="0"/>
              <a:t>27</a:t>
            </a:fld>
            <a:endParaRPr lang="en-US"/>
          </a:p>
        </p:txBody>
      </p:sp>
    </p:spTree>
    <p:extLst>
      <p:ext uri="{BB962C8B-B14F-4D97-AF65-F5344CB8AC3E}">
        <p14:creationId xmlns:p14="http://schemas.microsoft.com/office/powerpoint/2010/main" val="2073210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48 ‘classic mistakes’ ideas </a:t>
            </a:r>
          </a:p>
        </p:txBody>
      </p:sp>
      <p:sp>
        <p:nvSpPr>
          <p:cNvPr id="4" name="Slide Number Placeholder 3"/>
          <p:cNvSpPr>
            <a:spLocks noGrp="1"/>
          </p:cNvSpPr>
          <p:nvPr>
            <p:ph type="sldNum" sz="quarter" idx="5"/>
          </p:nvPr>
        </p:nvSpPr>
        <p:spPr/>
        <p:txBody>
          <a:bodyPr/>
          <a:lstStyle/>
          <a:p>
            <a:fld id="{B68C8073-CAD2-48BF-B8DB-FCAF7D6ED014}" type="slidenum">
              <a:rPr lang="en-US" smtClean="0"/>
              <a:t>28</a:t>
            </a:fld>
            <a:endParaRPr lang="en-US"/>
          </a:p>
        </p:txBody>
      </p:sp>
    </p:spTree>
    <p:extLst>
      <p:ext uri="{BB962C8B-B14F-4D97-AF65-F5344CB8AC3E}">
        <p14:creationId xmlns:p14="http://schemas.microsoft.com/office/powerpoint/2010/main" val="2963952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rtlCol="0" anchor="b">
            <a:normAutofit/>
          </a:bodyPr>
          <a:lstStyle>
            <a:lvl1pPr algn="l">
              <a:lnSpc>
                <a:spcPct val="85000"/>
              </a:lnSpc>
              <a:defRPr sz="7200" baseline="0">
                <a:solidFill>
                  <a:schemeClr val="tx1"/>
                </a:solidFill>
              </a:defRPr>
            </a:lvl1pPr>
          </a:lstStyle>
          <a:p>
            <a:pPr rtl="0"/>
            <a:r>
              <a:rPr lang="en-US" noProof="0"/>
              <a:t>Click to edit Master title style</a:t>
            </a:r>
            <a:endParaRPr lang="en-GB" noProof="0"/>
          </a:p>
        </p:txBody>
      </p:sp>
      <p:sp>
        <p:nvSpPr>
          <p:cNvPr id="3" name="Subtitle 2"/>
          <p:cNvSpPr>
            <a:spLocks noGrp="1"/>
          </p:cNvSpPr>
          <p:nvPr>
            <p:ph type="subTitle" idx="1"/>
          </p:nvPr>
        </p:nvSpPr>
        <p:spPr>
          <a:xfrm>
            <a:off x="1261872" y="4800600"/>
            <a:ext cx="9418320" cy="1691640"/>
          </a:xfrm>
        </p:spPr>
        <p:txBody>
          <a:bodyPr rtlCol="0">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n-US" noProof="0"/>
              <a:t>Click to edit Master subtitle style</a:t>
            </a:r>
            <a:endParaRPr lang="en-GB" noProof="0"/>
          </a:p>
        </p:txBody>
      </p:sp>
      <p:sp>
        <p:nvSpPr>
          <p:cNvPr id="4" name="Date Placeholder 3"/>
          <p:cNvSpPr>
            <a:spLocks noGrp="1"/>
          </p:cNvSpPr>
          <p:nvPr>
            <p:ph type="dt" sz="half" idx="10"/>
          </p:nvPr>
        </p:nvSpPr>
        <p:spPr/>
        <p:txBody>
          <a:bodyPr rtlCol="0"/>
          <a:lstStyle>
            <a:lvl1pPr>
              <a:defRPr>
                <a:solidFill>
                  <a:schemeClr val="tx1">
                    <a:lumMod val="50000"/>
                  </a:schemeClr>
                </a:solidFill>
              </a:defRPr>
            </a:lvl1pPr>
          </a:lstStyle>
          <a:p>
            <a:pPr rtl="0"/>
            <a:fld id="{5BD8C97F-E21D-4A2A-B50E-4B7BD093DFEA}" type="datetime1">
              <a:rPr lang="en-GB" noProof="0" smtClean="0"/>
              <a:t>06/10/2022</a:t>
            </a:fld>
            <a:endParaRPr lang="en-GB" noProof="0"/>
          </a:p>
        </p:txBody>
      </p:sp>
      <p:sp>
        <p:nvSpPr>
          <p:cNvPr id="5" name="Footer Placeholder 4"/>
          <p:cNvSpPr>
            <a:spLocks noGrp="1"/>
          </p:cNvSpPr>
          <p:nvPr>
            <p:ph type="ftr" sz="quarter" idx="11"/>
          </p:nvPr>
        </p:nvSpPr>
        <p:spPr/>
        <p:txBody>
          <a:bodyPr rtlCol="0"/>
          <a:lstStyle>
            <a:lvl1pPr>
              <a:defRPr>
                <a:solidFill>
                  <a:schemeClr val="tx1">
                    <a:lumMod val="65000"/>
                  </a:schemeClr>
                </a:solidFill>
              </a:defRPr>
            </a:lvl1pPr>
          </a:lstStyle>
          <a:p>
            <a:pPr rtl="0"/>
            <a:endParaRPr lang="en-GB" noProof="0"/>
          </a:p>
        </p:txBody>
      </p:sp>
      <p:sp>
        <p:nvSpPr>
          <p:cNvPr id="6" name="Slide Number Placeholder 5"/>
          <p:cNvSpPr>
            <a:spLocks noGrp="1"/>
          </p:cNvSpPr>
          <p:nvPr>
            <p:ph type="sldNum" sz="quarter" idx="12"/>
          </p:nvPr>
        </p:nvSpPr>
        <p:spPr/>
        <p:txBody>
          <a:bodyPr rtlCol="0"/>
          <a:lstStyle>
            <a:lvl1pPr>
              <a:defRPr>
                <a:solidFill>
                  <a:schemeClr val="tx1">
                    <a:lumMod val="65000"/>
                  </a:schemeClr>
                </a:solidFill>
              </a:defRPr>
            </a:lvl1pPr>
          </a:lstStyle>
          <a:p>
            <a:pPr rtl="0"/>
            <a:fld id="{4FAB73BC-B049-4115-A692-8D63A059BFB8}" type="slidenum">
              <a:rPr lang="en-GB" noProof="0" smtClean="0"/>
              <a:pPr rtl="0"/>
              <a:t>‹#›</a:t>
            </a:fld>
            <a:endParaRPr lang="en-GB" noProof="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4795570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5FA20B37-314E-425A-B38A-19BA42C40A80}" type="datetime1">
              <a:rPr lang="en-GB" noProof="0" smtClean="0"/>
              <a:t>06/10/2022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2824888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rtlCol="0" anchor="b">
            <a:normAutofit/>
          </a:bodyPr>
          <a:lstStyle>
            <a:lvl1pPr>
              <a:lnSpc>
                <a:spcPct val="85000"/>
              </a:lnSpc>
              <a:defRPr sz="7200" b="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261872" y="4800600"/>
            <a:ext cx="9418320" cy="1691640"/>
          </a:xfrm>
        </p:spPr>
        <p:txBody>
          <a:bodyPr rtlCol="0"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04F70861-393D-481E-B8BD-7571494059DA}" type="datetime1">
              <a:rPr lang="en-GB" noProof="0" smtClean="0"/>
              <a:t>06/10/2022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96085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sz="half" idx="1"/>
          </p:nvPr>
        </p:nvSpPr>
        <p:spPr>
          <a:xfrm>
            <a:off x="1261872" y="1828800"/>
            <a:ext cx="4480560" cy="4351337"/>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p:cNvSpPr>
            <a:spLocks noGrp="1"/>
          </p:cNvSpPr>
          <p:nvPr>
            <p:ph sz="half" idx="2"/>
          </p:nvPr>
        </p:nvSpPr>
        <p:spPr>
          <a:xfrm>
            <a:off x="6126480" y="1828800"/>
            <a:ext cx="4480560" cy="4351337"/>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p:cNvSpPr>
            <a:spLocks noGrp="1"/>
          </p:cNvSpPr>
          <p:nvPr>
            <p:ph type="dt" sz="half" idx="10"/>
          </p:nvPr>
        </p:nvSpPr>
        <p:spPr/>
        <p:txBody>
          <a:bodyPr rtlCol="0"/>
          <a:lstStyle/>
          <a:p>
            <a:pPr rtl="0"/>
            <a:fld id="{9331E087-86EC-4E74-91E9-A5F67F0180FA}" type="datetime1">
              <a:rPr lang="en-GB" noProof="0" smtClean="0"/>
              <a:t>06/10/2022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37133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rtlCol="0"/>
          <a:lstStyle/>
          <a:p>
            <a:pPr rtl="0"/>
            <a:r>
              <a:rPr lang="en-US" noProof="0"/>
              <a:t>Click to edit Master title style</a:t>
            </a:r>
            <a:endParaRPr lang="en-GB" noProof="0"/>
          </a:p>
        </p:txBody>
      </p:sp>
      <p:sp>
        <p:nvSpPr>
          <p:cNvPr id="3" name="Text Placeholder 2"/>
          <p:cNvSpPr>
            <a:spLocks noGrp="1"/>
          </p:cNvSpPr>
          <p:nvPr>
            <p:ph type="body" idx="1"/>
          </p:nvPr>
        </p:nvSpPr>
        <p:spPr>
          <a:xfrm>
            <a:off x="1261872" y="1713655"/>
            <a:ext cx="4480560" cy="731520"/>
          </a:xfrm>
        </p:spPr>
        <p:txBody>
          <a:bodyPr rtlCol="0"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261872" y="2507550"/>
            <a:ext cx="4480560" cy="366465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6126480" y="1713655"/>
            <a:ext cx="4480560" cy="731520"/>
          </a:xfrm>
        </p:spPr>
        <p:txBody>
          <a:bodyPr rtlCol="0"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noProof="0"/>
              <a:t>Click to edit Master text styles</a:t>
            </a:r>
          </a:p>
        </p:txBody>
      </p:sp>
      <p:sp>
        <p:nvSpPr>
          <p:cNvPr id="6" name="Content Placeholder 5"/>
          <p:cNvSpPr>
            <a:spLocks noGrp="1"/>
          </p:cNvSpPr>
          <p:nvPr>
            <p:ph sz="quarter" idx="4"/>
          </p:nvPr>
        </p:nvSpPr>
        <p:spPr>
          <a:xfrm>
            <a:off x="6126480" y="2507550"/>
            <a:ext cx="4480560" cy="366465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p:cNvSpPr>
            <a:spLocks noGrp="1"/>
          </p:cNvSpPr>
          <p:nvPr>
            <p:ph type="dt" sz="half" idx="10"/>
          </p:nvPr>
        </p:nvSpPr>
        <p:spPr/>
        <p:txBody>
          <a:bodyPr rtlCol="0"/>
          <a:lstStyle/>
          <a:p>
            <a:pPr rtl="0"/>
            <a:fld id="{1C27AC85-2739-43CE-A522-E36E555D332A}" type="datetime1">
              <a:rPr lang="en-GB" noProof="0" smtClean="0"/>
              <a:t>06/10/2022</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3400255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pPr rtl="0"/>
            <a:r>
              <a:rPr lang="en-US" noProof="0"/>
              <a:t>Click to edit Master title style</a:t>
            </a:r>
            <a:endParaRPr lang="en-GB" noProof="0"/>
          </a:p>
        </p:txBody>
      </p:sp>
      <p:sp>
        <p:nvSpPr>
          <p:cNvPr id="3" name="Date Placeholder 2"/>
          <p:cNvSpPr>
            <a:spLocks noGrp="1"/>
          </p:cNvSpPr>
          <p:nvPr>
            <p:ph type="dt" sz="half" idx="10"/>
          </p:nvPr>
        </p:nvSpPr>
        <p:spPr/>
        <p:txBody>
          <a:bodyPr rtlCol="0"/>
          <a:lstStyle/>
          <a:p>
            <a:pPr rtl="0"/>
            <a:fld id="{52C03370-CEEF-425B-B3BF-60A49F0E40D1}" type="datetime1">
              <a:rPr lang="en-GB" noProof="0" smtClean="0"/>
              <a:t>06/10/2022</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3026976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B457AFB3-43FA-4464-B11B-9E38ECCBCE3E}" type="datetime1">
              <a:rPr lang="en-GB" noProof="0" smtClean="0"/>
              <a:t>06/10/2022</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1909406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rtlCol="0" anchor="b">
            <a:normAutofit/>
          </a:bodyPr>
          <a:lstStyle>
            <a:lvl1pPr>
              <a:defRPr sz="3200" b="0" baseline="0"/>
            </a:lvl1pPr>
          </a:lstStyle>
          <a:p>
            <a:pPr rtl="0"/>
            <a:r>
              <a:rPr lang="en-US" noProof="0"/>
              <a:t>Click to edit Master title style</a:t>
            </a:r>
            <a:endParaRPr lang="en-GB" noProof="0"/>
          </a:p>
        </p:txBody>
      </p:sp>
      <p:sp>
        <p:nvSpPr>
          <p:cNvPr id="3" name="Content Placeholder 2"/>
          <p:cNvSpPr>
            <a:spLocks noGrp="1"/>
          </p:cNvSpPr>
          <p:nvPr>
            <p:ph idx="1"/>
          </p:nvPr>
        </p:nvSpPr>
        <p:spPr>
          <a:xfrm>
            <a:off x="4504267" y="685800"/>
            <a:ext cx="6079066" cy="548640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841248" y="2099734"/>
            <a:ext cx="3200400" cy="3810001"/>
          </a:xfrm>
        </p:spPr>
        <p:txBody>
          <a:bodyPr rtlCol="0">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1F66BB99-2663-430C-84C4-89422A7CFA22}" type="datetime1">
              <a:rPr lang="en-GB" noProof="0" smtClean="0"/>
              <a:t>06/10/2022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3540714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rtlCol="0" anchor="b">
            <a:normAutofit/>
          </a:bodyPr>
          <a:lstStyle>
            <a:lvl1pPr>
              <a:defRPr sz="2800" b="0">
                <a:solidFill>
                  <a:schemeClr val="bg1"/>
                </a:solidFill>
              </a:defRPr>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0" y="0"/>
            <a:ext cx="11292840" cy="5128923"/>
          </a:xfrm>
          <a:solidFill>
            <a:schemeClr val="accent1"/>
          </a:solidFill>
        </p:spPr>
        <p:txBody>
          <a:bodyPr rtlCol="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914400" y="6108589"/>
            <a:ext cx="9982200" cy="597011"/>
          </a:xfrm>
        </p:spPr>
        <p:txBody>
          <a:bodyPr rtlCol="0">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8FB56308-5DB2-4686-97A7-4CB6EB24D1A1}" type="datetime1">
              <a:rPr lang="en-GB" noProof="0" smtClean="0"/>
              <a:t>06/10/2022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1221099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F51523E5-C04F-413E-ABC2-287657286513}" type="datetime1">
              <a:rPr lang="en-GB" noProof="0" smtClean="0"/>
              <a:t>06/10/2022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3242774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rtlCol="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a:xfrm>
            <a:off x="762000" y="381000"/>
            <a:ext cx="7734300" cy="5897562"/>
          </a:xfrm>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9238EBCF-3BA5-4B80-A535-F2BC8808F703}" type="datetime1">
              <a:rPr lang="en-GB" noProof="0" smtClean="0"/>
              <a:t>06/10/2022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t>‹#›</a:t>
            </a:fld>
            <a:endParaRPr lang="en-GB" noProof="0"/>
          </a:p>
        </p:txBody>
      </p:sp>
    </p:spTree>
    <p:extLst>
      <p:ext uri="{BB962C8B-B14F-4D97-AF65-F5344CB8AC3E}">
        <p14:creationId xmlns:p14="http://schemas.microsoft.com/office/powerpoint/2010/main" val="1053620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19BE6-F740-43F1-AA47-EF4B86E8F75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1A2C6EC-F696-48A5-AC35-C89A2A713F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07CB92C-A721-4E11-9DDE-BE7C5DD41924}"/>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5" name="Footer Placeholder 4">
            <a:extLst>
              <a:ext uri="{FF2B5EF4-FFF2-40B4-BE49-F238E27FC236}">
                <a16:creationId xmlns:a16="http://schemas.microsoft.com/office/drawing/2014/main" id="{58622B8A-EC5C-4E2F-8732-77B26A2122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AEBAEF-83DB-4228-8049-C0C4CC123290}"/>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75387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10128-E023-470F-907A-663DDB5E26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0813AB-7CA0-4EDB-84F8-D6FED01B69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3E6D54-7FA9-4B42-95B3-C46AAC7403CE}"/>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5" name="Footer Placeholder 4">
            <a:extLst>
              <a:ext uri="{FF2B5EF4-FFF2-40B4-BE49-F238E27FC236}">
                <a16:creationId xmlns:a16="http://schemas.microsoft.com/office/drawing/2014/main" id="{C8DA6106-50A8-4748-8038-3C98D5746A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8B888D-0C8C-43C9-8AEB-8DBFA1D102BF}"/>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1374562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CB7D6-C3AF-4E57-B1DE-15E3B35B791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1D9E1AE-18FC-4D8C-B23D-8838E8B12C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23743A-4711-45D3-8271-8B5A1A1C4E67}"/>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5" name="Footer Placeholder 4">
            <a:extLst>
              <a:ext uri="{FF2B5EF4-FFF2-40B4-BE49-F238E27FC236}">
                <a16:creationId xmlns:a16="http://schemas.microsoft.com/office/drawing/2014/main" id="{C9E3AC68-7E2D-4B72-B92A-E81149BF71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B1C544-A420-4C4E-B020-FDBC3ABC237C}"/>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1159783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30DA1-F555-4007-B687-CCBD38A313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1986C2-8F1D-4CEA-AFC9-93C04550801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B45FFD-649E-451C-BFB0-E2FF31B6A4E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D69B73-BE6D-48EF-A61A-59292570BBD5}"/>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6" name="Footer Placeholder 5">
            <a:extLst>
              <a:ext uri="{FF2B5EF4-FFF2-40B4-BE49-F238E27FC236}">
                <a16:creationId xmlns:a16="http://schemas.microsoft.com/office/drawing/2014/main" id="{C63C945A-85F3-4DFA-BD28-E2D1D16480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CD252F-7ACA-41AF-A7FB-F3F0E767A1B7}"/>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17949251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04CB1-B842-4091-BD1B-BE9DF1046F6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3E17C6-8F4E-4F9D-9A05-9691495CB4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1B8D2B9-B1C9-4ED8-AC2F-7A117D8FDAD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90AFEF-3750-445F-9B50-C94EA18F14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0AE88B-27F7-4DE6-A5DC-F84BB372517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786E12-F283-4766-9DFA-2DE18153FF48}"/>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8" name="Footer Placeholder 7">
            <a:extLst>
              <a:ext uri="{FF2B5EF4-FFF2-40B4-BE49-F238E27FC236}">
                <a16:creationId xmlns:a16="http://schemas.microsoft.com/office/drawing/2014/main" id="{8666CADC-4867-4DBF-BD94-E4CCD59B60B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C280E6-857B-469A-AD6E-E7ABE292957B}"/>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21699528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86CD4-035C-4C17-A297-A662A5590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A2238D-4979-4331-AA62-BBC452B29132}"/>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4" name="Footer Placeholder 3">
            <a:extLst>
              <a:ext uri="{FF2B5EF4-FFF2-40B4-BE49-F238E27FC236}">
                <a16:creationId xmlns:a16="http://schemas.microsoft.com/office/drawing/2014/main" id="{425C2E94-286A-4B0A-80E0-DDBA9DA652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A661191-2F68-4C00-9682-628C56C8FA0E}"/>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16556153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CB5635-E785-4821-B9F5-3AC842EA7CAC}"/>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3" name="Footer Placeholder 2">
            <a:extLst>
              <a:ext uri="{FF2B5EF4-FFF2-40B4-BE49-F238E27FC236}">
                <a16:creationId xmlns:a16="http://schemas.microsoft.com/office/drawing/2014/main" id="{CCAF41F0-4160-4285-9E73-72F0EF9BCCD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CA8C453-CC8D-4AC4-AAA1-64AD2455DBEC}"/>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18150873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F6C7A-51DE-40E2-B201-AADB21CD1D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F22BC36-2984-4073-85C9-F3607D08B2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199EB49-6877-4514-9273-95D6FC047C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27F0E7-B243-4178-93E1-FA61ABC5C159}"/>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6" name="Footer Placeholder 5">
            <a:extLst>
              <a:ext uri="{FF2B5EF4-FFF2-40B4-BE49-F238E27FC236}">
                <a16:creationId xmlns:a16="http://schemas.microsoft.com/office/drawing/2014/main" id="{DFFB0359-E781-435A-8B11-03BABF618E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AAFBDB-0EBD-444D-A823-093BFDE69825}"/>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17742086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AD60A-248D-4A2E-850D-A81C7412BB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14E1B1-1A19-406F-8B8D-BBC31662CC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7F80CC-BCF2-45B1-9474-AE044A742F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BC36F9-EA41-4F68-A1F6-F9FAF66DC204}"/>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6" name="Footer Placeholder 5">
            <a:extLst>
              <a:ext uri="{FF2B5EF4-FFF2-40B4-BE49-F238E27FC236}">
                <a16:creationId xmlns:a16="http://schemas.microsoft.com/office/drawing/2014/main" id="{478A4F44-63F9-48E3-8D51-3A17FF8CA5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55140F-F039-4CBE-A85F-4F5BC0BD7F41}"/>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919902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B81C9-EC9C-4F01-8FE4-A0F80F6037D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42F560-B131-4662-84A1-214FC760D3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78BC88-869B-4AFB-BDCD-F44E786E09B7}"/>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5" name="Footer Placeholder 4">
            <a:extLst>
              <a:ext uri="{FF2B5EF4-FFF2-40B4-BE49-F238E27FC236}">
                <a16:creationId xmlns:a16="http://schemas.microsoft.com/office/drawing/2014/main" id="{14805803-B631-4986-9762-12A39C99A5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C16C9E-9B87-49A6-A941-5E055D21D61E}"/>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41545645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27309C-9F2B-4530-9F43-A9AE9A1402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73D5B2-4735-4FCD-8501-45BFB6788E1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1E5898-9F6B-4575-829C-E52E0841B133}"/>
              </a:ext>
            </a:extLst>
          </p:cNvPr>
          <p:cNvSpPr>
            <a:spLocks noGrp="1"/>
          </p:cNvSpPr>
          <p:nvPr>
            <p:ph type="dt" sz="half" idx="10"/>
          </p:nvPr>
        </p:nvSpPr>
        <p:spPr/>
        <p:txBody>
          <a:bodyPr/>
          <a:lstStyle/>
          <a:p>
            <a:fld id="{7A9FE4F3-A0D7-4DCD-9A80-E02B7A0DE671}" type="datetimeFigureOut">
              <a:rPr lang="en-GB" smtClean="0"/>
              <a:t>06/10/2022</a:t>
            </a:fld>
            <a:endParaRPr lang="en-GB"/>
          </a:p>
        </p:txBody>
      </p:sp>
      <p:sp>
        <p:nvSpPr>
          <p:cNvPr id="5" name="Footer Placeholder 4">
            <a:extLst>
              <a:ext uri="{FF2B5EF4-FFF2-40B4-BE49-F238E27FC236}">
                <a16:creationId xmlns:a16="http://schemas.microsoft.com/office/drawing/2014/main" id="{6B017619-8C65-45F9-861E-F6D57C5357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56CEA3-4B78-46AB-9ED0-7AED1705237F}"/>
              </a:ext>
            </a:extLst>
          </p:cNvPr>
          <p:cNvSpPr>
            <a:spLocks noGrp="1"/>
          </p:cNvSpPr>
          <p:nvPr>
            <p:ph type="sldNum" sz="quarter" idx="12"/>
          </p:nvPr>
        </p:nvSpPr>
        <p:spPr/>
        <p:txBody>
          <a:bodyPr/>
          <a:lstStyle/>
          <a:p>
            <a:fld id="{45C5829F-1813-40F9-AD49-1A7F9CC46E94}" type="slidenum">
              <a:rPr lang="en-GB" smtClean="0"/>
              <a:t>‹#›</a:t>
            </a:fld>
            <a:endParaRPr lang="en-GB"/>
          </a:p>
        </p:txBody>
      </p:sp>
    </p:spTree>
    <p:extLst>
      <p:ext uri="{BB962C8B-B14F-4D97-AF65-F5344CB8AC3E}">
        <p14:creationId xmlns:p14="http://schemas.microsoft.com/office/powerpoint/2010/main" val="10176818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42435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3E541-BADA-6145-B755-C69E3C6EFBF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97FA2B3-86DD-F442-A990-AE90BD2BA8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F26281E-9ABF-A34F-886C-F6722505BC31}"/>
              </a:ext>
            </a:extLst>
          </p:cNvPr>
          <p:cNvSpPr>
            <a:spLocks noGrp="1"/>
          </p:cNvSpPr>
          <p:nvPr>
            <p:ph type="dt" sz="half" idx="10"/>
          </p:nvPr>
        </p:nvSpPr>
        <p:spPr/>
        <p:txBody>
          <a:bodyPr/>
          <a:lstStyle/>
          <a:p>
            <a:fld id="{3A750590-9F9A-443B-9295-A3931D8194B1}" type="datetime1">
              <a:rPr lang="en-US" smtClean="0"/>
              <a:t>10/6/2022</a:t>
            </a:fld>
            <a:endParaRPr lang="en-US"/>
          </a:p>
        </p:txBody>
      </p:sp>
      <p:sp>
        <p:nvSpPr>
          <p:cNvPr id="5" name="Footer Placeholder 4">
            <a:extLst>
              <a:ext uri="{FF2B5EF4-FFF2-40B4-BE49-F238E27FC236}">
                <a16:creationId xmlns:a16="http://schemas.microsoft.com/office/drawing/2014/main" id="{E849DBD6-1646-C34B-B35D-B921246609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C31EF-5E55-E745-AE82-1BC5633C96D7}"/>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1429482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525EA-F404-174E-AA3F-B41E4F2221E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8E3817E-8A39-AB4F-A8CF-6288108F16E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99FB55-E7B2-8245-B073-D9F33E92D940}"/>
              </a:ext>
            </a:extLst>
          </p:cNvPr>
          <p:cNvSpPr>
            <a:spLocks noGrp="1"/>
          </p:cNvSpPr>
          <p:nvPr>
            <p:ph type="dt" sz="half" idx="10"/>
          </p:nvPr>
        </p:nvSpPr>
        <p:spPr/>
        <p:txBody>
          <a:bodyPr/>
          <a:lstStyle/>
          <a:p>
            <a:fld id="{3B75B4BE-627A-4EC1-99E1-6F1AA97AB802}" type="datetime1">
              <a:rPr lang="en-US" smtClean="0"/>
              <a:t>10/6/2022</a:t>
            </a:fld>
            <a:endParaRPr lang="en-US"/>
          </a:p>
        </p:txBody>
      </p:sp>
      <p:sp>
        <p:nvSpPr>
          <p:cNvPr id="5" name="Footer Placeholder 4">
            <a:extLst>
              <a:ext uri="{FF2B5EF4-FFF2-40B4-BE49-F238E27FC236}">
                <a16:creationId xmlns:a16="http://schemas.microsoft.com/office/drawing/2014/main" id="{30F428E0-68D6-8D47-8D67-EFC4D0DC03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06981C-4338-3744-991D-9146D44E6D20}"/>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9710533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3B67C-ADDB-1948-971F-D15A8360443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567C4E5-2331-F541-8304-7C0337DDFA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5A61735-0040-7D49-AC7C-AC4DCCC224C7}"/>
              </a:ext>
            </a:extLst>
          </p:cNvPr>
          <p:cNvSpPr>
            <a:spLocks noGrp="1"/>
          </p:cNvSpPr>
          <p:nvPr>
            <p:ph type="dt" sz="half" idx="10"/>
          </p:nvPr>
        </p:nvSpPr>
        <p:spPr/>
        <p:txBody>
          <a:bodyPr/>
          <a:lstStyle/>
          <a:p>
            <a:fld id="{78BFACF8-E63D-4673-A128-83547867BB7A}" type="datetime1">
              <a:rPr lang="en-US" smtClean="0"/>
              <a:t>10/6/2022</a:t>
            </a:fld>
            <a:endParaRPr lang="en-US"/>
          </a:p>
        </p:txBody>
      </p:sp>
      <p:sp>
        <p:nvSpPr>
          <p:cNvPr id="5" name="Footer Placeholder 4">
            <a:extLst>
              <a:ext uri="{FF2B5EF4-FFF2-40B4-BE49-F238E27FC236}">
                <a16:creationId xmlns:a16="http://schemas.microsoft.com/office/drawing/2014/main" id="{2FB5444E-BDFC-5C4B-874A-9F0D1DC735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8E2DC9-901F-FA40-9158-EEE6FF0B6B31}"/>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6437734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7ABC9-2D78-994E-958B-EF2EDF0D21B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BCA1A59-0B39-8242-A115-CD8258D3117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DFB6B5E-F3D8-7D47-8EF3-E74540BA808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317AC98-5F9E-7940-A062-35E23CA93836}"/>
              </a:ext>
            </a:extLst>
          </p:cNvPr>
          <p:cNvSpPr>
            <a:spLocks noGrp="1"/>
          </p:cNvSpPr>
          <p:nvPr>
            <p:ph type="dt" sz="half" idx="10"/>
          </p:nvPr>
        </p:nvSpPr>
        <p:spPr/>
        <p:txBody>
          <a:bodyPr/>
          <a:lstStyle/>
          <a:p>
            <a:fld id="{15BED6AC-4FBA-40BD-BE75-20DB64DA4BAD}" type="datetime1">
              <a:rPr lang="en-US" smtClean="0"/>
              <a:t>10/6/2022</a:t>
            </a:fld>
            <a:endParaRPr lang="en-US"/>
          </a:p>
        </p:txBody>
      </p:sp>
      <p:sp>
        <p:nvSpPr>
          <p:cNvPr id="6" name="Footer Placeholder 5">
            <a:extLst>
              <a:ext uri="{FF2B5EF4-FFF2-40B4-BE49-F238E27FC236}">
                <a16:creationId xmlns:a16="http://schemas.microsoft.com/office/drawing/2014/main" id="{AB04B9D7-7F37-3A4A-A654-33D84AA490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A9576E-3F9D-314D-9A18-94CB0D022148}"/>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1086937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82A8B-D2CF-EB4F-94A9-FC9D52704EC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39B12AC-F6D9-3240-97F7-0229FBF588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821FE0D-89F5-DA40-8D40-D5F15D04774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200A713-8D93-3D41-BB3A-B86F082801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BF2D4AB-CA9B-8342-AFF2-F0447F86AEF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9324772-749E-1144-B51C-053388FB9960}"/>
              </a:ext>
            </a:extLst>
          </p:cNvPr>
          <p:cNvSpPr>
            <a:spLocks noGrp="1"/>
          </p:cNvSpPr>
          <p:nvPr>
            <p:ph type="dt" sz="half" idx="10"/>
          </p:nvPr>
        </p:nvSpPr>
        <p:spPr/>
        <p:txBody>
          <a:bodyPr/>
          <a:lstStyle/>
          <a:p>
            <a:fld id="{3F933C87-D201-458A-93C0-8EDD9AC92D93}" type="datetime1">
              <a:rPr lang="en-US" smtClean="0"/>
              <a:t>10/6/2022</a:t>
            </a:fld>
            <a:endParaRPr lang="en-US"/>
          </a:p>
        </p:txBody>
      </p:sp>
      <p:sp>
        <p:nvSpPr>
          <p:cNvPr id="8" name="Footer Placeholder 7">
            <a:extLst>
              <a:ext uri="{FF2B5EF4-FFF2-40B4-BE49-F238E27FC236}">
                <a16:creationId xmlns:a16="http://schemas.microsoft.com/office/drawing/2014/main" id="{E3C41A17-2364-7949-B16E-55F77606EC5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B9FD81-DF64-544F-B7B4-FB20F5B45ACF}"/>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2793743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0AF60-8F98-6045-BB10-8797FA34EFA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C508BF7-F37B-8247-B85A-A0BB5B17926D}"/>
              </a:ext>
            </a:extLst>
          </p:cNvPr>
          <p:cNvSpPr>
            <a:spLocks noGrp="1"/>
          </p:cNvSpPr>
          <p:nvPr>
            <p:ph type="dt" sz="half" idx="10"/>
          </p:nvPr>
        </p:nvSpPr>
        <p:spPr/>
        <p:txBody>
          <a:bodyPr/>
          <a:lstStyle/>
          <a:p>
            <a:fld id="{76CE6829-5A25-485A-91B1-5D6D58BB9F23}" type="datetime1">
              <a:rPr lang="en-US" smtClean="0"/>
              <a:t>10/6/2022</a:t>
            </a:fld>
            <a:endParaRPr lang="en-US"/>
          </a:p>
        </p:txBody>
      </p:sp>
      <p:sp>
        <p:nvSpPr>
          <p:cNvPr id="4" name="Footer Placeholder 3">
            <a:extLst>
              <a:ext uri="{FF2B5EF4-FFF2-40B4-BE49-F238E27FC236}">
                <a16:creationId xmlns:a16="http://schemas.microsoft.com/office/drawing/2014/main" id="{C1A435C5-89A5-8841-AF2D-2AEB141AFFE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6AF3B5-B136-A84E-9D10-CE45CDEBFCE5}"/>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7067457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655067-3A96-9C4F-BBEC-8C6EE6FD358F}"/>
              </a:ext>
            </a:extLst>
          </p:cNvPr>
          <p:cNvSpPr>
            <a:spLocks noGrp="1"/>
          </p:cNvSpPr>
          <p:nvPr>
            <p:ph type="dt" sz="half" idx="10"/>
          </p:nvPr>
        </p:nvSpPr>
        <p:spPr/>
        <p:txBody>
          <a:bodyPr/>
          <a:lstStyle/>
          <a:p>
            <a:fld id="{9912F5CD-23D0-4DD1-85B1-71F1825FB3EC}" type="datetime1">
              <a:rPr lang="en-US" smtClean="0"/>
              <a:t>10/6/2022</a:t>
            </a:fld>
            <a:endParaRPr lang="en-US"/>
          </a:p>
        </p:txBody>
      </p:sp>
      <p:sp>
        <p:nvSpPr>
          <p:cNvPr id="3" name="Footer Placeholder 2">
            <a:extLst>
              <a:ext uri="{FF2B5EF4-FFF2-40B4-BE49-F238E27FC236}">
                <a16:creationId xmlns:a16="http://schemas.microsoft.com/office/drawing/2014/main" id="{61E740E2-6EA4-4B47-B246-1B4CA7F6BAB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8D0B02C-2808-4744-8CAC-AE2523372522}"/>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3046147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F44B5-42DA-0345-AA90-2790C382B80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07C8014-C3C5-FC48-AC0A-434FF5C2B7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582FFB9-3B07-A14E-94F9-15D6E361A1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4AC9BD7-8D42-7142-A65B-8F8A66CC7C72}"/>
              </a:ext>
            </a:extLst>
          </p:cNvPr>
          <p:cNvSpPr>
            <a:spLocks noGrp="1"/>
          </p:cNvSpPr>
          <p:nvPr>
            <p:ph type="dt" sz="half" idx="10"/>
          </p:nvPr>
        </p:nvSpPr>
        <p:spPr/>
        <p:txBody>
          <a:bodyPr/>
          <a:lstStyle/>
          <a:p>
            <a:fld id="{38BA5035-C284-496A-B076-BA73A8FA5D8B}" type="datetime1">
              <a:rPr lang="en-US" smtClean="0"/>
              <a:t>10/6/2022</a:t>
            </a:fld>
            <a:endParaRPr lang="en-US"/>
          </a:p>
        </p:txBody>
      </p:sp>
      <p:sp>
        <p:nvSpPr>
          <p:cNvPr id="6" name="Footer Placeholder 5">
            <a:extLst>
              <a:ext uri="{FF2B5EF4-FFF2-40B4-BE49-F238E27FC236}">
                <a16:creationId xmlns:a16="http://schemas.microsoft.com/office/drawing/2014/main" id="{A98B9BBF-B9FE-F240-8943-5CE59AC6A0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7F3790-53D5-5E4C-B311-C8F96DF0A26E}"/>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9554885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CC2C8-5144-DF4D-A26E-BFBD76A9400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5A28185-4A58-DB4E-98A1-E73EF0EC36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32E92F-8665-F24D-B76F-705E546639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5463452-3557-D843-A0A0-6583237223C3}"/>
              </a:ext>
            </a:extLst>
          </p:cNvPr>
          <p:cNvSpPr>
            <a:spLocks noGrp="1"/>
          </p:cNvSpPr>
          <p:nvPr>
            <p:ph type="dt" sz="half" idx="10"/>
          </p:nvPr>
        </p:nvSpPr>
        <p:spPr/>
        <p:txBody>
          <a:bodyPr/>
          <a:lstStyle/>
          <a:p>
            <a:fld id="{B40EB420-1875-490A-8C4B-7AAB939FBE08}" type="datetime1">
              <a:rPr lang="en-US" smtClean="0"/>
              <a:t>10/6/2022</a:t>
            </a:fld>
            <a:endParaRPr lang="en-US"/>
          </a:p>
        </p:txBody>
      </p:sp>
      <p:sp>
        <p:nvSpPr>
          <p:cNvPr id="6" name="Footer Placeholder 5">
            <a:extLst>
              <a:ext uri="{FF2B5EF4-FFF2-40B4-BE49-F238E27FC236}">
                <a16:creationId xmlns:a16="http://schemas.microsoft.com/office/drawing/2014/main" id="{5A8E21C7-D66F-5A43-827F-0E029666A0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40F97A-252A-2E4A-A8CC-9F18F1C628E3}"/>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0907807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45D49-315E-0646-B591-0A2A14BDB49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C82C6F0-F3C0-FE47-8367-7B749F9358B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A620F19-B513-BE4B-88D3-51E460ED7181}"/>
              </a:ext>
            </a:extLst>
          </p:cNvPr>
          <p:cNvSpPr>
            <a:spLocks noGrp="1"/>
          </p:cNvSpPr>
          <p:nvPr>
            <p:ph type="dt" sz="half" idx="10"/>
          </p:nvPr>
        </p:nvSpPr>
        <p:spPr/>
        <p:txBody>
          <a:bodyPr/>
          <a:lstStyle/>
          <a:p>
            <a:fld id="{1F96F347-1B2F-4097-AEB5-4A26FB45D67A}" type="datetime1">
              <a:rPr lang="en-US" smtClean="0"/>
              <a:t>10/6/2022</a:t>
            </a:fld>
            <a:endParaRPr lang="en-US"/>
          </a:p>
        </p:txBody>
      </p:sp>
      <p:sp>
        <p:nvSpPr>
          <p:cNvPr id="5" name="Footer Placeholder 4">
            <a:extLst>
              <a:ext uri="{FF2B5EF4-FFF2-40B4-BE49-F238E27FC236}">
                <a16:creationId xmlns:a16="http://schemas.microsoft.com/office/drawing/2014/main" id="{E4CCB3E8-BDB2-304E-90B2-62C45B67DF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97523F-8544-164B-B011-5D29D474C1DB}"/>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0792298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F1933C-80B8-2140-92DD-E16A944C6E8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9619F7B-4175-4343-B1E0-EB139016EA3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A02E46A-A344-8A4D-9CFE-DF2974489F68}"/>
              </a:ext>
            </a:extLst>
          </p:cNvPr>
          <p:cNvSpPr>
            <a:spLocks noGrp="1"/>
          </p:cNvSpPr>
          <p:nvPr>
            <p:ph type="dt" sz="half" idx="10"/>
          </p:nvPr>
        </p:nvSpPr>
        <p:spPr/>
        <p:txBody>
          <a:bodyPr/>
          <a:lstStyle/>
          <a:p>
            <a:fld id="{8CC1DEE0-34E5-4E0F-BEC1-4B8835F82CD1}" type="datetime1">
              <a:rPr lang="en-US" smtClean="0"/>
              <a:t>10/6/2022</a:t>
            </a:fld>
            <a:endParaRPr lang="en-US"/>
          </a:p>
        </p:txBody>
      </p:sp>
      <p:sp>
        <p:nvSpPr>
          <p:cNvPr id="5" name="Footer Placeholder 4">
            <a:extLst>
              <a:ext uri="{FF2B5EF4-FFF2-40B4-BE49-F238E27FC236}">
                <a16:creationId xmlns:a16="http://schemas.microsoft.com/office/drawing/2014/main" id="{878447CD-BFD9-8F4A-ABB3-8B1E872B80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9067AA-C197-E347-A7A2-8B39E567447C}"/>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5485148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46193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D38E3-B35F-4F21-B32C-C51C8F8AED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951936F-7853-4DA4-82E2-69F511F57E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E726CCB-693C-473F-BFD3-1DEE84E6EF5A}"/>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5" name="Footer Placeholder 4">
            <a:extLst>
              <a:ext uri="{FF2B5EF4-FFF2-40B4-BE49-F238E27FC236}">
                <a16:creationId xmlns:a16="http://schemas.microsoft.com/office/drawing/2014/main" id="{A5EAD00E-4343-419C-8A30-A75EB5513F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860A6A-F096-45EA-93BE-9659A776B812}"/>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10872194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55C90-0513-420B-B6DF-7FB16553F9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69AD42-BDD9-4FFE-AD6E-0B4373B743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FA578B-3AE4-4843-AD9B-3F46725B8C0A}"/>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5" name="Footer Placeholder 4">
            <a:extLst>
              <a:ext uri="{FF2B5EF4-FFF2-40B4-BE49-F238E27FC236}">
                <a16:creationId xmlns:a16="http://schemas.microsoft.com/office/drawing/2014/main" id="{AA883183-4C70-4A1A-866B-D69FC5DEF1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EA2B76-C146-4DBF-806C-1E5C4E9169E5}"/>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39253610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96D96-0B0F-49A2-B59C-3970C222FA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440FD58-7267-4B4B-86B3-35210390E8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E4BDF-F908-4DB5-A9CE-2F13FA280AC1}"/>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5" name="Footer Placeholder 4">
            <a:extLst>
              <a:ext uri="{FF2B5EF4-FFF2-40B4-BE49-F238E27FC236}">
                <a16:creationId xmlns:a16="http://schemas.microsoft.com/office/drawing/2014/main" id="{75FEC993-222A-4994-84DD-510537CE0F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6BBCB0-7898-432E-80B0-2493A527C56F}"/>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25529140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B66AF-8539-4BF7-B747-74A5D685C8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DEF163-5B0F-42CF-8811-16FF31E532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481C9D1-BC3F-4DDC-8F10-707BE4F88E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D505E32-4673-4B06-BE76-EFEFD9875A5E}"/>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6" name="Footer Placeholder 5">
            <a:extLst>
              <a:ext uri="{FF2B5EF4-FFF2-40B4-BE49-F238E27FC236}">
                <a16:creationId xmlns:a16="http://schemas.microsoft.com/office/drawing/2014/main" id="{EECAEE3C-75F9-4BDA-A6C4-9AA2EC0AF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2C29F1-3B38-4DE1-BE83-3548B3A5D2DF}"/>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12084753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8CC44-FF18-40F3-A4D2-40572883FC6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DB9C57-CBD0-470A-9A30-85496B5734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039927-93B2-427D-8502-E2952D29DB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0993751-52E8-40AD-857A-F2570256C5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05BF2F7-C9ED-4875-B66A-42CC2E7367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DF807FD-D9A4-4DAC-B8B1-352F37C7BD0F}"/>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8" name="Footer Placeholder 7">
            <a:extLst>
              <a:ext uri="{FF2B5EF4-FFF2-40B4-BE49-F238E27FC236}">
                <a16:creationId xmlns:a16="http://schemas.microsoft.com/office/drawing/2014/main" id="{01FFAEFA-4249-46C8-B206-06107F59D9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39ADCF-90FE-4EA4-8E5C-56413D65E7D4}"/>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30760583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5F53D-49A6-4187-A292-10181CE556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DF11BF-4A18-44AA-BB24-904375FD8080}"/>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4" name="Footer Placeholder 3">
            <a:extLst>
              <a:ext uri="{FF2B5EF4-FFF2-40B4-BE49-F238E27FC236}">
                <a16:creationId xmlns:a16="http://schemas.microsoft.com/office/drawing/2014/main" id="{B9643E94-EFD1-468A-8635-E2526051973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766746-9A88-4B43-98AA-E0E37F342E76}"/>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27638437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7DCA39-8D41-42F6-9742-89367B5C5F85}"/>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3" name="Footer Placeholder 2">
            <a:extLst>
              <a:ext uri="{FF2B5EF4-FFF2-40B4-BE49-F238E27FC236}">
                <a16:creationId xmlns:a16="http://schemas.microsoft.com/office/drawing/2014/main" id="{73171E3D-42F8-43D0-8167-D5141628EF3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23D38B-3959-4A07-8524-A36D7AD899C3}"/>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557837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D4F57-B8E1-454B-A1A9-2E48D09C67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C35599B-6DC9-43EB-9D6E-1128CC2455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2659E98-9BF0-41C5-9568-6DC987096C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BB6EFF-F2CA-48C2-BECC-D1C225F7E612}"/>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6" name="Footer Placeholder 5">
            <a:extLst>
              <a:ext uri="{FF2B5EF4-FFF2-40B4-BE49-F238E27FC236}">
                <a16:creationId xmlns:a16="http://schemas.microsoft.com/office/drawing/2014/main" id="{D2A72134-8002-4761-BC55-4CB3FAC850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827F97-E237-4C96-8E67-309687B0860B}"/>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13199849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67E06-FF1F-4261-B665-1BA3FD79E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9AEBE9-899A-4A32-9C23-AC76E96F7D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3936F2-267B-433B-AD45-844F5D26AB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C70372-F2DF-4729-BDA2-740A94EF0430}"/>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6" name="Footer Placeholder 5">
            <a:extLst>
              <a:ext uri="{FF2B5EF4-FFF2-40B4-BE49-F238E27FC236}">
                <a16:creationId xmlns:a16="http://schemas.microsoft.com/office/drawing/2014/main" id="{83B5B476-A6DA-4724-B761-A8B754DA5F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6FFFED-A0F0-4A9B-A4D4-2079F0F274BE}"/>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37612382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7A06B-1ADA-4198-BB3F-DE93D886B8C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293AE5-58E9-4FEC-9E20-E2E86DE61D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2A05C2-C546-4A6F-BE0D-4D6DC433B348}"/>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5" name="Footer Placeholder 4">
            <a:extLst>
              <a:ext uri="{FF2B5EF4-FFF2-40B4-BE49-F238E27FC236}">
                <a16:creationId xmlns:a16="http://schemas.microsoft.com/office/drawing/2014/main" id="{A247FF7D-E8E7-4A5D-83EE-77A7FBC00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0A3417-AD80-476C-91D0-D64533254B97}"/>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30958482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D6052FD-7162-401C-8AA4-8999E17EC3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82E554-EF65-43CC-9419-1ED175C2DF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14AFBB-11DC-46DD-B332-8A559EAEF438}"/>
              </a:ext>
            </a:extLst>
          </p:cNvPr>
          <p:cNvSpPr>
            <a:spLocks noGrp="1"/>
          </p:cNvSpPr>
          <p:nvPr>
            <p:ph type="dt" sz="half" idx="10"/>
          </p:nvPr>
        </p:nvSpPr>
        <p:spPr/>
        <p:txBody>
          <a:bodyPr/>
          <a:lstStyle/>
          <a:p>
            <a:fld id="{B95CD1DD-42E7-43D8-9AC4-88366F6E3B83}" type="datetimeFigureOut">
              <a:rPr lang="en-GB" smtClean="0"/>
              <a:t>06/10/2022</a:t>
            </a:fld>
            <a:endParaRPr lang="en-GB"/>
          </a:p>
        </p:txBody>
      </p:sp>
      <p:sp>
        <p:nvSpPr>
          <p:cNvPr id="5" name="Footer Placeholder 4">
            <a:extLst>
              <a:ext uri="{FF2B5EF4-FFF2-40B4-BE49-F238E27FC236}">
                <a16:creationId xmlns:a16="http://schemas.microsoft.com/office/drawing/2014/main" id="{4D33EF28-B9E8-442A-AC31-E73C473542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892A1C-393A-48FD-9570-C72CE71E2875}"/>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174708307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2619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pPr rtl="0"/>
            <a:fld id="{8BF361F9-78BE-463C-A810-00DC3E82C673}" type="datetime1">
              <a:rPr lang="en-GB" noProof="0" smtClean="0"/>
              <a:t>06/10/2022</a:t>
            </a:fld>
            <a:endParaRPr lang="en-GB" noProof="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pPr rtl="0"/>
            <a:endParaRPr lang="en-GB" noProof="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pPr rtl="0"/>
            <a:fld id="{4FAB73BC-B049-4115-A692-8D63A059BFB8}" type="slidenum">
              <a:rPr lang="en-GB" noProof="0" smtClean="0"/>
              <a:pPr rtl="0"/>
              <a:t>‹#›</a:t>
            </a:fld>
            <a:endParaRPr lang="en-GB" noProof="0"/>
          </a:p>
        </p:txBody>
      </p:sp>
    </p:spTree>
    <p:extLst>
      <p:ext uri="{BB962C8B-B14F-4D97-AF65-F5344CB8AC3E}">
        <p14:creationId xmlns:p14="http://schemas.microsoft.com/office/powerpoint/2010/main" val="22920772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843" r:id="rId10"/>
    <p:sldLayoutId id="2147483844"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A2BE41-081B-494B-AD2F-A7CCC42947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84E88F-68FD-4BE3-A939-5985907453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5868EA-42A1-45F1-9F0A-7048F9F1E1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9FE4F3-A0D7-4DCD-9A80-E02B7A0DE671}" type="datetimeFigureOut">
              <a:rPr lang="en-GB" smtClean="0"/>
              <a:t>06/10/2022</a:t>
            </a:fld>
            <a:endParaRPr lang="en-GB"/>
          </a:p>
        </p:txBody>
      </p:sp>
      <p:sp>
        <p:nvSpPr>
          <p:cNvPr id="5" name="Footer Placeholder 4">
            <a:extLst>
              <a:ext uri="{FF2B5EF4-FFF2-40B4-BE49-F238E27FC236}">
                <a16:creationId xmlns:a16="http://schemas.microsoft.com/office/drawing/2014/main" id="{52451CD6-CE69-4AE8-A20E-81632C327B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5CEBF9F-44A0-41D7-829C-1FD10C40DA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C5829F-1813-40F9-AD49-1A7F9CC46E94}" type="slidenum">
              <a:rPr lang="en-GB" smtClean="0"/>
              <a:t>‹#›</a:t>
            </a:fld>
            <a:endParaRPr lang="en-GB"/>
          </a:p>
        </p:txBody>
      </p:sp>
    </p:spTree>
    <p:extLst>
      <p:ext uri="{BB962C8B-B14F-4D97-AF65-F5344CB8AC3E}">
        <p14:creationId xmlns:p14="http://schemas.microsoft.com/office/powerpoint/2010/main" val="3658160859"/>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683" r:id="rId11"/>
    <p:sldLayoutId id="214748388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718F64-844E-BF48-9F90-C6EBA97912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5084F38-A5F7-A344-AD59-5701B27012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F3256AC-30D1-F24E-A4BE-FD4E9D56D0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359126-4846-4E88-BDD9-5585CC877E47}" type="datetime1">
              <a:rPr lang="en-US" smtClean="0"/>
              <a:t>10/6/2022</a:t>
            </a:fld>
            <a:endParaRPr lang="en-US"/>
          </a:p>
        </p:txBody>
      </p:sp>
      <p:sp>
        <p:nvSpPr>
          <p:cNvPr id="5" name="Footer Placeholder 4">
            <a:extLst>
              <a:ext uri="{FF2B5EF4-FFF2-40B4-BE49-F238E27FC236}">
                <a16:creationId xmlns:a16="http://schemas.microsoft.com/office/drawing/2014/main" id="{9E4A6032-E557-7945-B79F-E7B491B637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5EB384B-FEDA-1B46-B9F6-BBEE188CBF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3657664645"/>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1A673D-4968-4746-B07C-597998054A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E626FD-DB77-460E-B315-3A57CAD394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07EB3D-AB42-4094-B3D4-79FD56B648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5CD1DD-42E7-43D8-9AC4-88366F6E3B83}" type="datetimeFigureOut">
              <a:rPr lang="en-GB" smtClean="0"/>
              <a:t>06/10/2022</a:t>
            </a:fld>
            <a:endParaRPr lang="en-GB"/>
          </a:p>
        </p:txBody>
      </p:sp>
      <p:sp>
        <p:nvSpPr>
          <p:cNvPr id="5" name="Footer Placeholder 4">
            <a:extLst>
              <a:ext uri="{FF2B5EF4-FFF2-40B4-BE49-F238E27FC236}">
                <a16:creationId xmlns:a16="http://schemas.microsoft.com/office/drawing/2014/main" id="{A55AABAE-6960-485A-8216-169CD66F59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3327E6F-5A95-4784-AA1D-165982F715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056F99-80F2-4145-848C-05D4FF4554BD}" type="slidenum">
              <a:rPr lang="en-GB" smtClean="0"/>
              <a:t>‹#›</a:t>
            </a:fld>
            <a:endParaRPr lang="en-GB"/>
          </a:p>
        </p:txBody>
      </p:sp>
    </p:spTree>
    <p:extLst>
      <p:ext uri="{BB962C8B-B14F-4D97-AF65-F5344CB8AC3E}">
        <p14:creationId xmlns:p14="http://schemas.microsoft.com/office/powerpoint/2010/main" val="81381819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30.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hyperlink" Target="https://www.youtube.com/watch?v=OEoL55VDb7E&amp;feature=youtu.be" TargetMode="Externa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5.xml"/><Relationship Id="rId4" Type="http://schemas.openxmlformats.org/officeDocument/2006/relationships/image" Target="../media/image26.svg"/></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9.jpeg"/><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1.jpe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hyperlink" Target="https://www.desmos.com/calculator" TargetMode="External"/><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hyperlink" Target="https://classicmistake.nhost.uk/pdfs/cmallc.pdf" TargetMode="External"/><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059B7A-EAF1-4976-BDED-641F150BFB13}"/>
              </a:ext>
            </a:extLst>
          </p:cNvPr>
          <p:cNvPicPr>
            <a:picLocks noChangeAspect="1"/>
          </p:cNvPicPr>
          <p:nvPr/>
        </p:nvPicPr>
        <p:blipFill rotWithShape="1">
          <a:blip r:embed="rId3"/>
          <a:srcRect t="14091" b="1655"/>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24F1AA30-1231-462E-8952-70C1117D905E}"/>
              </a:ext>
            </a:extLst>
          </p:cNvPr>
          <p:cNvSpPr txBox="1"/>
          <p:nvPr/>
        </p:nvSpPr>
        <p:spPr>
          <a:xfrm>
            <a:off x="375193" y="243623"/>
            <a:ext cx="4876315" cy="2492990"/>
          </a:xfrm>
          <a:prstGeom prst="rect">
            <a:avLst/>
          </a:prstGeom>
          <a:gradFill>
            <a:gsLst>
              <a:gs pos="0">
                <a:schemeClr val="accent1">
                  <a:lumMod val="5000"/>
                  <a:lumOff val="95000"/>
                </a:schemeClr>
              </a:gs>
              <a:gs pos="65000">
                <a:schemeClr val="accent1">
                  <a:lumMod val="45000"/>
                  <a:lumOff val="55000"/>
                </a:schemeClr>
              </a:gs>
              <a:gs pos="82000">
                <a:schemeClr val="accent1">
                  <a:lumMod val="45000"/>
                  <a:lumOff val="55000"/>
                </a:schemeClr>
              </a:gs>
              <a:gs pos="100000">
                <a:schemeClr val="accent1">
                  <a:lumMod val="30000"/>
                  <a:lumOff val="70000"/>
                </a:schemeClr>
              </a:gs>
            </a:gsLst>
            <a:lin ang="5400000" scaled="1"/>
          </a:gradFill>
        </p:spPr>
        <p:txBody>
          <a:bodyPr wrap="square" rtlCol="0">
            <a:spAutoFit/>
          </a:bodyPr>
          <a:lstStyle/>
          <a:p>
            <a:r>
              <a:rPr lang="en-GB" sz="2400" b="1" dirty="0"/>
              <a:t>ECAD 6008 </a:t>
            </a:r>
            <a:r>
              <a:rPr lang="en-GB" sz="2400" dirty="0"/>
              <a:t>– </a:t>
            </a:r>
            <a:r>
              <a:rPr lang="en-US" sz="2400" b="1" dirty="0">
                <a:effectLst/>
                <a:latin typeface="Calibri" panose="020F0502020204030204" pitchFamily="34" charset="0"/>
                <a:ea typeface="Times New Roman" panose="02020603050405020304" pitchFamily="18" charset="0"/>
              </a:rPr>
              <a:t>Professional and Pedagogic Studies: Leading the Learning: what, how and why am I teaching?</a:t>
            </a:r>
          </a:p>
          <a:p>
            <a:endParaRPr lang="en-GB" dirty="0">
              <a:solidFill>
                <a:srgbClr val="FF0000"/>
              </a:solidFill>
            </a:endParaRPr>
          </a:p>
          <a:p>
            <a:r>
              <a:rPr lang="en-GB" sz="2400" b="1" dirty="0">
                <a:solidFill>
                  <a:srgbClr val="FF0000"/>
                </a:solidFill>
                <a:latin typeface="Calibri" panose="020F0502020204030204" pitchFamily="34" charset="0"/>
                <a:ea typeface="Times New Roman" panose="02020603050405020304" pitchFamily="18" charset="0"/>
              </a:rPr>
              <a:t>Revisiting </a:t>
            </a:r>
            <a:r>
              <a:rPr lang="en-GB" sz="2400" b="1" dirty="0" err="1">
                <a:solidFill>
                  <a:srgbClr val="FF0000"/>
                </a:solidFill>
                <a:latin typeface="Calibri" panose="020F0502020204030204" pitchFamily="34" charset="0"/>
                <a:ea typeface="Times New Roman" panose="02020603050405020304" pitchFamily="18" charset="0"/>
              </a:rPr>
              <a:t>AfL</a:t>
            </a:r>
            <a:r>
              <a:rPr lang="en-GB" sz="2400" b="1" dirty="0">
                <a:solidFill>
                  <a:srgbClr val="FF0000"/>
                </a:solidFill>
                <a:latin typeface="Calibri" panose="020F0502020204030204" pitchFamily="34" charset="0"/>
                <a:ea typeface="Times New Roman" panose="02020603050405020304" pitchFamily="18" charset="0"/>
              </a:rPr>
              <a:t>: Feedback</a:t>
            </a:r>
            <a:r>
              <a:rPr lang="en-GB" sz="2400" b="1" dirty="0">
                <a:solidFill>
                  <a:srgbClr val="FF0000"/>
                </a:solidFill>
                <a:effectLst/>
                <a:latin typeface="Calibri" panose="020F0502020204030204" pitchFamily="34" charset="0"/>
                <a:ea typeface="Times New Roman" panose="02020603050405020304" pitchFamily="18" charset="0"/>
              </a:rPr>
              <a:t> </a:t>
            </a:r>
            <a:endParaRPr lang="en-GB" sz="2400" b="1" dirty="0">
              <a:solidFill>
                <a:srgbClr val="FF0000"/>
              </a:solidFill>
              <a:effectLst/>
              <a:latin typeface="Times New Roman" panose="02020603050405020304" pitchFamily="18" charset="0"/>
              <a:ea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12200DA7-C74A-42CC-A399-A0A7CB06DA22}"/>
              </a:ext>
            </a:extLst>
          </p:cNvPr>
          <p:cNvSpPr txBox="1"/>
          <p:nvPr/>
        </p:nvSpPr>
        <p:spPr>
          <a:xfrm rot="20380675">
            <a:off x="9864468" y="5544673"/>
            <a:ext cx="2157918" cy="830997"/>
          </a:xfrm>
          <a:prstGeom prst="rect">
            <a:avLst/>
          </a:prstGeom>
          <a:solidFill>
            <a:srgbClr val="FFFF00"/>
          </a:solidFill>
        </p:spPr>
        <p:txBody>
          <a:bodyPr wrap="square" rtlCol="0">
            <a:spAutoFit/>
          </a:bodyPr>
          <a:lstStyle/>
          <a:p>
            <a:r>
              <a:rPr lang="en-GB" sz="2400" dirty="0"/>
              <a:t>PGCE Mathematics</a:t>
            </a:r>
          </a:p>
        </p:txBody>
      </p:sp>
    </p:spTree>
    <p:extLst>
      <p:ext uri="{BB962C8B-B14F-4D97-AF65-F5344CB8AC3E}">
        <p14:creationId xmlns:p14="http://schemas.microsoft.com/office/powerpoint/2010/main" val="2735235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ware, fastening, sitting, pair&#10;&#10;Description automatically generated">
            <a:extLst>
              <a:ext uri="{FF2B5EF4-FFF2-40B4-BE49-F238E27FC236}">
                <a16:creationId xmlns:a16="http://schemas.microsoft.com/office/drawing/2014/main" id="{23AB88E5-DA6F-4CC6-8CAF-68AA8FB92B3B}"/>
              </a:ext>
            </a:extLst>
          </p:cNvPr>
          <p:cNvPicPr>
            <a:picLocks noChangeAspect="1"/>
          </p:cNvPicPr>
          <p:nvPr/>
        </p:nvPicPr>
        <p:blipFill rotWithShape="1">
          <a:blip r:embed="rId2">
            <a:alphaModFix amt="42000"/>
          </a:blip>
          <a:srcRect t="15319" b="9695"/>
          <a:stretch/>
        </p:blipFill>
        <p:spPr>
          <a:xfrm>
            <a:off x="20" y="1282"/>
            <a:ext cx="12191980" cy="6856718"/>
          </a:xfrm>
          <a:prstGeom prst="rect">
            <a:avLst/>
          </a:prstGeom>
          <a:effectLst>
            <a:softEdge rad="1270000"/>
          </a:effectLst>
        </p:spPr>
      </p:pic>
      <p:sp>
        <p:nvSpPr>
          <p:cNvPr id="3" name="TextBox 2">
            <a:extLst>
              <a:ext uri="{FF2B5EF4-FFF2-40B4-BE49-F238E27FC236}">
                <a16:creationId xmlns:a16="http://schemas.microsoft.com/office/drawing/2014/main" id="{5A92F476-B2BD-440F-9191-094E95298908}"/>
              </a:ext>
            </a:extLst>
          </p:cNvPr>
          <p:cNvSpPr txBox="1"/>
          <p:nvPr/>
        </p:nvSpPr>
        <p:spPr>
          <a:xfrm>
            <a:off x="482367" y="110341"/>
            <a:ext cx="7371184" cy="769441"/>
          </a:xfrm>
          <a:prstGeom prst="rect">
            <a:avLst/>
          </a:prstGeom>
          <a:noFill/>
        </p:spPr>
        <p:txBody>
          <a:bodyPr wrap="square" rtlCol="0">
            <a:spAutoFit/>
          </a:bodyPr>
          <a:lstStyle/>
          <a:p>
            <a:r>
              <a:rPr lang="en-GB" sz="4400" b="1" dirty="0"/>
              <a:t>Link to pedagogical principles:</a:t>
            </a:r>
          </a:p>
        </p:txBody>
      </p:sp>
      <p:sp>
        <p:nvSpPr>
          <p:cNvPr id="4" name="TextBox 3">
            <a:extLst>
              <a:ext uri="{FF2B5EF4-FFF2-40B4-BE49-F238E27FC236}">
                <a16:creationId xmlns:a16="http://schemas.microsoft.com/office/drawing/2014/main" id="{8B9DDBCF-0092-42A3-AC8A-022542A32678}"/>
              </a:ext>
            </a:extLst>
          </p:cNvPr>
          <p:cNvSpPr txBox="1"/>
          <p:nvPr/>
        </p:nvSpPr>
        <p:spPr>
          <a:xfrm>
            <a:off x="385894" y="869127"/>
            <a:ext cx="11198018" cy="5201424"/>
          </a:xfrm>
          <a:prstGeom prst="rect">
            <a:avLst/>
          </a:prstGeom>
          <a:noFill/>
        </p:spPr>
        <p:txBody>
          <a:bodyPr wrap="square" rtlCol="0">
            <a:spAutoFit/>
          </a:bodyPr>
          <a:lstStyle/>
          <a:p>
            <a:r>
              <a:rPr lang="en-GB" sz="2200" dirty="0"/>
              <a:t>Good teaching and learning uses assessment for learning to accelerate progress</a:t>
            </a:r>
          </a:p>
          <a:p>
            <a:endParaRPr lang="en-GB" sz="2200" dirty="0"/>
          </a:p>
          <a:p>
            <a:r>
              <a:rPr lang="en-GB" sz="2200" dirty="0"/>
              <a:t>Good teaching and learning sets tasks and selects resources that encourages learners to take responsibility for their own learning</a:t>
            </a:r>
          </a:p>
          <a:p>
            <a:endParaRPr lang="en-GB" sz="2200" dirty="0"/>
          </a:p>
          <a:p>
            <a:r>
              <a:rPr lang="en-GB" sz="2200" dirty="0"/>
              <a:t>Good teaching and learning challenges all learners by encouraging them to recognise the importance of sustained effort in meeting expectations that are high but achievable for them</a:t>
            </a:r>
          </a:p>
          <a:p>
            <a:endParaRPr lang="en-GB" sz="2200" dirty="0"/>
          </a:p>
          <a:p>
            <a:r>
              <a:rPr lang="en-GB" sz="2200" dirty="0"/>
              <a:t>Good teaching and learning means employing a blend of approaches including those that promote problem solving, creative and critical thinking</a:t>
            </a:r>
          </a:p>
          <a:p>
            <a:endParaRPr lang="en-GB" sz="2200" dirty="0"/>
          </a:p>
          <a:p>
            <a:r>
              <a:rPr lang="en-GB" sz="2200" dirty="0"/>
              <a:t>Good teaching and learning supports social and emotional development and positive relationships</a:t>
            </a:r>
          </a:p>
          <a:p>
            <a:endParaRPr lang="en-GB" sz="2200" dirty="0"/>
          </a:p>
          <a:p>
            <a:endParaRPr lang="en-GB" sz="2400" dirty="0"/>
          </a:p>
        </p:txBody>
      </p:sp>
    </p:spTree>
    <p:extLst>
      <p:ext uri="{BB962C8B-B14F-4D97-AF65-F5344CB8AC3E}">
        <p14:creationId xmlns:p14="http://schemas.microsoft.com/office/powerpoint/2010/main" val="1282160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mapImage">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3600" y="6172200"/>
            <a:ext cx="9144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547" name="Picture 3" descr="image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2071" y="1349375"/>
            <a:ext cx="4915193"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548" name="Picture 4" descr="image00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4714" y="3162299"/>
            <a:ext cx="5392840" cy="237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549" name="Picture 5" descr="image00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3712" y="3078162"/>
            <a:ext cx="4629178" cy="2921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550" name="Picture 6" descr="image00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0589" y="719137"/>
            <a:ext cx="5249053" cy="29876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551" name="Picture 7" descr="image0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37163" y="2719254"/>
            <a:ext cx="1933575" cy="1379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8552" name="Text Box 8"/>
          <p:cNvSpPr txBox="1">
            <a:spLocks noChangeArrowheads="1"/>
          </p:cNvSpPr>
          <p:nvPr/>
        </p:nvSpPr>
        <p:spPr bwMode="auto">
          <a:xfrm>
            <a:off x="2566989" y="260350"/>
            <a:ext cx="72739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3600" dirty="0">
                <a:latin typeface="Arial" panose="020B0604020202020204" pitchFamily="34" charset="0"/>
                <a:cs typeface="Arial" panose="020B0604020202020204" pitchFamily="34" charset="0"/>
              </a:rPr>
              <a:t>Aspects of Classroom Assessment</a:t>
            </a:r>
            <a:endParaRPr lang="en-US" altLang="en-US" sz="3600" dirty="0">
              <a:latin typeface="Arial" panose="020B0604020202020204" pitchFamily="34" charset="0"/>
              <a:cs typeface="Arial" panose="020B0604020202020204" pitchFamily="34" charset="0"/>
            </a:endParaRPr>
          </a:p>
        </p:txBody>
      </p:sp>
      <p:sp>
        <p:nvSpPr>
          <p:cNvPr id="108553" name="Text Box 9"/>
          <p:cNvSpPr txBox="1">
            <a:spLocks noChangeArrowheads="1"/>
          </p:cNvSpPr>
          <p:nvPr/>
        </p:nvSpPr>
        <p:spPr bwMode="auto">
          <a:xfrm>
            <a:off x="1703389" y="6308726"/>
            <a:ext cx="53292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latin typeface="Arial" panose="020B0604020202020204" pitchFamily="34" charset="0"/>
                <a:cs typeface="Arial" panose="020B0604020202020204" pitchFamily="34" charset="0"/>
              </a:rPr>
              <a:t>These are distinctive features of AfL</a:t>
            </a:r>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63532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108551"/>
                                        </p:tgtEl>
                                        <p:attrNameLst>
                                          <p:attrName>style.visibility</p:attrName>
                                        </p:attrNameLst>
                                      </p:cBhvr>
                                      <p:to>
                                        <p:strVal val="visible"/>
                                      </p:to>
                                    </p:set>
                                    <p:animEffect transition="in" filter="box(out)">
                                      <p:cBhvr>
                                        <p:cTn id="7" dur="500"/>
                                        <p:tgtEl>
                                          <p:spTgt spid="1085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08550"/>
                                        </p:tgtEl>
                                        <p:attrNameLst>
                                          <p:attrName>style.visibility</p:attrName>
                                        </p:attrNameLst>
                                      </p:cBhvr>
                                      <p:to>
                                        <p:strVal val="visible"/>
                                      </p:to>
                                    </p:set>
                                    <p:animEffect transition="in" filter="dissolve">
                                      <p:cBhvr>
                                        <p:cTn id="12" dur="500"/>
                                        <p:tgtEl>
                                          <p:spTgt spid="10855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08548"/>
                                        </p:tgtEl>
                                        <p:attrNameLst>
                                          <p:attrName>style.visibility</p:attrName>
                                        </p:attrNameLst>
                                      </p:cBhvr>
                                      <p:to>
                                        <p:strVal val="visible"/>
                                      </p:to>
                                    </p:set>
                                    <p:animEffect transition="in" filter="dissolve">
                                      <p:cBhvr>
                                        <p:cTn id="17" dur="500"/>
                                        <p:tgtEl>
                                          <p:spTgt spid="10854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108549"/>
                                        </p:tgtEl>
                                        <p:attrNameLst>
                                          <p:attrName>style.visibility</p:attrName>
                                        </p:attrNameLst>
                                      </p:cBhvr>
                                      <p:to>
                                        <p:strVal val="visible"/>
                                      </p:to>
                                    </p:set>
                                    <p:animEffect transition="in" filter="dissolve">
                                      <p:cBhvr>
                                        <p:cTn id="22" dur="500"/>
                                        <p:tgtEl>
                                          <p:spTgt spid="10854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108547"/>
                                        </p:tgtEl>
                                        <p:attrNameLst>
                                          <p:attrName>style.visibility</p:attrName>
                                        </p:attrNameLst>
                                      </p:cBhvr>
                                      <p:to>
                                        <p:strVal val="visible"/>
                                      </p:to>
                                    </p:set>
                                    <p:animEffect transition="in" filter="dissolve">
                                      <p:cBhvr>
                                        <p:cTn id="27" dur="500"/>
                                        <p:tgtEl>
                                          <p:spTgt spid="10854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08553"/>
                                        </p:tgtEl>
                                        <p:attrNameLst>
                                          <p:attrName>style.visibility</p:attrName>
                                        </p:attrNameLst>
                                      </p:cBhvr>
                                      <p:to>
                                        <p:strVal val="visible"/>
                                      </p:to>
                                    </p:set>
                                    <p:animEffect transition="in" filter="dissolve">
                                      <p:cBhvr>
                                        <p:cTn id="32" dur="500"/>
                                        <p:tgtEl>
                                          <p:spTgt spid="1085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22A1757-B0B8-42E1-A6EC-6913A1DCE3FF}"/>
              </a:ext>
            </a:extLst>
          </p:cNvPr>
          <p:cNvSpPr>
            <a:spLocks noGrp="1"/>
          </p:cNvSpPr>
          <p:nvPr>
            <p:ph type="title"/>
          </p:nvPr>
        </p:nvSpPr>
        <p:spPr>
          <a:xfrm>
            <a:off x="3246247" y="230823"/>
            <a:ext cx="5581015" cy="611186"/>
          </a:xfrm>
        </p:spPr>
        <p:txBody>
          <a:bodyPr>
            <a:normAutofit fontScale="90000"/>
          </a:bodyPr>
          <a:lstStyle/>
          <a:p>
            <a:r>
              <a:rPr lang="en-GB">
                <a:ea typeface="+mj-lt"/>
                <a:cs typeface="+mj-lt"/>
              </a:rPr>
              <a:t>Formative Assessment </a:t>
            </a:r>
            <a:endParaRPr lang="en-GB"/>
          </a:p>
        </p:txBody>
      </p:sp>
      <p:sp>
        <p:nvSpPr>
          <p:cNvPr id="11" name="Content Placeholder 2">
            <a:extLst>
              <a:ext uri="{FF2B5EF4-FFF2-40B4-BE49-F238E27FC236}">
                <a16:creationId xmlns:a16="http://schemas.microsoft.com/office/drawing/2014/main" id="{8B50CCF7-1701-4E12-B0ED-7BE9047177FD}"/>
              </a:ext>
            </a:extLst>
          </p:cNvPr>
          <p:cNvSpPr>
            <a:spLocks noGrp="1"/>
          </p:cNvSpPr>
          <p:nvPr>
            <p:ph idx="1"/>
          </p:nvPr>
        </p:nvSpPr>
        <p:spPr>
          <a:xfrm>
            <a:off x="23622" y="931863"/>
            <a:ext cx="11024236" cy="4351337"/>
          </a:xfrm>
        </p:spPr>
        <p:txBody>
          <a:bodyPr vert="horz" lIns="91440" tIns="45720" rIns="91440" bIns="45720" rtlCol="0" anchor="t">
            <a:normAutofit lnSpcReduction="10000"/>
          </a:bodyPr>
          <a:lstStyle/>
          <a:p>
            <a:r>
              <a:rPr lang="en-GB">
                <a:ea typeface="+mn-lt"/>
                <a:cs typeface="+mn-lt"/>
              </a:rPr>
              <a:t>Formative Assessment’ refers to any form of </a:t>
            </a:r>
            <a:r>
              <a:rPr lang="en-GB" i="1">
                <a:ea typeface="+mn-lt"/>
                <a:cs typeface="+mn-lt"/>
              </a:rPr>
              <a:t>activity </a:t>
            </a:r>
            <a:r>
              <a:rPr lang="en-GB">
                <a:ea typeface="+mn-lt"/>
                <a:cs typeface="+mn-lt"/>
              </a:rPr>
              <a:t>undertaken by teachers (or by students-self and peer assessment) which provides information to the person receiving the feedback that enables refinement of the learning or teaching taking place. (Black and Wiliam 1998 pg )</a:t>
            </a:r>
          </a:p>
          <a:p>
            <a:r>
              <a:rPr lang="en-GB"/>
              <a:t>Formative assessment is essentially a range of evidence-informed strategies that teachers can use to support learners to make progress (Jones, 2021 pg13)</a:t>
            </a:r>
            <a:endParaRPr lang="en-GB" dirty="0"/>
          </a:p>
          <a:p>
            <a:r>
              <a:rPr lang="en-GB"/>
              <a:t>Formative assessment takes place during the learning process as opposed to summative assessment which takes place at the end of the learning process.</a:t>
            </a:r>
            <a:endParaRPr lang="en-GB" dirty="0"/>
          </a:p>
          <a:p>
            <a:r>
              <a:rPr lang="en-GB"/>
              <a:t>Formative assessment helps the pupil and teacher understand what needs to be learned and how this can be achieved. </a:t>
            </a:r>
            <a:endParaRPr lang="en-GB" dirty="0"/>
          </a:p>
          <a:p>
            <a:r>
              <a:rPr lang="en-GB"/>
              <a:t>When carried out during the learning process, formative assessment can identify pupils' gaps in knowledge, misconceptions and progress steps</a:t>
            </a:r>
            <a:endParaRPr lang="en-GB" dirty="0"/>
          </a:p>
          <a:p>
            <a:r>
              <a:rPr lang="en-GB"/>
              <a:t>Formative assessment can offer opportunities for teachers to provide effective feedback that can move learning forward. </a:t>
            </a:r>
          </a:p>
          <a:p>
            <a:endParaRPr lang="en-GB" dirty="0"/>
          </a:p>
        </p:txBody>
      </p:sp>
      <p:pic>
        <p:nvPicPr>
          <p:cNvPr id="5" name="Picture 2" descr="See the source image">
            <a:extLst>
              <a:ext uri="{FF2B5EF4-FFF2-40B4-BE49-F238E27FC236}">
                <a16:creationId xmlns:a16="http://schemas.microsoft.com/office/drawing/2014/main" id="{46C75A32-950B-426D-892B-A192FC0E8A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886" r="31772"/>
          <a:stretch/>
        </p:blipFill>
        <p:spPr bwMode="auto">
          <a:xfrm>
            <a:off x="9848481" y="5154762"/>
            <a:ext cx="1025176" cy="148094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Mathematics Inside the Black Box: Amazon.co.uk: Jeremy Hodgen, Dylan  William: Books">
            <a:extLst>
              <a:ext uri="{FF2B5EF4-FFF2-40B4-BE49-F238E27FC236}">
                <a16:creationId xmlns:a16="http://schemas.microsoft.com/office/drawing/2014/main" id="{620F513B-91A8-4FE2-B856-2DA92BA0C6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03835" y="5243390"/>
            <a:ext cx="1050109" cy="148756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Working Inside the Black Box: Assessment for Learning in the Classroom:  Amazon.co.uk: Paul Black, Christine Harrison, Clare Lee, Bethan Marshall,  Dylan Wiliam: 9780708713792: Books">
            <a:extLst>
              <a:ext uri="{FF2B5EF4-FFF2-40B4-BE49-F238E27FC236}">
                <a16:creationId xmlns:a16="http://schemas.microsoft.com/office/drawing/2014/main" id="{3D3B2C25-6C0F-471C-8EB1-320CF2CD69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7086" y="5157502"/>
            <a:ext cx="1026067" cy="145404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2D1F14C-CFAD-49B2-98EE-5CF0C44E57B2}"/>
              </a:ext>
            </a:extLst>
          </p:cNvPr>
          <p:cNvSpPr txBox="1"/>
          <p:nvPr/>
        </p:nvSpPr>
        <p:spPr>
          <a:xfrm>
            <a:off x="120650" y="5835650"/>
            <a:ext cx="9315450" cy="774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1000"/>
              </a:spcBef>
            </a:pPr>
            <a:r>
              <a:rPr lang="en-GB"/>
              <a:t>Pioneering</a:t>
            </a:r>
            <a:r>
              <a:rPr lang="en-GB">
                <a:ea typeface="+mn-lt"/>
                <a:cs typeface="+mn-lt"/>
              </a:rPr>
              <a:t> research on formative assessment by Paul Black and Dylan Wiliam </a:t>
            </a:r>
            <a:endParaRPr lang="en-US">
              <a:ea typeface="+mn-lt"/>
              <a:cs typeface="+mn-lt"/>
            </a:endParaRPr>
          </a:p>
          <a:p>
            <a:pPr>
              <a:spcBef>
                <a:spcPts val="1000"/>
              </a:spcBef>
            </a:pPr>
            <a:r>
              <a:rPr lang="en-GB">
                <a:ea typeface="+mn-lt"/>
                <a:cs typeface="+mn-lt"/>
              </a:rPr>
              <a:t>published in the late 1990s, provides a wealth of information.</a:t>
            </a:r>
            <a:endParaRPr lang="en-GB"/>
          </a:p>
        </p:txBody>
      </p:sp>
    </p:spTree>
    <p:extLst>
      <p:ext uri="{BB962C8B-B14F-4D97-AF65-F5344CB8AC3E}">
        <p14:creationId xmlns:p14="http://schemas.microsoft.com/office/powerpoint/2010/main" val="14309520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38200" y="1929384"/>
            <a:ext cx="10515600" cy="4251960"/>
          </a:xfrm>
        </p:spPr>
        <p:txBody>
          <a:bodyPr vert="horz" lIns="91440" tIns="45720" rIns="91440" bIns="45720" rtlCol="0">
            <a:normAutofit/>
          </a:bodyPr>
          <a:lstStyle/>
          <a:p>
            <a:r>
              <a:rPr lang="en-GB" sz="1900" b="1"/>
              <a:t>Formative assessment can be conducted through a variety of methods, and is effective when teachers are :-</a:t>
            </a:r>
            <a:r>
              <a:rPr lang="en-GB" sz="1900"/>
              <a:t>   </a:t>
            </a:r>
          </a:p>
          <a:p>
            <a:pPr lvl="1"/>
            <a:r>
              <a:rPr lang="en-GB" sz="1900" b="1"/>
              <a:t>Using effective questioning</a:t>
            </a:r>
          </a:p>
          <a:p>
            <a:pPr marL="457200" lvl="1" indent="0">
              <a:buNone/>
            </a:pPr>
            <a:r>
              <a:rPr lang="en-GB" sz="1900"/>
              <a:t>	open questions </a:t>
            </a:r>
          </a:p>
          <a:p>
            <a:pPr marL="457200" lvl="1" indent="0">
              <a:buNone/>
            </a:pPr>
            <a:r>
              <a:rPr lang="en-GB" sz="1900"/>
              <a:t>	exposure of misconceptions and identifying errors</a:t>
            </a:r>
          </a:p>
          <a:p>
            <a:pPr marL="457200" lvl="1" indent="0">
              <a:buNone/>
            </a:pPr>
            <a:r>
              <a:rPr lang="en-GB" sz="1900"/>
              <a:t>	discussing modelled answers</a:t>
            </a:r>
          </a:p>
          <a:p>
            <a:pPr lvl="1"/>
            <a:r>
              <a:rPr lang="en-GB" sz="1900" b="1"/>
              <a:t>Having a classroom where it is okay for students to be wrong</a:t>
            </a:r>
          </a:p>
          <a:p>
            <a:pPr marL="914400" lvl="2" indent="0">
              <a:buNone/>
            </a:pPr>
            <a:r>
              <a:rPr lang="en-GB" sz="1900"/>
              <a:t>provision of opportunities for pupils to discuss and share ideas with each other and the teacher</a:t>
            </a:r>
          </a:p>
          <a:p>
            <a:pPr marL="914400" lvl="2" indent="0">
              <a:buNone/>
            </a:pPr>
            <a:r>
              <a:rPr lang="en-GB" sz="1900"/>
              <a:t>Expectation that all learners must contribute and be engaged (eg using mini- whiteboards, random generator)</a:t>
            </a:r>
          </a:p>
          <a:p>
            <a:pPr lvl="1"/>
            <a:r>
              <a:rPr lang="en-GB" sz="1900" b="1"/>
              <a:t>Creating an environment that promotes a reflective culture and self regulation of learning</a:t>
            </a:r>
          </a:p>
          <a:p>
            <a:pPr lvl="2"/>
            <a:r>
              <a:rPr lang="en-GB" sz="1900"/>
              <a:t>Encouraging pupils to identify what they know and what they don’t know (metacognition) and be able articulate this to a peer or a teacher</a:t>
            </a:r>
          </a:p>
          <a:p>
            <a:pPr marL="457200" lvl="1" indent="0">
              <a:buNone/>
            </a:pPr>
            <a:endParaRPr lang="en-GB" sz="1900" b="1"/>
          </a:p>
        </p:txBody>
      </p:sp>
    </p:spTree>
    <p:extLst>
      <p:ext uri="{BB962C8B-B14F-4D97-AF65-F5344CB8AC3E}">
        <p14:creationId xmlns:p14="http://schemas.microsoft.com/office/powerpoint/2010/main" val="2361580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extBox 2"/>
          <p:cNvSpPr txBox="1"/>
          <p:nvPr/>
        </p:nvSpPr>
        <p:spPr>
          <a:xfrm>
            <a:off x="7464614" y="1783959"/>
            <a:ext cx="4087306" cy="288911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a:latin typeface="+mj-lt"/>
                <a:ea typeface="+mj-ea"/>
                <a:cs typeface="+mj-cs"/>
              </a:rPr>
              <a:t>Feedback</a:t>
            </a: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Hand placing stars">
            <a:extLst>
              <a:ext uri="{FF2B5EF4-FFF2-40B4-BE49-F238E27FC236}">
                <a16:creationId xmlns:a16="http://schemas.microsoft.com/office/drawing/2014/main" id="{831216CD-69A0-3F7C-5B8B-54CCD504408D}"/>
              </a:ext>
            </a:extLst>
          </p:cNvPr>
          <p:cNvPicPr>
            <a:picLocks noChangeAspect="1"/>
          </p:cNvPicPr>
          <p:nvPr/>
        </p:nvPicPr>
        <p:blipFill rotWithShape="1">
          <a:blip r:embed="rId2"/>
          <a:srcRect l="28383" r="3206"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954470771"/>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1524003" y="1999615"/>
            <a:ext cx="9144000" cy="2764028"/>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7200" kern="1200" dirty="0">
                <a:solidFill>
                  <a:schemeClr val="tx1"/>
                </a:solidFill>
                <a:latin typeface="+mj-lt"/>
                <a:ea typeface="+mj-ea"/>
                <a:cs typeface="+mj-cs"/>
              </a:rPr>
              <a:t>FEEDFORWARD…….</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9196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2DEE9DBD-6E76-47AA-990C-C73DDCEA601C}"/>
              </a:ext>
            </a:extLst>
          </p:cNvPr>
          <p:cNvGraphicFramePr>
            <a:graphicFrameLocks noGrp="1"/>
          </p:cNvGraphicFramePr>
          <p:nvPr>
            <p:ph idx="1"/>
            <p:extLst>
              <p:ext uri="{D42A27DB-BD31-4B8C-83A1-F6EECF244321}">
                <p14:modId xmlns:p14="http://schemas.microsoft.com/office/powerpoint/2010/main" val="3641317236"/>
              </p:ext>
            </p:extLst>
          </p:nvPr>
        </p:nvGraphicFramePr>
        <p:xfrm>
          <a:off x="222250" y="404812"/>
          <a:ext cx="11547493" cy="6289596"/>
        </p:xfrm>
        <a:graphic>
          <a:graphicData uri="http://schemas.openxmlformats.org/drawingml/2006/table">
            <a:tbl>
              <a:tblPr firstRow="1" firstCol="1" bandRow="1">
                <a:tableStyleId>{5C22544A-7EE6-4342-B048-85BDC9FD1C3A}</a:tableStyleId>
              </a:tblPr>
              <a:tblGrid>
                <a:gridCol w="1777999">
                  <a:extLst>
                    <a:ext uri="{9D8B030D-6E8A-4147-A177-3AD203B41FA5}">
                      <a16:colId xmlns:a16="http://schemas.microsoft.com/office/drawing/2014/main" val="687552130"/>
                    </a:ext>
                  </a:extLst>
                </a:gridCol>
                <a:gridCol w="2490972">
                  <a:extLst>
                    <a:ext uri="{9D8B030D-6E8A-4147-A177-3AD203B41FA5}">
                      <a16:colId xmlns:a16="http://schemas.microsoft.com/office/drawing/2014/main" val="2758422498"/>
                    </a:ext>
                  </a:extLst>
                </a:gridCol>
                <a:gridCol w="3448771">
                  <a:extLst>
                    <a:ext uri="{9D8B030D-6E8A-4147-A177-3AD203B41FA5}">
                      <a16:colId xmlns:a16="http://schemas.microsoft.com/office/drawing/2014/main" val="3646191600"/>
                    </a:ext>
                  </a:extLst>
                </a:gridCol>
                <a:gridCol w="3829751">
                  <a:extLst>
                    <a:ext uri="{9D8B030D-6E8A-4147-A177-3AD203B41FA5}">
                      <a16:colId xmlns:a16="http://schemas.microsoft.com/office/drawing/2014/main" val="3652059840"/>
                    </a:ext>
                  </a:extLst>
                </a:gridCol>
              </a:tblGrid>
              <a:tr h="828470">
                <a:tc>
                  <a:txBody>
                    <a:bodyPr/>
                    <a:lstStyle/>
                    <a:p>
                      <a:pPr marL="0" algn="l" rtl="0" eaLnBrk="1" latinLnBrk="0" hangingPunct="1">
                        <a:spcBef>
                          <a:spcPts val="0"/>
                        </a:spcBef>
                        <a:spcAft>
                          <a:spcPts val="0"/>
                        </a:spcAft>
                      </a:pPr>
                      <a:endParaRPr lang="en-GB">
                        <a:effectLst/>
                      </a:endParaRPr>
                    </a:p>
                  </a:txBody>
                  <a:tcPr marL="0" marR="0" marT="0" marB="0" anchor="ctr"/>
                </a:tc>
                <a:tc>
                  <a:txBody>
                    <a:bodyPr/>
                    <a:lstStyle/>
                    <a:p>
                      <a:pPr marL="0" algn="ctr" rtl="0" eaLnBrk="1" latinLnBrk="0" hangingPunct="1">
                        <a:spcBef>
                          <a:spcPts val="0"/>
                        </a:spcBef>
                        <a:spcAft>
                          <a:spcPts val="0"/>
                        </a:spcAft>
                      </a:pPr>
                      <a:r>
                        <a:rPr lang="en-US" sz="2400" kern="1200">
                          <a:effectLst/>
                        </a:rPr>
                        <a:t>Where the learner </a:t>
                      </a:r>
                      <a:br>
                        <a:rPr lang="en-US" sz="2400" kern="1200" dirty="0">
                          <a:effectLst/>
                        </a:rPr>
                      </a:br>
                      <a:r>
                        <a:rPr lang="en-US" sz="2400" kern="1200">
                          <a:effectLst/>
                        </a:rPr>
                        <a:t>is going</a:t>
                      </a:r>
                      <a:endParaRPr lang="en-US" sz="2400">
                        <a:effectLst/>
                      </a:endParaRPr>
                    </a:p>
                  </a:txBody>
                  <a:tcPr marL="0" marR="0" marT="0" marB="0" anchor="ctr"/>
                </a:tc>
                <a:tc>
                  <a:txBody>
                    <a:bodyPr/>
                    <a:lstStyle/>
                    <a:p>
                      <a:pPr marL="0" algn="ctr" rtl="0" eaLnBrk="1" latinLnBrk="0" hangingPunct="1">
                        <a:spcBef>
                          <a:spcPts val="0"/>
                        </a:spcBef>
                        <a:spcAft>
                          <a:spcPts val="0"/>
                        </a:spcAft>
                      </a:pPr>
                      <a:r>
                        <a:rPr lang="en-US" sz="2400" kern="1200">
                          <a:effectLst/>
                        </a:rPr>
                        <a:t>Where the learner</a:t>
                      </a:r>
                      <a:br>
                        <a:rPr lang="en-US" sz="2400" kern="1200" dirty="0">
                          <a:effectLst/>
                        </a:rPr>
                      </a:br>
                      <a:r>
                        <a:rPr lang="en-US" sz="2400" kern="1200">
                          <a:effectLst/>
                        </a:rPr>
                        <a:t>is now</a:t>
                      </a:r>
                      <a:endParaRPr lang="en-US" sz="2400">
                        <a:effectLst/>
                      </a:endParaRPr>
                    </a:p>
                  </a:txBody>
                  <a:tcPr marL="0" marR="0" marT="0" marB="0" anchor="ctr"/>
                </a:tc>
                <a:tc>
                  <a:txBody>
                    <a:bodyPr/>
                    <a:lstStyle/>
                    <a:p>
                      <a:pPr marL="0" algn="ctr" rtl="0" eaLnBrk="1" latinLnBrk="0" hangingPunct="1">
                        <a:spcBef>
                          <a:spcPts val="0"/>
                        </a:spcBef>
                        <a:spcAft>
                          <a:spcPts val="0"/>
                        </a:spcAft>
                      </a:pPr>
                      <a:r>
                        <a:rPr lang="en-US" sz="2400" kern="1200">
                          <a:effectLst/>
                        </a:rPr>
                        <a:t>How to get </a:t>
                      </a:r>
                      <a:br>
                        <a:rPr lang="en-US" sz="2400" kern="1200" dirty="0">
                          <a:effectLst/>
                        </a:rPr>
                      </a:br>
                      <a:r>
                        <a:rPr lang="en-US" sz="2400" kern="1200">
                          <a:effectLst/>
                        </a:rPr>
                        <a:t>the learner there</a:t>
                      </a:r>
                      <a:endParaRPr lang="en-US" sz="2400">
                        <a:effectLst/>
                      </a:endParaRPr>
                    </a:p>
                  </a:txBody>
                  <a:tcPr marL="0" marR="0" marT="0" marB="0" anchor="ctr"/>
                </a:tc>
                <a:extLst>
                  <a:ext uri="{0D108BD9-81ED-4DB2-BD59-A6C34878D82A}">
                    <a16:rowId xmlns:a16="http://schemas.microsoft.com/office/drawing/2014/main" val="3679367989"/>
                  </a:ext>
                </a:extLst>
              </a:tr>
              <a:tr h="2079625">
                <a:tc>
                  <a:txBody>
                    <a:bodyPr/>
                    <a:lstStyle/>
                    <a:p>
                      <a:pPr marL="0" algn="l" rtl="0" eaLnBrk="1" latinLnBrk="0" hangingPunct="1">
                        <a:spcBef>
                          <a:spcPts val="0"/>
                        </a:spcBef>
                        <a:spcAft>
                          <a:spcPts val="0"/>
                        </a:spcAft>
                      </a:pPr>
                      <a:r>
                        <a:rPr lang="en-US" sz="3600" kern="1200">
                          <a:effectLst/>
                        </a:rPr>
                        <a:t>Teacher</a:t>
                      </a:r>
                      <a:endParaRPr lang="en-US" sz="3600">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extLst>
                  <a:ext uri="{0D108BD9-81ED-4DB2-BD59-A6C34878D82A}">
                    <a16:rowId xmlns:a16="http://schemas.microsoft.com/office/drawing/2014/main" val="862836450"/>
                  </a:ext>
                </a:extLst>
              </a:tr>
              <a:tr h="1707657">
                <a:tc>
                  <a:txBody>
                    <a:bodyPr/>
                    <a:lstStyle/>
                    <a:p>
                      <a:pPr marL="0" algn="l" rtl="0" eaLnBrk="1" latinLnBrk="0" hangingPunct="1">
                        <a:spcBef>
                          <a:spcPts val="0"/>
                        </a:spcBef>
                        <a:spcAft>
                          <a:spcPts val="0"/>
                        </a:spcAft>
                      </a:pPr>
                      <a:r>
                        <a:rPr lang="en-US" sz="3600" kern="1200">
                          <a:effectLst/>
                        </a:rPr>
                        <a:t>Peer</a:t>
                      </a:r>
                      <a:endParaRPr lang="en-US" sz="3600">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extLst>
                  <a:ext uri="{0D108BD9-81ED-4DB2-BD59-A6C34878D82A}">
                    <a16:rowId xmlns:a16="http://schemas.microsoft.com/office/drawing/2014/main" val="2699637227"/>
                  </a:ext>
                </a:extLst>
              </a:tr>
              <a:tr h="1673844">
                <a:tc>
                  <a:txBody>
                    <a:bodyPr/>
                    <a:lstStyle/>
                    <a:p>
                      <a:pPr marL="0" algn="l" rtl="0" eaLnBrk="1" latinLnBrk="0" hangingPunct="1">
                        <a:spcBef>
                          <a:spcPts val="0"/>
                        </a:spcBef>
                        <a:spcAft>
                          <a:spcPts val="0"/>
                        </a:spcAft>
                      </a:pPr>
                      <a:r>
                        <a:rPr lang="en-US" sz="3600" kern="1200">
                          <a:effectLst/>
                        </a:rPr>
                        <a:t>Student</a:t>
                      </a:r>
                      <a:endParaRPr lang="en-US" sz="3600">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tc>
                  <a:txBody>
                    <a:bodyPr/>
                    <a:lstStyle/>
                    <a:p>
                      <a:pPr marL="0" algn="l" rtl="0" eaLnBrk="1" latinLnBrk="0" hangingPunct="1">
                        <a:spcBef>
                          <a:spcPts val="0"/>
                        </a:spcBef>
                        <a:spcAft>
                          <a:spcPts val="0"/>
                        </a:spcAft>
                      </a:pPr>
                      <a:endParaRPr lang="en-GB">
                        <a:effectLst/>
                      </a:endParaRPr>
                    </a:p>
                  </a:txBody>
                  <a:tcPr marL="0" marR="0" marT="0" marB="0" anchor="ctr"/>
                </a:tc>
                <a:extLst>
                  <a:ext uri="{0D108BD9-81ED-4DB2-BD59-A6C34878D82A}">
                    <a16:rowId xmlns:a16="http://schemas.microsoft.com/office/drawing/2014/main" val="662238128"/>
                  </a:ext>
                </a:extLst>
              </a:tr>
            </a:tbl>
          </a:graphicData>
        </a:graphic>
      </p:graphicFrame>
      <p:pic>
        <p:nvPicPr>
          <p:cNvPr id="7" name="Picture 7" descr="A picture containing text, screenshot, businesscard, vector graphics&#10;&#10;Description automatically generated">
            <a:extLst>
              <a:ext uri="{FF2B5EF4-FFF2-40B4-BE49-F238E27FC236}">
                <a16:creationId xmlns:a16="http://schemas.microsoft.com/office/drawing/2014/main" id="{CF3641F7-1DB8-4A93-8BB9-209C0F7A694B}"/>
              </a:ext>
            </a:extLst>
          </p:cNvPr>
          <p:cNvPicPr>
            <a:picLocks noChangeAspect="1"/>
          </p:cNvPicPr>
          <p:nvPr/>
        </p:nvPicPr>
        <p:blipFill>
          <a:blip r:embed="rId2"/>
          <a:stretch>
            <a:fillRect/>
          </a:stretch>
        </p:blipFill>
        <p:spPr>
          <a:xfrm>
            <a:off x="1993900" y="1313530"/>
            <a:ext cx="9545637" cy="5453313"/>
          </a:xfrm>
          <a:prstGeom prst="rect">
            <a:avLst/>
          </a:prstGeom>
        </p:spPr>
      </p:pic>
    </p:spTree>
    <p:extLst>
      <p:ext uri="{BB962C8B-B14F-4D97-AF65-F5344CB8AC3E}">
        <p14:creationId xmlns:p14="http://schemas.microsoft.com/office/powerpoint/2010/main" val="2851224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vert="horz" lIns="91440" tIns="45720" rIns="91440" bIns="45720" rtlCol="0" anchor="ctr">
            <a:normAutofit/>
          </a:bodyPr>
          <a:lstStyle/>
          <a:p>
            <a:r>
              <a:rPr lang="en-US" sz="5400" kern="1200">
                <a:solidFill>
                  <a:schemeClr val="tx1"/>
                </a:solidFill>
                <a:latin typeface="+mj-lt"/>
                <a:ea typeface="+mj-ea"/>
                <a:cs typeface="+mj-cs"/>
              </a:rPr>
              <a:t>Verbal Feedback</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5126418" y="552091"/>
            <a:ext cx="6224335" cy="5431536"/>
          </a:xfrm>
          <a:prstGeom prst="rect">
            <a:avLst/>
          </a:prstGeom>
        </p:spPr>
        <p:txBody>
          <a:bodyPr vert="horz" lIns="91440" tIns="45720" rIns="91440" bIns="45720" rtlCol="0" anchor="ctr">
            <a:normAutofit/>
          </a:bodyPr>
          <a:lstStyle/>
          <a:p>
            <a:pPr marL="285750" indent="-228600">
              <a:lnSpc>
                <a:spcPct val="90000"/>
              </a:lnSpc>
              <a:spcAft>
                <a:spcPts val="600"/>
              </a:spcAft>
              <a:buFont typeface="Arial" panose="020B0604020202020204" pitchFamily="34" charset="0"/>
              <a:buChar char="•"/>
            </a:pPr>
            <a:r>
              <a:rPr lang="en-US" sz="2200"/>
              <a:t>Who gives verbal feedback?</a:t>
            </a:r>
          </a:p>
          <a:p>
            <a:pPr marL="285750" indent="-228600">
              <a:lnSpc>
                <a:spcPct val="90000"/>
              </a:lnSpc>
              <a:spcAft>
                <a:spcPts val="600"/>
              </a:spcAft>
              <a:buFont typeface="Arial" panose="020B0604020202020204" pitchFamily="34" charset="0"/>
              <a:buChar char="•"/>
            </a:pPr>
            <a:endParaRPr lang="en-US" sz="2200"/>
          </a:p>
          <a:p>
            <a:pPr marL="285750" indent="-228600">
              <a:lnSpc>
                <a:spcPct val="90000"/>
              </a:lnSpc>
              <a:spcAft>
                <a:spcPts val="600"/>
              </a:spcAft>
              <a:buFont typeface="Arial" panose="020B0604020202020204" pitchFamily="34" charset="0"/>
              <a:buChar char="•"/>
            </a:pPr>
            <a:r>
              <a:rPr lang="en-US" sz="2200"/>
              <a:t>What does verbal feedback ‘look like’?</a:t>
            </a:r>
          </a:p>
          <a:p>
            <a:pPr indent="-228600">
              <a:lnSpc>
                <a:spcPct val="90000"/>
              </a:lnSpc>
              <a:spcAft>
                <a:spcPts val="600"/>
              </a:spcAft>
              <a:buFont typeface="Arial" panose="020B0604020202020204" pitchFamily="34" charset="0"/>
              <a:buChar char="•"/>
            </a:pPr>
            <a:endParaRPr lang="en-US" sz="2200"/>
          </a:p>
          <a:p>
            <a:pPr marL="285750" indent="-228600">
              <a:lnSpc>
                <a:spcPct val="90000"/>
              </a:lnSpc>
              <a:spcAft>
                <a:spcPts val="600"/>
              </a:spcAft>
              <a:buFont typeface="Arial" panose="020B0604020202020204" pitchFamily="34" charset="0"/>
              <a:buChar char="•"/>
            </a:pPr>
            <a:r>
              <a:rPr lang="en-US" sz="2200"/>
              <a:t>What are the advantages or disadvantages of verbal feedback?</a:t>
            </a:r>
          </a:p>
          <a:p>
            <a:pPr marL="285750" indent="-228600">
              <a:lnSpc>
                <a:spcPct val="90000"/>
              </a:lnSpc>
              <a:spcAft>
                <a:spcPts val="600"/>
              </a:spcAft>
              <a:buFont typeface="Arial" panose="020B0604020202020204" pitchFamily="34" charset="0"/>
              <a:buChar char="•"/>
            </a:pPr>
            <a:endParaRPr lang="en-US" sz="2200"/>
          </a:p>
        </p:txBody>
      </p:sp>
    </p:spTree>
    <p:extLst>
      <p:ext uri="{BB962C8B-B14F-4D97-AF65-F5344CB8AC3E}">
        <p14:creationId xmlns:p14="http://schemas.microsoft.com/office/powerpoint/2010/main" val="463399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c 1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Rectangle 1"/>
          <p:cNvSpPr/>
          <p:nvPr/>
        </p:nvSpPr>
        <p:spPr>
          <a:xfrm>
            <a:off x="4447308" y="96478"/>
            <a:ext cx="7534235" cy="6053592"/>
          </a:xfrm>
          <a:prstGeom prst="rect">
            <a:avLst/>
          </a:prstGeom>
        </p:spPr>
        <p:txBody>
          <a:bodyPr vert="horz" lIns="91440" tIns="45720" rIns="91440" bIns="45720" rtlCol="0" anchor="ctr">
            <a:normAutofit fontScale="92500" lnSpcReduction="20000"/>
          </a:bodyPr>
          <a:lstStyle/>
          <a:p>
            <a:pPr algn="ctr">
              <a:lnSpc>
                <a:spcPct val="90000"/>
              </a:lnSpc>
              <a:spcAft>
                <a:spcPts val="600"/>
              </a:spcAft>
            </a:pPr>
            <a:r>
              <a:rPr lang="en-US" sz="2000" b="1" dirty="0"/>
              <a:t>Providing feedback to learners. </a:t>
            </a:r>
          </a:p>
          <a:p>
            <a:pPr indent="-228600">
              <a:lnSpc>
                <a:spcPct val="90000"/>
              </a:lnSpc>
              <a:spcAft>
                <a:spcPts val="600"/>
              </a:spcAft>
              <a:buFont typeface="Arial" panose="020B0604020202020204" pitchFamily="34" charset="0"/>
              <a:buChar char="•"/>
            </a:pPr>
            <a:endParaRPr lang="en-US" sz="2000" b="1" dirty="0"/>
          </a:p>
          <a:p>
            <a:pPr indent="-228600">
              <a:lnSpc>
                <a:spcPct val="90000"/>
              </a:lnSpc>
              <a:spcAft>
                <a:spcPts val="600"/>
              </a:spcAft>
              <a:buFont typeface="Arial" panose="020B0604020202020204" pitchFamily="34" charset="0"/>
              <a:buChar char="•"/>
            </a:pPr>
            <a:r>
              <a:rPr lang="en-US" sz="2000" b="1" i="1" dirty="0"/>
              <a:t>What if </a:t>
            </a:r>
            <a:r>
              <a:rPr lang="en-US" sz="2000" b="1" dirty="0"/>
              <a:t>the teacher’s written feedback has:-</a:t>
            </a:r>
          </a:p>
          <a:p>
            <a:pPr indent="-228600">
              <a:lnSpc>
                <a:spcPct val="90000"/>
              </a:lnSpc>
              <a:spcAft>
                <a:spcPts val="600"/>
              </a:spcAft>
              <a:buFont typeface="Arial" panose="020B0604020202020204" pitchFamily="34" charset="0"/>
              <a:buChar char="•"/>
            </a:pPr>
            <a:endParaRPr lang="en-US" sz="2000" b="1" dirty="0"/>
          </a:p>
          <a:p>
            <a:pPr>
              <a:lnSpc>
                <a:spcPct val="90000"/>
              </a:lnSpc>
              <a:spcAft>
                <a:spcPts val="600"/>
              </a:spcAft>
            </a:pPr>
            <a:r>
              <a:rPr lang="en-US" sz="2000" dirty="0"/>
              <a:t>1. only grades or marks, </a:t>
            </a:r>
            <a:r>
              <a:rPr lang="en-US" sz="2000" dirty="0" err="1"/>
              <a:t>eg</a:t>
            </a:r>
            <a:r>
              <a:rPr lang="en-US" sz="2000" dirty="0"/>
              <a:t> Grade achieved: B or Result: 76%</a:t>
            </a:r>
          </a:p>
          <a:p>
            <a:pPr>
              <a:lnSpc>
                <a:spcPct val="90000"/>
              </a:lnSpc>
              <a:spcAft>
                <a:spcPts val="600"/>
              </a:spcAft>
            </a:pPr>
            <a:r>
              <a:rPr lang="en-US" sz="2000" dirty="0"/>
              <a:t>2. both grades and a lengthy comment.</a:t>
            </a:r>
          </a:p>
          <a:p>
            <a:pPr>
              <a:lnSpc>
                <a:spcPct val="90000"/>
              </a:lnSpc>
              <a:spcAft>
                <a:spcPts val="600"/>
              </a:spcAft>
            </a:pPr>
            <a:r>
              <a:rPr lang="en-US" sz="2000" dirty="0"/>
              <a:t>3. comments that help learners focus on the learning issues rather than try to interpret a mark or grade</a:t>
            </a:r>
          </a:p>
          <a:p>
            <a:pPr>
              <a:lnSpc>
                <a:spcPct val="90000"/>
              </a:lnSpc>
              <a:spcAft>
                <a:spcPts val="600"/>
              </a:spcAft>
            </a:pPr>
            <a:r>
              <a:rPr lang="en-US" sz="2000" dirty="0"/>
              <a:t>4. commentary relating only to effort, </a:t>
            </a:r>
            <a:r>
              <a:rPr lang="en-US" sz="2000" dirty="0" err="1"/>
              <a:t>eg</a:t>
            </a:r>
            <a:r>
              <a:rPr lang="en-US" sz="2000" dirty="0"/>
              <a:t> ‘’well done, a pleasing effort’’</a:t>
            </a:r>
          </a:p>
          <a:p>
            <a:pPr>
              <a:lnSpc>
                <a:spcPct val="90000"/>
              </a:lnSpc>
              <a:spcAft>
                <a:spcPts val="600"/>
              </a:spcAft>
            </a:pPr>
            <a:r>
              <a:rPr lang="en-US" sz="2000" dirty="0"/>
              <a:t>5. every error circled (no explanation)</a:t>
            </a:r>
          </a:p>
          <a:p>
            <a:pPr>
              <a:lnSpc>
                <a:spcPct val="90000"/>
              </a:lnSpc>
              <a:spcAft>
                <a:spcPts val="600"/>
              </a:spcAft>
            </a:pPr>
            <a:r>
              <a:rPr lang="en-US" sz="2000" dirty="0"/>
              <a:t>6. comments setting generic targets </a:t>
            </a:r>
            <a:r>
              <a:rPr lang="en-US" sz="2000" dirty="0" err="1"/>
              <a:t>eg</a:t>
            </a:r>
            <a:r>
              <a:rPr lang="en-US" sz="2000" dirty="0"/>
              <a:t> ‘’remember to set out your work systematically’</a:t>
            </a:r>
          </a:p>
          <a:p>
            <a:pPr>
              <a:lnSpc>
                <a:spcPct val="90000"/>
              </a:lnSpc>
              <a:spcAft>
                <a:spcPts val="600"/>
              </a:spcAft>
            </a:pPr>
            <a:r>
              <a:rPr lang="en-US" sz="2000" dirty="0"/>
              <a:t>7. comments that bridge the gap between errors and next steps.</a:t>
            </a:r>
          </a:p>
          <a:p>
            <a:pPr>
              <a:lnSpc>
                <a:spcPct val="90000"/>
              </a:lnSpc>
              <a:spcAft>
                <a:spcPts val="600"/>
              </a:spcAft>
            </a:pPr>
            <a:r>
              <a:rPr lang="en-US" sz="2000" dirty="0"/>
              <a:t>8. comments that clearly identify </a:t>
            </a:r>
            <a:r>
              <a:rPr lang="en-US" sz="2000" i="1" dirty="0"/>
              <a:t>why</a:t>
            </a:r>
            <a:r>
              <a:rPr lang="en-US" sz="2000" dirty="0"/>
              <a:t> the error has taken place.</a:t>
            </a:r>
          </a:p>
          <a:p>
            <a:pPr>
              <a:lnSpc>
                <a:spcPct val="90000"/>
              </a:lnSpc>
              <a:spcAft>
                <a:spcPts val="600"/>
              </a:spcAft>
            </a:pPr>
            <a:r>
              <a:rPr lang="en-US" sz="2000" dirty="0"/>
              <a:t>9. comments that support learners identify key features of their understanding. </a:t>
            </a:r>
          </a:p>
          <a:p>
            <a:pPr>
              <a:lnSpc>
                <a:spcPct val="90000"/>
              </a:lnSpc>
              <a:spcAft>
                <a:spcPts val="600"/>
              </a:spcAft>
            </a:pPr>
            <a:r>
              <a:rPr lang="en-US" sz="2000" dirty="0"/>
              <a:t>10. comments that relate to an improvement made from previous marking. </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How much time do teachers give for learners to ‘act upon feedback’?</a:t>
            </a:r>
          </a:p>
        </p:txBody>
      </p:sp>
      <p:sp>
        <p:nvSpPr>
          <p:cNvPr id="3" name="TextBox 2">
            <a:extLst>
              <a:ext uri="{FF2B5EF4-FFF2-40B4-BE49-F238E27FC236}">
                <a16:creationId xmlns:a16="http://schemas.microsoft.com/office/drawing/2014/main" id="{F4444994-1156-50D4-EA4E-71FEC4E5C2CC}"/>
              </a:ext>
            </a:extLst>
          </p:cNvPr>
          <p:cNvSpPr txBox="1"/>
          <p:nvPr/>
        </p:nvSpPr>
        <p:spPr>
          <a:xfrm>
            <a:off x="240375" y="1734670"/>
            <a:ext cx="3686521" cy="2308324"/>
          </a:xfrm>
          <a:prstGeom prst="rect">
            <a:avLst/>
          </a:prstGeom>
          <a:noFill/>
        </p:spPr>
        <p:txBody>
          <a:bodyPr wrap="square" rtlCol="0">
            <a:spAutoFit/>
          </a:bodyPr>
          <a:lstStyle/>
          <a:p>
            <a:r>
              <a:rPr lang="en-GB" sz="7200" i="1" dirty="0"/>
              <a:t>Written Feedback</a:t>
            </a:r>
          </a:p>
        </p:txBody>
      </p:sp>
    </p:spTree>
    <p:extLst>
      <p:ext uri="{BB962C8B-B14F-4D97-AF65-F5344CB8AC3E}">
        <p14:creationId xmlns:p14="http://schemas.microsoft.com/office/powerpoint/2010/main" val="11513633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24">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67981" y="1073097"/>
            <a:ext cx="11669485" cy="4836740"/>
          </a:xfrm>
          <a:prstGeom prst="rect">
            <a:avLst/>
          </a:prstGeom>
        </p:spPr>
        <p:txBody>
          <a:bodyPr vert="horz" lIns="91440" tIns="45720" rIns="91440" bIns="45720" rtlCol="0">
            <a:normAutofit fontScale="92500" lnSpcReduction="10000"/>
          </a:bodyPr>
          <a:lstStyle/>
          <a:p>
            <a:pPr algn="ctr">
              <a:lnSpc>
                <a:spcPct val="90000"/>
              </a:lnSpc>
              <a:spcAft>
                <a:spcPts val="600"/>
              </a:spcAft>
            </a:pPr>
            <a:r>
              <a:rPr lang="en-US" sz="4300" b="1" dirty="0"/>
              <a:t>Peer and self-assessment </a:t>
            </a:r>
          </a:p>
          <a:p>
            <a:pPr algn="ctr">
              <a:lnSpc>
                <a:spcPct val="90000"/>
              </a:lnSpc>
              <a:spcAft>
                <a:spcPts val="600"/>
              </a:spcAft>
            </a:pPr>
            <a:endParaRPr lang="en-US" sz="2800" b="1" dirty="0"/>
          </a:p>
          <a:p>
            <a:pPr indent="-228600">
              <a:lnSpc>
                <a:spcPct val="90000"/>
              </a:lnSpc>
              <a:spcAft>
                <a:spcPts val="600"/>
              </a:spcAft>
              <a:buFont typeface="Arial" panose="020B0604020202020204" pitchFamily="34" charset="0"/>
              <a:buChar char="•"/>
            </a:pPr>
            <a:r>
              <a:rPr lang="en-US" sz="1700" dirty="0"/>
              <a:t>Learners can only </a:t>
            </a:r>
            <a:r>
              <a:rPr lang="en-US" sz="1700" dirty="0">
                <a:solidFill>
                  <a:srgbClr val="FF0000"/>
                </a:solidFill>
              </a:rPr>
              <a:t>make steps towards achieving a learning objective </a:t>
            </a:r>
            <a:r>
              <a:rPr lang="en-US" sz="1700" dirty="0"/>
              <a:t>if they understand the objective and can assess what they need to do.</a:t>
            </a:r>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r>
              <a:rPr lang="en-US" sz="1700" dirty="0"/>
              <a:t>The </a:t>
            </a:r>
            <a:r>
              <a:rPr lang="en-US" sz="1700" dirty="0">
                <a:solidFill>
                  <a:srgbClr val="FF0000"/>
                </a:solidFill>
              </a:rPr>
              <a:t>success criteria can be further understood if </a:t>
            </a:r>
            <a:r>
              <a:rPr lang="en-US" sz="1700" dirty="0"/>
              <a:t>it is co-constructed. Examples of success could be used to model success criteria. </a:t>
            </a:r>
          </a:p>
          <a:p>
            <a:pPr indent="-228600">
              <a:lnSpc>
                <a:spcPct val="90000"/>
              </a:lnSpc>
              <a:spcAft>
                <a:spcPts val="600"/>
              </a:spcAft>
              <a:buFont typeface="Arial" panose="020B0604020202020204" pitchFamily="34" charset="0"/>
              <a:buChar char="•"/>
            </a:pPr>
            <a:r>
              <a:rPr lang="en-US" sz="1700" dirty="0"/>
              <a:t>List some advantages and disadvantages of peer assessment</a:t>
            </a:r>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r>
              <a:rPr lang="en-US" sz="1700" b="1" dirty="0"/>
              <a:t>Advantages of peer assessment </a:t>
            </a:r>
          </a:p>
          <a:p>
            <a:pPr marL="285750" indent="-228600">
              <a:lnSpc>
                <a:spcPct val="90000"/>
              </a:lnSpc>
              <a:spcAft>
                <a:spcPts val="600"/>
              </a:spcAft>
              <a:buFont typeface="Arial" panose="020B0604020202020204" pitchFamily="34" charset="0"/>
              <a:buChar char="•"/>
            </a:pPr>
            <a:r>
              <a:rPr lang="en-US" sz="1700" dirty="0"/>
              <a:t>Acceptance of criticism from a peer</a:t>
            </a:r>
          </a:p>
          <a:p>
            <a:pPr marL="285750" indent="-228600">
              <a:lnSpc>
                <a:spcPct val="90000"/>
              </a:lnSpc>
              <a:spcAft>
                <a:spcPts val="600"/>
              </a:spcAft>
              <a:buFont typeface="Arial" panose="020B0604020202020204" pitchFamily="34" charset="0"/>
              <a:buChar char="•"/>
            </a:pPr>
            <a:r>
              <a:rPr lang="en-US" sz="1700" dirty="0"/>
              <a:t>Willingness to challenge the feedback</a:t>
            </a:r>
          </a:p>
          <a:p>
            <a:pPr marL="285750" indent="-228600">
              <a:lnSpc>
                <a:spcPct val="90000"/>
              </a:lnSpc>
              <a:spcAft>
                <a:spcPts val="600"/>
              </a:spcAft>
              <a:buFont typeface="Arial" panose="020B0604020202020204" pitchFamily="34" charset="0"/>
              <a:buChar char="•"/>
            </a:pPr>
            <a:r>
              <a:rPr lang="en-US" sz="1700" dirty="0"/>
              <a:t>Oral or written feedback using language that learners would naturally use</a:t>
            </a:r>
          </a:p>
          <a:p>
            <a:pPr marL="285750" indent="-228600">
              <a:lnSpc>
                <a:spcPct val="90000"/>
              </a:lnSpc>
              <a:spcAft>
                <a:spcPts val="600"/>
              </a:spcAft>
              <a:buFont typeface="Arial" panose="020B0604020202020204" pitchFamily="34" charset="0"/>
              <a:buChar char="•"/>
            </a:pPr>
            <a:r>
              <a:rPr lang="en-US" sz="1700" dirty="0"/>
              <a:t>Allows the teachers to be free to observe and listen and to provide helpful interventions</a:t>
            </a:r>
          </a:p>
          <a:p>
            <a:pPr indent="-228600">
              <a:lnSpc>
                <a:spcPct val="90000"/>
              </a:lnSpc>
              <a:spcAft>
                <a:spcPts val="600"/>
              </a:spcAft>
              <a:buFont typeface="Arial" panose="020B0604020202020204" pitchFamily="34" charset="0"/>
              <a:buChar char="•"/>
            </a:pPr>
            <a:r>
              <a:rPr lang="en-US" sz="1700" b="1" dirty="0"/>
              <a:t>Disadvantages of peer assessment</a:t>
            </a:r>
          </a:p>
          <a:p>
            <a:pPr marL="285750" indent="-228600">
              <a:lnSpc>
                <a:spcPct val="90000"/>
              </a:lnSpc>
              <a:spcAft>
                <a:spcPts val="600"/>
              </a:spcAft>
              <a:buFont typeface="Arial" panose="020B0604020202020204" pitchFamily="34" charset="0"/>
              <a:buChar char="•"/>
            </a:pPr>
            <a:r>
              <a:rPr lang="en-US" sz="1700" dirty="0"/>
              <a:t>Time required to model effective peer assessment- learners must be trained in the good practices of assessment.</a:t>
            </a:r>
          </a:p>
          <a:p>
            <a:pPr marL="285750" indent="-228600">
              <a:lnSpc>
                <a:spcPct val="90000"/>
              </a:lnSpc>
              <a:spcAft>
                <a:spcPts val="600"/>
              </a:spcAft>
              <a:buFont typeface="Arial" panose="020B0604020202020204" pitchFamily="34" charset="0"/>
              <a:buChar char="•"/>
            </a:pPr>
            <a:r>
              <a:rPr lang="en-US" sz="1700" dirty="0"/>
              <a:t>Some learners feel ‘cheated’ if teachers do not ‘mark’ their work – this requires time to establish a culture of peer assessing. </a:t>
            </a:r>
            <a:endParaRPr lang="en-US" sz="1500" dirty="0"/>
          </a:p>
        </p:txBody>
      </p:sp>
    </p:spTree>
    <p:extLst>
      <p:ext uri="{BB962C8B-B14F-4D97-AF65-F5344CB8AC3E}">
        <p14:creationId xmlns:p14="http://schemas.microsoft.com/office/powerpoint/2010/main" val="407860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13" end="13"/>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29917F3-0560-4C6F-B265-458B218C4B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AA39BAE7-7EB8-4E22-BCBB-F00F514DB7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24" name="Freeform 6">
              <a:extLst>
                <a:ext uri="{FF2B5EF4-FFF2-40B4-BE49-F238E27FC236}">
                  <a16:creationId xmlns:a16="http://schemas.microsoft.com/office/drawing/2014/main" id="{CE476A00-9FF6-4B98-9E5C-7A22D8F59C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25" name="Freeform 6">
              <a:extLst>
                <a:ext uri="{FF2B5EF4-FFF2-40B4-BE49-F238E27FC236}">
                  <a16:creationId xmlns:a16="http://schemas.microsoft.com/office/drawing/2014/main" id="{8F0632CB-5E59-4727-9C88-4537512D5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sp>
        <p:nvSpPr>
          <p:cNvPr id="2" name="Rectangle 1"/>
          <p:cNvSpPr/>
          <p:nvPr/>
        </p:nvSpPr>
        <p:spPr>
          <a:xfrm>
            <a:off x="1411335" y="1110343"/>
            <a:ext cx="10089112" cy="3909599"/>
          </a:xfrm>
          <a:prstGeom prst="rect">
            <a:avLst/>
          </a:prstGeom>
        </p:spPr>
        <p:txBody>
          <a:bodyPr vert="horz" lIns="91440" tIns="45720" rIns="91440" bIns="45720" rtlCol="0">
            <a:normAutofit/>
          </a:bodyPr>
          <a:lstStyle/>
          <a:p>
            <a:pPr>
              <a:lnSpc>
                <a:spcPct val="90000"/>
              </a:lnSpc>
              <a:spcAft>
                <a:spcPts val="600"/>
              </a:spcAft>
            </a:pPr>
            <a:r>
              <a:rPr lang="en-US" sz="3600" dirty="0">
                <a:solidFill>
                  <a:schemeClr val="tx1">
                    <a:alpha val="60000"/>
                  </a:schemeClr>
                </a:solidFill>
              </a:rPr>
              <a:t>‘</a:t>
            </a:r>
            <a:r>
              <a:rPr lang="en-US" sz="3600" i="1" dirty="0">
                <a:solidFill>
                  <a:schemeClr val="tx1">
                    <a:alpha val="60000"/>
                  </a:schemeClr>
                </a:solidFill>
              </a:rPr>
              <a:t>Engaging in peer- and self-assessment is much more than just checking for errors or weaknesses. It involves making explicit what is normally implicit, and thus requires learners to be active in their learning. When learners reflect on their levels of understanding, it can be used in informing future teaching</a:t>
            </a:r>
            <a:r>
              <a:rPr lang="en-US" sz="3600" dirty="0">
                <a:solidFill>
                  <a:schemeClr val="tx1">
                    <a:alpha val="60000"/>
                  </a:schemeClr>
                </a:solidFill>
              </a:rPr>
              <a:t>.’ (WG 2010, </a:t>
            </a:r>
            <a:r>
              <a:rPr lang="en-US" sz="3600" dirty="0" err="1">
                <a:solidFill>
                  <a:schemeClr val="tx1">
                    <a:alpha val="60000"/>
                  </a:schemeClr>
                </a:solidFill>
              </a:rPr>
              <a:t>pg</a:t>
            </a:r>
            <a:r>
              <a:rPr lang="en-US" sz="3600" dirty="0">
                <a:solidFill>
                  <a:schemeClr val="tx1">
                    <a:alpha val="60000"/>
                  </a:schemeClr>
                </a:solidFill>
              </a:rPr>
              <a:t> 27)</a:t>
            </a:r>
          </a:p>
          <a:p>
            <a:pPr indent="-228600">
              <a:lnSpc>
                <a:spcPct val="90000"/>
              </a:lnSpc>
              <a:spcAft>
                <a:spcPts val="600"/>
              </a:spcAft>
              <a:buFont typeface="Arial" panose="020B0604020202020204" pitchFamily="34" charset="0"/>
              <a:buChar char="•"/>
            </a:pPr>
            <a:endParaRPr lang="en-US" sz="2000" dirty="0">
              <a:solidFill>
                <a:schemeClr val="tx1">
                  <a:alpha val="60000"/>
                </a:schemeClr>
              </a:solidFill>
            </a:endParaRPr>
          </a:p>
          <a:p>
            <a:pPr indent="-228600">
              <a:lnSpc>
                <a:spcPct val="90000"/>
              </a:lnSpc>
              <a:spcAft>
                <a:spcPts val="600"/>
              </a:spcAft>
              <a:buFont typeface="Arial" panose="020B0604020202020204" pitchFamily="34" charset="0"/>
              <a:buChar char="•"/>
            </a:pPr>
            <a:endParaRPr lang="en-US" sz="2000" dirty="0">
              <a:solidFill>
                <a:schemeClr val="tx1">
                  <a:alpha val="60000"/>
                </a:schemeClr>
              </a:solidFill>
            </a:endParaRPr>
          </a:p>
          <a:p>
            <a:pPr indent="-228600">
              <a:lnSpc>
                <a:spcPct val="90000"/>
              </a:lnSpc>
              <a:spcAft>
                <a:spcPts val="600"/>
              </a:spcAft>
              <a:buFont typeface="Arial" panose="020B0604020202020204" pitchFamily="34" charset="0"/>
              <a:buChar char="•"/>
            </a:pPr>
            <a:endParaRPr lang="en-US" sz="2000" dirty="0">
              <a:solidFill>
                <a:schemeClr val="tx1">
                  <a:alpha val="60000"/>
                </a:schemeClr>
              </a:solidFill>
            </a:endParaRPr>
          </a:p>
        </p:txBody>
      </p:sp>
    </p:spTree>
    <p:extLst>
      <p:ext uri="{BB962C8B-B14F-4D97-AF65-F5344CB8AC3E}">
        <p14:creationId xmlns:p14="http://schemas.microsoft.com/office/powerpoint/2010/main" val="2039419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screenshot of a social media post&#10;&#10;Description generated with very high confidence">
            <a:extLst>
              <a:ext uri="{FF2B5EF4-FFF2-40B4-BE49-F238E27FC236}">
                <a16:creationId xmlns:a16="http://schemas.microsoft.com/office/drawing/2014/main" id="{71552774-2DDD-4F1F-8087-94F2A493A7E7}"/>
              </a:ext>
            </a:extLst>
          </p:cNvPr>
          <p:cNvPicPr>
            <a:picLocks noChangeAspect="1"/>
          </p:cNvPicPr>
          <p:nvPr/>
        </p:nvPicPr>
        <p:blipFill rotWithShape="1">
          <a:blip r:embed="rId2"/>
          <a:srcRect l="34829" t="15546" r="35773" b="10084"/>
          <a:stretch/>
        </p:blipFill>
        <p:spPr>
          <a:xfrm rot="21600000">
            <a:off x="632623" y="115024"/>
            <a:ext cx="4648047" cy="6609916"/>
          </a:xfrm>
          <a:prstGeom prst="rect">
            <a:avLst/>
          </a:prstGeom>
        </p:spPr>
      </p:pic>
      <p:pic>
        <p:nvPicPr>
          <p:cNvPr id="3" name="Picture 3" descr="A screenshot of a social media post&#10;&#10;Description generated with very high confidence">
            <a:extLst>
              <a:ext uri="{FF2B5EF4-FFF2-40B4-BE49-F238E27FC236}">
                <a16:creationId xmlns:a16="http://schemas.microsoft.com/office/drawing/2014/main" id="{5C7ED54B-7446-4E17-9C44-6A8A14B309E5}"/>
              </a:ext>
            </a:extLst>
          </p:cNvPr>
          <p:cNvPicPr>
            <a:picLocks noChangeAspect="1"/>
          </p:cNvPicPr>
          <p:nvPr/>
        </p:nvPicPr>
        <p:blipFill rotWithShape="1">
          <a:blip r:embed="rId3"/>
          <a:srcRect l="34906" t="15284" r="35613" b="10273"/>
          <a:stretch/>
        </p:blipFill>
        <p:spPr>
          <a:xfrm>
            <a:off x="6742982" y="185554"/>
            <a:ext cx="4615146" cy="6543006"/>
          </a:xfrm>
          <a:prstGeom prst="rect">
            <a:avLst/>
          </a:prstGeom>
        </p:spPr>
      </p:pic>
      <p:sp>
        <p:nvSpPr>
          <p:cNvPr id="4" name="Rectangle 3"/>
          <p:cNvSpPr/>
          <p:nvPr/>
        </p:nvSpPr>
        <p:spPr>
          <a:xfrm>
            <a:off x="1019331" y="314793"/>
            <a:ext cx="2803161" cy="6295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t>Why</a:t>
            </a:r>
          </a:p>
        </p:txBody>
      </p:sp>
      <p:sp>
        <p:nvSpPr>
          <p:cNvPr id="6" name="Rectangle 5"/>
          <p:cNvSpPr/>
          <p:nvPr/>
        </p:nvSpPr>
        <p:spPr>
          <a:xfrm>
            <a:off x="7047875" y="314793"/>
            <a:ext cx="2803161" cy="6295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t>How</a:t>
            </a:r>
          </a:p>
        </p:txBody>
      </p:sp>
    </p:spTree>
    <p:extLst>
      <p:ext uri="{BB962C8B-B14F-4D97-AF65-F5344CB8AC3E}">
        <p14:creationId xmlns:p14="http://schemas.microsoft.com/office/powerpoint/2010/main" val="1125233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screenshot of a social media post&#10;&#10;Description generated with very high confidence">
            <a:extLst>
              <a:ext uri="{FF2B5EF4-FFF2-40B4-BE49-F238E27FC236}">
                <a16:creationId xmlns:a16="http://schemas.microsoft.com/office/drawing/2014/main" id="{5C7ED54B-7446-4E17-9C44-6A8A14B309E5}"/>
              </a:ext>
            </a:extLst>
          </p:cNvPr>
          <p:cNvPicPr>
            <a:picLocks noChangeAspect="1"/>
          </p:cNvPicPr>
          <p:nvPr/>
        </p:nvPicPr>
        <p:blipFill rotWithShape="1">
          <a:blip r:embed="rId2"/>
          <a:srcRect l="34906" t="15284" r="35613" b="10273"/>
          <a:stretch/>
        </p:blipFill>
        <p:spPr>
          <a:xfrm>
            <a:off x="197039" y="112983"/>
            <a:ext cx="4615146" cy="6543006"/>
          </a:xfrm>
          <a:prstGeom prst="rect">
            <a:avLst/>
          </a:prstGeom>
        </p:spPr>
      </p:pic>
      <p:sp>
        <p:nvSpPr>
          <p:cNvPr id="4" name="Rectangle 3"/>
          <p:cNvSpPr/>
          <p:nvPr/>
        </p:nvSpPr>
        <p:spPr>
          <a:xfrm>
            <a:off x="501932" y="242222"/>
            <a:ext cx="2803161" cy="6295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t>How</a:t>
            </a:r>
          </a:p>
        </p:txBody>
      </p:sp>
      <p:sp>
        <p:nvSpPr>
          <p:cNvPr id="5" name="TextBox 4"/>
          <p:cNvSpPr txBox="1"/>
          <p:nvPr/>
        </p:nvSpPr>
        <p:spPr>
          <a:xfrm>
            <a:off x="4812185" y="242222"/>
            <a:ext cx="7060501" cy="369332"/>
          </a:xfrm>
          <a:prstGeom prst="rect">
            <a:avLst/>
          </a:prstGeom>
          <a:noFill/>
        </p:spPr>
        <p:txBody>
          <a:bodyPr wrap="square" rtlCol="0">
            <a:spAutoFit/>
          </a:bodyPr>
          <a:lstStyle/>
          <a:p>
            <a:r>
              <a:rPr lang="en-GB" dirty="0"/>
              <a:t>Visit the document to explore ideas on formative assessment</a:t>
            </a:r>
          </a:p>
        </p:txBody>
      </p:sp>
      <p:pic>
        <p:nvPicPr>
          <p:cNvPr id="6" name="Picture 5"/>
          <p:cNvPicPr>
            <a:picLocks noChangeAspect="1"/>
          </p:cNvPicPr>
          <p:nvPr/>
        </p:nvPicPr>
        <p:blipFill rotWithShape="1">
          <a:blip r:embed="rId3"/>
          <a:srcRect l="33379" t="34476" r="34271" b="5603"/>
          <a:stretch/>
        </p:blipFill>
        <p:spPr>
          <a:xfrm>
            <a:off x="5305671" y="557015"/>
            <a:ext cx="6073529" cy="6324847"/>
          </a:xfrm>
          <a:prstGeom prst="rect">
            <a:avLst/>
          </a:prstGeom>
        </p:spPr>
      </p:pic>
    </p:spTree>
    <p:extLst>
      <p:ext uri="{BB962C8B-B14F-4D97-AF65-F5344CB8AC3E}">
        <p14:creationId xmlns:p14="http://schemas.microsoft.com/office/powerpoint/2010/main" val="2563268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se-up of pages of a book">
            <a:extLst>
              <a:ext uri="{FF2B5EF4-FFF2-40B4-BE49-F238E27FC236}">
                <a16:creationId xmlns:a16="http://schemas.microsoft.com/office/drawing/2014/main" id="{E8B6E499-B9AF-4C9F-9B5A-1EFCE8B402C0}"/>
              </a:ext>
            </a:extLst>
          </p:cNvPr>
          <p:cNvPicPr>
            <a:picLocks noChangeAspect="1"/>
          </p:cNvPicPr>
          <p:nvPr/>
        </p:nvPicPr>
        <p:blipFill rotWithShape="1">
          <a:blip r:embed="rId3"/>
          <a:srcRect l="28740" r="9545"/>
          <a:stretch/>
        </p:blipFill>
        <p:spPr>
          <a:xfrm>
            <a:off x="452761" y="10"/>
            <a:ext cx="5643239" cy="6857990"/>
          </a:xfrm>
          <a:prstGeom prst="rect">
            <a:avLst/>
          </a:prstGeom>
        </p:spPr>
      </p:pic>
      <p:sp>
        <p:nvSpPr>
          <p:cNvPr id="2" name="Title 1">
            <a:extLst>
              <a:ext uri="{FF2B5EF4-FFF2-40B4-BE49-F238E27FC236}">
                <a16:creationId xmlns:a16="http://schemas.microsoft.com/office/drawing/2014/main" id="{DAE48B8D-7A59-42A4-A61B-B66E6063DD0D}"/>
              </a:ext>
            </a:extLst>
          </p:cNvPr>
          <p:cNvSpPr>
            <a:spLocks noGrp="1"/>
          </p:cNvSpPr>
          <p:nvPr>
            <p:ph type="ctrTitle"/>
          </p:nvPr>
        </p:nvSpPr>
        <p:spPr>
          <a:xfrm>
            <a:off x="6744928" y="758952"/>
            <a:ext cx="4802793" cy="4041648"/>
          </a:xfrm>
        </p:spPr>
        <p:txBody>
          <a:bodyPr rtlCol="0">
            <a:normAutofit/>
          </a:bodyPr>
          <a:lstStyle/>
          <a:p>
            <a:pPr rtl="0"/>
            <a:r>
              <a:rPr lang="en-GB"/>
              <a:t>Deepening Practice</a:t>
            </a:r>
          </a:p>
        </p:txBody>
      </p:sp>
      <p:sp>
        <p:nvSpPr>
          <p:cNvPr id="3"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6729688" y="4800600"/>
            <a:ext cx="3950503" cy="1691640"/>
          </a:xfrm>
        </p:spPr>
        <p:txBody>
          <a:bodyPr rtlCol="0">
            <a:normAutofit/>
          </a:bodyPr>
          <a:lstStyle/>
          <a:p>
            <a:pPr rtl="0"/>
            <a:endParaRPr lang="en-GB">
              <a:solidFill>
                <a:schemeClr val="tx1">
                  <a:lumMod val="85000"/>
                </a:schemeClr>
              </a:solidFill>
            </a:endParaRPr>
          </a:p>
        </p:txBody>
      </p:sp>
      <p:pic>
        <p:nvPicPr>
          <p:cNvPr id="4" name="Picture 3">
            <a:hlinkClick r:id="rId4"/>
            <a:extLst>
              <a:ext uri="{FF2B5EF4-FFF2-40B4-BE49-F238E27FC236}">
                <a16:creationId xmlns:a16="http://schemas.microsoft.com/office/drawing/2014/main" id="{21005F1B-6617-448E-AC8B-48ABB250FCC2}"/>
              </a:ext>
            </a:extLst>
          </p:cNvPr>
          <p:cNvPicPr>
            <a:picLocks noChangeAspect="1"/>
          </p:cNvPicPr>
          <p:nvPr/>
        </p:nvPicPr>
        <p:blipFill>
          <a:blip r:embed="rId5"/>
          <a:stretch>
            <a:fillRect/>
          </a:stretch>
        </p:blipFill>
        <p:spPr>
          <a:xfrm>
            <a:off x="0" y="-10"/>
            <a:ext cx="12192000" cy="6858000"/>
          </a:xfrm>
          <a:prstGeom prst="rect">
            <a:avLst/>
          </a:prstGeom>
        </p:spPr>
      </p:pic>
    </p:spTree>
    <p:extLst>
      <p:ext uri="{BB962C8B-B14F-4D97-AF65-F5344CB8AC3E}">
        <p14:creationId xmlns:p14="http://schemas.microsoft.com/office/powerpoint/2010/main" val="360070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83C00-BBCF-DD44-8A18-093C82C683C9}"/>
              </a:ext>
            </a:extLst>
          </p:cNvPr>
          <p:cNvSpPr>
            <a:spLocks noGrp="1"/>
          </p:cNvSpPr>
          <p:nvPr>
            <p:ph type="title"/>
          </p:nvPr>
        </p:nvSpPr>
        <p:spPr>
          <a:xfrm>
            <a:off x="396573" y="320675"/>
            <a:ext cx="11407487" cy="1325563"/>
          </a:xfrm>
        </p:spPr>
        <p:txBody>
          <a:bodyPr>
            <a:normAutofit/>
          </a:bodyPr>
          <a:lstStyle/>
          <a:p>
            <a:r>
              <a:rPr lang="en-US" sz="5400"/>
              <a:t>Modelling/Scaffolding</a:t>
            </a:r>
          </a:p>
        </p:txBody>
      </p:sp>
      <p:sp>
        <p:nvSpPr>
          <p:cNvPr id="9" name="Rectangle 8">
            <a:extLst>
              <a:ext uri="{FF2B5EF4-FFF2-40B4-BE49-F238E27FC236}">
                <a16:creationId xmlns:a16="http://schemas.microsoft.com/office/drawing/2014/main" id="{37E32B78-23DD-4E77-8B9C-7779E3BF2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DFE3EB6C-555C-4143-B249-26816078FB26}"/>
              </a:ext>
            </a:extLst>
          </p:cNvPr>
          <p:cNvGraphicFramePr>
            <a:graphicFrameLocks noGrp="1"/>
          </p:cNvGraphicFramePr>
          <p:nvPr>
            <p:ph idx="1"/>
            <p:extLst>
              <p:ext uri="{D42A27DB-BD31-4B8C-83A1-F6EECF244321}">
                <p14:modId xmlns:p14="http://schemas.microsoft.com/office/powerpoint/2010/main" val="1685271098"/>
              </p:ext>
            </p:extLst>
          </p:nvPr>
        </p:nvGraphicFramePr>
        <p:xfrm>
          <a:off x="396574" y="1825625"/>
          <a:ext cx="11407487"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0158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05E4F47-B148-49E0-B472-BBF149315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7A2CE8EB-F719-4F84-9E91-F538438CAC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6F19ACE-0A67-5549-AA22-0B8D5FA5E4CB}"/>
              </a:ext>
            </a:extLst>
          </p:cNvPr>
          <p:cNvSpPr>
            <a:spLocks noGrp="1"/>
          </p:cNvSpPr>
          <p:nvPr>
            <p:ph type="title"/>
          </p:nvPr>
        </p:nvSpPr>
        <p:spPr>
          <a:xfrm>
            <a:off x="6760049" y="1974949"/>
            <a:ext cx="4766330" cy="1454051"/>
          </a:xfrm>
        </p:spPr>
        <p:txBody>
          <a:bodyPr>
            <a:normAutofit fontScale="90000"/>
          </a:bodyPr>
          <a:lstStyle/>
          <a:p>
            <a:r>
              <a:rPr lang="en-US" sz="3600">
                <a:solidFill>
                  <a:srgbClr val="000000"/>
                </a:solidFill>
              </a:rPr>
              <a:t>Worked examples…</a:t>
            </a:r>
            <a:br>
              <a:rPr lang="en-US" sz="3600">
                <a:solidFill>
                  <a:srgbClr val="000000"/>
                </a:solidFill>
              </a:rPr>
            </a:br>
            <a:br>
              <a:rPr lang="en-US" sz="3600">
                <a:solidFill>
                  <a:srgbClr val="000000"/>
                </a:solidFill>
              </a:rPr>
            </a:br>
            <a:br>
              <a:rPr lang="en-US" sz="3600">
                <a:solidFill>
                  <a:srgbClr val="000000"/>
                </a:solidFill>
              </a:rPr>
            </a:br>
            <a:r>
              <a:rPr lang="en-US" sz="3600">
                <a:solidFill>
                  <a:srgbClr val="000000"/>
                </a:solidFill>
              </a:rPr>
              <a:t>What are the advantages and disadvantages of allocating time to worked examples?</a:t>
            </a:r>
          </a:p>
        </p:txBody>
      </p:sp>
      <p:sp>
        <p:nvSpPr>
          <p:cNvPr id="14" name="Freeform 50">
            <a:extLst>
              <a:ext uri="{FF2B5EF4-FFF2-40B4-BE49-F238E27FC236}">
                <a16:creationId xmlns:a16="http://schemas.microsoft.com/office/drawing/2014/main" id="{684BF3E1-C321-4F38-85CF-FEBBEEC15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Meeting">
            <a:extLst>
              <a:ext uri="{FF2B5EF4-FFF2-40B4-BE49-F238E27FC236}">
                <a16:creationId xmlns:a16="http://schemas.microsoft.com/office/drawing/2014/main" id="{BF7F3A78-56A6-514D-95E4-A528091257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8328" y="1819656"/>
            <a:ext cx="4142232" cy="4142232"/>
          </a:xfrm>
          <a:prstGeom prst="rect">
            <a:avLst/>
          </a:prstGeom>
        </p:spPr>
      </p:pic>
    </p:spTree>
    <p:extLst>
      <p:ext uri="{BB962C8B-B14F-4D97-AF65-F5344CB8AC3E}">
        <p14:creationId xmlns:p14="http://schemas.microsoft.com/office/powerpoint/2010/main" val="3230058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Exclamation mark on a yellow background">
            <a:extLst>
              <a:ext uri="{FF2B5EF4-FFF2-40B4-BE49-F238E27FC236}">
                <a16:creationId xmlns:a16="http://schemas.microsoft.com/office/drawing/2014/main" id="{8B6604C2-B806-49F4-9671-F1F5F1C947E9}"/>
              </a:ext>
            </a:extLst>
          </p:cNvPr>
          <p:cNvPicPr>
            <a:picLocks noChangeAspect="1"/>
          </p:cNvPicPr>
          <p:nvPr/>
        </p:nvPicPr>
        <p:blipFill rotWithShape="1">
          <a:blip r:embed="rId2"/>
          <a:srcRect l="5200"/>
          <a:stretch/>
        </p:blipFill>
        <p:spPr>
          <a:xfrm>
            <a:off x="20" y="10"/>
            <a:ext cx="8668492" cy="6857990"/>
          </a:xfrm>
          <a:prstGeom prst="rect">
            <a:avLst/>
          </a:prstGeom>
        </p:spPr>
      </p:pic>
      <p:sp>
        <p:nvSpPr>
          <p:cNvPr id="10" name="Rectangle 9">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4872B06D-A341-4E7E-AFE3-CB49D5DE0111}"/>
              </a:ext>
            </a:extLst>
          </p:cNvPr>
          <p:cNvSpPr txBox="1"/>
          <p:nvPr/>
        </p:nvSpPr>
        <p:spPr>
          <a:xfrm>
            <a:off x="7453086" y="1122363"/>
            <a:ext cx="4418874" cy="320413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dirty="0">
                <a:latin typeface="+mj-lt"/>
                <a:ea typeface="+mj-ea"/>
                <a:cs typeface="+mj-cs"/>
              </a:rPr>
              <a:t>Misconceptions</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1337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agnifying glass on clear background">
            <a:extLst>
              <a:ext uri="{FF2B5EF4-FFF2-40B4-BE49-F238E27FC236}">
                <a16:creationId xmlns:a16="http://schemas.microsoft.com/office/drawing/2014/main" id="{00D8AFCE-13F2-444A-9A13-3E5BB2B918C5}"/>
              </a:ext>
            </a:extLst>
          </p:cNvPr>
          <p:cNvPicPr>
            <a:picLocks noChangeAspect="1"/>
          </p:cNvPicPr>
          <p:nvPr/>
        </p:nvPicPr>
        <p:blipFill rotWithShape="1">
          <a:blip r:embed="rId2"/>
          <a:srcRect l="40474" r="14194"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0"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7949576-7719-4514-BC02-72899D7EC5F6}"/>
              </a:ext>
            </a:extLst>
          </p:cNvPr>
          <p:cNvSpPr txBox="1"/>
          <p:nvPr/>
        </p:nvSpPr>
        <p:spPr>
          <a:xfrm>
            <a:off x="5297762" y="2706624"/>
            <a:ext cx="6251110" cy="3483864"/>
          </a:xfrm>
          <a:prstGeom prst="rect">
            <a:avLst/>
          </a:prstGeom>
        </p:spPr>
        <p:txBody>
          <a:bodyPr vert="horz" lIns="91440" tIns="45720" rIns="91440" bIns="45720" rtlCol="0">
            <a:normAutofit/>
          </a:bodyPr>
          <a:lstStyle/>
          <a:p>
            <a:pPr>
              <a:lnSpc>
                <a:spcPct val="90000"/>
              </a:lnSpc>
              <a:spcAft>
                <a:spcPts val="600"/>
              </a:spcAft>
            </a:pPr>
            <a:r>
              <a:rPr lang="en-US" sz="3600" dirty="0"/>
              <a:t>Why do misconceptions arise?</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p:txBody>
      </p:sp>
    </p:spTree>
    <p:extLst>
      <p:ext uri="{BB962C8B-B14F-4D97-AF65-F5344CB8AC3E}">
        <p14:creationId xmlns:p14="http://schemas.microsoft.com/office/powerpoint/2010/main" val="2794232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7DF467D-26AA-4CEA-BF64-5095CD87D716}"/>
              </a:ext>
            </a:extLst>
          </p:cNvPr>
          <p:cNvPicPr>
            <a:picLocks noChangeAspect="1"/>
          </p:cNvPicPr>
          <p:nvPr/>
        </p:nvPicPr>
        <p:blipFill rotWithShape="1">
          <a:blip r:embed="rId2"/>
          <a:srcRect l="43188" r="7299"/>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CFA60"/>
            </a:solidFill>
          </a:ln>
        </p:spPr>
        <p:style>
          <a:lnRef idx="1">
            <a:schemeClr val="accent1"/>
          </a:lnRef>
          <a:fillRef idx="0">
            <a:schemeClr val="accent1"/>
          </a:fillRef>
          <a:effectRef idx="0">
            <a:schemeClr val="accent1"/>
          </a:effectRef>
          <a:fontRef idx="minor">
            <a:schemeClr val="tx1"/>
          </a:fontRef>
        </p:style>
      </p:cxnSp>
      <p:graphicFrame>
        <p:nvGraphicFramePr>
          <p:cNvPr id="5" name="TextBox 2">
            <a:extLst>
              <a:ext uri="{FF2B5EF4-FFF2-40B4-BE49-F238E27FC236}">
                <a16:creationId xmlns:a16="http://schemas.microsoft.com/office/drawing/2014/main" id="{CD326C53-1D57-492D-9889-240555548584}"/>
              </a:ext>
            </a:extLst>
          </p:cNvPr>
          <p:cNvGraphicFramePr/>
          <p:nvPr>
            <p:extLst>
              <p:ext uri="{D42A27DB-BD31-4B8C-83A1-F6EECF244321}">
                <p14:modId xmlns:p14="http://schemas.microsoft.com/office/powerpoint/2010/main" val="534418362"/>
              </p:ext>
            </p:extLst>
          </p:nvPr>
        </p:nvGraphicFramePr>
        <p:xfrm>
          <a:off x="4965431" y="2438400"/>
          <a:ext cx="6586489"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B9839738-C74C-436D-92A2-6D35DF8BEE07}"/>
              </a:ext>
            </a:extLst>
          </p:cNvPr>
          <p:cNvPicPr>
            <a:picLocks noChangeAspect="1"/>
          </p:cNvPicPr>
          <p:nvPr/>
        </p:nvPicPr>
        <p:blipFill rotWithShape="1">
          <a:blip r:embed="rId8"/>
          <a:srcRect l="3183" t="33879" r="77795" b="15269"/>
          <a:stretch/>
        </p:blipFill>
        <p:spPr>
          <a:xfrm>
            <a:off x="640080" y="1100712"/>
            <a:ext cx="3258737" cy="4897969"/>
          </a:xfrm>
          <a:prstGeom prst="rect">
            <a:avLst/>
          </a:prstGeom>
        </p:spPr>
      </p:pic>
    </p:spTree>
    <p:extLst>
      <p:ext uri="{BB962C8B-B14F-4D97-AF65-F5344CB8AC3E}">
        <p14:creationId xmlns:p14="http://schemas.microsoft.com/office/powerpoint/2010/main" val="41242370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9D8AD96A-B44E-40E0-A2FE-F0B2CDB650C4}"/>
              </a:ext>
            </a:extLst>
          </p:cNvPr>
          <p:cNvPicPr>
            <a:picLocks noChangeAspect="1"/>
          </p:cNvPicPr>
          <p:nvPr/>
        </p:nvPicPr>
        <p:blipFill rotWithShape="1">
          <a:blip r:embed="rId3"/>
          <a:srcRect l="32296" r="17536"/>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graphicFrame>
        <p:nvGraphicFramePr>
          <p:cNvPr id="13" name="TextBox 1">
            <a:extLst>
              <a:ext uri="{FF2B5EF4-FFF2-40B4-BE49-F238E27FC236}">
                <a16:creationId xmlns:a16="http://schemas.microsoft.com/office/drawing/2014/main" id="{BAAC7ACD-C6B4-4F07-AC2A-BE950CE02F8C}"/>
              </a:ext>
            </a:extLst>
          </p:cNvPr>
          <p:cNvGraphicFramePr/>
          <p:nvPr>
            <p:extLst>
              <p:ext uri="{D42A27DB-BD31-4B8C-83A1-F6EECF244321}">
                <p14:modId xmlns:p14="http://schemas.microsoft.com/office/powerpoint/2010/main" val="2064813834"/>
              </p:ext>
            </p:extLst>
          </p:nvPr>
        </p:nvGraphicFramePr>
        <p:xfrm>
          <a:off x="6096000" y="682171"/>
          <a:ext cx="5257798" cy="54947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78495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38">
            <a:extLst>
              <a:ext uri="{FF2B5EF4-FFF2-40B4-BE49-F238E27FC236}">
                <a16:creationId xmlns:a16="http://schemas.microsoft.com/office/drawing/2014/main" id="{85016AEC-0320-4ED0-8ECB-FE11DDDFE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0">
            <a:extLst>
              <a:ext uri="{FF2B5EF4-FFF2-40B4-BE49-F238E27FC236}">
                <a16:creationId xmlns:a16="http://schemas.microsoft.com/office/drawing/2014/main" id="{D3CDB30C-1F82-41E6-A067-831D6E891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2DDA86DD-F997-4F66-A87C-5B58AB6D19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D241B827-437E-40A3-A732-669230D6A5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21535A6F-8DF4-4A1B-8BBB-B215FC10F5E8}"/>
              </a:ext>
            </a:extLst>
          </p:cNvPr>
          <p:cNvSpPr/>
          <p:nvPr/>
        </p:nvSpPr>
        <p:spPr>
          <a:xfrm>
            <a:off x="1202435" y="394472"/>
            <a:ext cx="10450285" cy="4141242"/>
          </a:xfrm>
          <a:prstGeom prst="rect">
            <a:avLst/>
          </a:prstGeom>
        </p:spPr>
        <p:txBody>
          <a:bodyPr vert="horz" lIns="91440" tIns="45720" rIns="91440" bIns="45720" rtlCol="0">
            <a:noAutofit/>
          </a:bodyPr>
          <a:lstStyle/>
          <a:p>
            <a:pPr algn="ctr">
              <a:lnSpc>
                <a:spcPct val="90000"/>
              </a:lnSpc>
              <a:spcAft>
                <a:spcPts val="600"/>
              </a:spcAft>
            </a:pPr>
            <a:r>
              <a:rPr lang="en-US" sz="2800" u="sng" dirty="0"/>
              <a:t>Expose and discuss common misconceptions </a:t>
            </a:r>
          </a:p>
          <a:p>
            <a:pPr indent="-228600">
              <a:lnSpc>
                <a:spcPct val="90000"/>
              </a:lnSpc>
              <a:spcAft>
                <a:spcPts val="600"/>
              </a:spcAft>
              <a:buFont typeface="Arial" panose="020B0604020202020204" pitchFamily="34" charset="0"/>
              <a:buChar char="•"/>
            </a:pPr>
            <a:endParaRPr lang="en-US" sz="2800" u="sng" dirty="0"/>
          </a:p>
          <a:p>
            <a:pPr indent="-228600">
              <a:lnSpc>
                <a:spcPct val="90000"/>
              </a:lnSpc>
              <a:spcAft>
                <a:spcPts val="600"/>
              </a:spcAft>
              <a:buFont typeface="Arial" panose="020B0604020202020204" pitchFamily="34" charset="0"/>
              <a:buChar char="•"/>
            </a:pPr>
            <a:r>
              <a:rPr lang="en-US" sz="2800" dirty="0"/>
              <a:t>A misconception is a reasoned way of thinking which may only </a:t>
            </a:r>
            <a:r>
              <a:rPr lang="en-US" sz="2800" i="1" dirty="0"/>
              <a:t>work in a limited set of circumstances</a:t>
            </a:r>
            <a:r>
              <a:rPr lang="en-US" sz="2800" dirty="0"/>
              <a:t>. A simple example of this is the ‘rule’ of adding a zero to multiply a number by 10, which works for whole numbers but no other types of number.</a:t>
            </a:r>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a:t>Research has shown that teaching becomes more effective when common mistakes and misconceptions are systematically exposed, challenged and discussed (Tanner and Jones, 2000)</a:t>
            </a:r>
          </a:p>
          <a:p>
            <a:pPr indent="-228600">
              <a:lnSpc>
                <a:spcPct val="90000"/>
              </a:lnSpc>
              <a:spcAft>
                <a:spcPts val="600"/>
              </a:spcAft>
              <a:buFont typeface="Arial" panose="020B0604020202020204" pitchFamily="34" charset="0"/>
              <a:buChar char="•"/>
            </a:pPr>
            <a:endParaRPr lang="en-US" sz="2800" dirty="0"/>
          </a:p>
        </p:txBody>
      </p:sp>
    </p:spTree>
    <p:extLst>
      <p:ext uri="{BB962C8B-B14F-4D97-AF65-F5344CB8AC3E}">
        <p14:creationId xmlns:p14="http://schemas.microsoft.com/office/powerpoint/2010/main" val="820751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6">
            <a:extLst>
              <a:ext uri="{FF2B5EF4-FFF2-40B4-BE49-F238E27FC236}">
                <a16:creationId xmlns:a16="http://schemas.microsoft.com/office/drawing/2014/main" id="{85016AEC-0320-4ED0-8ECB-FE11DDDFE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8">
            <a:extLst>
              <a:ext uri="{FF2B5EF4-FFF2-40B4-BE49-F238E27FC236}">
                <a16:creationId xmlns:a16="http://schemas.microsoft.com/office/drawing/2014/main" id="{D3CDB30C-1F82-41E6-A067-831D6E891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2DDA86DD-F997-4F66-A87C-5B58AB6D19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241B827-437E-40A3-A732-669230D6A5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6F2EC280-CCD7-4C46-9C2B-0AEB39FB72BD}"/>
              </a:ext>
            </a:extLst>
          </p:cNvPr>
          <p:cNvSpPr/>
          <p:nvPr/>
        </p:nvSpPr>
        <p:spPr>
          <a:xfrm>
            <a:off x="1313544" y="127613"/>
            <a:ext cx="10392228" cy="5010444"/>
          </a:xfrm>
          <a:prstGeom prst="rect">
            <a:avLst/>
          </a:prstGeom>
        </p:spPr>
        <p:txBody>
          <a:bodyPr vert="horz" lIns="91440" tIns="45720" rIns="91440" bIns="45720" rtlCol="0">
            <a:normAutofit fontScale="92500" lnSpcReduction="20000"/>
          </a:bodyPr>
          <a:lstStyle/>
          <a:p>
            <a:pPr indent="-228600">
              <a:lnSpc>
                <a:spcPct val="90000"/>
              </a:lnSpc>
              <a:spcAft>
                <a:spcPts val="600"/>
              </a:spcAft>
              <a:buFont typeface="Arial" panose="020B0604020202020204" pitchFamily="34" charset="0"/>
              <a:buChar char="•"/>
            </a:pPr>
            <a:endParaRPr lang="en-US" sz="1700" dirty="0"/>
          </a:p>
          <a:p>
            <a:pPr algn="ctr">
              <a:lnSpc>
                <a:spcPct val="90000"/>
              </a:lnSpc>
              <a:spcAft>
                <a:spcPts val="600"/>
              </a:spcAft>
            </a:pPr>
            <a:r>
              <a:rPr lang="en-US" sz="3000" u="sng" dirty="0"/>
              <a:t>Expose and discuss common misconceptions </a:t>
            </a:r>
          </a:p>
          <a:p>
            <a:pPr indent="-228600">
              <a:lnSpc>
                <a:spcPct val="90000"/>
              </a:lnSpc>
              <a:spcAft>
                <a:spcPts val="600"/>
              </a:spcAft>
              <a:buFont typeface="Arial" panose="020B0604020202020204" pitchFamily="34" charset="0"/>
              <a:buChar char="•"/>
            </a:pPr>
            <a:endParaRPr lang="en-US" sz="3000" dirty="0"/>
          </a:p>
          <a:p>
            <a:pPr indent="-228600">
              <a:lnSpc>
                <a:spcPct val="90000"/>
              </a:lnSpc>
              <a:spcAft>
                <a:spcPts val="600"/>
              </a:spcAft>
              <a:buFont typeface="Arial" panose="020B0604020202020204" pitchFamily="34" charset="0"/>
              <a:buChar char="•"/>
            </a:pPr>
            <a:endParaRPr lang="en-US" sz="3000" dirty="0"/>
          </a:p>
          <a:p>
            <a:pPr indent="-228600">
              <a:lnSpc>
                <a:spcPct val="90000"/>
              </a:lnSpc>
              <a:spcAft>
                <a:spcPts val="600"/>
              </a:spcAft>
              <a:buFont typeface="Arial" panose="020B0604020202020204" pitchFamily="34" charset="0"/>
              <a:buChar char="•"/>
            </a:pPr>
            <a:r>
              <a:rPr lang="en-US" sz="3000" dirty="0"/>
              <a:t>Cognitive conflicts occur when the learner </a:t>
            </a:r>
            <a:r>
              <a:rPr lang="en-US" sz="3000" dirty="0" err="1"/>
              <a:t>recognises</a:t>
            </a:r>
            <a:r>
              <a:rPr lang="en-US" sz="3000" dirty="0"/>
              <a:t> inconsistencies between existing beliefs and ideas. Research has shown that such conflicts, when resolved through reflective discussion, lead to more permanent learning than conventional, incremental teaching methods, which seek to avoid learners making mistakes.</a:t>
            </a:r>
          </a:p>
          <a:p>
            <a:pPr indent="-228600">
              <a:lnSpc>
                <a:spcPct val="90000"/>
              </a:lnSpc>
              <a:spcAft>
                <a:spcPts val="600"/>
              </a:spcAft>
              <a:buFont typeface="Arial" panose="020B0604020202020204" pitchFamily="34" charset="0"/>
              <a:buChar char="•"/>
            </a:pPr>
            <a:endParaRPr lang="en-US" sz="3000" dirty="0"/>
          </a:p>
          <a:p>
            <a:pPr indent="-228600">
              <a:lnSpc>
                <a:spcPct val="90000"/>
              </a:lnSpc>
              <a:spcAft>
                <a:spcPts val="600"/>
              </a:spcAft>
              <a:buFont typeface="Arial" panose="020B0604020202020204" pitchFamily="34" charset="0"/>
              <a:buChar char="•"/>
            </a:pPr>
            <a:endParaRPr lang="en-US" sz="3000" dirty="0"/>
          </a:p>
          <a:p>
            <a:pPr indent="-228600">
              <a:lnSpc>
                <a:spcPct val="90000"/>
              </a:lnSpc>
              <a:spcAft>
                <a:spcPts val="600"/>
              </a:spcAft>
              <a:buFont typeface="Arial" panose="020B0604020202020204" pitchFamily="34" charset="0"/>
              <a:buChar char="•"/>
            </a:pPr>
            <a:r>
              <a:rPr lang="en-US" sz="3000" dirty="0"/>
              <a:t>Deciding to engage with learner misconceptions, rather than merely telling the learner a more appropriate strategy can feel quite challenging for some teachers, as you have no idea what direction the discussion will take, and it may well be outside your comfort zone. </a:t>
            </a:r>
          </a:p>
        </p:txBody>
      </p:sp>
    </p:spTree>
    <p:extLst>
      <p:ext uri="{BB962C8B-B14F-4D97-AF65-F5344CB8AC3E}">
        <p14:creationId xmlns:p14="http://schemas.microsoft.com/office/powerpoint/2010/main" val="3599386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5016AEC-0320-4ED0-8ECB-FE11DDDFE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3CDB30C-1F82-41E6-A067-831D6E891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DDA86DD-F997-4F66-A87C-5B58AB6D19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241B827-437E-40A3-A732-669230D6A5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600E62A-1454-438F-8A67-277C081A0B3F}"/>
              </a:ext>
            </a:extLst>
          </p:cNvPr>
          <p:cNvSpPr/>
          <p:nvPr/>
        </p:nvSpPr>
        <p:spPr>
          <a:xfrm>
            <a:off x="1422401" y="352584"/>
            <a:ext cx="10268856" cy="3400969"/>
          </a:xfrm>
          <a:prstGeom prst="rect">
            <a:avLst/>
          </a:prstGeom>
        </p:spPr>
        <p:txBody>
          <a:bodyPr vert="horz" lIns="91440" tIns="45720" rIns="91440" bIns="45720" rtlCol="0">
            <a:noAutofit/>
          </a:bodyPr>
          <a:lstStyle/>
          <a:p>
            <a:pPr algn="ctr">
              <a:lnSpc>
                <a:spcPct val="90000"/>
              </a:lnSpc>
              <a:spcAft>
                <a:spcPts val="600"/>
              </a:spcAft>
            </a:pPr>
            <a:r>
              <a:rPr lang="en-US" sz="2800" u="sng" dirty="0"/>
              <a:t>Expose and discuss common misconceptions </a:t>
            </a:r>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a:t>The research studies have taught us that questions can be juxtaposed in ways that create a tension (sometimes called a ‘cognitive conflict’) that needs resolving. Contradictions arising from conflicting methods or opinions can create an awareness that something needs to be learned.</a:t>
            </a:r>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a:t>There are several ways of creating the conditions in which learners can feel able to discuss common mistakes and misconceptions without feeling threatened. Can you think of any?</a:t>
            </a:r>
          </a:p>
        </p:txBody>
      </p:sp>
    </p:spTree>
    <p:extLst>
      <p:ext uri="{BB962C8B-B14F-4D97-AF65-F5344CB8AC3E}">
        <p14:creationId xmlns:p14="http://schemas.microsoft.com/office/powerpoint/2010/main" val="1541715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6E72CB9-E31A-4155-91BD-694D9587D696}"/>
              </a:ext>
            </a:extLst>
          </p:cNvPr>
          <p:cNvPicPr>
            <a:picLocks noChangeAspect="1"/>
          </p:cNvPicPr>
          <p:nvPr/>
        </p:nvPicPr>
        <p:blipFill rotWithShape="1">
          <a:blip r:embed="rId3"/>
          <a:srcRect l="26667" t="24204" r="26203" b="15316"/>
          <a:stretch/>
        </p:blipFill>
        <p:spPr>
          <a:xfrm>
            <a:off x="934859" y="0"/>
            <a:ext cx="10059713" cy="6858000"/>
          </a:xfrm>
          <a:prstGeom prst="rect">
            <a:avLst/>
          </a:prstGeom>
        </p:spPr>
      </p:pic>
    </p:spTree>
    <p:extLst>
      <p:ext uri="{BB962C8B-B14F-4D97-AF65-F5344CB8AC3E}">
        <p14:creationId xmlns:p14="http://schemas.microsoft.com/office/powerpoint/2010/main" val="867078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500B4A4-B1F1-41EA-886A-B8A210DBC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E55A99C-0BDC-4DBE-8E40-9FA66F62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87287EF8-CB1A-4F30-92FB-B0331123F56C}"/>
              </a:ext>
            </a:extLst>
          </p:cNvPr>
          <p:cNvPicPr>
            <a:picLocks noChangeAspect="1"/>
          </p:cNvPicPr>
          <p:nvPr/>
        </p:nvPicPr>
        <p:blipFill rotWithShape="1">
          <a:blip r:embed="rId3"/>
          <a:srcRect l="30926" t="24555" r="30370" b="9738"/>
          <a:stretch/>
        </p:blipFill>
        <p:spPr>
          <a:xfrm>
            <a:off x="2387600" y="108857"/>
            <a:ext cx="7404182" cy="6693489"/>
          </a:xfrm>
          <a:prstGeom prst="rect">
            <a:avLst/>
          </a:prstGeom>
        </p:spPr>
      </p:pic>
    </p:spTree>
    <p:extLst>
      <p:ext uri="{BB962C8B-B14F-4D97-AF65-F5344CB8AC3E}">
        <p14:creationId xmlns:p14="http://schemas.microsoft.com/office/powerpoint/2010/main" val="701543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5888814-F797-4D86-9210-ACEB2D27D098}"/>
              </a:ext>
            </a:extLst>
          </p:cNvPr>
          <p:cNvSpPr txBox="1"/>
          <p:nvPr/>
        </p:nvSpPr>
        <p:spPr>
          <a:xfrm>
            <a:off x="1371599" y="2318197"/>
            <a:ext cx="9724031" cy="36833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a:t>Problems which do not have a solution can also be productive as they allow learners think and reflect on their understanding.</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Imagine you have done a series of questions with pupils on solving simultaneous equations algebraically using substitution or elimination and then ask them to solve</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5 = 6y + 2x</a:t>
            </a:r>
          </a:p>
          <a:p>
            <a:pPr indent="-228600">
              <a:lnSpc>
                <a:spcPct val="90000"/>
              </a:lnSpc>
              <a:spcAft>
                <a:spcPts val="600"/>
              </a:spcAft>
              <a:buFont typeface="Arial" panose="020B0604020202020204" pitchFamily="34" charset="0"/>
              <a:buChar char="•"/>
            </a:pPr>
            <a:r>
              <a:rPr lang="en-US" sz="2000"/>
              <a:t>2 = x + 3y</a:t>
            </a:r>
          </a:p>
          <a:p>
            <a:pPr indent="-228600">
              <a:lnSpc>
                <a:spcPct val="90000"/>
              </a:lnSpc>
              <a:spcAft>
                <a:spcPts val="600"/>
              </a:spcAft>
              <a:buFont typeface="Arial" panose="020B0604020202020204" pitchFamily="34" charset="0"/>
              <a:buChar char="•"/>
            </a:pPr>
            <a:r>
              <a:rPr lang="en-US" sz="2000">
                <a:hlinkClick r:id="rId3"/>
              </a:rPr>
              <a:t>https://www.desmos.com/calculator</a:t>
            </a:r>
            <a:endParaRPr lang="en-US" sz="2000"/>
          </a:p>
        </p:txBody>
      </p:sp>
    </p:spTree>
    <p:extLst>
      <p:ext uri="{BB962C8B-B14F-4D97-AF65-F5344CB8AC3E}">
        <p14:creationId xmlns:p14="http://schemas.microsoft.com/office/powerpoint/2010/main" val="379986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18DE1C78-D62F-4ED5-91D6-6F1D14EC462B}"/>
              </a:ext>
            </a:extLst>
          </p:cNvPr>
          <p:cNvSpPr/>
          <p:nvPr/>
        </p:nvSpPr>
        <p:spPr>
          <a:xfrm>
            <a:off x="642938" y="642938"/>
            <a:ext cx="10904538" cy="4784725"/>
          </a:xfrm>
          <a:prstGeom prst="rect">
            <a:avLst/>
          </a:prstGeom>
        </p:spPr>
        <p:txBody>
          <a:bodyPr wrap="square" anchor="t">
            <a:normAutofit/>
          </a:bodyPr>
          <a:lstStyle/>
          <a:p>
            <a:pPr algn="ctr">
              <a:spcAft>
                <a:spcPts val="600"/>
              </a:spcAft>
            </a:pPr>
            <a:r>
              <a:rPr lang="en-GB" sz="2800" u="sng"/>
              <a:t>Expose and discuss common misconceptions </a:t>
            </a:r>
          </a:p>
          <a:p>
            <a:pPr>
              <a:spcAft>
                <a:spcPts val="600"/>
              </a:spcAft>
            </a:pPr>
            <a:endParaRPr lang="en-GB" sz="2800"/>
          </a:p>
          <a:p>
            <a:pPr>
              <a:spcAft>
                <a:spcPts val="600"/>
              </a:spcAft>
            </a:pPr>
            <a:r>
              <a:rPr lang="en-GB" sz="2800"/>
              <a:t>The research studies have taught us that questions can be juxtaposed in ways that create a tension (sometimes called a ‘cognitive conflict’) that needs resolving. Contradictions arising from conflicting methods or opinions can create an awareness that something needs to be learned.</a:t>
            </a:r>
          </a:p>
          <a:p>
            <a:pPr>
              <a:spcAft>
                <a:spcPts val="600"/>
              </a:spcAft>
            </a:pPr>
            <a:endParaRPr lang="en-GB" sz="2800"/>
          </a:p>
          <a:p>
            <a:pPr>
              <a:spcAft>
                <a:spcPts val="600"/>
              </a:spcAft>
            </a:pPr>
            <a:r>
              <a:rPr lang="en-GB" sz="2800"/>
              <a:t>There are several ways of creating the conditions in which learners can feel able to discuss common mistakes and misconceptions without feeling threatened. Can you think of any?</a:t>
            </a:r>
          </a:p>
        </p:txBody>
      </p:sp>
      <p:sp>
        <p:nvSpPr>
          <p:cNvPr id="3" name="TextBox 2">
            <a:extLst>
              <a:ext uri="{FF2B5EF4-FFF2-40B4-BE49-F238E27FC236}">
                <a16:creationId xmlns:a16="http://schemas.microsoft.com/office/drawing/2014/main" id="{AB842F33-AD37-4CF0-AEF3-067F05EFC569}"/>
              </a:ext>
            </a:extLst>
          </p:cNvPr>
          <p:cNvSpPr txBox="1"/>
          <p:nvPr/>
        </p:nvSpPr>
        <p:spPr>
          <a:xfrm>
            <a:off x="642938" y="5495925"/>
            <a:ext cx="10904538" cy="717550"/>
          </a:xfrm>
          <a:prstGeom prst="rect">
            <a:avLst/>
          </a:prstGeom>
          <a:noFill/>
        </p:spPr>
        <p:txBody>
          <a:bodyPr wrap="square" rtlCol="0" anchor="t">
            <a:normAutofit/>
          </a:bodyPr>
          <a:lstStyle/>
          <a:p>
            <a:pPr>
              <a:spcAft>
                <a:spcPts val="600"/>
              </a:spcAft>
            </a:pPr>
            <a:r>
              <a:rPr lang="en-GB" sz="2800">
                <a:hlinkClick r:id="rId3"/>
              </a:rPr>
              <a:t>Classic mistakes </a:t>
            </a:r>
            <a:r>
              <a:rPr lang="en-GB" sz="2800"/>
              <a:t>                 </a:t>
            </a:r>
            <a:r>
              <a:rPr lang="en-GB" sz="2800">
                <a:hlinkClick r:id="rId3"/>
              </a:rPr>
              <a:t>https://classicmistake.nhost.uk/pdfs/cmallc.pdf</a:t>
            </a:r>
            <a:endParaRPr lang="en-GB" sz="2800"/>
          </a:p>
        </p:txBody>
      </p:sp>
    </p:spTree>
    <p:extLst>
      <p:ext uri="{BB962C8B-B14F-4D97-AF65-F5344CB8AC3E}">
        <p14:creationId xmlns:p14="http://schemas.microsoft.com/office/powerpoint/2010/main" val="49536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2550130F-4917-4A62-99E9-297523317501}"/>
              </a:ext>
            </a:extLst>
          </p:cNvPr>
          <p:cNvSpPr/>
          <p:nvPr/>
        </p:nvSpPr>
        <p:spPr>
          <a:xfrm>
            <a:off x="229675" y="1597432"/>
            <a:ext cx="11732645" cy="4891314"/>
          </a:xfrm>
          <a:prstGeom prst="rect">
            <a:avLst/>
          </a:prstGeom>
        </p:spPr>
        <p:txBody>
          <a:bodyPr vert="horz" lIns="91440" tIns="45720" rIns="91440" bIns="45720" rtlCol="0" anchor="ctr">
            <a:normAutofit/>
          </a:bodyPr>
          <a:lstStyle/>
          <a:p>
            <a:pPr>
              <a:lnSpc>
                <a:spcPct val="90000"/>
              </a:lnSpc>
              <a:spcAft>
                <a:spcPts val="600"/>
              </a:spcAft>
            </a:pPr>
            <a:r>
              <a:rPr lang="en-US" sz="2000" dirty="0"/>
              <a:t>Two ways </a:t>
            </a:r>
          </a:p>
          <a:p>
            <a:pPr indent="-228600">
              <a:lnSpc>
                <a:spcPct val="90000"/>
              </a:lnSpc>
              <a:spcAft>
                <a:spcPts val="600"/>
              </a:spcAft>
              <a:buFont typeface="Arial" panose="020B0604020202020204" pitchFamily="34" charset="0"/>
              <a:buChar char="•"/>
            </a:pPr>
            <a:endParaRPr lang="en-US" sz="2000" dirty="0"/>
          </a:p>
          <a:p>
            <a:pPr marL="342900" indent="-228600">
              <a:lnSpc>
                <a:spcPct val="90000"/>
              </a:lnSpc>
              <a:spcAft>
                <a:spcPts val="600"/>
              </a:spcAft>
              <a:buFont typeface="Arial" panose="020B0604020202020204" pitchFamily="34" charset="0"/>
              <a:buChar char="•"/>
            </a:pPr>
            <a:r>
              <a:rPr lang="en-US" sz="2000" dirty="0"/>
              <a:t>Ask learners to solve a problem in pairs. Collect in some examples of different responses and write these on the board anonymously. Add a few extra ones that illustrate other interesting discussion points that you have already prepared. Then ask learners to discuss and debate these responses.  </a:t>
            </a:r>
          </a:p>
          <a:p>
            <a:pPr marL="342900" indent="-228600">
              <a:lnSpc>
                <a:spcPct val="90000"/>
              </a:lnSpc>
              <a:spcAft>
                <a:spcPts val="600"/>
              </a:spcAft>
              <a:buFont typeface="Arial" panose="020B0604020202020204" pitchFamily="34" charset="0"/>
              <a:buChar char="•"/>
            </a:pPr>
            <a:r>
              <a:rPr lang="en-US" sz="2000" dirty="0"/>
              <a:t>Give learners a completed past examination paper to mark. This should illustrate interesting and significant errors that show underlying misconceptions. It is often good to include responses that the learners themselves have made, but rewritten so that they become anonymous. Learners usually seem to enjoy the role shift when they are asked to become examiners. Encourage them to write comments indicating the source of the error and helpful advice to the ‘candidate’.</a:t>
            </a:r>
          </a:p>
        </p:txBody>
      </p:sp>
    </p:spTree>
    <p:extLst>
      <p:ext uri="{BB962C8B-B14F-4D97-AF65-F5344CB8AC3E}">
        <p14:creationId xmlns:p14="http://schemas.microsoft.com/office/powerpoint/2010/main" val="124960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B6557-B787-4326-8050-F4EDFE9F13EA}"/>
              </a:ext>
            </a:extLst>
          </p:cNvPr>
          <p:cNvSpPr>
            <a:spLocks noGrp="1"/>
          </p:cNvSpPr>
          <p:nvPr>
            <p:ph type="title"/>
          </p:nvPr>
        </p:nvSpPr>
        <p:spPr>
          <a:xfrm>
            <a:off x="7464614" y="1783959"/>
            <a:ext cx="4087306" cy="2889114"/>
          </a:xfrm>
        </p:spPr>
        <p:txBody>
          <a:bodyPr vert="horz" lIns="91440" tIns="45720" rIns="91440" bIns="45720" rtlCol="0" anchor="b">
            <a:normAutofit/>
          </a:bodyPr>
          <a:lstStyle/>
          <a:p>
            <a:r>
              <a:rPr lang="en-US" sz="5400"/>
              <a:t>Table discussions</a:t>
            </a:r>
          </a:p>
        </p:txBody>
      </p:sp>
      <p:sp>
        <p:nvSpPr>
          <p:cNvPr id="8" name="Freeform: Shape 7">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Conference room table">
            <a:extLst>
              <a:ext uri="{FF2B5EF4-FFF2-40B4-BE49-F238E27FC236}">
                <a16:creationId xmlns:a16="http://schemas.microsoft.com/office/drawing/2014/main" id="{C8B7DA17-CB3C-49FE-9E8E-362406E53C58}"/>
              </a:ext>
            </a:extLst>
          </p:cNvPr>
          <p:cNvPicPr>
            <a:picLocks noChangeAspect="1"/>
          </p:cNvPicPr>
          <p:nvPr/>
        </p:nvPicPr>
        <p:blipFill rotWithShape="1">
          <a:blip r:embed="rId2"/>
          <a:srcRect l="8572" r="8" b="8"/>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graphicFrame>
        <p:nvGraphicFramePr>
          <p:cNvPr id="3" name="Table 4">
            <a:extLst>
              <a:ext uri="{FF2B5EF4-FFF2-40B4-BE49-F238E27FC236}">
                <a16:creationId xmlns:a16="http://schemas.microsoft.com/office/drawing/2014/main" id="{6687F173-6143-4118-8E1C-052A5B6C178B}"/>
              </a:ext>
            </a:extLst>
          </p:cNvPr>
          <p:cNvGraphicFramePr>
            <a:graphicFrameLocks noGrp="1"/>
          </p:cNvGraphicFramePr>
          <p:nvPr>
            <p:extLst>
              <p:ext uri="{D42A27DB-BD31-4B8C-83A1-F6EECF244321}">
                <p14:modId xmlns:p14="http://schemas.microsoft.com/office/powerpoint/2010/main" val="4269036884"/>
              </p:ext>
            </p:extLst>
          </p:nvPr>
        </p:nvGraphicFramePr>
        <p:xfrm>
          <a:off x="1979930" y="5627751"/>
          <a:ext cx="8168640" cy="1112520"/>
        </p:xfrm>
        <a:graphic>
          <a:graphicData uri="http://schemas.openxmlformats.org/drawingml/2006/table">
            <a:tbl>
              <a:tblPr firstRow="1" bandRow="1">
                <a:tableStyleId>{073A0DAA-6AF3-43AB-8588-CEC1D06C72B9}</a:tableStyleId>
              </a:tblPr>
              <a:tblGrid>
                <a:gridCol w="1021080">
                  <a:extLst>
                    <a:ext uri="{9D8B030D-6E8A-4147-A177-3AD203B41FA5}">
                      <a16:colId xmlns:a16="http://schemas.microsoft.com/office/drawing/2014/main" val="550960736"/>
                    </a:ext>
                  </a:extLst>
                </a:gridCol>
                <a:gridCol w="1021080">
                  <a:extLst>
                    <a:ext uri="{9D8B030D-6E8A-4147-A177-3AD203B41FA5}">
                      <a16:colId xmlns:a16="http://schemas.microsoft.com/office/drawing/2014/main" val="2099740427"/>
                    </a:ext>
                  </a:extLst>
                </a:gridCol>
                <a:gridCol w="1021080">
                  <a:extLst>
                    <a:ext uri="{9D8B030D-6E8A-4147-A177-3AD203B41FA5}">
                      <a16:colId xmlns:a16="http://schemas.microsoft.com/office/drawing/2014/main" val="366542862"/>
                    </a:ext>
                  </a:extLst>
                </a:gridCol>
                <a:gridCol w="1021080">
                  <a:extLst>
                    <a:ext uri="{9D8B030D-6E8A-4147-A177-3AD203B41FA5}">
                      <a16:colId xmlns:a16="http://schemas.microsoft.com/office/drawing/2014/main" val="1296904413"/>
                    </a:ext>
                  </a:extLst>
                </a:gridCol>
                <a:gridCol w="1021080">
                  <a:extLst>
                    <a:ext uri="{9D8B030D-6E8A-4147-A177-3AD203B41FA5}">
                      <a16:colId xmlns:a16="http://schemas.microsoft.com/office/drawing/2014/main" val="1966564168"/>
                    </a:ext>
                  </a:extLst>
                </a:gridCol>
                <a:gridCol w="1021080">
                  <a:extLst>
                    <a:ext uri="{9D8B030D-6E8A-4147-A177-3AD203B41FA5}">
                      <a16:colId xmlns:a16="http://schemas.microsoft.com/office/drawing/2014/main" val="2356661928"/>
                    </a:ext>
                  </a:extLst>
                </a:gridCol>
                <a:gridCol w="1021080">
                  <a:extLst>
                    <a:ext uri="{9D8B030D-6E8A-4147-A177-3AD203B41FA5}">
                      <a16:colId xmlns:a16="http://schemas.microsoft.com/office/drawing/2014/main" val="601581808"/>
                    </a:ext>
                  </a:extLst>
                </a:gridCol>
                <a:gridCol w="1021080">
                  <a:extLst>
                    <a:ext uri="{9D8B030D-6E8A-4147-A177-3AD203B41FA5}">
                      <a16:colId xmlns:a16="http://schemas.microsoft.com/office/drawing/2014/main" val="713534580"/>
                    </a:ext>
                  </a:extLst>
                </a:gridCol>
              </a:tblGrid>
              <a:tr h="370840">
                <a:tc>
                  <a:txBody>
                    <a:bodyPr/>
                    <a:lstStyle/>
                    <a:p>
                      <a:r>
                        <a:rPr lang="en-GB" dirty="0"/>
                        <a:t>Table</a:t>
                      </a:r>
                    </a:p>
                  </a:txBody>
                  <a:tcPr/>
                </a:tc>
                <a:tc gridSpan="7">
                  <a:txBody>
                    <a:bodyPr/>
                    <a:lstStyle/>
                    <a:p>
                      <a:r>
                        <a:rPr lang="en-GB" dirty="0"/>
                        <a:t>Members (1st person starts meeting)</a:t>
                      </a:r>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12173355"/>
                  </a:ext>
                </a:extLst>
              </a:tr>
              <a:tr h="370840">
                <a:tc>
                  <a:txBody>
                    <a:bodyPr/>
                    <a:lstStyle/>
                    <a:p>
                      <a:r>
                        <a:rPr lang="en-GB" dirty="0"/>
                        <a:t>1</a:t>
                      </a:r>
                    </a:p>
                  </a:txBody>
                  <a:tcPr/>
                </a:tc>
                <a:tc>
                  <a:txBody>
                    <a:bodyPr/>
                    <a:lstStyle/>
                    <a:p>
                      <a:r>
                        <a:rPr lang="en-GB" dirty="0"/>
                        <a:t>Sam</a:t>
                      </a:r>
                    </a:p>
                  </a:txBody>
                  <a:tcPr/>
                </a:tc>
                <a:tc>
                  <a:txBody>
                    <a:bodyPr/>
                    <a:lstStyle/>
                    <a:p>
                      <a:r>
                        <a:rPr lang="en-GB" dirty="0"/>
                        <a:t>Glyn</a:t>
                      </a:r>
                    </a:p>
                  </a:txBody>
                  <a:tcPr/>
                </a:tc>
                <a:tc>
                  <a:txBody>
                    <a:bodyPr/>
                    <a:lstStyle/>
                    <a:p>
                      <a:r>
                        <a:rPr lang="en-GB" dirty="0"/>
                        <a:t>Hannah</a:t>
                      </a:r>
                    </a:p>
                  </a:txBody>
                  <a:tcPr/>
                </a:tc>
                <a:tc>
                  <a:txBody>
                    <a:bodyPr/>
                    <a:lstStyle/>
                    <a:p>
                      <a:r>
                        <a:rPr lang="en-GB" dirty="0"/>
                        <a:t>Alex</a:t>
                      </a:r>
                    </a:p>
                  </a:txBody>
                  <a:tcPr/>
                </a:tc>
                <a:tc>
                  <a:txBody>
                    <a:bodyPr/>
                    <a:lstStyle/>
                    <a:p>
                      <a:r>
                        <a:rPr lang="en-GB" dirty="0"/>
                        <a:t>Sal</a:t>
                      </a:r>
                    </a:p>
                  </a:txBody>
                  <a:tcPr/>
                </a:tc>
                <a:tc>
                  <a:txBody>
                    <a:bodyPr/>
                    <a:lstStyle/>
                    <a:p>
                      <a:r>
                        <a:rPr lang="en-GB" dirty="0"/>
                        <a:t>Becca</a:t>
                      </a:r>
                    </a:p>
                  </a:txBody>
                  <a:tcPr/>
                </a:tc>
                <a:tc>
                  <a:txBody>
                    <a:bodyPr/>
                    <a:lstStyle/>
                    <a:p>
                      <a:r>
                        <a:rPr lang="en-GB" dirty="0"/>
                        <a:t>Phillipa</a:t>
                      </a:r>
                    </a:p>
                  </a:txBody>
                  <a:tcPr/>
                </a:tc>
                <a:extLst>
                  <a:ext uri="{0D108BD9-81ED-4DB2-BD59-A6C34878D82A}">
                    <a16:rowId xmlns:a16="http://schemas.microsoft.com/office/drawing/2014/main" val="1518747572"/>
                  </a:ext>
                </a:extLst>
              </a:tr>
              <a:tr h="370840">
                <a:tc>
                  <a:txBody>
                    <a:bodyPr/>
                    <a:lstStyle/>
                    <a:p>
                      <a:pPr lvl="0">
                        <a:buNone/>
                      </a:pPr>
                      <a:r>
                        <a:rPr lang="en-GB" dirty="0"/>
                        <a:t>2</a:t>
                      </a:r>
                    </a:p>
                  </a:txBody>
                  <a:tcPr/>
                </a:tc>
                <a:tc>
                  <a:txBody>
                    <a:bodyPr/>
                    <a:lstStyle/>
                    <a:p>
                      <a:r>
                        <a:rPr lang="en-GB" dirty="0"/>
                        <a:t>Olivia</a:t>
                      </a:r>
                    </a:p>
                  </a:txBody>
                  <a:tcPr/>
                </a:tc>
                <a:tc>
                  <a:txBody>
                    <a:bodyPr/>
                    <a:lstStyle/>
                    <a:p>
                      <a:r>
                        <a:rPr lang="en-GB" dirty="0"/>
                        <a:t>Rhun</a:t>
                      </a:r>
                    </a:p>
                  </a:txBody>
                  <a:tcPr/>
                </a:tc>
                <a:tc>
                  <a:txBody>
                    <a:bodyPr/>
                    <a:lstStyle/>
                    <a:p>
                      <a:r>
                        <a:rPr lang="en-GB" dirty="0"/>
                        <a:t>Bron</a:t>
                      </a:r>
                    </a:p>
                  </a:txBody>
                  <a:tcPr/>
                </a:tc>
                <a:tc>
                  <a:txBody>
                    <a:bodyPr/>
                    <a:lstStyle/>
                    <a:p>
                      <a:r>
                        <a:rPr lang="en-GB" dirty="0"/>
                        <a:t>James</a:t>
                      </a:r>
                    </a:p>
                  </a:txBody>
                  <a:tcPr/>
                </a:tc>
                <a:tc>
                  <a:txBody>
                    <a:bodyPr/>
                    <a:lstStyle/>
                    <a:p>
                      <a:r>
                        <a:rPr lang="en-GB" dirty="0"/>
                        <a:t>Emilio</a:t>
                      </a:r>
                    </a:p>
                  </a:txBody>
                  <a:tcPr/>
                </a:tc>
                <a:tc>
                  <a:txBody>
                    <a:bodyPr/>
                    <a:lstStyle/>
                    <a:p>
                      <a:r>
                        <a:rPr lang="en-GB" dirty="0"/>
                        <a:t>Ella</a:t>
                      </a:r>
                    </a:p>
                  </a:txBody>
                  <a:tcPr/>
                </a:tc>
                <a:tc>
                  <a:txBody>
                    <a:bodyPr/>
                    <a:lstStyle/>
                    <a:p>
                      <a:endParaRPr lang="en-GB"/>
                    </a:p>
                  </a:txBody>
                  <a:tcPr/>
                </a:tc>
                <a:extLst>
                  <a:ext uri="{0D108BD9-81ED-4DB2-BD59-A6C34878D82A}">
                    <a16:rowId xmlns:a16="http://schemas.microsoft.com/office/drawing/2014/main" val="861729628"/>
                  </a:ext>
                </a:extLst>
              </a:tr>
            </a:tbl>
          </a:graphicData>
        </a:graphic>
      </p:graphicFrame>
      <p:sp>
        <p:nvSpPr>
          <p:cNvPr id="5" name="TextBox 4">
            <a:extLst>
              <a:ext uri="{FF2B5EF4-FFF2-40B4-BE49-F238E27FC236}">
                <a16:creationId xmlns:a16="http://schemas.microsoft.com/office/drawing/2014/main" id="{F36D0BAF-8491-4DB8-913D-27299F72A6BC}"/>
              </a:ext>
            </a:extLst>
          </p:cNvPr>
          <p:cNvSpPr txBox="1"/>
          <p:nvPr/>
        </p:nvSpPr>
        <p:spPr>
          <a:xfrm>
            <a:off x="8248650" y="660400"/>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Open the document entitled 'Misconceptions' in the Files area/Day 6 folder to collate your ideas</a:t>
            </a:r>
          </a:p>
        </p:txBody>
      </p:sp>
    </p:spTree>
    <p:extLst>
      <p:ext uri="{BB962C8B-B14F-4D97-AF65-F5344CB8AC3E}">
        <p14:creationId xmlns:p14="http://schemas.microsoft.com/office/powerpoint/2010/main" val="237746890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Office_36807674_TF67347921.potx" id="{EEB53462-518D-4062-80FE-DA92B71A1F75}" vid="{A6C18444-7EFE-48F3-99C5-4084DC6E20F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00"/>
        </a:solidFill>
      </a:spPr>
      <a:bodyPr rtlCol="0" anchor="ctr"/>
      <a:lstStyle>
        <a:defPPr algn="ctr">
          <a:defRPr sz="20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D70858E908D64D8C22B7FFE4C7960A" ma:contentTypeVersion="10" ma:contentTypeDescription="Create a new document." ma:contentTypeScope="" ma:versionID="045b84b86c7879355cb05c10a8e166c1">
  <xsd:schema xmlns:xsd="http://www.w3.org/2001/XMLSchema" xmlns:xs="http://www.w3.org/2001/XMLSchema" xmlns:p="http://schemas.microsoft.com/office/2006/metadata/properties" xmlns:ns2="4bebffc6-b3af-4121-a6f6-77b124c923cd" xmlns:ns3="cece20dc-0d29-4254-a319-5ff0cdb992ff" targetNamespace="http://schemas.microsoft.com/office/2006/metadata/properties" ma:root="true" ma:fieldsID="cfb5c9f2fbbfb9f5abdc1f97cfc336e4" ns2:_="" ns3:_="">
    <xsd:import namespace="4bebffc6-b3af-4121-a6f6-77b124c923cd"/>
    <xsd:import namespace="cece20dc-0d29-4254-a319-5ff0cdb992f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ebffc6-b3af-4121-a6f6-77b124c923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ece20dc-0d29-4254-a319-5ff0cdb992f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97142454-cb73-4cb4-a9c4-227541868151}" ma:internalName="TaxCatchAll" ma:showField="CatchAllData" ma:web="cece20dc-0d29-4254-a319-5ff0cdb992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bebffc6-b3af-4121-a6f6-77b124c923cd">
      <Terms xmlns="http://schemas.microsoft.com/office/infopath/2007/PartnerControls"/>
    </lcf76f155ced4ddcb4097134ff3c332f>
    <TaxCatchAll xmlns="cece20dc-0d29-4254-a319-5ff0cdb992ff" xsi:nil="true"/>
  </documentManagement>
</p:properties>
</file>

<file path=customXml/itemProps1.xml><?xml version="1.0" encoding="utf-8"?>
<ds:datastoreItem xmlns:ds="http://schemas.openxmlformats.org/officeDocument/2006/customXml" ds:itemID="{5DA3654F-AA76-4C17-95AD-0C4C7E10FAB4}"/>
</file>

<file path=customXml/itemProps2.xml><?xml version="1.0" encoding="utf-8"?>
<ds:datastoreItem xmlns:ds="http://schemas.openxmlformats.org/officeDocument/2006/customXml" ds:itemID="{E1A407D4-C0CF-49A3-81DA-A3F790C74CEA}">
  <ds:schemaRefs>
    <ds:schemaRef ds:uri="http://schemas.microsoft.com/sharepoint/v3/contenttype/forms"/>
  </ds:schemaRefs>
</ds:datastoreItem>
</file>

<file path=customXml/itemProps3.xml><?xml version="1.0" encoding="utf-8"?>
<ds:datastoreItem xmlns:ds="http://schemas.openxmlformats.org/officeDocument/2006/customXml" ds:itemID="{4E8DAD10-9095-4571-B3C4-180D6199BA52}">
  <ds:schemaRefs>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schemas.microsoft.com/office/infopath/2007/PartnerControls"/>
    <ds:schemaRef ds:uri="f9cd839b-d2f7-4d79-867e-33235b171cd7"/>
    <ds:schemaRef ds:uri="http://purl.org/dc/elements/1.1/"/>
    <ds:schemaRef ds:uri="ebe861c4-9752-476b-95bf-faec8d80e16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197</TotalTime>
  <Words>2029</Words>
  <Application>Microsoft Office PowerPoint</Application>
  <PresentationFormat>Widescreen</PresentationFormat>
  <Paragraphs>179</Paragraphs>
  <Slides>30</Slides>
  <Notes>7</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30</vt:i4>
      </vt:variant>
    </vt:vector>
  </HeadingPairs>
  <TitlesOfParts>
    <vt:vector size="40" baseType="lpstr">
      <vt:lpstr>Arial</vt:lpstr>
      <vt:lpstr>Calibri</vt:lpstr>
      <vt:lpstr>Calibri Light</vt:lpstr>
      <vt:lpstr>Century Schoolbook</vt:lpstr>
      <vt:lpstr>Times New Roman</vt:lpstr>
      <vt:lpstr>Wingdings 2</vt:lpstr>
      <vt:lpstr>View</vt:lpstr>
      <vt:lpstr>Office Theme</vt:lpstr>
      <vt:lpstr>Office Theme</vt:lpstr>
      <vt:lpstr>Office Theme</vt:lpstr>
      <vt:lpstr>PowerPoint Presentation</vt:lpstr>
      <vt:lpstr>PowerPoint Presentation</vt:lpstr>
      <vt:lpstr>PowerPoint Presentation</vt:lpstr>
      <vt:lpstr>Formative Assessment </vt:lpstr>
      <vt:lpstr>PowerPoint Presentation</vt:lpstr>
      <vt:lpstr>PowerPoint Presentation</vt:lpstr>
      <vt:lpstr>PowerPoint Presentation</vt:lpstr>
      <vt:lpstr>PowerPoint Presentation</vt:lpstr>
      <vt:lpstr>Verbal Feedback</vt:lpstr>
      <vt:lpstr>PowerPoint Presentation</vt:lpstr>
      <vt:lpstr>PowerPoint Presentation</vt:lpstr>
      <vt:lpstr>PowerPoint Presentation</vt:lpstr>
      <vt:lpstr>PowerPoint Presentation</vt:lpstr>
      <vt:lpstr>PowerPoint Presentation</vt:lpstr>
      <vt:lpstr>Deepening Practice</vt:lpstr>
      <vt:lpstr>Modelling/Scaffolding</vt:lpstr>
      <vt:lpstr>Worked examples…   What are the advantages and disadvantages of allocating time to worked examples?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Table discussions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dc:title>
  <dc:creator>Julia Holloway</dc:creator>
  <cp:lastModifiedBy>Jessica Roberts</cp:lastModifiedBy>
  <cp:revision>1323</cp:revision>
  <dcterms:created xsi:type="dcterms:W3CDTF">2020-09-13T08:22:38Z</dcterms:created>
  <dcterms:modified xsi:type="dcterms:W3CDTF">2022-10-06T21:39:57Z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0x01010074D70858E908D64D8C22B7FFE4C7960A</vt:lpwstr>
  </property>
</Properties>
</file>