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 id="2147483732" r:id="rId2"/>
  </p:sldMasterIdLst>
  <p:notesMasterIdLst>
    <p:notesMasterId r:id="rId33"/>
  </p:notesMasterIdLst>
  <p:sldIdLst>
    <p:sldId id="256" r:id="rId3"/>
    <p:sldId id="257" r:id="rId4"/>
    <p:sldId id="294" r:id="rId5"/>
    <p:sldId id="268" r:id="rId6"/>
    <p:sldId id="269" r:id="rId7"/>
    <p:sldId id="270" r:id="rId8"/>
    <p:sldId id="271" r:id="rId9"/>
    <p:sldId id="279" r:id="rId10"/>
    <p:sldId id="283" r:id="rId11"/>
    <p:sldId id="284" r:id="rId12"/>
    <p:sldId id="277" r:id="rId13"/>
    <p:sldId id="281" r:id="rId14"/>
    <p:sldId id="282" r:id="rId15"/>
    <p:sldId id="275" r:id="rId16"/>
    <p:sldId id="266" r:id="rId17"/>
    <p:sldId id="259" r:id="rId18"/>
    <p:sldId id="276" r:id="rId19"/>
    <p:sldId id="258" r:id="rId20"/>
    <p:sldId id="291" r:id="rId21"/>
    <p:sldId id="292" r:id="rId22"/>
    <p:sldId id="278" r:id="rId23"/>
    <p:sldId id="285" r:id="rId24"/>
    <p:sldId id="286" r:id="rId25"/>
    <p:sldId id="289" r:id="rId26"/>
    <p:sldId id="287" r:id="rId27"/>
    <p:sldId id="290" r:id="rId28"/>
    <p:sldId id="265" r:id="rId29"/>
    <p:sldId id="262" r:id="rId30"/>
    <p:sldId id="293" r:id="rId31"/>
    <p:sldId id="280"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5"/>
  </p:normalViewPr>
  <p:slideViewPr>
    <p:cSldViewPr>
      <p:cViewPr varScale="1">
        <p:scale>
          <a:sx n="82" d="100"/>
          <a:sy n="82" d="100"/>
        </p:scale>
        <p:origin x="1474"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D750B25-5F53-491B-9730-D631BFA4224F}" type="datetimeFigureOut">
              <a:rPr lang="en-GB" smtClean="0"/>
              <a:t>04/07/2017</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1C50031B-317B-47F2-8E17-864D310541FF}" type="slidenum">
              <a:rPr lang="en-GB" smtClean="0"/>
              <a:t>‹#›</a:t>
            </a:fld>
            <a:endParaRPr lang="en-GB"/>
          </a:p>
        </p:txBody>
      </p:sp>
    </p:spTree>
    <p:extLst>
      <p:ext uri="{BB962C8B-B14F-4D97-AF65-F5344CB8AC3E}">
        <p14:creationId xmlns:p14="http://schemas.microsoft.com/office/powerpoint/2010/main" val="3313633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approach is much more fluent and coherent, and addresses how the text </a:t>
            </a:r>
            <a:r>
              <a:rPr lang="en-GB" dirty="0" err="1"/>
              <a:t>fulfuils</a:t>
            </a:r>
            <a:r>
              <a:rPr lang="en-GB" dirty="0"/>
              <a:t> its function</a:t>
            </a:r>
          </a:p>
        </p:txBody>
      </p:sp>
      <p:sp>
        <p:nvSpPr>
          <p:cNvPr id="4" name="Slide Number Placeholder 3"/>
          <p:cNvSpPr>
            <a:spLocks noGrp="1"/>
          </p:cNvSpPr>
          <p:nvPr>
            <p:ph type="sldNum" sz="quarter" idx="10"/>
          </p:nvPr>
        </p:nvSpPr>
        <p:spPr/>
        <p:txBody>
          <a:bodyPr/>
          <a:lstStyle/>
          <a:p>
            <a:fld id="{AEAA1529-FDC9-4AEA-B3E2-AFA567ACD1C6}"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463314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4D8786CF-7E4C-4110-9856-AB52997DCB51}" type="datetimeFigureOut">
              <a:rPr lang="en-GB" smtClean="0"/>
              <a:pPr/>
              <a:t>04/07/2017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5143098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8786CF-7E4C-4110-9856-AB52997DCB51}" type="datetimeFigureOut">
              <a:rPr lang="en-GB" smtClean="0"/>
              <a:pPr/>
              <a:t>04/07/2017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177435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4D8786CF-7E4C-4110-9856-AB52997DCB51}" type="datetimeFigureOut">
              <a:rPr lang="en-GB" smtClean="0"/>
              <a:pPr/>
              <a:t>04/07/2017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0094398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4D8786CF-7E4C-4110-9856-AB52997DCB51}" type="datetimeFigureOut">
              <a:rPr lang="en-GB" smtClean="0"/>
              <a:pPr/>
              <a:t>04/07/2017</a:t>
            </a:fld>
            <a:endParaRPr lang="en-GB" dirty="0"/>
          </a:p>
        </p:txBody>
      </p:sp>
      <p:sp>
        <p:nvSpPr>
          <p:cNvPr id="9" name="Footer Placeholder 8"/>
          <p:cNvSpPr>
            <a:spLocks noGrp="1"/>
          </p:cNvSpPr>
          <p:nvPr>
            <p:ph type="ftr" sz="quarter" idx="11"/>
          </p:nvPr>
        </p:nvSpPr>
        <p:spPr/>
        <p:txBody>
          <a:bodyPr/>
          <a:lstStyle/>
          <a:p>
            <a:endParaRPr lang="en-GB" dirty="0"/>
          </a:p>
        </p:txBody>
      </p:sp>
      <p:sp>
        <p:nvSpPr>
          <p:cNvPr id="10" name="Slide Number Placeholder 9"/>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53508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D8786CF-7E4C-4110-9856-AB52997DCB51}" type="datetimeFigureOut">
              <a:rPr lang="en-GB" smtClean="0"/>
              <a:pPr/>
              <a:t>04/07/2017</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CE8541C-F592-4830-975A-16835E5420F3}" type="slidenum">
              <a:rPr lang="en-GB" smtClean="0"/>
              <a:pPr/>
              <a:t>‹#›</a:t>
            </a:fld>
            <a:endParaRPr lang="en-GB"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667161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8786CF-7E4C-4110-9856-AB52997DCB51}" type="datetimeFigureOut">
              <a:rPr lang="en-GB" smtClean="0"/>
              <a:pPr/>
              <a:t>04/07/2017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762625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8786CF-7E4C-4110-9856-AB52997DCB51}" type="datetimeFigureOut">
              <a:rPr lang="en-GB" smtClean="0"/>
              <a:pPr/>
              <a:t>04/07/2017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2049620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4D8786CF-7E4C-4110-9856-AB52997DCB51}" type="datetimeFigureOut">
              <a:rPr lang="en-GB" smtClean="0"/>
              <a:pPr/>
              <a:t>04/07/2017</a:t>
            </a:fld>
            <a:endParaRPr lang="en-GB" dirty="0"/>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GB" dirty="0"/>
          </a:p>
        </p:txBody>
      </p:sp>
      <p:sp>
        <p:nvSpPr>
          <p:cNvPr id="11" name="Slide Number Placeholder 10"/>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87604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Drag picture to placeholder or click icon to add</a:t>
            </a:r>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D8786CF-7E4C-4110-9856-AB52997DCB51}" type="datetimeFigureOut">
              <a:rPr lang="en-GB" smtClean="0"/>
              <a:pPr/>
              <a:t>04/07/2017</a:t>
            </a:fld>
            <a:endParaRPr lang="en-GB" dirty="0"/>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554551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8786CF-7E4C-4110-9856-AB52997DCB51}" type="datetimeFigureOut">
              <a:rPr lang="en-GB" smtClean="0"/>
              <a:pPr/>
              <a:t>04/07/2017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273965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8786CF-7E4C-4110-9856-AB52997DCB51}" type="datetimeFigureOut">
              <a:rPr lang="en-GB" smtClean="0"/>
              <a:pPr/>
              <a:t>04/07/2017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3313873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5" name="Footer Placeholder 4"/>
          <p:cNvSpPr>
            <a:spLocks noGrp="1"/>
          </p:cNvSpPr>
          <p:nvPr>
            <p:ph type="ftr" sz="quarter" idx="11"/>
          </p:nvPr>
        </p:nvSpPr>
        <p:spPr>
          <a:xfrm>
            <a:off x="533400" y="6172200"/>
            <a:ext cx="5811724" cy="365125"/>
          </a:xfrm>
          <a:prstGeom prst="rect">
            <a:avLst/>
          </a:prstGeom>
        </p:spPr>
        <p:txBody>
          <a:bodyPr/>
          <a:lstStyle/>
          <a:p>
            <a:endParaRPr lang="en-GB" dirty="0">
              <a:solidFill>
                <a:prstClr val="white"/>
              </a:solidFill>
            </a:endParaRPr>
          </a:p>
        </p:txBody>
      </p:sp>
      <p:pic>
        <p:nvPicPr>
          <p:cNvPr id="13" name="Picture 12"/>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345124" y="294664"/>
            <a:ext cx="2431287" cy="895620"/>
          </a:xfrm>
          <a:prstGeom prst="rect">
            <a:avLst/>
          </a:prstGeom>
        </p:spPr>
      </p:pic>
    </p:spTree>
    <p:extLst>
      <p:ext uri="{BB962C8B-B14F-4D97-AF65-F5344CB8AC3E}">
        <p14:creationId xmlns:p14="http://schemas.microsoft.com/office/powerpoint/2010/main" val="16126383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18929" y="407504"/>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8930" y="2587487"/>
            <a:ext cx="6554867" cy="376767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31594035"/>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262296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06895" y="612913"/>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06895" y="2587487"/>
            <a:ext cx="3949967" cy="3767667"/>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1" y="2669208"/>
            <a:ext cx="3948238" cy="37592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91886732"/>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60511" y="162443"/>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460511" y="2131655"/>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60511" y="3254881"/>
            <a:ext cx="3945467" cy="3158067"/>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2362" y="2142774"/>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2362" y="3263348"/>
            <a:ext cx="3956705" cy="314960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99595413"/>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4" name="Footer Placeholder 3"/>
          <p:cNvSpPr>
            <a:spLocks noGrp="1"/>
          </p:cNvSpPr>
          <p:nvPr>
            <p:ph type="ftr" sz="quarter" idx="11"/>
          </p:nvPr>
        </p:nvSpPr>
        <p:spPr>
          <a:xfrm>
            <a:off x="533400" y="6172200"/>
            <a:ext cx="5811724" cy="365125"/>
          </a:xfrm>
          <a:prstGeom prst="rect">
            <a:avLst/>
          </a:prstGeom>
        </p:spPr>
        <p:txBody>
          <a:bodyPr/>
          <a:lstStyle/>
          <a:p>
            <a:endParaRPr lang="en-GB">
              <a:solidFill>
                <a:prstClr val="black"/>
              </a:solidFill>
            </a:endParaRPr>
          </a:p>
        </p:txBody>
      </p:sp>
    </p:spTree>
    <p:extLst>
      <p:ext uri="{BB962C8B-B14F-4D97-AF65-F5344CB8AC3E}">
        <p14:creationId xmlns:p14="http://schemas.microsoft.com/office/powerpoint/2010/main" val="1875787099"/>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a:xfrm>
            <a:off x="533400" y="6172200"/>
            <a:ext cx="5811724" cy="365125"/>
          </a:xfrm>
          <a:prstGeom prst="rect">
            <a:avLst/>
          </a:prstGeom>
        </p:spPr>
        <p:txBody>
          <a:bodyPr/>
          <a:lstStyle/>
          <a:p>
            <a:endParaRPr lang="en-GB">
              <a:solidFill>
                <a:prstClr val="black"/>
              </a:solidFill>
            </a:endParaRPr>
          </a:p>
        </p:txBody>
      </p:sp>
    </p:spTree>
    <p:extLst>
      <p:ext uri="{BB962C8B-B14F-4D97-AF65-F5344CB8AC3E}">
        <p14:creationId xmlns:p14="http://schemas.microsoft.com/office/powerpoint/2010/main" val="117499590"/>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a:xfrm>
            <a:off x="533400" y="6172200"/>
            <a:ext cx="5811724" cy="365125"/>
          </a:xfrm>
          <a:prstGeom prst="rect">
            <a:avLst/>
          </a:prstGeom>
        </p:spPr>
        <p:txBody>
          <a:bodyPr/>
          <a:lstStyle/>
          <a:p>
            <a:endParaRPr lang="en-GB">
              <a:solidFill>
                <a:prstClr val="black"/>
              </a:solidFill>
            </a:endParaRPr>
          </a:p>
        </p:txBody>
      </p:sp>
    </p:spTree>
    <p:extLst>
      <p:ext uri="{BB962C8B-B14F-4D97-AF65-F5344CB8AC3E}">
        <p14:creationId xmlns:p14="http://schemas.microsoft.com/office/powerpoint/2010/main" val="1550296257"/>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7430245" y="6172203"/>
            <a:ext cx="1200463" cy="365125"/>
          </a:xfrm>
          <a:prstGeom prst="rect">
            <a:avLst/>
          </a:prstGeom>
        </p:spPr>
        <p:txBody>
          <a:bodyPr/>
          <a:lstStyle/>
          <a:p>
            <a:fld id="{485AA1C1-A512-41C5-84C4-ABC783DB7E56}" type="datetimeFigureOut">
              <a:rPr lang="en-GB" smtClean="0">
                <a:solidFill>
                  <a:prstClr val="black"/>
                </a:solidFill>
              </a:rPr>
              <a:pPr/>
              <a:t>04/07/2017</a:t>
            </a:fld>
            <a:endParaRPr lang="en-GB">
              <a:solidFill>
                <a:prstClr val="black"/>
              </a:solidFill>
            </a:endParaRPr>
          </a:p>
        </p:txBody>
      </p:sp>
      <p:sp>
        <p:nvSpPr>
          <p:cNvPr id="6" name="Footer Placeholder 5"/>
          <p:cNvSpPr>
            <a:spLocks noGrp="1"/>
          </p:cNvSpPr>
          <p:nvPr>
            <p:ph type="ftr" sz="quarter" idx="11"/>
          </p:nvPr>
        </p:nvSpPr>
        <p:spPr>
          <a:xfrm>
            <a:off x="533400" y="6172200"/>
            <a:ext cx="5811724"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7774426" y="5578478"/>
            <a:ext cx="856907" cy="669925"/>
          </a:xfrm>
          <a:prstGeom prst="rect">
            <a:avLst/>
          </a:prstGeom>
        </p:spPr>
        <p:txBody>
          <a:bodyPr/>
          <a:lstStyle/>
          <a:p>
            <a:fld id="{A80F2BD7-7B3D-4FE5-B50A-DD36FF749FE1}"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970139319"/>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Footer Placeholder 3"/>
          <p:cNvSpPr>
            <a:spLocks noGrp="1"/>
          </p:cNvSpPr>
          <p:nvPr>
            <p:ph type="ftr" sz="quarter" idx="11"/>
          </p:nvPr>
        </p:nvSpPr>
        <p:spPr>
          <a:xfrm>
            <a:off x="533400" y="6172200"/>
            <a:ext cx="5811724" cy="365125"/>
          </a:xfrm>
          <a:prstGeom prst="rect">
            <a:avLst/>
          </a:prstGeom>
        </p:spPr>
        <p:txBody>
          <a:bodyPr/>
          <a:lstStyle/>
          <a:p>
            <a:endParaRPr lang="en-GB">
              <a:solidFill>
                <a:prstClr val="white"/>
              </a:solidFill>
            </a:endParaRPr>
          </a:p>
        </p:txBody>
      </p:sp>
    </p:spTree>
    <p:extLst>
      <p:ext uri="{BB962C8B-B14F-4D97-AF65-F5344CB8AC3E}">
        <p14:creationId xmlns:p14="http://schemas.microsoft.com/office/powerpoint/2010/main" val="10956677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a:xfrm>
            <a:off x="533400" y="6172200"/>
            <a:ext cx="5811724" cy="365125"/>
          </a:xfrm>
          <a:prstGeom prst="rect">
            <a:avLst/>
          </a:prstGeom>
        </p:spPr>
        <p:txBody>
          <a:bodyPr/>
          <a:lstStyle/>
          <a:p>
            <a:endParaRPr lang="en-GB">
              <a:solidFill>
                <a:prstClr val="white"/>
              </a:solidFill>
            </a:endParaRPr>
          </a:p>
        </p:txBody>
      </p:sp>
    </p:spTree>
    <p:extLst>
      <p:ext uri="{BB962C8B-B14F-4D97-AF65-F5344CB8AC3E}">
        <p14:creationId xmlns:p14="http://schemas.microsoft.com/office/powerpoint/2010/main" val="41347125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a:xfrm>
            <a:off x="533400" y="6172200"/>
            <a:ext cx="5811724" cy="365125"/>
          </a:xfrm>
          <a:prstGeom prst="rect">
            <a:avLst/>
          </a:prstGeom>
        </p:spPr>
        <p:txBody>
          <a:bodyPr/>
          <a:lstStyle/>
          <a:p>
            <a:endParaRPr lang="en-GB">
              <a:solidFill>
                <a:prstClr val="black"/>
              </a:solidFill>
            </a:endParaRPr>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r>
              <a:rPr lang="en-US" sz="8000" dirty="0">
                <a:solidFill>
                  <a:prstClr val="black"/>
                </a:solidFill>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algn="r"/>
            <a:r>
              <a:rPr lang="en-US" sz="8000" dirty="0">
                <a:solidFill>
                  <a:prstClr val="black"/>
                </a:solidFill>
              </a:rPr>
              <a:t>”</a:t>
            </a:r>
          </a:p>
        </p:txBody>
      </p:sp>
    </p:spTree>
    <p:extLst>
      <p:ext uri="{BB962C8B-B14F-4D97-AF65-F5344CB8AC3E}">
        <p14:creationId xmlns:p14="http://schemas.microsoft.com/office/powerpoint/2010/main" val="238880140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6556708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r>
              <a:rPr lang="en-US" sz="8000" dirty="0">
                <a:solidFill>
                  <a:prstClr val="white"/>
                </a:solidFill>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algn="r"/>
            <a:r>
              <a:rPr lang="en-US" sz="8000" dirty="0">
                <a:solidFill>
                  <a:prstClr val="white"/>
                </a:solidFill>
              </a:rPr>
              <a:t>”</a:t>
            </a:r>
          </a:p>
        </p:txBody>
      </p:sp>
    </p:spTree>
    <p:extLst>
      <p:ext uri="{BB962C8B-B14F-4D97-AF65-F5344CB8AC3E}">
        <p14:creationId xmlns:p14="http://schemas.microsoft.com/office/powerpoint/2010/main" val="11823007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3614727507"/>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258339" cy="376767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48370627"/>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55141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ustom Layout">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68357" y="308113"/>
            <a:ext cx="6554867" cy="1524000"/>
          </a:xfrm>
        </p:spPr>
        <p:txBody>
          <a:bodyPr/>
          <a:lstStyle/>
          <a:p>
            <a:r>
              <a:rPr lang="en-US"/>
              <a:t>Click to edit Master title style</a:t>
            </a:r>
            <a:endParaRPr lang="en-GB" dirty="0"/>
          </a:p>
        </p:txBody>
      </p:sp>
      <p:sp>
        <p:nvSpPr>
          <p:cNvPr id="4" name="Content Placeholder 2"/>
          <p:cNvSpPr>
            <a:spLocks noGrp="1"/>
          </p:cNvSpPr>
          <p:nvPr>
            <p:ph idx="1"/>
          </p:nvPr>
        </p:nvSpPr>
        <p:spPr>
          <a:xfrm>
            <a:off x="381000" y="2348948"/>
            <a:ext cx="6554867" cy="376767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73574848"/>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10668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14131" y="1056861"/>
            <a:ext cx="5850012" cy="5486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8711594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1.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4D8786CF-7E4C-4110-9856-AB52997DCB51}" type="datetimeFigureOut">
              <a:rPr lang="en-GB" smtClean="0"/>
              <a:pPr/>
              <a:t>04/07/2017</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GB"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CCE8541C-F592-4830-975A-16835E5420F3}" type="slidenum">
              <a:rPr lang="en-GB" smtClean="0"/>
              <a:pPr/>
              <a:t>‹#›</a:t>
            </a:fld>
            <a:endParaRPr lang="en-GB" dirty="0"/>
          </a:p>
        </p:txBody>
      </p:sp>
    </p:spTree>
    <p:extLst>
      <p:ext uri="{BB962C8B-B14F-4D97-AF65-F5344CB8AC3E}">
        <p14:creationId xmlns:p14="http://schemas.microsoft.com/office/powerpoint/2010/main" val="179095883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3" name="Picture 12"/>
          <p:cNvPicPr>
            <a:picLocks noChangeAspect="1"/>
          </p:cNvPicPr>
          <p:nvPr userDrawn="1"/>
        </p:nvPicPr>
        <p:blipFill>
          <a:blip r:embed="rId21"/>
          <a:stretch>
            <a:fillRect/>
          </a:stretch>
        </p:blipFill>
        <p:spPr>
          <a:xfrm>
            <a:off x="6765235" y="127356"/>
            <a:ext cx="2199244" cy="812090"/>
          </a:xfrm>
          <a:prstGeom prst="rect">
            <a:avLst/>
          </a:prstGeom>
        </p:spPr>
      </p:pic>
    </p:spTree>
    <p:extLst>
      <p:ext uri="{BB962C8B-B14F-4D97-AF65-F5344CB8AC3E}">
        <p14:creationId xmlns:p14="http://schemas.microsoft.com/office/powerpoint/2010/main" val="1034185098"/>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 id="2147483750" r:id="rId18"/>
    <p:sldLayoutId id="2147483751" r:id="rId19"/>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3200" kern="1200" cap="none">
          <a:solidFill>
            <a:schemeClr val="tx1"/>
          </a:solidFill>
          <a:effectLst/>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800" kern="1200" cap="none">
          <a:solidFill>
            <a:schemeClr val="tx1"/>
          </a:solidFill>
          <a:effectLst/>
          <a:latin typeface="Arial" panose="020B0604020202020204" pitchFamily="34" charset="0"/>
          <a:ea typeface="+mn-ea"/>
          <a:cs typeface="Arial" panose="020B0604020202020204" pitchFamily="34" charset="0"/>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400" kern="1200" cap="none">
          <a:solidFill>
            <a:schemeClr val="tx1"/>
          </a:solidFill>
          <a:effectLst/>
          <a:latin typeface="Arial" panose="020B0604020202020204" pitchFamily="34" charset="0"/>
          <a:ea typeface="+mn-ea"/>
          <a:cs typeface="Arial" panose="020B0604020202020204" pitchFamily="34" charset="0"/>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Arial" panose="020B0604020202020204" pitchFamily="34" charset="0"/>
          <a:ea typeface="+mn-ea"/>
          <a:cs typeface="Arial" panose="020B0604020202020204" pitchFamily="34" charset="0"/>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gif"/><Relationship Id="rId2"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8.gif"/><Relationship Id="rId5" Type="http://schemas.openxmlformats.org/officeDocument/2006/relationships/image" Target="../media/image7.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gif"/><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mailto:j.j.Clapham@bangor.ac.uk" TargetMode="External"/><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19.jpg"/><Relationship Id="rId4" Type="http://schemas.openxmlformats.org/officeDocument/2006/relationships/hyperlink" Target="https://www.bangor.ac.uk/addysg/Staffpages/Jclapham.php.en"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496" y="1412777"/>
            <a:ext cx="9046539" cy="1440160"/>
          </a:xfrm>
        </p:spPr>
        <p:txBody>
          <a:bodyPr>
            <a:normAutofit fontScale="90000"/>
          </a:bodyPr>
          <a:lstStyle/>
          <a:p>
            <a:br>
              <a:rPr lang="en-GB" sz="2400" dirty="0"/>
            </a:br>
            <a:br>
              <a:rPr lang="en-GB" sz="2400" dirty="0"/>
            </a:br>
            <a:r>
              <a:rPr lang="en-GB" sz="2400" dirty="0"/>
              <a:t>Developing LiNGUISTIC RESILIENCE: MENTORS TRANSFORMING TEACHER EDUCATION IN TERMS OF LITERACY.</a:t>
            </a:r>
          </a:p>
        </p:txBody>
      </p:sp>
      <p:sp>
        <p:nvSpPr>
          <p:cNvPr id="3" name="Subtitle 2"/>
          <p:cNvSpPr>
            <a:spLocks noGrp="1"/>
          </p:cNvSpPr>
          <p:nvPr>
            <p:ph type="subTitle" idx="1"/>
          </p:nvPr>
        </p:nvSpPr>
        <p:spPr>
          <a:xfrm>
            <a:off x="1371600" y="3168550"/>
            <a:ext cx="6400800" cy="3572817"/>
          </a:xfrm>
        </p:spPr>
        <p:txBody>
          <a:bodyPr>
            <a:normAutofit lnSpcReduction="10000"/>
          </a:bodyPr>
          <a:lstStyle/>
          <a:p>
            <a:r>
              <a:rPr lang="en-GB" sz="2400" dirty="0"/>
              <a:t>Dr Jessica Clapham, Bangor University</a:t>
            </a:r>
          </a:p>
          <a:p>
            <a:r>
              <a:rPr lang="en-GB" sz="2400" dirty="0"/>
              <a:t>Dr Lise Fontaine, Cardiff University</a:t>
            </a:r>
          </a:p>
          <a:p>
            <a:r>
              <a:rPr lang="en-GB" sz="2400" dirty="0"/>
              <a:t>Dr Susan Chapman,  Aberystwyth University</a:t>
            </a:r>
          </a:p>
          <a:p>
            <a:r>
              <a:rPr lang="en-GB" sz="2400" dirty="0"/>
              <a:t>Pilot Phase Lindsay Thomas, Consultant.</a:t>
            </a:r>
          </a:p>
          <a:p>
            <a:endParaRPr lang="en-GB" sz="2400" dirty="0"/>
          </a:p>
          <a:p>
            <a:endParaRPr lang="en-GB" dirty="0"/>
          </a:p>
          <a:p>
            <a:endParaRPr lang="en-GB" sz="2000" dirty="0"/>
          </a:p>
          <a:p>
            <a:r>
              <a:rPr lang="en-GB" sz="2000" dirty="0"/>
              <a:t>WISERD  6.7.17</a:t>
            </a:r>
          </a:p>
          <a:p>
            <a:endParaRPr lang="en-GB" dirty="0"/>
          </a:p>
          <a:p>
            <a:endParaRPr lang="en-GB" dirty="0"/>
          </a:p>
        </p:txBody>
      </p:sp>
      <p:pic>
        <p:nvPicPr>
          <p:cNvPr id="4" name="Picture 2" descr="http://www.wiserd.ac.uk/files/2714/2246/7121/WISERD_Banner_Han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96" y="332630"/>
            <a:ext cx="9046539" cy="161419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orporate Logo A2 Full Colour Revers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846" y="3259369"/>
            <a:ext cx="1092024" cy="1113593"/>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3067625" y="5085184"/>
            <a:ext cx="2982280" cy="1212322"/>
            <a:chOff x="2555776" y="4653136"/>
            <a:chExt cx="4320480" cy="2146176"/>
          </a:xfrm>
        </p:grpSpPr>
        <p:pic>
          <p:nvPicPr>
            <p:cNvPr id="8" name="Picture 7" descr="universitylogo-cmyk.png"/>
            <p:cNvPicPr>
              <a:picLocks noChangeAspect="1"/>
            </p:cNvPicPr>
            <p:nvPr/>
          </p:nvPicPr>
          <p:blipFill>
            <a:blip r:embed="rId4" cstate="print"/>
            <a:stretch>
              <a:fillRect/>
            </a:stretch>
          </p:blipFill>
          <p:spPr>
            <a:xfrm>
              <a:off x="2555776" y="4653136"/>
              <a:ext cx="1008112" cy="970355"/>
            </a:xfrm>
            <a:prstGeom prst="rect">
              <a:avLst/>
            </a:prstGeom>
          </p:spPr>
        </p:pic>
        <p:pic>
          <p:nvPicPr>
            <p:cNvPr id="9" name="Picture 8" descr="https://pbs.twimg.com/profile_images/545602707856183296/IjLiHDWp_bigger.jpeg"/>
            <p:cNvPicPr>
              <a:picLocks noChangeAspect="1" noChangeArrowheads="1"/>
            </p:cNvPicPr>
            <p:nvPr/>
          </p:nvPicPr>
          <p:blipFill>
            <a:blip r:embed="rId5" cstate="print"/>
            <a:srcRect/>
            <a:stretch>
              <a:fillRect/>
            </a:stretch>
          </p:blipFill>
          <p:spPr bwMode="auto">
            <a:xfrm>
              <a:off x="2555776" y="5661248"/>
              <a:ext cx="1008112" cy="1008112"/>
            </a:xfrm>
            <a:prstGeom prst="rect">
              <a:avLst/>
            </a:prstGeom>
            <a:noFill/>
          </p:spPr>
        </p:pic>
        <p:pic>
          <p:nvPicPr>
            <p:cNvPr id="10" name="Picture 10" descr="Home page of UWE Bristol"/>
            <p:cNvPicPr>
              <a:picLocks noChangeAspect="1" noChangeArrowheads="1"/>
            </p:cNvPicPr>
            <p:nvPr/>
          </p:nvPicPr>
          <p:blipFill>
            <a:blip r:embed="rId6" cstate="print"/>
            <a:srcRect/>
            <a:stretch>
              <a:fillRect/>
            </a:stretch>
          </p:blipFill>
          <p:spPr bwMode="auto">
            <a:xfrm>
              <a:off x="3720516" y="5589240"/>
              <a:ext cx="3083732" cy="1210072"/>
            </a:xfrm>
            <a:prstGeom prst="rect">
              <a:avLst/>
            </a:prstGeom>
            <a:noFill/>
          </p:spPr>
        </p:pic>
        <p:pic>
          <p:nvPicPr>
            <p:cNvPr id="11" name="Picture 12" descr="http://www.logospotter.co.uk/images/aberystwyth.gif"/>
            <p:cNvPicPr>
              <a:picLocks noChangeAspect="1" noChangeArrowheads="1"/>
            </p:cNvPicPr>
            <p:nvPr/>
          </p:nvPicPr>
          <p:blipFill>
            <a:blip r:embed="rId7" cstate="print"/>
            <a:srcRect/>
            <a:stretch>
              <a:fillRect/>
            </a:stretch>
          </p:blipFill>
          <p:spPr bwMode="auto">
            <a:xfrm>
              <a:off x="3707904" y="4653136"/>
              <a:ext cx="3168352" cy="792088"/>
            </a:xfrm>
            <a:prstGeom prst="rect">
              <a:avLst/>
            </a:prstGeom>
            <a:noFill/>
          </p:spPr>
        </p:pic>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36680"/>
          </a:xfrm>
        </p:spPr>
        <p:txBody>
          <a:bodyPr>
            <a:normAutofit fontScale="90000"/>
          </a:bodyPr>
          <a:lstStyle/>
          <a:p>
            <a:r>
              <a:rPr lang="en-GB" sz="3600" dirty="0"/>
              <a:t>outline</a:t>
            </a:r>
          </a:p>
        </p:txBody>
      </p:sp>
      <p:sp>
        <p:nvSpPr>
          <p:cNvPr id="3" name="Content Placeholder 2"/>
          <p:cNvSpPr>
            <a:spLocks noGrp="1"/>
          </p:cNvSpPr>
          <p:nvPr>
            <p:ph idx="1"/>
          </p:nvPr>
        </p:nvSpPr>
        <p:spPr>
          <a:xfrm>
            <a:off x="755576" y="1601257"/>
            <a:ext cx="7687736" cy="4780071"/>
          </a:xfrm>
        </p:spPr>
        <p:txBody>
          <a:bodyPr>
            <a:normAutofit/>
          </a:bodyPr>
          <a:lstStyle/>
          <a:p>
            <a:pPr lvl="0"/>
            <a:r>
              <a:rPr lang="en-US" sz="3200" dirty="0"/>
              <a:t>Brief introduction to the Welsh context </a:t>
            </a:r>
          </a:p>
          <a:p>
            <a:r>
              <a:rPr lang="en-US" sz="3200" dirty="0"/>
              <a:t>Main challenges facing teachers in Wales when developing metalinguistic awareness</a:t>
            </a:r>
          </a:p>
          <a:p>
            <a:pPr lvl="0"/>
            <a:r>
              <a:rPr lang="en-US" sz="3200" dirty="0"/>
              <a:t>Introduction to LLAWEN </a:t>
            </a:r>
          </a:p>
          <a:p>
            <a:pPr lvl="0"/>
            <a:r>
              <a:rPr lang="en-US" sz="3200" dirty="0"/>
              <a:t>The LLAWEN Mentoring Project</a:t>
            </a:r>
          </a:p>
          <a:p>
            <a:pPr lvl="0"/>
            <a:r>
              <a:rPr lang="en-US" sz="3200" dirty="0"/>
              <a:t>Summary and future directions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99444" y="6118876"/>
            <a:ext cx="1556732" cy="516303"/>
          </a:xfrm>
          <a:prstGeom prst="rect">
            <a:avLst/>
          </a:prstGeom>
        </p:spPr>
      </p:pic>
      <p:grpSp>
        <p:nvGrpSpPr>
          <p:cNvPr id="5" name="Group 4"/>
          <p:cNvGrpSpPr/>
          <p:nvPr/>
        </p:nvGrpSpPr>
        <p:grpSpPr>
          <a:xfrm>
            <a:off x="1568090" y="5373216"/>
            <a:ext cx="2787886" cy="1300748"/>
            <a:chOff x="2555776" y="4653136"/>
            <a:chExt cx="4320480" cy="2146176"/>
          </a:xfrm>
        </p:grpSpPr>
        <p:pic>
          <p:nvPicPr>
            <p:cNvPr id="6" name="Picture 5" descr="universitylogo-cmyk.png"/>
            <p:cNvPicPr>
              <a:picLocks noChangeAspect="1"/>
            </p:cNvPicPr>
            <p:nvPr/>
          </p:nvPicPr>
          <p:blipFill>
            <a:blip r:embed="rId3" cstate="print"/>
            <a:stretch>
              <a:fillRect/>
            </a:stretch>
          </p:blipFill>
          <p:spPr>
            <a:xfrm>
              <a:off x="2555776" y="4653136"/>
              <a:ext cx="1008112" cy="970355"/>
            </a:xfrm>
            <a:prstGeom prst="rect">
              <a:avLst/>
            </a:prstGeom>
          </p:spPr>
        </p:pic>
        <p:pic>
          <p:nvPicPr>
            <p:cNvPr id="7" name="Picture 6" descr="https://pbs.twimg.com/profile_images/545602707856183296/IjLiHDWp_bigger.jpeg"/>
            <p:cNvPicPr>
              <a:picLocks noChangeAspect="1" noChangeArrowheads="1"/>
            </p:cNvPicPr>
            <p:nvPr/>
          </p:nvPicPr>
          <p:blipFill>
            <a:blip r:embed="rId4" cstate="print"/>
            <a:srcRect/>
            <a:stretch>
              <a:fillRect/>
            </a:stretch>
          </p:blipFill>
          <p:spPr bwMode="auto">
            <a:xfrm>
              <a:off x="2555776" y="5661248"/>
              <a:ext cx="1008112" cy="1008112"/>
            </a:xfrm>
            <a:prstGeom prst="rect">
              <a:avLst/>
            </a:prstGeom>
            <a:noFill/>
          </p:spPr>
        </p:pic>
        <p:pic>
          <p:nvPicPr>
            <p:cNvPr id="8" name="Picture 10" descr="Home page of UWE Bristol"/>
            <p:cNvPicPr>
              <a:picLocks noChangeAspect="1" noChangeArrowheads="1"/>
            </p:cNvPicPr>
            <p:nvPr/>
          </p:nvPicPr>
          <p:blipFill>
            <a:blip r:embed="rId5" cstate="print"/>
            <a:srcRect/>
            <a:stretch>
              <a:fillRect/>
            </a:stretch>
          </p:blipFill>
          <p:spPr bwMode="auto">
            <a:xfrm>
              <a:off x="3720516" y="5589240"/>
              <a:ext cx="3083732" cy="1210072"/>
            </a:xfrm>
            <a:prstGeom prst="rect">
              <a:avLst/>
            </a:prstGeom>
            <a:noFill/>
          </p:spPr>
        </p:pic>
        <p:pic>
          <p:nvPicPr>
            <p:cNvPr id="9" name="Picture 12" descr="http://www.logospotter.co.uk/images/aberystwyth.gif"/>
            <p:cNvPicPr>
              <a:picLocks noChangeAspect="1" noChangeArrowheads="1"/>
            </p:cNvPicPr>
            <p:nvPr/>
          </p:nvPicPr>
          <p:blipFill>
            <a:blip r:embed="rId6" cstate="print"/>
            <a:srcRect/>
            <a:stretch>
              <a:fillRect/>
            </a:stretch>
          </p:blipFill>
          <p:spPr bwMode="auto">
            <a:xfrm>
              <a:off x="3707904" y="4653136"/>
              <a:ext cx="3168352" cy="792088"/>
            </a:xfrm>
            <a:prstGeom prst="rect">
              <a:avLst/>
            </a:prstGeom>
            <a:noFill/>
          </p:spPr>
        </p:pic>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Paradigm shift in literacy</a:t>
            </a:r>
          </a:p>
        </p:txBody>
      </p:sp>
      <p:sp>
        <p:nvSpPr>
          <p:cNvPr id="3" name="Content Placeholder 2"/>
          <p:cNvSpPr>
            <a:spLocks noGrp="1"/>
          </p:cNvSpPr>
          <p:nvPr>
            <p:ph idx="1"/>
          </p:nvPr>
        </p:nvSpPr>
        <p:spPr/>
        <p:txBody>
          <a:bodyPr/>
          <a:lstStyle/>
          <a:p>
            <a:pPr marL="0" indent="0">
              <a:buNone/>
            </a:pPr>
            <a:r>
              <a:rPr lang="en-GB" sz="2400" dirty="0"/>
              <a:t>‘Literacy is social because the mind is social’ James Paul Gee (2015)</a:t>
            </a:r>
          </a:p>
          <a:p>
            <a:endParaRPr lang="en-GB" sz="2400" dirty="0"/>
          </a:p>
          <a:p>
            <a:endParaRPr lang="en-GB" sz="2400"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51720" y="3467279"/>
            <a:ext cx="4788024" cy="2291605"/>
          </a:xfrm>
          <a:prstGeom prst="rect">
            <a:avLst/>
          </a:prstGeom>
        </p:spPr>
      </p:pic>
    </p:spTree>
    <p:extLst>
      <p:ext uri="{BB962C8B-B14F-4D97-AF65-F5344CB8AC3E}">
        <p14:creationId xmlns:p14="http://schemas.microsoft.com/office/powerpoint/2010/main" val="31514255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88353"/>
            <a:ext cx="7920880" cy="1188720"/>
          </a:xfrm>
        </p:spPr>
        <p:txBody>
          <a:bodyPr/>
          <a:lstStyle/>
          <a:p>
            <a:r>
              <a:rPr lang="en-US" dirty="0"/>
              <a:t>Education in Wales</a:t>
            </a:r>
          </a:p>
        </p:txBody>
      </p:sp>
      <p:sp>
        <p:nvSpPr>
          <p:cNvPr id="3" name="Content Placeholder 2"/>
          <p:cNvSpPr>
            <a:spLocks noGrp="1"/>
          </p:cNvSpPr>
          <p:nvPr>
            <p:ph idx="1"/>
          </p:nvPr>
        </p:nvSpPr>
        <p:spPr>
          <a:xfrm>
            <a:off x="827584" y="1916832"/>
            <a:ext cx="5937755" cy="3743283"/>
          </a:xfrm>
        </p:spPr>
        <p:txBody>
          <a:bodyPr>
            <a:normAutofit fontScale="92500" lnSpcReduction="10000"/>
          </a:bodyPr>
          <a:lstStyle/>
          <a:p>
            <a:r>
              <a:rPr lang="en-US" sz="3200" dirty="0"/>
              <a:t>Welsh</a:t>
            </a:r>
          </a:p>
          <a:p>
            <a:endParaRPr lang="en-US" sz="3200" dirty="0"/>
          </a:p>
          <a:p>
            <a:r>
              <a:rPr lang="en-US" sz="3200" dirty="0"/>
              <a:t>LNF</a:t>
            </a:r>
          </a:p>
          <a:p>
            <a:endParaRPr lang="en-US" sz="3200" dirty="0"/>
          </a:p>
          <a:p>
            <a:r>
              <a:rPr lang="en-US" sz="3200" dirty="0"/>
              <a:t>MEP </a:t>
            </a:r>
          </a:p>
          <a:p>
            <a:endParaRPr lang="en-US" sz="3200" dirty="0"/>
          </a:p>
          <a:p>
            <a:r>
              <a:rPr lang="en-US" sz="3200" dirty="0"/>
              <a:t>Donaldson</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6942" y="1556792"/>
            <a:ext cx="5251522" cy="5085184"/>
          </a:xfrm>
          <a:prstGeom prst="rect">
            <a:avLst/>
          </a:prstGeom>
          <a:ln>
            <a:solidFill>
              <a:schemeClr val="accent1"/>
            </a:solidFill>
          </a:ln>
        </p:spPr>
      </p:pic>
    </p:spTree>
    <p:extLst>
      <p:ext uri="{BB962C8B-B14F-4D97-AF65-F5344CB8AC3E}">
        <p14:creationId xmlns:p14="http://schemas.microsoft.com/office/powerpoint/2010/main" val="2047360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548680"/>
            <a:ext cx="6516724" cy="1188720"/>
          </a:xfrm>
        </p:spPr>
        <p:txBody>
          <a:bodyPr/>
          <a:lstStyle/>
          <a:p>
            <a:r>
              <a:rPr lang="en-US" dirty="0"/>
              <a:t>Bilingual Wales</a:t>
            </a:r>
          </a:p>
        </p:txBody>
      </p:sp>
      <p:sp>
        <p:nvSpPr>
          <p:cNvPr id="3" name="Content Placeholder 2"/>
          <p:cNvSpPr>
            <a:spLocks noGrp="1"/>
          </p:cNvSpPr>
          <p:nvPr>
            <p:ph idx="1"/>
          </p:nvPr>
        </p:nvSpPr>
        <p:spPr>
          <a:xfrm>
            <a:off x="1115616" y="2132856"/>
            <a:ext cx="6912768" cy="4392488"/>
          </a:xfrm>
        </p:spPr>
        <p:txBody>
          <a:bodyPr>
            <a:noAutofit/>
          </a:bodyPr>
          <a:lstStyle/>
          <a:p>
            <a:r>
              <a:rPr lang="en-US" sz="2400" dirty="0"/>
              <a:t>Welsh-Medium Primary School </a:t>
            </a:r>
            <a:r>
              <a:rPr lang="en-US" sz="2000" dirty="0"/>
              <a:t>(&gt;70%)</a:t>
            </a:r>
          </a:p>
          <a:p>
            <a:r>
              <a:rPr lang="en-US" sz="2400" dirty="0"/>
              <a:t>Dual Stream Primary School</a:t>
            </a:r>
          </a:p>
          <a:p>
            <a:r>
              <a:rPr lang="en-US" sz="2400" dirty="0"/>
              <a:t>Transitional primary school:  Welsh medium with significant use of English </a:t>
            </a:r>
            <a:r>
              <a:rPr lang="en-US" sz="2000" dirty="0"/>
              <a:t>(50%-70%)</a:t>
            </a:r>
          </a:p>
          <a:p>
            <a:r>
              <a:rPr lang="en-US" sz="2400" dirty="0"/>
              <a:t>Predominantly English Medium primary school but with significant use of Welsh </a:t>
            </a:r>
            <a:r>
              <a:rPr lang="en-US" sz="2000" dirty="0"/>
              <a:t>(20%-50%)</a:t>
            </a:r>
          </a:p>
          <a:p>
            <a:r>
              <a:rPr lang="en-US" sz="2400" dirty="0"/>
              <a:t>Predominantly English medium primary school </a:t>
            </a:r>
            <a:r>
              <a:rPr lang="en-US" sz="2000" dirty="0"/>
              <a:t>(&lt;20%)</a:t>
            </a:r>
          </a:p>
          <a:p>
            <a:pPr indent="-219075">
              <a:buNone/>
            </a:pPr>
            <a:r>
              <a:rPr lang="en-US" sz="2400" dirty="0"/>
              <a:t>+ EAL and WAL </a:t>
            </a:r>
            <a:r>
              <a:rPr lang="en-US" sz="2000" dirty="0"/>
              <a:t>(many students in Welsh medium schools do not speak Welsh at home)</a:t>
            </a:r>
          </a:p>
        </p:txBody>
      </p:sp>
    </p:spTree>
    <p:extLst>
      <p:ext uri="{BB962C8B-B14F-4D97-AF65-F5344CB8AC3E}">
        <p14:creationId xmlns:p14="http://schemas.microsoft.com/office/powerpoint/2010/main" val="877387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424936" cy="1188720"/>
          </a:xfrm>
        </p:spPr>
        <p:txBody>
          <a:bodyPr>
            <a:normAutofit fontScale="90000"/>
          </a:bodyPr>
          <a:lstStyle/>
          <a:p>
            <a:r>
              <a:rPr lang="en-US" dirty="0"/>
              <a:t>The </a:t>
            </a:r>
            <a:r>
              <a:rPr lang="en-US" sz="3200" dirty="0"/>
              <a:t>MEP</a:t>
            </a:r>
            <a:br>
              <a:rPr lang="en-US" dirty="0"/>
            </a:br>
            <a:r>
              <a:rPr lang="en-US" sz="2000" dirty="0"/>
              <a:t>Masters of Education Practice</a:t>
            </a:r>
            <a:br>
              <a:rPr lang="en-US" sz="2000" dirty="0"/>
            </a:br>
            <a:r>
              <a:rPr lang="en-US" sz="2000" dirty="0"/>
              <a:t>2012-2015</a:t>
            </a:r>
          </a:p>
        </p:txBody>
      </p:sp>
      <p:sp>
        <p:nvSpPr>
          <p:cNvPr id="3" name="Content Placeholder 2"/>
          <p:cNvSpPr>
            <a:spLocks noGrp="1"/>
          </p:cNvSpPr>
          <p:nvPr>
            <p:ph idx="1"/>
          </p:nvPr>
        </p:nvSpPr>
        <p:spPr>
          <a:xfrm>
            <a:off x="395536" y="1700808"/>
            <a:ext cx="8424936" cy="5157193"/>
          </a:xfrm>
        </p:spPr>
        <p:txBody>
          <a:bodyPr>
            <a:normAutofit/>
          </a:bodyPr>
          <a:lstStyle/>
          <a:p>
            <a:r>
              <a:rPr lang="en-US" sz="2400" dirty="0"/>
              <a:t>Free for teachers, funded by Welsh government</a:t>
            </a:r>
          </a:p>
          <a:p>
            <a:r>
              <a:rPr lang="en-US" sz="2400" dirty="0"/>
              <a:t>An alliance of Cardiff,  Aberystwyth and Bangor universities, and the Institute of Education, University of London.</a:t>
            </a:r>
          </a:p>
          <a:p>
            <a:r>
              <a:rPr lang="en-US" sz="2400" dirty="0"/>
              <a:t>The MEP is designed around the every-day experiences encountered by all teachers and will help those new to the profession to develop and apply current educational thinking to improve their own classroom practice and outcomes for learners.</a:t>
            </a:r>
          </a:p>
          <a:p>
            <a:r>
              <a:rPr lang="en-US" sz="2400" dirty="0"/>
              <a:t>The programme covers key professional learning areas identified as priorities for NQTs by the Welsh Government.</a:t>
            </a:r>
          </a:p>
          <a:p>
            <a:r>
              <a:rPr lang="en-US" sz="2400" dirty="0"/>
              <a:t>Blended delivery: Online, Mentoring, Face-to-Face learning events – over 3 years</a:t>
            </a:r>
          </a:p>
        </p:txBody>
      </p:sp>
    </p:spTree>
    <p:extLst>
      <p:ext uri="{BB962C8B-B14F-4D97-AF65-F5344CB8AC3E}">
        <p14:creationId xmlns:p14="http://schemas.microsoft.com/office/powerpoint/2010/main" val="674382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7992887" cy="1188720"/>
          </a:xfrm>
        </p:spPr>
        <p:txBody>
          <a:bodyPr>
            <a:normAutofit fontScale="90000"/>
          </a:bodyPr>
          <a:lstStyle/>
          <a:p>
            <a:r>
              <a:rPr lang="en-US" sz="3200" dirty="0"/>
              <a:t>LNF</a:t>
            </a:r>
            <a:br>
              <a:rPr lang="en-US" dirty="0"/>
            </a:br>
            <a:r>
              <a:rPr lang="en-US" sz="2000" dirty="0"/>
              <a:t>Literacy and Numeracy Framework</a:t>
            </a:r>
            <a:br>
              <a:rPr lang="en-US" sz="2000" dirty="0"/>
            </a:br>
            <a:r>
              <a:rPr lang="en-US" sz="2000" dirty="0"/>
              <a:t>2013</a:t>
            </a:r>
          </a:p>
        </p:txBody>
      </p:sp>
      <p:sp>
        <p:nvSpPr>
          <p:cNvPr id="3" name="Content Placeholder 2"/>
          <p:cNvSpPr>
            <a:spLocks noGrp="1"/>
          </p:cNvSpPr>
          <p:nvPr>
            <p:ph idx="1"/>
          </p:nvPr>
        </p:nvSpPr>
        <p:spPr>
          <a:xfrm>
            <a:off x="611560" y="1700808"/>
            <a:ext cx="7992887" cy="4824536"/>
          </a:xfrm>
        </p:spPr>
        <p:txBody>
          <a:bodyPr>
            <a:noAutofit/>
          </a:bodyPr>
          <a:lstStyle/>
          <a:p>
            <a:r>
              <a:rPr lang="en-US" sz="2400" dirty="0"/>
              <a:t>Statutory requirement since September 2013</a:t>
            </a:r>
          </a:p>
          <a:p>
            <a:r>
              <a:rPr lang="en-US" sz="2400" dirty="0"/>
              <a:t>A curriculum structure which requires pupils to learn the skills of Literacy and Numeracy alongside other curriculum areas, and consolidate these skills through other curriculum areas.</a:t>
            </a:r>
          </a:p>
          <a:p>
            <a:r>
              <a:rPr lang="en-US" sz="2400" dirty="0"/>
              <a:t>Annual testing in May from Y2 to Y9 in Reading, Number and Reasoning to directly measure progress and attainment through the LNF.  </a:t>
            </a:r>
          </a:p>
          <a:p>
            <a:r>
              <a:rPr lang="en-US" sz="2400" dirty="0"/>
              <a:t>Parents are given the results. When writing annual reports, teachers use the expectation statements from the LNF to write a narrative about what each child has achieved and what he/she needs to work on next in order to progress.</a:t>
            </a:r>
          </a:p>
        </p:txBody>
      </p:sp>
    </p:spTree>
    <p:extLst>
      <p:ext uri="{BB962C8B-B14F-4D97-AF65-F5344CB8AC3E}">
        <p14:creationId xmlns:p14="http://schemas.microsoft.com/office/powerpoint/2010/main" val="1904612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04856" cy="1188720"/>
          </a:xfrm>
        </p:spPr>
        <p:txBody>
          <a:bodyPr>
            <a:normAutofit fontScale="90000"/>
          </a:bodyPr>
          <a:lstStyle/>
          <a:p>
            <a:r>
              <a:rPr lang="en-US" sz="3200" dirty="0"/>
              <a:t>LNF</a:t>
            </a:r>
            <a:br>
              <a:rPr lang="en-US" dirty="0"/>
            </a:br>
            <a:r>
              <a:rPr lang="en-US" sz="2000" dirty="0"/>
              <a:t>Literacy and Numeracy Framework</a:t>
            </a:r>
            <a:br>
              <a:rPr lang="en-US" sz="2000" dirty="0"/>
            </a:br>
            <a:r>
              <a:rPr lang="en-US" sz="2000" dirty="0"/>
              <a:t>2013</a:t>
            </a:r>
          </a:p>
        </p:txBody>
      </p:sp>
      <p:sp>
        <p:nvSpPr>
          <p:cNvPr id="3" name="Content Placeholder 2"/>
          <p:cNvSpPr>
            <a:spLocks noGrp="1"/>
          </p:cNvSpPr>
          <p:nvPr>
            <p:ph idx="1"/>
          </p:nvPr>
        </p:nvSpPr>
        <p:spPr>
          <a:xfrm>
            <a:off x="611560" y="1700808"/>
            <a:ext cx="7992887" cy="4824536"/>
          </a:xfrm>
        </p:spPr>
        <p:txBody>
          <a:bodyPr>
            <a:normAutofit fontScale="92500" lnSpcReduction="10000"/>
          </a:bodyPr>
          <a:lstStyle/>
          <a:p>
            <a:r>
              <a:rPr lang="en-US" sz="2800" dirty="0"/>
              <a:t>Developed to improve standards and results </a:t>
            </a:r>
            <a:r>
              <a:rPr lang="en-US" sz="2200" dirty="0"/>
              <a:t>(e.g. PISA)</a:t>
            </a:r>
          </a:p>
          <a:p>
            <a:r>
              <a:rPr lang="en-US" sz="3000" dirty="0"/>
              <a:t>Inspected by </a:t>
            </a:r>
            <a:r>
              <a:rPr lang="en-US" sz="4000" dirty="0"/>
              <a:t>Estyn</a:t>
            </a:r>
            <a:r>
              <a:rPr lang="en-US" sz="2800" dirty="0"/>
              <a:t> </a:t>
            </a:r>
            <a:r>
              <a:rPr lang="en-US" sz="2200" dirty="0"/>
              <a:t>(</a:t>
            </a:r>
            <a:r>
              <a:rPr lang="en-US" sz="2200" i="1" dirty="0"/>
              <a:t>Estyn</a:t>
            </a:r>
            <a:r>
              <a:rPr lang="en-US" sz="2200" dirty="0"/>
              <a:t> is a Welsh word meaning 'to reach out' and 'to stretch’),  </a:t>
            </a:r>
            <a:r>
              <a:rPr lang="en-US" sz="2600" dirty="0"/>
              <a:t>whose purpose is to inspect quality and standards in education and training in Wales.</a:t>
            </a:r>
          </a:p>
          <a:p>
            <a:r>
              <a:rPr lang="en-US" sz="2800" dirty="0"/>
              <a:t>According to WISERD*, “Although the MCS results do show some variation in literacy and numeracy levels between England and Wales, Taylor et al.’s conclusion is that there is no single story of ‘success’ suggesting that one education system is ‘better’ than the other.” </a:t>
            </a:r>
            <a:r>
              <a:rPr lang="en-US" sz="2300" dirty="0"/>
              <a:t>(NAW report, 2013)</a:t>
            </a:r>
            <a:br>
              <a:rPr lang="en-US" sz="2300" dirty="0"/>
            </a:br>
            <a:br>
              <a:rPr lang="en-US" sz="2300" dirty="0"/>
            </a:br>
            <a:r>
              <a:rPr lang="en-US" sz="2300" dirty="0"/>
              <a:t>[*Wales Institute for Social &amp; Economic Research, Data and Methods]</a:t>
            </a:r>
          </a:p>
          <a:p>
            <a:endParaRPr lang="en-US" dirty="0"/>
          </a:p>
        </p:txBody>
      </p:sp>
    </p:spTree>
    <p:extLst>
      <p:ext uri="{BB962C8B-B14F-4D97-AF65-F5344CB8AC3E}">
        <p14:creationId xmlns:p14="http://schemas.microsoft.com/office/powerpoint/2010/main" val="6851857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2494" y="1772816"/>
            <a:ext cx="7704856" cy="4896543"/>
          </a:xfrm>
        </p:spPr>
        <p:txBody>
          <a:bodyPr>
            <a:noAutofit/>
          </a:bodyPr>
          <a:lstStyle/>
          <a:p>
            <a:pPr marL="0" indent="0" fontAlgn="base">
              <a:buNone/>
            </a:pPr>
            <a:r>
              <a:rPr lang="en-US" sz="2400" dirty="0"/>
              <a:t>Donaldson recommends that the entirety of the school curriculum should be designed to help all children and young people to become:</a:t>
            </a:r>
          </a:p>
          <a:p>
            <a:pPr marL="342900" indent="-342900" fontAlgn="base">
              <a:buFont typeface="+mj-lt"/>
              <a:buAutoNum type="arabicPeriod"/>
            </a:pPr>
            <a:r>
              <a:rPr lang="en-US" sz="2400" dirty="0"/>
              <a:t>ambitious, capable learners, ready to learn throughout their lives</a:t>
            </a:r>
          </a:p>
          <a:p>
            <a:pPr marL="342900" indent="-342900" fontAlgn="base">
              <a:buFont typeface="+mj-lt"/>
              <a:buAutoNum type="arabicPeriod"/>
            </a:pPr>
            <a:r>
              <a:rPr lang="en-US" sz="2400" dirty="0"/>
              <a:t>enterprising, creative contributors, ready to play a full part in life and work</a:t>
            </a:r>
          </a:p>
          <a:p>
            <a:pPr marL="342900" indent="-342900" fontAlgn="base">
              <a:buFont typeface="+mj-lt"/>
              <a:buAutoNum type="arabicPeriod"/>
            </a:pPr>
            <a:r>
              <a:rPr lang="en-US" sz="2400" dirty="0"/>
              <a:t>ethical, informed citizens of Wales and the world , ready to be citizens of Wales and the world</a:t>
            </a:r>
          </a:p>
          <a:p>
            <a:pPr marL="342900" indent="-342900" fontAlgn="base">
              <a:buFont typeface="+mj-lt"/>
              <a:buAutoNum type="arabicPeriod"/>
            </a:pPr>
            <a:r>
              <a:rPr lang="en-US" sz="2400" dirty="0"/>
              <a:t>healthy, confident individuals, ready to lead fulfilling lives as valued members of society</a:t>
            </a:r>
          </a:p>
        </p:txBody>
      </p:sp>
      <p:sp>
        <p:nvSpPr>
          <p:cNvPr id="5" name="Title 1"/>
          <p:cNvSpPr txBox="1">
            <a:spLocks/>
          </p:cNvSpPr>
          <p:nvPr/>
        </p:nvSpPr>
        <p:spPr bwMode="black">
          <a:xfrm>
            <a:off x="722495" y="116632"/>
            <a:ext cx="7704856" cy="864096"/>
          </a:xfrm>
          <a:prstGeom prst="rect">
            <a:avLst/>
          </a:prstGeom>
          <a:solidFill>
            <a:srgbClr val="FFFFFF"/>
          </a:solidFill>
          <a:ln w="31750" cap="sq">
            <a:solidFill>
              <a:srgbClr val="404040"/>
            </a:solidFill>
            <a:miter lim="800000"/>
          </a:ln>
        </p:spPr>
        <p:txBody>
          <a:bodyPr vert="horz" lIns="182880" tIns="182880" rIns="182880" bIns="182880" rtlCol="0" anchor="ctr">
            <a:normAutofit fontScale="97500"/>
          </a:bodyPr>
          <a:lst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a:lstStyle>
          <a:p>
            <a:r>
              <a:rPr lang="en-US" sz="1800" dirty="0"/>
              <a:t>Donaldson (2015)</a:t>
            </a:r>
            <a:br>
              <a:rPr lang="en-US" sz="1800" dirty="0"/>
            </a:br>
            <a:r>
              <a:rPr lang="en-US" sz="1800" dirty="0"/>
              <a:t>the Donaldson Report</a:t>
            </a:r>
          </a:p>
        </p:txBody>
      </p:sp>
      <p:sp>
        <p:nvSpPr>
          <p:cNvPr id="6" name="Rectangle 5"/>
          <p:cNvSpPr/>
          <p:nvPr/>
        </p:nvSpPr>
        <p:spPr>
          <a:xfrm>
            <a:off x="794502" y="1124744"/>
            <a:ext cx="7521914" cy="369332"/>
          </a:xfrm>
          <a:prstGeom prst="rect">
            <a:avLst/>
          </a:prstGeom>
        </p:spPr>
        <p:txBody>
          <a:bodyPr wrap="square">
            <a:spAutoFit/>
          </a:bodyPr>
          <a:lstStyle/>
          <a:p>
            <a:pPr algn="ctr" fontAlgn="base"/>
            <a:r>
              <a:rPr lang="en-US" dirty="0"/>
              <a:t>Independent Review of Curriculum and Assessment Arrangements in Wales</a:t>
            </a:r>
          </a:p>
        </p:txBody>
      </p:sp>
    </p:spTree>
    <p:extLst>
      <p:ext uri="{BB962C8B-B14F-4D97-AF65-F5344CB8AC3E}">
        <p14:creationId xmlns:p14="http://schemas.microsoft.com/office/powerpoint/2010/main" val="916880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5" y="260648"/>
            <a:ext cx="8352928" cy="720080"/>
          </a:xfrm>
        </p:spPr>
        <p:txBody>
          <a:bodyPr>
            <a:normAutofit fontScale="90000"/>
          </a:bodyPr>
          <a:lstStyle/>
          <a:p>
            <a:r>
              <a:rPr lang="en-US" sz="1800" dirty="0"/>
              <a:t>Donaldson</a:t>
            </a:r>
            <a:br>
              <a:rPr lang="en-US" sz="1800" dirty="0"/>
            </a:br>
            <a:r>
              <a:rPr lang="en-US" sz="1800" dirty="0"/>
              <a:t>the Donaldson Report</a:t>
            </a:r>
          </a:p>
        </p:txBody>
      </p:sp>
      <p:sp>
        <p:nvSpPr>
          <p:cNvPr id="3" name="Content Placeholder 2"/>
          <p:cNvSpPr>
            <a:spLocks noGrp="1"/>
          </p:cNvSpPr>
          <p:nvPr>
            <p:ph idx="1"/>
          </p:nvPr>
        </p:nvSpPr>
        <p:spPr>
          <a:xfrm>
            <a:off x="467544" y="1124744"/>
            <a:ext cx="8424936" cy="5544616"/>
          </a:xfrm>
        </p:spPr>
        <p:txBody>
          <a:bodyPr>
            <a:noAutofit/>
          </a:bodyPr>
          <a:lstStyle/>
          <a:p>
            <a:pPr marL="0" indent="0" fontAlgn="base">
              <a:buNone/>
            </a:pPr>
            <a:r>
              <a:rPr lang="en-US" sz="2400" dirty="0"/>
              <a:t>Some key points:</a:t>
            </a:r>
          </a:p>
          <a:p>
            <a:pPr marL="0" indent="0" fontAlgn="base">
              <a:buNone/>
            </a:pPr>
            <a:r>
              <a:rPr lang="en-US" sz="2400" dirty="0"/>
              <a:t>The Review proposes that literacy, numeracy and digital competence should be </a:t>
            </a:r>
            <a:r>
              <a:rPr lang="en-US" sz="2400" b="1" dirty="0"/>
              <a:t>the responsibility of all teachers</a:t>
            </a:r>
            <a:r>
              <a:rPr lang="en-US" sz="2400" dirty="0"/>
              <a:t>.</a:t>
            </a:r>
          </a:p>
          <a:p>
            <a:pPr marL="0" indent="0" fontAlgn="base">
              <a:buNone/>
            </a:pPr>
            <a:r>
              <a:rPr lang="en-US" sz="2400" dirty="0"/>
              <a:t>The place of the </a:t>
            </a:r>
            <a:r>
              <a:rPr lang="en-US" sz="2400" b="1" dirty="0"/>
              <a:t>Welsh language </a:t>
            </a:r>
            <a:r>
              <a:rPr lang="en-US" sz="2400" dirty="0"/>
              <a:t>in the curriculum needs to be strengthened.</a:t>
            </a:r>
          </a:p>
          <a:p>
            <a:pPr marL="0" indent="0" fontAlgn="base">
              <a:buNone/>
            </a:pPr>
            <a:r>
              <a:rPr lang="en-US" sz="2400" dirty="0"/>
              <a:t>The Review proposes that the current </a:t>
            </a:r>
            <a:r>
              <a:rPr lang="en-US" sz="2400" b="1" dirty="0"/>
              <a:t>separation of the curriculum into phases and key stages should be removed</a:t>
            </a:r>
            <a:r>
              <a:rPr lang="en-US" sz="2400" dirty="0"/>
              <a:t>.</a:t>
            </a:r>
          </a:p>
          <a:p>
            <a:pPr marL="0" indent="0" fontAlgn="base">
              <a:buNone/>
            </a:pPr>
            <a:r>
              <a:rPr lang="en-US" sz="2400" dirty="0"/>
              <a:t>The Review proposes that depth and progression in learning should be described through Progression Steps, which each encompass a range of </a:t>
            </a:r>
            <a:r>
              <a:rPr lang="en-US" sz="2400" b="1" dirty="0"/>
              <a:t>Achievement Outcomes</a:t>
            </a:r>
            <a:r>
              <a:rPr lang="en-US" sz="2400" dirty="0"/>
              <a:t>.</a:t>
            </a:r>
          </a:p>
          <a:p>
            <a:pPr marL="0" indent="0" fontAlgn="base">
              <a:buNone/>
            </a:pPr>
            <a:r>
              <a:rPr lang="en-US" sz="2400" dirty="0"/>
              <a:t>The recommendations of the Review have </a:t>
            </a:r>
            <a:r>
              <a:rPr lang="en-US" sz="2400" b="1" dirty="0"/>
              <a:t>major implications for the professional development of teachers</a:t>
            </a:r>
            <a:r>
              <a:rPr lang="en-US" sz="2400" dirty="0"/>
              <a:t> and other practitioners</a:t>
            </a:r>
          </a:p>
        </p:txBody>
      </p:sp>
    </p:spTree>
    <p:extLst>
      <p:ext uri="{BB962C8B-B14F-4D97-AF65-F5344CB8AC3E}">
        <p14:creationId xmlns:p14="http://schemas.microsoft.com/office/powerpoint/2010/main" val="1813513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609600" y="787400"/>
            <a:ext cx="7924800" cy="5283200"/>
          </a:xfrm>
          <a:prstGeom prst="rect">
            <a:avLst/>
          </a:prstGeom>
          <a:ln>
            <a:solidFill>
              <a:schemeClr val="accent1"/>
            </a:solidFill>
          </a:ln>
        </p:spPr>
      </p:pic>
    </p:spTree>
    <p:extLst>
      <p:ext uri="{BB962C8B-B14F-4D97-AF65-F5344CB8AC3E}">
        <p14:creationId xmlns:p14="http://schemas.microsoft.com/office/powerpoint/2010/main" val="433936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3" y="460636"/>
            <a:ext cx="7848872" cy="1188720"/>
          </a:xfrm>
        </p:spPr>
        <p:txBody>
          <a:bodyPr/>
          <a:lstStyle/>
          <a:p>
            <a:r>
              <a:rPr lang="en-US" dirty="0"/>
              <a:t>Developing Literacy skills in wales : the challenges</a:t>
            </a:r>
          </a:p>
        </p:txBody>
      </p:sp>
      <p:sp>
        <p:nvSpPr>
          <p:cNvPr id="3" name="Content Placeholder 2"/>
          <p:cNvSpPr>
            <a:spLocks noGrp="1"/>
          </p:cNvSpPr>
          <p:nvPr>
            <p:ph idx="1"/>
          </p:nvPr>
        </p:nvSpPr>
        <p:spPr>
          <a:xfrm>
            <a:off x="539553" y="2060848"/>
            <a:ext cx="7848871" cy="4104456"/>
          </a:xfrm>
        </p:spPr>
        <p:txBody>
          <a:bodyPr>
            <a:noAutofit/>
          </a:bodyPr>
          <a:lstStyle/>
          <a:p>
            <a:pPr marL="0" indent="0">
              <a:lnSpc>
                <a:spcPts val="3080"/>
              </a:lnSpc>
              <a:spcBef>
                <a:spcPts val="0"/>
              </a:spcBef>
              <a:buNone/>
            </a:pPr>
            <a:r>
              <a:rPr lang="en-US" sz="2400" dirty="0"/>
              <a:t>‘The quality and extent of the support for schools to develop pupils’ literacy have been variable and have had limited impact. In a minority of schools, the local authority or consortium has provided training on reading behaviours, tactical teaching and the use of the LNF diagnostic tools. However, in a majority of schools, this support has not been available and there have been limited opportunities to share best practice with other schools. Many of the schools visited were dissatisfied with the support offered to them by the local authority and the regional consortium.’ </a:t>
            </a:r>
            <a:r>
              <a:rPr lang="en-US" sz="2000" dirty="0"/>
              <a:t>(Estyn 2015)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32656"/>
            <a:ext cx="7488833" cy="1188720"/>
          </a:xfrm>
        </p:spPr>
        <p:txBody>
          <a:bodyPr/>
          <a:lstStyle/>
          <a:p>
            <a:r>
              <a:rPr lang="en-US" dirty="0"/>
              <a:t>Constraints evident in ITT</a:t>
            </a:r>
          </a:p>
        </p:txBody>
      </p:sp>
      <p:sp>
        <p:nvSpPr>
          <p:cNvPr id="3" name="Content Placeholder 2"/>
          <p:cNvSpPr>
            <a:spLocks noGrp="1"/>
          </p:cNvSpPr>
          <p:nvPr>
            <p:ph idx="1"/>
          </p:nvPr>
        </p:nvSpPr>
        <p:spPr>
          <a:xfrm>
            <a:off x="827584" y="1772816"/>
            <a:ext cx="7488833" cy="4968552"/>
          </a:xfrm>
        </p:spPr>
        <p:txBody>
          <a:bodyPr>
            <a:noAutofit/>
          </a:bodyPr>
          <a:lstStyle/>
          <a:p>
            <a:pPr marL="0" indent="0">
              <a:buNone/>
            </a:pPr>
            <a:r>
              <a:rPr lang="en-US" sz="2400" dirty="0"/>
              <a:t>Trainees and mentors hold contradictory views about literacy;</a:t>
            </a:r>
          </a:p>
          <a:p>
            <a:pPr>
              <a:buFont typeface="Wingdings" charset="2"/>
              <a:buChar char="²"/>
            </a:pPr>
            <a:r>
              <a:rPr lang="en-US" sz="2400" dirty="0"/>
              <a:t>There is inconsistency of practice in schools;</a:t>
            </a:r>
          </a:p>
          <a:p>
            <a:pPr>
              <a:buFont typeface="Wingdings" charset="2"/>
              <a:buChar char="²"/>
            </a:pPr>
            <a:r>
              <a:rPr lang="en-US" sz="2400" dirty="0"/>
              <a:t>Tendency to use de-contextualised  activities for grammar teaching in secondary schools;</a:t>
            </a:r>
          </a:p>
          <a:p>
            <a:pPr>
              <a:buFont typeface="Wingdings" charset="2"/>
              <a:buChar char="²"/>
            </a:pPr>
            <a:r>
              <a:rPr lang="en-US" sz="2400" dirty="0"/>
              <a:t>Need to be aware of descriptive grammar approach;</a:t>
            </a:r>
          </a:p>
          <a:p>
            <a:pPr>
              <a:buFont typeface="Wingdings" charset="2"/>
              <a:buChar char="²"/>
            </a:pPr>
            <a:r>
              <a:rPr lang="en-US" sz="2400" dirty="0"/>
              <a:t>Lack of appropriate CPD for mentors;</a:t>
            </a:r>
          </a:p>
          <a:p>
            <a:pPr>
              <a:buFont typeface="Wingdings" charset="2"/>
              <a:buChar char="²"/>
            </a:pPr>
            <a:r>
              <a:rPr lang="en-US" sz="2400" dirty="0"/>
              <a:t>What do trainees and mentors understand by the term ‘literacy?</a:t>
            </a:r>
          </a:p>
          <a:p>
            <a:pPr>
              <a:buFont typeface="Wingdings" charset="2"/>
              <a:buChar char="²"/>
            </a:pPr>
            <a:r>
              <a:rPr lang="en-US" sz="2400" dirty="0"/>
              <a:t>Need to link with previous research: </a:t>
            </a:r>
            <a:r>
              <a:rPr lang="en-US" sz="2000" dirty="0"/>
              <a:t>e.g. Myhill and Watson, 2014, University of Exeter.</a:t>
            </a:r>
          </a:p>
          <a:p>
            <a:pPr>
              <a:buFont typeface="Wingdings" charset="2"/>
              <a:buChar char="²"/>
            </a:pPr>
            <a:endParaRPr lang="en-US" sz="2400" dirty="0"/>
          </a:p>
          <a:p>
            <a:endParaRPr lang="en-US" sz="2400" dirty="0"/>
          </a:p>
          <a:p>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9" y="836712"/>
            <a:ext cx="7776863" cy="1188720"/>
          </a:xfrm>
        </p:spPr>
        <p:txBody>
          <a:bodyPr/>
          <a:lstStyle/>
          <a:p>
            <a:r>
              <a:rPr lang="en-US" dirty="0"/>
              <a:t>LNF + Donaldson + WG = ?</a:t>
            </a:r>
          </a:p>
        </p:txBody>
      </p:sp>
      <p:sp>
        <p:nvSpPr>
          <p:cNvPr id="3" name="Content Placeholder 2"/>
          <p:cNvSpPr>
            <a:spLocks noGrp="1"/>
          </p:cNvSpPr>
          <p:nvPr>
            <p:ph idx="1"/>
          </p:nvPr>
        </p:nvSpPr>
        <p:spPr>
          <a:xfrm>
            <a:off x="1367644" y="2636912"/>
            <a:ext cx="6408712" cy="3101983"/>
          </a:xfrm>
        </p:spPr>
        <p:txBody>
          <a:bodyPr>
            <a:normAutofit/>
          </a:bodyPr>
          <a:lstStyle/>
          <a:p>
            <a:pPr marL="0" indent="0" algn="ctr">
              <a:buNone/>
            </a:pPr>
            <a:r>
              <a:rPr lang="en-US" sz="2800" dirty="0"/>
              <a:t>“An extensive and sustained programme of professional learning should be developed to ensure that the implications of the Review recommendations for the skills and knowledge of teachers and other practitioners are fully met.”  </a:t>
            </a:r>
            <a:br>
              <a:rPr lang="en-US" sz="2800" dirty="0"/>
            </a:br>
            <a:r>
              <a:rPr lang="en-US" sz="2200" dirty="0"/>
              <a:t>(Donaldson 2015)</a:t>
            </a:r>
          </a:p>
          <a:p>
            <a:pPr algn="ctr"/>
            <a:endParaRPr lang="en-US" sz="2800" dirty="0"/>
          </a:p>
        </p:txBody>
      </p:sp>
    </p:spTree>
    <p:extLst>
      <p:ext uri="{BB962C8B-B14F-4D97-AF65-F5344CB8AC3E}">
        <p14:creationId xmlns:p14="http://schemas.microsoft.com/office/powerpoint/2010/main" val="2115898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80120"/>
          </a:xfrm>
        </p:spPr>
        <p:txBody>
          <a:bodyPr>
            <a:noAutofit/>
          </a:bodyPr>
          <a:lstStyle/>
          <a:p>
            <a:r>
              <a:rPr lang="en-GB" sz="2800" dirty="0"/>
              <a:t>From ‘learning about’, </a:t>
            </a:r>
            <a:br>
              <a:rPr lang="en-GB" sz="2800" dirty="0"/>
            </a:br>
            <a:r>
              <a:rPr lang="en-GB" sz="2800" dirty="0"/>
              <a:t>to ‘learning to’</a:t>
            </a:r>
          </a:p>
        </p:txBody>
      </p:sp>
      <p:sp>
        <p:nvSpPr>
          <p:cNvPr id="3" name="Content Placeholder 2"/>
          <p:cNvSpPr>
            <a:spLocks noGrp="1"/>
          </p:cNvSpPr>
          <p:nvPr>
            <p:ph idx="1"/>
          </p:nvPr>
        </p:nvSpPr>
        <p:spPr>
          <a:xfrm>
            <a:off x="251520" y="1556792"/>
            <a:ext cx="7992888" cy="5256584"/>
          </a:xfrm>
        </p:spPr>
        <p:txBody>
          <a:bodyPr>
            <a:normAutofit/>
          </a:bodyPr>
          <a:lstStyle/>
          <a:p>
            <a:r>
              <a:rPr lang="en-GB" sz="2200" dirty="0"/>
              <a:t>According to the Donaldson report, developing competence in literacy must be done through "a sound understanding of [the skills’] essential components …".  </a:t>
            </a:r>
          </a:p>
          <a:p>
            <a:pPr lvl="1"/>
            <a:r>
              <a:rPr lang="en-GB" sz="2200" dirty="0"/>
              <a:t>It follows that we need teachers who are confident in a sound understanding of language and its different uses and purposes – and how it works</a:t>
            </a:r>
          </a:p>
          <a:p>
            <a:r>
              <a:rPr lang="en-GB" sz="2200" dirty="0"/>
              <a:t>Given that the LNF includes "significant moves away from ‘learning about’ to ‘</a:t>
            </a:r>
            <a:r>
              <a:rPr lang="en-GB" sz="2200" b="1" dirty="0"/>
              <a:t>learning to</a:t>
            </a:r>
            <a:r>
              <a:rPr lang="en-GB" sz="2200" dirty="0"/>
              <a:t>’", we need to support teachers in developing their confidence and competence, including how language works and how it is used</a:t>
            </a:r>
          </a:p>
          <a:p>
            <a:pPr lvl="1"/>
            <a:r>
              <a:rPr lang="en-GB" sz="2200" dirty="0"/>
              <a:t>Learning to play with language</a:t>
            </a:r>
          </a:p>
          <a:p>
            <a:pPr lvl="1"/>
            <a:r>
              <a:rPr lang="en-GB" sz="2200" dirty="0"/>
              <a:t>Learning to question language</a:t>
            </a:r>
          </a:p>
          <a:p>
            <a:pPr lvl="1"/>
            <a:r>
              <a:rPr lang="en-GB" sz="2200" dirty="0"/>
              <a:t>Learning to manipulate language, etc.</a:t>
            </a:r>
          </a:p>
        </p:txBody>
      </p:sp>
    </p:spTree>
    <p:extLst>
      <p:ext uri="{BB962C8B-B14F-4D97-AF65-F5344CB8AC3E}">
        <p14:creationId xmlns:p14="http://schemas.microsoft.com/office/powerpoint/2010/main" val="1349088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936104"/>
          </a:xfrm>
        </p:spPr>
        <p:txBody>
          <a:bodyPr>
            <a:normAutofit fontScale="90000"/>
          </a:bodyPr>
          <a:lstStyle/>
          <a:p>
            <a:r>
              <a:rPr lang="en-GB" sz="3600" dirty="0"/>
              <a:t>LLAWEN </a:t>
            </a:r>
            <a:r>
              <a:rPr lang="en-GB" sz="2200" dirty="0"/>
              <a:t>(merry)</a:t>
            </a:r>
            <a:br>
              <a:rPr lang="en-GB" sz="3600" dirty="0"/>
            </a:br>
            <a:r>
              <a:rPr lang="en-GB" sz="2200" dirty="0"/>
              <a:t>2015</a:t>
            </a:r>
          </a:p>
        </p:txBody>
      </p:sp>
      <p:sp>
        <p:nvSpPr>
          <p:cNvPr id="3" name="Content Placeholder 2"/>
          <p:cNvSpPr>
            <a:spLocks noGrp="1"/>
          </p:cNvSpPr>
          <p:nvPr>
            <p:ph idx="1"/>
          </p:nvPr>
        </p:nvSpPr>
        <p:spPr>
          <a:xfrm>
            <a:off x="457200" y="1244600"/>
            <a:ext cx="8563024" cy="5280744"/>
          </a:xfrm>
        </p:spPr>
        <p:txBody>
          <a:bodyPr>
            <a:normAutofit/>
          </a:bodyPr>
          <a:lstStyle/>
          <a:p>
            <a:pPr marL="0" indent="0">
              <a:buNone/>
            </a:pPr>
            <a:r>
              <a:rPr lang="en-GB" sz="2400" baseline="0" dirty="0"/>
              <a:t>Network of researchers</a:t>
            </a:r>
            <a:r>
              <a:rPr lang="en-GB" sz="2400" dirty="0"/>
              <a:t>, practitioners and government</a:t>
            </a:r>
            <a:endParaRPr lang="en-GB" sz="2400" baseline="0" dirty="0"/>
          </a:p>
          <a:p>
            <a:pPr marL="0" indent="0">
              <a:buNone/>
            </a:pPr>
            <a:r>
              <a:rPr lang="en-GB" sz="2400" baseline="0" dirty="0"/>
              <a:t>Pan-Wales language</a:t>
            </a:r>
            <a:r>
              <a:rPr lang="en-GB" sz="2400" dirty="0"/>
              <a:t> awareness training to make the LNF meaningful to teachers. We aim to offer evidence-based training that will show teachers where they can go with the LNF</a:t>
            </a:r>
          </a:p>
        </p:txBody>
      </p:sp>
      <p:grpSp>
        <p:nvGrpSpPr>
          <p:cNvPr id="4" name="Group 3"/>
          <p:cNvGrpSpPr/>
          <p:nvPr/>
        </p:nvGrpSpPr>
        <p:grpSpPr>
          <a:xfrm>
            <a:off x="5406144" y="3872862"/>
            <a:ext cx="3528392" cy="1870958"/>
            <a:chOff x="2555776" y="4653136"/>
            <a:chExt cx="4320480" cy="2146176"/>
          </a:xfrm>
        </p:grpSpPr>
        <p:pic>
          <p:nvPicPr>
            <p:cNvPr id="5" name="Picture 4" descr="universitylogo-cmyk.png"/>
            <p:cNvPicPr>
              <a:picLocks noChangeAspect="1"/>
            </p:cNvPicPr>
            <p:nvPr/>
          </p:nvPicPr>
          <p:blipFill>
            <a:blip r:embed="rId2" cstate="print"/>
            <a:stretch>
              <a:fillRect/>
            </a:stretch>
          </p:blipFill>
          <p:spPr>
            <a:xfrm>
              <a:off x="2555776" y="4653136"/>
              <a:ext cx="1008112" cy="970355"/>
            </a:xfrm>
            <a:prstGeom prst="rect">
              <a:avLst/>
            </a:prstGeom>
          </p:spPr>
        </p:pic>
        <p:pic>
          <p:nvPicPr>
            <p:cNvPr id="6" name="Picture 5" descr="https://pbs.twimg.com/profile_images/545602707856183296/IjLiHDWp_bigger.jpeg"/>
            <p:cNvPicPr>
              <a:picLocks noChangeAspect="1" noChangeArrowheads="1"/>
            </p:cNvPicPr>
            <p:nvPr/>
          </p:nvPicPr>
          <p:blipFill>
            <a:blip r:embed="rId3" cstate="print"/>
            <a:srcRect/>
            <a:stretch>
              <a:fillRect/>
            </a:stretch>
          </p:blipFill>
          <p:spPr bwMode="auto">
            <a:xfrm>
              <a:off x="2555776" y="5661248"/>
              <a:ext cx="1008112" cy="1008112"/>
            </a:xfrm>
            <a:prstGeom prst="rect">
              <a:avLst/>
            </a:prstGeom>
            <a:noFill/>
          </p:spPr>
        </p:pic>
        <p:pic>
          <p:nvPicPr>
            <p:cNvPr id="7" name="Picture 10" descr="Home page of UWE Bristol"/>
            <p:cNvPicPr>
              <a:picLocks noChangeAspect="1" noChangeArrowheads="1"/>
            </p:cNvPicPr>
            <p:nvPr/>
          </p:nvPicPr>
          <p:blipFill>
            <a:blip r:embed="rId4" cstate="print"/>
            <a:srcRect/>
            <a:stretch>
              <a:fillRect/>
            </a:stretch>
          </p:blipFill>
          <p:spPr bwMode="auto">
            <a:xfrm>
              <a:off x="3720516" y="5589240"/>
              <a:ext cx="3083732" cy="1210072"/>
            </a:xfrm>
            <a:prstGeom prst="rect">
              <a:avLst/>
            </a:prstGeom>
            <a:noFill/>
          </p:spPr>
        </p:pic>
        <p:pic>
          <p:nvPicPr>
            <p:cNvPr id="8" name="Picture 12" descr="http://www.logospotter.co.uk/images/aberystwyth.gif"/>
            <p:cNvPicPr>
              <a:picLocks noChangeAspect="1" noChangeArrowheads="1"/>
            </p:cNvPicPr>
            <p:nvPr/>
          </p:nvPicPr>
          <p:blipFill>
            <a:blip r:embed="rId5" cstate="print"/>
            <a:srcRect/>
            <a:stretch>
              <a:fillRect/>
            </a:stretch>
          </p:blipFill>
          <p:spPr bwMode="auto">
            <a:xfrm>
              <a:off x="3707904" y="4653136"/>
              <a:ext cx="3168352" cy="792088"/>
            </a:xfrm>
            <a:prstGeom prst="rect">
              <a:avLst/>
            </a:prstGeom>
            <a:noFill/>
          </p:spPr>
        </p:pic>
      </p:grpSp>
      <p:sp>
        <p:nvSpPr>
          <p:cNvPr id="9" name="Content Placeholder 2"/>
          <p:cNvSpPr txBox="1">
            <a:spLocks/>
          </p:cNvSpPr>
          <p:nvPr/>
        </p:nvSpPr>
        <p:spPr>
          <a:xfrm>
            <a:off x="195660" y="2924944"/>
            <a:ext cx="5210484" cy="380012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endParaRPr lang="en-GB" sz="2000" dirty="0"/>
          </a:p>
          <a:p>
            <a:pPr lvl="1"/>
            <a:r>
              <a:rPr lang="en-GB" sz="2000" dirty="0"/>
              <a:t>Cardiff University (Lise Fontaine) Bangor University (Jessica Clapham), </a:t>
            </a:r>
          </a:p>
          <a:p>
            <a:pPr lvl="1"/>
            <a:r>
              <a:rPr lang="en-GB" sz="2000" dirty="0"/>
              <a:t>Aberystwyth University (Susan Chapman) and the University of the West England (Joan Foley)</a:t>
            </a:r>
          </a:p>
          <a:p>
            <a:pPr lvl="1"/>
            <a:r>
              <a:rPr lang="en-GB" sz="2000" dirty="0"/>
              <a:t>Founding partner members of LLAWEN include: Lindsey Thomas, Consultant. LT Education and the Bucks WRITE Project; Simon Wrigley, Consultant. National Writing Project; Yvonne Barnes, Cardiff University</a:t>
            </a:r>
          </a:p>
        </p:txBody>
      </p:sp>
      <p:sp>
        <p:nvSpPr>
          <p:cNvPr id="10" name="Rectangle 9"/>
          <p:cNvSpPr/>
          <p:nvPr/>
        </p:nvSpPr>
        <p:spPr>
          <a:xfrm>
            <a:off x="5406144" y="6002626"/>
            <a:ext cx="3702360" cy="369332"/>
          </a:xfrm>
          <a:prstGeom prst="rect">
            <a:avLst/>
          </a:prstGeom>
        </p:spPr>
        <p:txBody>
          <a:bodyPr wrap="none">
            <a:spAutoFit/>
          </a:bodyPr>
          <a:lstStyle/>
          <a:p>
            <a:r>
              <a:rPr lang="en-US" dirty="0"/>
              <a:t>http://blogs.cardiff.ac.uk/digitalwriting/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36680"/>
          </a:xfrm>
        </p:spPr>
        <p:txBody>
          <a:bodyPr>
            <a:normAutofit fontScale="90000"/>
          </a:bodyPr>
          <a:lstStyle/>
          <a:p>
            <a:r>
              <a:rPr lang="en-GB" sz="3600" dirty="0"/>
              <a:t>The mentoring project</a:t>
            </a:r>
          </a:p>
        </p:txBody>
      </p:sp>
      <p:sp>
        <p:nvSpPr>
          <p:cNvPr id="3" name="Content Placeholder 2"/>
          <p:cNvSpPr>
            <a:spLocks noGrp="1"/>
          </p:cNvSpPr>
          <p:nvPr>
            <p:ph idx="1"/>
          </p:nvPr>
        </p:nvSpPr>
        <p:spPr>
          <a:xfrm>
            <a:off x="457200" y="1609303"/>
            <a:ext cx="8229600" cy="4925144"/>
          </a:xfrm>
        </p:spPr>
        <p:txBody>
          <a:bodyPr>
            <a:normAutofit/>
          </a:bodyPr>
          <a:lstStyle/>
          <a:p>
            <a:r>
              <a:rPr lang="en-GB" sz="2600" baseline="0" dirty="0">
                <a:latin typeface="Times New Roman"/>
              </a:rPr>
              <a:t>The project seeks to equip practising teachers as mentors with trainees to develop an enabling language repertoire in their subject classrooms.</a:t>
            </a:r>
          </a:p>
          <a:p>
            <a:r>
              <a:rPr lang="en-GB" sz="2600" dirty="0">
                <a:latin typeface="Times New Roman"/>
              </a:rPr>
              <a:t>Aim is to develop a sustainable training programme for teachers and teachers-in-training.</a:t>
            </a:r>
          </a:p>
          <a:p>
            <a:r>
              <a:rPr lang="en-GB" sz="2600" dirty="0">
                <a:latin typeface="Times New Roman"/>
              </a:rPr>
              <a:t>We build on the Bucks WRITE </a:t>
            </a:r>
            <a:br>
              <a:rPr lang="en-GB" sz="2600" dirty="0">
                <a:latin typeface="Times New Roman"/>
              </a:rPr>
            </a:br>
            <a:r>
              <a:rPr lang="en-GB" sz="2600" dirty="0">
                <a:latin typeface="Times New Roman"/>
              </a:rPr>
              <a:t>project (Lindsey Thomas) </a:t>
            </a:r>
            <a:br>
              <a:rPr lang="en-GB" sz="2600" dirty="0">
                <a:latin typeface="Times New Roman"/>
              </a:rPr>
            </a:br>
            <a:r>
              <a:rPr lang="en-GB" sz="2600" dirty="0">
                <a:latin typeface="Times New Roman"/>
              </a:rPr>
              <a:t>as a model that will be adapted </a:t>
            </a:r>
            <a:br>
              <a:rPr lang="en-GB" sz="2600" dirty="0">
                <a:latin typeface="Times New Roman"/>
              </a:rPr>
            </a:br>
            <a:r>
              <a:rPr lang="en-GB" sz="2600" dirty="0">
                <a:latin typeface="Times New Roman"/>
              </a:rPr>
              <a:t>for use with mentors in schools.</a:t>
            </a:r>
          </a:p>
          <a:p>
            <a:endParaRPr lang="en-GB" sz="2400" dirty="0">
              <a:latin typeface="Times New Roman"/>
            </a:endParaRPr>
          </a:p>
          <a:p>
            <a:endParaRPr lang="en-GB" sz="2400" dirty="0">
              <a:latin typeface="Times New Roman"/>
            </a:endParaRPr>
          </a:p>
        </p:txBody>
      </p:sp>
      <p:pic>
        <p:nvPicPr>
          <p:cNvPr id="5" name="Content Placeholder 3" descr="IMG_1088.JPG"/>
          <p:cNvPicPr>
            <a:picLocks noChangeAspect="1"/>
          </p:cNvPicPr>
          <p:nvPr/>
        </p:nvPicPr>
        <p:blipFill>
          <a:blip r:embed="rId2" cstate="print"/>
          <a:stretch>
            <a:fillRect/>
          </a:stretch>
        </p:blipFill>
        <p:spPr>
          <a:xfrm>
            <a:off x="5220072" y="3922475"/>
            <a:ext cx="3483272" cy="2601703"/>
          </a:xfrm>
          <a:prstGeom prst="rect">
            <a:avLst/>
          </a:prstGeom>
          <a:ln>
            <a:solidFill>
              <a:schemeClr val="accent1"/>
            </a:solidFill>
          </a:ln>
        </p:spPr>
      </p:pic>
    </p:spTree>
    <p:extLst>
      <p:ext uri="{BB962C8B-B14F-4D97-AF65-F5344CB8AC3E}">
        <p14:creationId xmlns:p14="http://schemas.microsoft.com/office/powerpoint/2010/main" val="1669668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08688"/>
          </a:xfrm>
        </p:spPr>
        <p:txBody>
          <a:bodyPr>
            <a:normAutofit fontScale="90000"/>
          </a:bodyPr>
          <a:lstStyle/>
          <a:p>
            <a:r>
              <a:rPr lang="en-GB" sz="3600" dirty="0"/>
              <a:t>Buckinghamshire WRITE Project</a:t>
            </a:r>
          </a:p>
        </p:txBody>
      </p:sp>
      <p:pic>
        <p:nvPicPr>
          <p:cNvPr id="4" name="Picture 3" descr="IMG_1089.JPG"/>
          <p:cNvPicPr>
            <a:picLocks noChangeAspect="1"/>
          </p:cNvPicPr>
          <p:nvPr/>
        </p:nvPicPr>
        <p:blipFill>
          <a:blip r:embed="rId2" cstate="print"/>
          <a:stretch>
            <a:fillRect/>
          </a:stretch>
        </p:blipFill>
        <p:spPr>
          <a:xfrm>
            <a:off x="2126628" y="1602518"/>
            <a:ext cx="4890744" cy="3652963"/>
          </a:xfrm>
          <a:prstGeom prst="rect">
            <a:avLst/>
          </a:prstGeom>
          <a:ln>
            <a:solidFill>
              <a:schemeClr val="accent1"/>
            </a:solid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PILOT</a:t>
            </a:r>
          </a:p>
        </p:txBody>
      </p:sp>
      <p:sp>
        <p:nvSpPr>
          <p:cNvPr id="3" name="Content Placeholder 2"/>
          <p:cNvSpPr>
            <a:spLocks noGrp="1"/>
          </p:cNvSpPr>
          <p:nvPr>
            <p:ph idx="1"/>
          </p:nvPr>
        </p:nvSpPr>
        <p:spPr/>
        <p:txBody>
          <a:bodyPr/>
          <a:lstStyle/>
          <a:p>
            <a:r>
              <a:rPr lang="en-GB" sz="2400" dirty="0"/>
              <a:t>To develop teachers’ subject knowledge and expertise in teaching writing</a:t>
            </a:r>
          </a:p>
          <a:p>
            <a:r>
              <a:rPr lang="en-GB" sz="2400" dirty="0"/>
              <a:t>Through experimentation, evaluation and sharing, to develop models of best practice</a:t>
            </a:r>
          </a:p>
          <a:p>
            <a:r>
              <a:rPr lang="en-GB" sz="2400" dirty="0"/>
              <a:t>To build a group of specialist teachers of writing with the capacity to support others in their own schools and beyond</a:t>
            </a:r>
          </a:p>
          <a:p>
            <a:endParaRPr lang="en-GB" dirty="0"/>
          </a:p>
        </p:txBody>
      </p:sp>
    </p:spTree>
    <p:extLst>
      <p:ext uri="{BB962C8B-B14F-4D97-AF65-F5344CB8AC3E}">
        <p14:creationId xmlns:p14="http://schemas.microsoft.com/office/powerpoint/2010/main" val="912889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SYSTEMIC FUNCTIONAL LINGUISTICS</a:t>
            </a:r>
          </a:p>
        </p:txBody>
      </p:sp>
      <p:sp>
        <p:nvSpPr>
          <p:cNvPr id="3" name="Content Placeholder 2"/>
          <p:cNvSpPr>
            <a:spLocks noGrp="1"/>
          </p:cNvSpPr>
          <p:nvPr>
            <p:ph idx="1"/>
          </p:nvPr>
        </p:nvSpPr>
        <p:spPr/>
        <p:txBody>
          <a:bodyPr>
            <a:normAutofit/>
          </a:bodyPr>
          <a:lstStyle/>
          <a:p>
            <a:r>
              <a:rPr lang="en-GB" sz="2400" dirty="0"/>
              <a:t>Will teach all the terminology needed for the tests</a:t>
            </a:r>
          </a:p>
          <a:p>
            <a:r>
              <a:rPr lang="en-GB" sz="2400" dirty="0"/>
              <a:t>Focuses on how language makes meaning rather than on a set of rules (that often don’t seem to work)</a:t>
            </a:r>
          </a:p>
          <a:p>
            <a:r>
              <a:rPr lang="en-GB" sz="2400" dirty="0"/>
              <a:t>Provides useful insights for teachers supporting students</a:t>
            </a:r>
          </a:p>
        </p:txBody>
      </p:sp>
    </p:spTree>
    <p:extLst>
      <p:ext uri="{BB962C8B-B14F-4D97-AF65-F5344CB8AC3E}">
        <p14:creationId xmlns:p14="http://schemas.microsoft.com/office/powerpoint/2010/main" val="41989206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776" y="260648"/>
            <a:ext cx="8604447" cy="6597352"/>
          </a:xfrm>
        </p:spPr>
        <p:txBody>
          <a:bodyPr>
            <a:noAutofit/>
          </a:bodyPr>
          <a:lstStyle/>
          <a:p>
            <a:pPr marL="0" indent="0">
              <a:buNone/>
            </a:pPr>
            <a:r>
              <a:rPr lang="en-GB" dirty="0"/>
              <a:t>I am one of those people who find the study of grammar to be quite boring. I have no idea how I learned the grammar I know and I do think in the same way that some people can play music by ear; some people can have an innate sense of good grammar without being able to unpick, explain or teach it to someone else. I dislike categorising words and trying to fit them into boxes not least because as I am learning, the boxes or categories can have fuzzy or overlapping edges. I can categorize objects that are not open to interpretation quite happily but am confused by rules that begin with, ‘for the most part’ or ‘on the whole’ or ‘unless’ and especially, ‘except’. I am someone who knows what works or what doesn’t but could not put my finger on why either of these is the case.</a:t>
            </a:r>
            <a:endParaRPr lang="en-US" dirty="0"/>
          </a:p>
          <a:p>
            <a:pPr marL="0" indent="0">
              <a:buNone/>
            </a:pPr>
            <a:r>
              <a:rPr lang="en-GB" sz="1900" i="1" dirty="0"/>
              <a:t>In my own learning on this course I have been completely inspired by Lise Fontaine, the senior lecturer at Cardiff university who teaches about grammar in a way that it has made it accessible to me. Not only this, but through arguing with her about the need to even be able to categorise and analyse words and their function in a sentence, I have come to understand that for many people it is indeed very necessary. ‘Many people’ includes many of my students. I realise now that the children who were storming forward in their writing progress were the ones who also, like me, had no need to have the grammar explained. By reading and deconstructing good writing they were able to write with almost faultless grammar. Having now spent time teaching grammar rules and the categorisation of words in the context of function within a text, I see a marked impact on other children’s writing; the ones who have a need to understand how it all fits. I have also, more importantly, come to understand that just because I can write well; it does not mean my students will if I cannot explain the rules to them.</a:t>
            </a:r>
            <a:endParaRPr lang="en-US" sz="1900" dirty="0"/>
          </a:p>
        </p:txBody>
      </p:sp>
    </p:spTree>
    <p:extLst>
      <p:ext uri="{BB962C8B-B14F-4D97-AF65-F5344CB8AC3E}">
        <p14:creationId xmlns:p14="http://schemas.microsoft.com/office/powerpoint/2010/main" val="484611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Genre Pedagogy?</a:t>
            </a:r>
          </a:p>
        </p:txBody>
      </p:sp>
      <p:sp>
        <p:nvSpPr>
          <p:cNvPr id="3" name="Content Placeholder 2"/>
          <p:cNvSpPr>
            <a:spLocks noGrp="1"/>
          </p:cNvSpPr>
          <p:nvPr>
            <p:ph idx="1"/>
          </p:nvPr>
        </p:nvSpPr>
        <p:spPr/>
        <p:txBody>
          <a:bodyPr/>
          <a:lstStyle/>
          <a:p>
            <a:r>
              <a:rPr lang="en-GB" dirty="0"/>
              <a:t>More precise/ sensitive than the generic text types identified in the curriculum</a:t>
            </a:r>
          </a:p>
          <a:p>
            <a:r>
              <a:rPr lang="en-GB" dirty="0"/>
              <a:t>Supports teachers’ understanding of the texts they are using/ teaching</a:t>
            </a:r>
          </a:p>
          <a:p>
            <a:r>
              <a:rPr lang="en-GB" dirty="0"/>
              <a:t>Supports a coherent, purposeful approach to making texts</a:t>
            </a:r>
          </a:p>
          <a:p>
            <a:r>
              <a:rPr lang="en-GB" dirty="0"/>
              <a:t>Supports teaching of structure and planning</a:t>
            </a:r>
          </a:p>
          <a:p>
            <a:r>
              <a:rPr lang="en-GB" dirty="0"/>
              <a:t>Provides a shared language for discussing how texts work</a:t>
            </a:r>
          </a:p>
        </p:txBody>
      </p:sp>
    </p:spTree>
    <p:extLst>
      <p:ext uri="{BB962C8B-B14F-4D97-AF65-F5344CB8AC3E}">
        <p14:creationId xmlns:p14="http://schemas.microsoft.com/office/powerpoint/2010/main" val="31784952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5" y="987694"/>
            <a:ext cx="7076256" cy="1165717"/>
          </a:xfrm>
        </p:spPr>
        <p:txBody>
          <a:bodyPr/>
          <a:lstStyle/>
          <a:p>
            <a:endParaRPr lang="en-GB" dirty="0"/>
          </a:p>
        </p:txBody>
      </p:sp>
      <p:sp>
        <p:nvSpPr>
          <p:cNvPr id="3" name="Content Placeholder 2"/>
          <p:cNvSpPr>
            <a:spLocks noGrp="1"/>
          </p:cNvSpPr>
          <p:nvPr>
            <p:ph idx="1"/>
          </p:nvPr>
        </p:nvSpPr>
        <p:spPr/>
        <p:txBody>
          <a:bodyPr>
            <a:normAutofit/>
          </a:bodyPr>
          <a:lstStyle/>
          <a:p>
            <a:pPr fontAlgn="ctr"/>
            <a:endParaRPr lang="en-GB" dirty="0"/>
          </a:p>
        </p:txBody>
      </p:sp>
      <p:sp>
        <p:nvSpPr>
          <p:cNvPr id="4" name="Title 1"/>
          <p:cNvSpPr txBox="1">
            <a:spLocks/>
          </p:cNvSpPr>
          <p:nvPr/>
        </p:nvSpPr>
        <p:spPr bwMode="black">
          <a:xfrm>
            <a:off x="457200" y="274638"/>
            <a:ext cx="6491064" cy="706090"/>
          </a:xfrm>
          <a:prstGeom prst="rect">
            <a:avLst/>
          </a:prstGeom>
          <a:solidFill>
            <a:srgbClr val="FFFFFF"/>
          </a:solidFill>
          <a:ln w="31750" cap="sq">
            <a:solidFill>
              <a:srgbClr val="404040"/>
            </a:solidFill>
            <a:miter lim="800000"/>
          </a:ln>
        </p:spPr>
        <p:txBody>
          <a:bodyPr vert="horz" lIns="182880" tIns="182880" rIns="182880" bIns="182880" rtlCol="0" anchor="ctr">
            <a:normAutofit lnSpcReduction="10000"/>
          </a:bodyPr>
          <a:lst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a:lstStyle>
          <a:p>
            <a:r>
              <a:rPr lang="en-GB"/>
              <a:t>Approaches to literacy</a:t>
            </a:r>
            <a:endParaRPr lang="en-GB" dirty="0"/>
          </a:p>
        </p:txBody>
      </p:sp>
      <p:sp>
        <p:nvSpPr>
          <p:cNvPr id="5" name="Oval 4"/>
          <p:cNvSpPr/>
          <p:nvPr/>
        </p:nvSpPr>
        <p:spPr>
          <a:xfrm>
            <a:off x="755576" y="1196752"/>
            <a:ext cx="4968552" cy="4929411"/>
          </a:xfrm>
          <a:prstGeom prst="ellipse">
            <a:avLst/>
          </a:prstGeom>
          <a:solidFill>
            <a:schemeClr val="accent1">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p:cNvSpPr/>
          <p:nvPr/>
        </p:nvSpPr>
        <p:spPr>
          <a:xfrm>
            <a:off x="1907704" y="2348880"/>
            <a:ext cx="3600400" cy="3672408"/>
          </a:xfrm>
          <a:prstGeom prst="ellipse">
            <a:avLst/>
          </a:prstGeom>
          <a:solidFill>
            <a:schemeClr val="accent2">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p:cNvSpPr/>
          <p:nvPr/>
        </p:nvSpPr>
        <p:spPr>
          <a:xfrm>
            <a:off x="3131840" y="3717032"/>
            <a:ext cx="2088232" cy="2088232"/>
          </a:xfrm>
          <a:prstGeom prst="ellipse">
            <a:avLst/>
          </a:prstGeom>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28654" y="980728"/>
            <a:ext cx="2000509" cy="646331"/>
          </a:xfrm>
          <a:prstGeom prst="rect">
            <a:avLst/>
          </a:prstGeom>
          <a:noFill/>
        </p:spPr>
        <p:txBody>
          <a:bodyPr wrap="square" rtlCol="0">
            <a:spAutoFit/>
          </a:bodyPr>
          <a:lstStyle/>
          <a:p>
            <a:r>
              <a:rPr lang="en-GB" sz="3600" b="1" dirty="0">
                <a:solidFill>
                  <a:schemeClr val="tx2">
                    <a:lumMod val="50000"/>
                  </a:schemeClr>
                </a:solidFill>
              </a:rPr>
              <a:t>Context</a:t>
            </a:r>
          </a:p>
        </p:txBody>
      </p:sp>
      <p:sp>
        <p:nvSpPr>
          <p:cNvPr id="9" name="TextBox 8"/>
          <p:cNvSpPr txBox="1"/>
          <p:nvPr/>
        </p:nvSpPr>
        <p:spPr>
          <a:xfrm>
            <a:off x="1548516" y="1567053"/>
            <a:ext cx="1584176" cy="584775"/>
          </a:xfrm>
          <a:prstGeom prst="rect">
            <a:avLst/>
          </a:prstGeom>
          <a:noFill/>
        </p:spPr>
        <p:txBody>
          <a:bodyPr wrap="square" rtlCol="0">
            <a:spAutoFit/>
          </a:bodyPr>
          <a:lstStyle/>
          <a:p>
            <a:r>
              <a:rPr lang="en-GB" sz="3200" b="1" dirty="0">
                <a:solidFill>
                  <a:schemeClr val="tx2">
                    <a:lumMod val="50000"/>
                  </a:schemeClr>
                </a:solidFill>
              </a:rPr>
              <a:t>Text</a:t>
            </a:r>
          </a:p>
        </p:txBody>
      </p:sp>
      <p:sp>
        <p:nvSpPr>
          <p:cNvPr id="10" name="TextBox 9"/>
          <p:cNvSpPr txBox="1"/>
          <p:nvPr/>
        </p:nvSpPr>
        <p:spPr>
          <a:xfrm>
            <a:off x="1784897" y="1952020"/>
            <a:ext cx="2297575" cy="584775"/>
          </a:xfrm>
          <a:prstGeom prst="rect">
            <a:avLst/>
          </a:prstGeom>
          <a:noFill/>
        </p:spPr>
        <p:txBody>
          <a:bodyPr wrap="square" rtlCol="0">
            <a:spAutoFit/>
          </a:bodyPr>
          <a:lstStyle/>
          <a:p>
            <a:r>
              <a:rPr lang="en-GB" sz="3200" b="1" dirty="0">
                <a:solidFill>
                  <a:schemeClr val="tx2">
                    <a:lumMod val="50000"/>
                  </a:schemeClr>
                </a:solidFill>
              </a:rPr>
              <a:t>Paragraph</a:t>
            </a:r>
          </a:p>
        </p:txBody>
      </p:sp>
      <p:sp>
        <p:nvSpPr>
          <p:cNvPr id="11" name="TextBox 10"/>
          <p:cNvSpPr txBox="1"/>
          <p:nvPr/>
        </p:nvSpPr>
        <p:spPr>
          <a:xfrm>
            <a:off x="2590927" y="2586680"/>
            <a:ext cx="1814627" cy="523220"/>
          </a:xfrm>
          <a:prstGeom prst="rect">
            <a:avLst/>
          </a:prstGeom>
          <a:noFill/>
        </p:spPr>
        <p:txBody>
          <a:bodyPr wrap="square" rtlCol="0">
            <a:spAutoFit/>
          </a:bodyPr>
          <a:lstStyle/>
          <a:p>
            <a:r>
              <a:rPr lang="en-GB" sz="2800" b="1" dirty="0">
                <a:solidFill>
                  <a:schemeClr val="tx2">
                    <a:lumMod val="50000"/>
                  </a:schemeClr>
                </a:solidFill>
              </a:rPr>
              <a:t>sentence</a:t>
            </a:r>
          </a:p>
        </p:txBody>
      </p:sp>
      <p:sp>
        <p:nvSpPr>
          <p:cNvPr id="12" name="TextBox 11"/>
          <p:cNvSpPr txBox="1"/>
          <p:nvPr/>
        </p:nvSpPr>
        <p:spPr>
          <a:xfrm>
            <a:off x="2855264" y="3064314"/>
            <a:ext cx="2254210" cy="523220"/>
          </a:xfrm>
          <a:prstGeom prst="rect">
            <a:avLst/>
          </a:prstGeom>
          <a:noFill/>
        </p:spPr>
        <p:txBody>
          <a:bodyPr wrap="square" rtlCol="0">
            <a:spAutoFit/>
          </a:bodyPr>
          <a:lstStyle/>
          <a:p>
            <a:r>
              <a:rPr lang="en-GB" sz="2800" b="1" dirty="0">
                <a:solidFill>
                  <a:schemeClr val="tx2">
                    <a:lumMod val="50000"/>
                  </a:schemeClr>
                </a:solidFill>
              </a:rPr>
              <a:t>word group</a:t>
            </a:r>
          </a:p>
        </p:txBody>
      </p:sp>
      <p:sp>
        <p:nvSpPr>
          <p:cNvPr id="13" name="TextBox 12"/>
          <p:cNvSpPr txBox="1"/>
          <p:nvPr/>
        </p:nvSpPr>
        <p:spPr>
          <a:xfrm>
            <a:off x="3416035" y="3594501"/>
            <a:ext cx="1332574" cy="461665"/>
          </a:xfrm>
          <a:prstGeom prst="rect">
            <a:avLst/>
          </a:prstGeom>
          <a:noFill/>
        </p:spPr>
        <p:txBody>
          <a:bodyPr wrap="square" rtlCol="0">
            <a:spAutoFit/>
          </a:bodyPr>
          <a:lstStyle/>
          <a:p>
            <a:r>
              <a:rPr lang="en-GB" sz="2400" b="1" dirty="0">
                <a:solidFill>
                  <a:schemeClr val="bg1"/>
                </a:solidFill>
              </a:rPr>
              <a:t>word</a:t>
            </a:r>
          </a:p>
        </p:txBody>
      </p:sp>
      <p:sp>
        <p:nvSpPr>
          <p:cNvPr id="14" name="TextBox 13"/>
          <p:cNvSpPr txBox="1"/>
          <p:nvPr/>
        </p:nvSpPr>
        <p:spPr>
          <a:xfrm>
            <a:off x="3592134" y="4281509"/>
            <a:ext cx="1385941" cy="369332"/>
          </a:xfrm>
          <a:prstGeom prst="rect">
            <a:avLst/>
          </a:prstGeom>
          <a:noFill/>
        </p:spPr>
        <p:txBody>
          <a:bodyPr wrap="square" rtlCol="0">
            <a:spAutoFit/>
          </a:bodyPr>
          <a:lstStyle/>
          <a:p>
            <a:r>
              <a:rPr lang="en-GB" b="1" dirty="0">
                <a:solidFill>
                  <a:schemeClr val="bg1"/>
                </a:solidFill>
              </a:rPr>
              <a:t>syllable</a:t>
            </a:r>
          </a:p>
        </p:txBody>
      </p:sp>
      <p:sp>
        <p:nvSpPr>
          <p:cNvPr id="15" name="TextBox 14"/>
          <p:cNvSpPr txBox="1"/>
          <p:nvPr/>
        </p:nvSpPr>
        <p:spPr>
          <a:xfrm>
            <a:off x="3428470" y="4747266"/>
            <a:ext cx="1866330" cy="646331"/>
          </a:xfrm>
          <a:prstGeom prst="rect">
            <a:avLst/>
          </a:prstGeom>
          <a:noFill/>
        </p:spPr>
        <p:txBody>
          <a:bodyPr wrap="square" rtlCol="0">
            <a:spAutoFit/>
          </a:bodyPr>
          <a:lstStyle/>
          <a:p>
            <a:r>
              <a:rPr lang="en-GB" b="1" dirty="0">
                <a:solidFill>
                  <a:schemeClr val="bg1"/>
                </a:solidFill>
              </a:rPr>
              <a:t>Letter patterns &amp;sounds</a:t>
            </a:r>
          </a:p>
        </p:txBody>
      </p:sp>
      <p:sp>
        <p:nvSpPr>
          <p:cNvPr id="16" name="TextBox 15"/>
          <p:cNvSpPr txBox="1"/>
          <p:nvPr/>
        </p:nvSpPr>
        <p:spPr>
          <a:xfrm>
            <a:off x="6067182" y="1931466"/>
            <a:ext cx="1905327" cy="371564"/>
          </a:xfrm>
          <a:prstGeom prst="rect">
            <a:avLst/>
          </a:prstGeom>
          <a:noFill/>
        </p:spPr>
        <p:txBody>
          <a:bodyPr wrap="square" rtlCol="0">
            <a:spAutoFit/>
          </a:bodyPr>
          <a:lstStyle/>
          <a:p>
            <a:r>
              <a:rPr lang="en-GB" b="1" dirty="0">
                <a:solidFill>
                  <a:srgbClr val="00B050"/>
                </a:solidFill>
              </a:rPr>
              <a:t>Genre writing</a:t>
            </a:r>
          </a:p>
        </p:txBody>
      </p:sp>
      <p:cxnSp>
        <p:nvCxnSpPr>
          <p:cNvPr id="17" name="Straight Connector 16"/>
          <p:cNvCxnSpPr>
            <a:stCxn id="16" idx="1"/>
          </p:cNvCxnSpPr>
          <p:nvPr/>
        </p:nvCxnSpPr>
        <p:spPr>
          <a:xfrm flipH="1" flipV="1">
            <a:off x="2123728" y="1442393"/>
            <a:ext cx="3943454" cy="674855"/>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stCxn id="16" idx="1"/>
            <a:endCxn id="11" idx="3"/>
          </p:cNvCxnSpPr>
          <p:nvPr/>
        </p:nvCxnSpPr>
        <p:spPr>
          <a:xfrm flipH="1">
            <a:off x="4405554" y="2117248"/>
            <a:ext cx="1661628" cy="731042"/>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16" idx="1"/>
          </p:cNvCxnSpPr>
          <p:nvPr/>
        </p:nvCxnSpPr>
        <p:spPr>
          <a:xfrm flipH="1">
            <a:off x="4748609" y="2117248"/>
            <a:ext cx="1318573" cy="1134981"/>
          </a:xfrm>
          <a:prstGeom prst="line">
            <a:avLst/>
          </a:prstGeom>
          <a:ln w="28575">
            <a:solidFill>
              <a:srgbClr val="00B050"/>
            </a:solidFill>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6539681" y="3381727"/>
            <a:ext cx="1804468" cy="369332"/>
          </a:xfrm>
          <a:prstGeom prst="rect">
            <a:avLst/>
          </a:prstGeom>
          <a:noFill/>
        </p:spPr>
        <p:txBody>
          <a:bodyPr wrap="none" rtlCol="0">
            <a:spAutoFit/>
          </a:bodyPr>
          <a:lstStyle/>
          <a:p>
            <a:r>
              <a:rPr lang="en-GB" dirty="0">
                <a:solidFill>
                  <a:srgbClr val="7030A0"/>
                </a:solidFill>
              </a:rPr>
              <a:t>Reading schemes</a:t>
            </a:r>
          </a:p>
        </p:txBody>
      </p:sp>
      <p:cxnSp>
        <p:nvCxnSpPr>
          <p:cNvPr id="21" name="Straight Connector 20"/>
          <p:cNvCxnSpPr>
            <a:stCxn id="20" idx="1"/>
          </p:cNvCxnSpPr>
          <p:nvPr/>
        </p:nvCxnSpPr>
        <p:spPr>
          <a:xfrm flipH="1">
            <a:off x="4269703" y="3566393"/>
            <a:ext cx="2269978" cy="246484"/>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stCxn id="20" idx="1"/>
          </p:cNvCxnSpPr>
          <p:nvPr/>
        </p:nvCxnSpPr>
        <p:spPr>
          <a:xfrm flipH="1" flipV="1">
            <a:off x="4733155" y="3363247"/>
            <a:ext cx="1806526" cy="203146"/>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6852208" y="4000418"/>
            <a:ext cx="912429" cy="369332"/>
          </a:xfrm>
          <a:prstGeom prst="rect">
            <a:avLst/>
          </a:prstGeom>
          <a:noFill/>
        </p:spPr>
        <p:txBody>
          <a:bodyPr wrap="none" rtlCol="0">
            <a:spAutoFit/>
          </a:bodyPr>
          <a:lstStyle/>
          <a:p>
            <a:r>
              <a:rPr lang="en-GB" dirty="0">
                <a:solidFill>
                  <a:srgbClr val="FF0000"/>
                </a:solidFill>
              </a:rPr>
              <a:t>phonics</a:t>
            </a:r>
          </a:p>
        </p:txBody>
      </p:sp>
      <p:cxnSp>
        <p:nvCxnSpPr>
          <p:cNvPr id="24" name="Straight Connector 23"/>
          <p:cNvCxnSpPr>
            <a:endCxn id="23" idx="1"/>
          </p:cNvCxnSpPr>
          <p:nvPr/>
        </p:nvCxnSpPr>
        <p:spPr>
          <a:xfrm>
            <a:off x="4304799" y="3825333"/>
            <a:ext cx="2547409" cy="359751"/>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23" idx="1"/>
          </p:cNvCxnSpPr>
          <p:nvPr/>
        </p:nvCxnSpPr>
        <p:spPr>
          <a:xfrm flipH="1">
            <a:off x="5014464" y="4185084"/>
            <a:ext cx="1837744" cy="934389"/>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612892" y="5188875"/>
            <a:ext cx="2163606" cy="369332"/>
          </a:xfrm>
          <a:prstGeom prst="rect">
            <a:avLst/>
          </a:prstGeom>
          <a:noFill/>
        </p:spPr>
        <p:txBody>
          <a:bodyPr wrap="none" rtlCol="0">
            <a:spAutoFit/>
          </a:bodyPr>
          <a:lstStyle/>
          <a:p>
            <a:r>
              <a:rPr lang="en-GB" dirty="0">
                <a:solidFill>
                  <a:schemeClr val="accent6">
                    <a:lumMod val="75000"/>
                  </a:schemeClr>
                </a:solidFill>
              </a:rPr>
              <a:t>Phonemic awareness</a:t>
            </a:r>
          </a:p>
        </p:txBody>
      </p:sp>
      <p:cxnSp>
        <p:nvCxnSpPr>
          <p:cNvPr id="27" name="Straight Connector 26"/>
          <p:cNvCxnSpPr>
            <a:stCxn id="26" idx="1"/>
          </p:cNvCxnSpPr>
          <p:nvPr/>
        </p:nvCxnSpPr>
        <p:spPr>
          <a:xfrm flipH="1" flipV="1">
            <a:off x="4978075" y="5224891"/>
            <a:ext cx="1634817" cy="148650"/>
          </a:xfrm>
          <a:prstGeom prst="line">
            <a:avLst/>
          </a:prstGeom>
          <a:ln>
            <a:solidFill>
              <a:schemeClr val="accent4"/>
            </a:solidFill>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644978" y="5548057"/>
            <a:ext cx="1695626" cy="646331"/>
          </a:xfrm>
          <a:prstGeom prst="rect">
            <a:avLst/>
          </a:prstGeom>
          <a:noFill/>
        </p:spPr>
        <p:txBody>
          <a:bodyPr wrap="square" rtlCol="0">
            <a:spAutoFit/>
          </a:bodyPr>
          <a:lstStyle/>
          <a:p>
            <a:r>
              <a:rPr lang="en-GB" dirty="0">
                <a:solidFill>
                  <a:schemeClr val="accent3">
                    <a:lumMod val="50000"/>
                  </a:schemeClr>
                </a:solidFill>
              </a:rPr>
              <a:t>Sight words and spelling lists</a:t>
            </a:r>
          </a:p>
        </p:txBody>
      </p:sp>
      <p:cxnSp>
        <p:nvCxnSpPr>
          <p:cNvPr id="29" name="Straight Connector 28"/>
          <p:cNvCxnSpPr/>
          <p:nvPr/>
        </p:nvCxnSpPr>
        <p:spPr>
          <a:xfrm flipV="1">
            <a:off x="2340604" y="4008313"/>
            <a:ext cx="1234139" cy="1847122"/>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V="1">
            <a:off x="2340604" y="5255040"/>
            <a:ext cx="1172959" cy="55022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176999" y="4931874"/>
            <a:ext cx="1514682" cy="369332"/>
          </a:xfrm>
          <a:prstGeom prst="rect">
            <a:avLst/>
          </a:prstGeom>
          <a:noFill/>
        </p:spPr>
        <p:txBody>
          <a:bodyPr wrap="square" rtlCol="0">
            <a:spAutoFit/>
          </a:bodyPr>
          <a:lstStyle/>
          <a:p>
            <a:r>
              <a:rPr lang="en-GB" dirty="0">
                <a:solidFill>
                  <a:srgbClr val="7030A0"/>
                </a:solidFill>
              </a:rPr>
              <a:t>vocabulary</a:t>
            </a:r>
          </a:p>
        </p:txBody>
      </p:sp>
      <p:cxnSp>
        <p:nvCxnSpPr>
          <p:cNvPr id="32" name="Straight Connector 31"/>
          <p:cNvCxnSpPr>
            <a:stCxn id="31" idx="3"/>
          </p:cNvCxnSpPr>
          <p:nvPr/>
        </p:nvCxnSpPr>
        <p:spPr>
          <a:xfrm flipV="1">
            <a:off x="1691681" y="3857762"/>
            <a:ext cx="1815590" cy="1258778"/>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sp>
        <p:nvSpPr>
          <p:cNvPr id="33" name="TextBox 32"/>
          <p:cNvSpPr txBox="1"/>
          <p:nvPr/>
        </p:nvSpPr>
        <p:spPr>
          <a:xfrm>
            <a:off x="467544" y="3760774"/>
            <a:ext cx="1462629" cy="369332"/>
          </a:xfrm>
          <a:prstGeom prst="rect">
            <a:avLst/>
          </a:prstGeom>
          <a:noFill/>
        </p:spPr>
        <p:txBody>
          <a:bodyPr wrap="square" rtlCol="0">
            <a:spAutoFit/>
          </a:bodyPr>
          <a:lstStyle/>
          <a:p>
            <a:r>
              <a:rPr lang="en-GB" dirty="0">
                <a:solidFill>
                  <a:srgbClr val="FF0000"/>
                </a:solidFill>
              </a:rPr>
              <a:t>grammar</a:t>
            </a:r>
          </a:p>
        </p:txBody>
      </p:sp>
      <p:cxnSp>
        <p:nvCxnSpPr>
          <p:cNvPr id="34" name="Straight Connector 33"/>
          <p:cNvCxnSpPr/>
          <p:nvPr/>
        </p:nvCxnSpPr>
        <p:spPr>
          <a:xfrm flipV="1">
            <a:off x="1523333" y="3012612"/>
            <a:ext cx="1106089" cy="89905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V="1">
            <a:off x="1502722" y="3468972"/>
            <a:ext cx="1360379" cy="468987"/>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69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4"/>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5"/>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6">
                                            <p:txEl>
                                              <p:pRg st="0" end="0"/>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8"/>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3" grpId="0"/>
      <p:bldP spid="26" grpId="0"/>
      <p:bldP spid="28" grpId="0"/>
      <p:bldP spid="31" grpId="0"/>
      <p:bldP spid="3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8" y="194593"/>
            <a:ext cx="6467775" cy="638851"/>
          </a:xfrm>
        </p:spPr>
        <p:txBody>
          <a:bodyPr>
            <a:normAutofit fontScale="90000"/>
          </a:bodyPr>
          <a:lstStyle/>
          <a:p>
            <a:r>
              <a:rPr lang="en-GB" dirty="0"/>
              <a:t>An coherent, integrated approach</a:t>
            </a:r>
          </a:p>
        </p:txBody>
      </p:sp>
      <p:sp>
        <p:nvSpPr>
          <p:cNvPr id="22" name="TextBox 21"/>
          <p:cNvSpPr txBox="1"/>
          <p:nvPr/>
        </p:nvSpPr>
        <p:spPr>
          <a:xfrm>
            <a:off x="2611344" y="6427501"/>
            <a:ext cx="5536709" cy="307777"/>
          </a:xfrm>
          <a:prstGeom prst="rect">
            <a:avLst/>
          </a:prstGeom>
          <a:noFill/>
        </p:spPr>
        <p:txBody>
          <a:bodyPr wrap="none" rtlCol="0">
            <a:spAutoFit/>
          </a:bodyPr>
          <a:lstStyle/>
          <a:p>
            <a:r>
              <a:rPr lang="en-GB" sz="1400" dirty="0">
                <a:solidFill>
                  <a:prstClr val="black"/>
                </a:solidFill>
              </a:rPr>
              <a:t>Adapted from Learning to Write, Reading To Learn: Rose and Martin 2012</a:t>
            </a:r>
          </a:p>
        </p:txBody>
      </p:sp>
      <p:sp>
        <p:nvSpPr>
          <p:cNvPr id="4" name="Isosceles Triangle 3"/>
          <p:cNvSpPr/>
          <p:nvPr/>
        </p:nvSpPr>
        <p:spPr>
          <a:xfrm rot="10800000">
            <a:off x="457199" y="1056502"/>
            <a:ext cx="5996090" cy="5262742"/>
          </a:xfrm>
          <a:prstGeom prst="triangl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3" name="Isosceles Triangle 32"/>
          <p:cNvSpPr/>
          <p:nvPr/>
        </p:nvSpPr>
        <p:spPr>
          <a:xfrm rot="10800000">
            <a:off x="899591" y="1790264"/>
            <a:ext cx="5112567" cy="4560379"/>
          </a:xfrm>
          <a:prstGeom prst="triangl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7" name="Isosceles Triangle 36"/>
          <p:cNvSpPr/>
          <p:nvPr/>
        </p:nvSpPr>
        <p:spPr>
          <a:xfrm rot="10800000">
            <a:off x="1293942" y="2459413"/>
            <a:ext cx="4322602" cy="3925034"/>
          </a:xfrm>
          <a:prstGeom prst="triangl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6" name="Isosceles Triangle 35"/>
          <p:cNvSpPr/>
          <p:nvPr/>
        </p:nvSpPr>
        <p:spPr>
          <a:xfrm rot="10800000">
            <a:off x="1841997" y="3523536"/>
            <a:ext cx="3234059" cy="2798828"/>
          </a:xfrm>
          <a:prstGeom prst="triangl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5" name="Isosceles Triangle 34"/>
          <p:cNvSpPr/>
          <p:nvPr/>
        </p:nvSpPr>
        <p:spPr>
          <a:xfrm rot="10800000">
            <a:off x="2297457" y="4326686"/>
            <a:ext cx="2314639" cy="2123442"/>
          </a:xfrm>
          <a:prstGeom prst="triangl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4" name="Isosceles Triangle 33"/>
          <p:cNvSpPr/>
          <p:nvPr/>
        </p:nvSpPr>
        <p:spPr>
          <a:xfrm rot="10800000">
            <a:off x="2468355" y="5566081"/>
            <a:ext cx="1983299" cy="891113"/>
          </a:xfrm>
          <a:prstGeom prst="triangl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TextBox 8"/>
          <p:cNvSpPr txBox="1"/>
          <p:nvPr/>
        </p:nvSpPr>
        <p:spPr>
          <a:xfrm>
            <a:off x="2713136" y="1065524"/>
            <a:ext cx="2062064" cy="646331"/>
          </a:xfrm>
          <a:prstGeom prst="rect">
            <a:avLst/>
          </a:prstGeom>
          <a:noFill/>
        </p:spPr>
        <p:txBody>
          <a:bodyPr wrap="square" rtlCol="0">
            <a:spAutoFit/>
          </a:bodyPr>
          <a:lstStyle/>
          <a:p>
            <a:r>
              <a:rPr lang="en-GB" sz="3600" b="1" dirty="0">
                <a:solidFill>
                  <a:srgbClr val="146194">
                    <a:lumMod val="50000"/>
                  </a:srgbClr>
                </a:solidFill>
              </a:rPr>
              <a:t>Context</a:t>
            </a:r>
          </a:p>
        </p:txBody>
      </p:sp>
      <p:sp>
        <p:nvSpPr>
          <p:cNvPr id="10" name="TextBox 9"/>
          <p:cNvSpPr txBox="1"/>
          <p:nvPr/>
        </p:nvSpPr>
        <p:spPr>
          <a:xfrm>
            <a:off x="2738164" y="1861521"/>
            <a:ext cx="1584176" cy="584775"/>
          </a:xfrm>
          <a:prstGeom prst="rect">
            <a:avLst/>
          </a:prstGeom>
          <a:noFill/>
        </p:spPr>
        <p:txBody>
          <a:bodyPr wrap="square" rtlCol="0">
            <a:spAutoFit/>
          </a:bodyPr>
          <a:lstStyle/>
          <a:p>
            <a:pPr algn="ctr"/>
            <a:r>
              <a:rPr lang="en-GB" sz="3200" b="1" dirty="0">
                <a:solidFill>
                  <a:srgbClr val="146194">
                    <a:lumMod val="50000"/>
                  </a:srgbClr>
                </a:solidFill>
              </a:rPr>
              <a:t>Text</a:t>
            </a:r>
          </a:p>
        </p:txBody>
      </p:sp>
      <p:sp>
        <p:nvSpPr>
          <p:cNvPr id="11" name="TextBox 10"/>
          <p:cNvSpPr txBox="1"/>
          <p:nvPr/>
        </p:nvSpPr>
        <p:spPr>
          <a:xfrm>
            <a:off x="2522014" y="2676616"/>
            <a:ext cx="2465622" cy="584775"/>
          </a:xfrm>
          <a:prstGeom prst="rect">
            <a:avLst/>
          </a:prstGeom>
          <a:noFill/>
        </p:spPr>
        <p:txBody>
          <a:bodyPr wrap="square" rtlCol="0">
            <a:spAutoFit/>
          </a:bodyPr>
          <a:lstStyle/>
          <a:p>
            <a:pPr algn="ctr"/>
            <a:r>
              <a:rPr lang="en-GB" sz="3200" b="1" dirty="0">
                <a:solidFill>
                  <a:srgbClr val="146194">
                    <a:lumMod val="50000"/>
                  </a:srgbClr>
                </a:solidFill>
              </a:rPr>
              <a:t>Paragraph</a:t>
            </a:r>
          </a:p>
        </p:txBody>
      </p:sp>
      <p:sp>
        <p:nvSpPr>
          <p:cNvPr id="12" name="TextBox 11"/>
          <p:cNvSpPr txBox="1"/>
          <p:nvPr/>
        </p:nvSpPr>
        <p:spPr>
          <a:xfrm>
            <a:off x="2746250" y="3656788"/>
            <a:ext cx="1844266" cy="523220"/>
          </a:xfrm>
          <a:prstGeom prst="rect">
            <a:avLst/>
          </a:prstGeom>
          <a:noFill/>
        </p:spPr>
        <p:txBody>
          <a:bodyPr wrap="square" rtlCol="0">
            <a:spAutoFit/>
          </a:bodyPr>
          <a:lstStyle/>
          <a:p>
            <a:r>
              <a:rPr lang="en-GB" sz="2800" b="1" dirty="0">
                <a:solidFill>
                  <a:srgbClr val="146194">
                    <a:lumMod val="20000"/>
                    <a:lumOff val="80000"/>
                  </a:srgbClr>
                </a:solidFill>
              </a:rPr>
              <a:t>Sentence</a:t>
            </a:r>
          </a:p>
        </p:txBody>
      </p:sp>
      <p:sp>
        <p:nvSpPr>
          <p:cNvPr id="13" name="TextBox 12"/>
          <p:cNvSpPr txBox="1"/>
          <p:nvPr/>
        </p:nvSpPr>
        <p:spPr>
          <a:xfrm>
            <a:off x="2336306" y="4572354"/>
            <a:ext cx="2254210" cy="461665"/>
          </a:xfrm>
          <a:prstGeom prst="rect">
            <a:avLst/>
          </a:prstGeom>
          <a:noFill/>
        </p:spPr>
        <p:txBody>
          <a:bodyPr wrap="square" rtlCol="0">
            <a:spAutoFit/>
          </a:bodyPr>
          <a:lstStyle/>
          <a:p>
            <a:pPr algn="ctr"/>
            <a:r>
              <a:rPr lang="en-GB" sz="2400" b="1" dirty="0">
                <a:solidFill>
                  <a:srgbClr val="146194">
                    <a:lumMod val="20000"/>
                    <a:lumOff val="80000"/>
                  </a:srgbClr>
                </a:solidFill>
              </a:rPr>
              <a:t>Word</a:t>
            </a:r>
            <a:r>
              <a:rPr lang="en-GB" sz="2400" b="1" dirty="0">
                <a:solidFill>
                  <a:srgbClr val="146194">
                    <a:lumMod val="40000"/>
                    <a:lumOff val="60000"/>
                  </a:srgbClr>
                </a:solidFill>
              </a:rPr>
              <a:t> </a:t>
            </a:r>
            <a:r>
              <a:rPr lang="en-GB" sz="2400" b="1" dirty="0">
                <a:solidFill>
                  <a:srgbClr val="146194">
                    <a:lumMod val="20000"/>
                    <a:lumOff val="80000"/>
                  </a:srgbClr>
                </a:solidFill>
              </a:rPr>
              <a:t>group</a:t>
            </a:r>
          </a:p>
        </p:txBody>
      </p:sp>
      <p:sp>
        <p:nvSpPr>
          <p:cNvPr id="14" name="TextBox 13"/>
          <p:cNvSpPr txBox="1"/>
          <p:nvPr/>
        </p:nvSpPr>
        <p:spPr>
          <a:xfrm>
            <a:off x="2781028" y="5634522"/>
            <a:ext cx="1332574" cy="461665"/>
          </a:xfrm>
          <a:prstGeom prst="rect">
            <a:avLst/>
          </a:prstGeom>
          <a:noFill/>
        </p:spPr>
        <p:txBody>
          <a:bodyPr wrap="square" rtlCol="0">
            <a:spAutoFit/>
          </a:bodyPr>
          <a:lstStyle/>
          <a:p>
            <a:pPr algn="ctr"/>
            <a:r>
              <a:rPr lang="en-GB" sz="2400" b="1" dirty="0">
                <a:solidFill>
                  <a:srgbClr val="146194">
                    <a:lumMod val="50000"/>
                  </a:srgbClr>
                </a:solidFill>
              </a:rPr>
              <a:t>Word</a:t>
            </a:r>
          </a:p>
        </p:txBody>
      </p:sp>
    </p:spTree>
    <p:extLst>
      <p:ext uri="{BB962C8B-B14F-4D97-AF65-F5344CB8AC3E}">
        <p14:creationId xmlns:p14="http://schemas.microsoft.com/office/powerpoint/2010/main" val="10302875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do we do?</a:t>
            </a:r>
          </a:p>
        </p:txBody>
      </p:sp>
      <p:sp>
        <p:nvSpPr>
          <p:cNvPr id="3" name="Content Placeholder 2"/>
          <p:cNvSpPr>
            <a:spLocks noGrp="1"/>
          </p:cNvSpPr>
          <p:nvPr>
            <p:ph idx="1"/>
          </p:nvPr>
        </p:nvSpPr>
        <p:spPr/>
        <p:txBody>
          <a:bodyPr>
            <a:normAutofit lnSpcReduction="10000"/>
          </a:bodyPr>
          <a:lstStyle/>
          <a:p>
            <a:r>
              <a:rPr lang="en-GB" dirty="0"/>
              <a:t>Teachers analyse the texts, identifying the stages and phases</a:t>
            </a:r>
          </a:p>
          <a:p>
            <a:r>
              <a:rPr lang="en-GB" dirty="0"/>
              <a:t>Prepare leaners for reading</a:t>
            </a:r>
          </a:p>
          <a:p>
            <a:r>
              <a:rPr lang="en-GB" dirty="0"/>
              <a:t>Jointly deconstruct the text, making notes</a:t>
            </a:r>
          </a:p>
          <a:p>
            <a:r>
              <a:rPr lang="en-GB" dirty="0"/>
              <a:t>Use the notes to jointly construct a class text</a:t>
            </a:r>
          </a:p>
          <a:p>
            <a:r>
              <a:rPr lang="en-GB" dirty="0"/>
              <a:t>Pupils use notes to individually construct a text</a:t>
            </a:r>
          </a:p>
          <a:p>
            <a:endParaRPr lang="en-GB" dirty="0">
              <a:solidFill>
                <a:schemeClr val="accent1">
                  <a:lumMod val="75000"/>
                </a:schemeClr>
              </a:solidFill>
            </a:endParaRPr>
          </a:p>
          <a:p>
            <a:pPr marL="0" indent="0">
              <a:buNone/>
            </a:pPr>
            <a:r>
              <a:rPr lang="en-GB" dirty="0">
                <a:solidFill>
                  <a:schemeClr val="accent1">
                    <a:lumMod val="75000"/>
                  </a:schemeClr>
                </a:solidFill>
              </a:rPr>
              <a:t>Having been taught the genre, pupils then go on to work on independent writing, using the strategies they have been taught</a:t>
            </a:r>
          </a:p>
          <a:p>
            <a:endParaRPr lang="en-GB" dirty="0"/>
          </a:p>
        </p:txBody>
      </p:sp>
    </p:spTree>
    <p:extLst>
      <p:ext uri="{BB962C8B-B14F-4D97-AF65-F5344CB8AC3E}">
        <p14:creationId xmlns:p14="http://schemas.microsoft.com/office/powerpoint/2010/main" val="3147754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Should zoos be allowed?</a:t>
            </a:r>
          </a:p>
        </p:txBody>
      </p:sp>
      <p:sp>
        <p:nvSpPr>
          <p:cNvPr id="5" name="Rectangle 4"/>
          <p:cNvSpPr/>
          <p:nvPr/>
        </p:nvSpPr>
        <p:spPr>
          <a:xfrm>
            <a:off x="4670425" y="6316663"/>
            <a:ext cx="334963" cy="206375"/>
          </a:xfrm>
          <a:prstGeom prst="rect">
            <a:avLst/>
          </a:prstGeom>
          <a:solidFill>
            <a:srgbClr val="C0504D">
              <a:lumMod val="40000"/>
              <a:lumOff val="60000"/>
              <a:alpha val="30000"/>
            </a:srgbClr>
          </a:solidFill>
          <a:ln w="25400" cap="flat" cmpd="sng" algn="ctr">
            <a:solidFill>
              <a:srgbClr val="C0504D">
                <a:lumMod val="40000"/>
                <a:lumOff val="60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Oval 6"/>
          <p:cNvSpPr/>
          <p:nvPr/>
        </p:nvSpPr>
        <p:spPr>
          <a:xfrm>
            <a:off x="4884738" y="7289800"/>
            <a:ext cx="149225" cy="134938"/>
          </a:xfrm>
          <a:prstGeom prst="ellipse">
            <a:avLst/>
          </a:prstGeom>
          <a:solidFill>
            <a:srgbClr val="00B050">
              <a:alpha val="30000"/>
            </a:srgbClr>
          </a:solidFill>
          <a:ln w="25400" cap="flat" cmpd="sng" algn="ctr">
            <a:solidFill>
              <a:srgbClr val="00B050"/>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8" name="Oval 7"/>
          <p:cNvSpPr/>
          <p:nvPr/>
        </p:nvSpPr>
        <p:spPr>
          <a:xfrm flipV="1">
            <a:off x="4884738" y="7751763"/>
            <a:ext cx="171450" cy="134937"/>
          </a:xfrm>
          <a:prstGeom prst="ellipse">
            <a:avLst/>
          </a:prstGeom>
          <a:solidFill>
            <a:srgbClr val="8064A2">
              <a:alpha val="30000"/>
            </a:srgbClr>
          </a:solidFill>
          <a:ln w="25400" cap="flat" cmpd="sng" algn="ctr">
            <a:solidFill>
              <a:srgbClr val="8064A2">
                <a:lumMod val="75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11" name="Content Placeholder 10"/>
          <p:cNvPicPr>
            <a:picLocks noGrp="1" noChangeAspect="1"/>
          </p:cNvPicPr>
          <p:nvPr>
            <p:ph idx="1"/>
          </p:nvPr>
        </p:nvPicPr>
        <p:blipFill>
          <a:blip r:embed="rId2"/>
          <a:stretch>
            <a:fillRect/>
          </a:stretch>
        </p:blipFill>
        <p:spPr>
          <a:xfrm>
            <a:off x="1639275" y="2153412"/>
            <a:ext cx="5904525" cy="4565682"/>
          </a:xfrm>
          <a:prstGeom prst="rect">
            <a:avLst/>
          </a:prstGeom>
        </p:spPr>
      </p:pic>
    </p:spTree>
    <p:extLst>
      <p:ext uri="{BB962C8B-B14F-4D97-AF65-F5344CB8AC3E}">
        <p14:creationId xmlns:p14="http://schemas.microsoft.com/office/powerpoint/2010/main" val="1091717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3122" y="548680"/>
            <a:ext cx="5937755" cy="808124"/>
          </a:xfrm>
        </p:spPr>
        <p:txBody>
          <a:bodyPr>
            <a:normAutofit fontScale="90000"/>
          </a:bodyPr>
          <a:lstStyle/>
          <a:p>
            <a:r>
              <a:rPr lang="en-GB" dirty="0"/>
              <a:t>Current State of the Project</a:t>
            </a:r>
          </a:p>
        </p:txBody>
      </p:sp>
      <p:sp>
        <p:nvSpPr>
          <p:cNvPr id="3" name="Content Placeholder 2"/>
          <p:cNvSpPr>
            <a:spLocks noGrp="1"/>
          </p:cNvSpPr>
          <p:nvPr>
            <p:ph idx="1"/>
          </p:nvPr>
        </p:nvSpPr>
        <p:spPr>
          <a:xfrm>
            <a:off x="827584" y="1772816"/>
            <a:ext cx="7488831" cy="4752528"/>
          </a:xfrm>
        </p:spPr>
        <p:txBody>
          <a:bodyPr>
            <a:noAutofit/>
          </a:bodyPr>
          <a:lstStyle/>
          <a:p>
            <a:r>
              <a:rPr lang="en-GB" sz="2800" dirty="0"/>
              <a:t>Training day with UWE PGCE tutors in Autumn 2017</a:t>
            </a:r>
          </a:p>
          <a:p>
            <a:r>
              <a:rPr lang="en-GB" sz="2800" dirty="0"/>
              <a:t>There is a willingness to develop this project at all four institutions.</a:t>
            </a:r>
          </a:p>
          <a:p>
            <a:r>
              <a:rPr lang="en-GB" sz="2800" dirty="0"/>
              <a:t>Time and money are not on our side</a:t>
            </a:r>
          </a:p>
          <a:p>
            <a:r>
              <a:rPr lang="en-GB" sz="2800" dirty="0"/>
              <a:t>We hope to begin working with mentors in September 2017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0112" y="4776291"/>
            <a:ext cx="1898951" cy="1778236"/>
          </a:xfrm>
          <a:prstGeom prst="rect">
            <a:avLst/>
          </a:prstGeom>
        </p:spPr>
      </p:pic>
    </p:spTree>
    <p:extLst>
      <p:ext uri="{BB962C8B-B14F-4D97-AF65-F5344CB8AC3E}">
        <p14:creationId xmlns:p14="http://schemas.microsoft.com/office/powerpoint/2010/main" val="27885232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LLAWEN</a:t>
            </a:r>
          </a:p>
        </p:txBody>
      </p:sp>
      <p:sp>
        <p:nvSpPr>
          <p:cNvPr id="3" name="Content Placeholder 2"/>
          <p:cNvSpPr>
            <a:spLocks noGrp="1"/>
          </p:cNvSpPr>
          <p:nvPr>
            <p:ph idx="1"/>
          </p:nvPr>
        </p:nvSpPr>
        <p:spPr>
          <a:xfrm>
            <a:off x="1606045" y="2638045"/>
            <a:ext cx="5937755" cy="3671275"/>
          </a:xfrm>
        </p:spPr>
        <p:txBody>
          <a:bodyPr>
            <a:normAutofit/>
          </a:bodyPr>
          <a:lstStyle/>
          <a:p>
            <a:r>
              <a:rPr lang="en-GB" sz="2400" dirty="0"/>
              <a:t>Building a pan-Wales network</a:t>
            </a:r>
          </a:p>
          <a:p>
            <a:r>
              <a:rPr lang="en-GB" sz="2400" dirty="0"/>
              <a:t>Developing CPD projects to support the NLF and teachers and by doing so offering the best education experience possible to students.</a:t>
            </a:r>
          </a:p>
          <a:p>
            <a:r>
              <a:rPr lang="en-GB" sz="2400" dirty="0"/>
              <a:t>Working together with the Welsh government, Consortia, </a:t>
            </a:r>
          </a:p>
        </p:txBody>
      </p:sp>
      <p:pic>
        <p:nvPicPr>
          <p:cNvPr id="3074" name="Picture 2" descr="http://mappdom.com/wp-content/uploads/2012/09/opportunity-knocking.jpg"/>
          <p:cNvPicPr>
            <a:picLocks noChangeAspect="1" noChangeArrowheads="1"/>
          </p:cNvPicPr>
          <p:nvPr/>
        </p:nvPicPr>
        <p:blipFill>
          <a:blip r:embed="rId2" cstate="print"/>
          <a:srcRect/>
          <a:stretch>
            <a:fillRect/>
          </a:stretch>
        </p:blipFill>
        <p:spPr bwMode="auto">
          <a:xfrm>
            <a:off x="6516216" y="4658187"/>
            <a:ext cx="1331640" cy="1655672"/>
          </a:xfrm>
          <a:prstGeom prst="rect">
            <a:avLst/>
          </a:prstGeom>
          <a:noFill/>
          <a:ln>
            <a:solidFill>
              <a:schemeClr val="accent1"/>
            </a:solidFill>
          </a:ln>
        </p:spPr>
      </p:pic>
      <p:pic>
        <p:nvPicPr>
          <p:cNvPr id="5" name="Picture 2" descr="http://mappdom.com/wp-content/uploads/2012/09/opportunity-knocking.jpg"/>
          <p:cNvPicPr>
            <a:picLocks noChangeAspect="1" noChangeArrowheads="1"/>
          </p:cNvPicPr>
          <p:nvPr/>
        </p:nvPicPr>
        <p:blipFill>
          <a:blip r:embed="rId2" cstate="print"/>
          <a:srcRect/>
          <a:stretch>
            <a:fillRect/>
          </a:stretch>
        </p:blipFill>
        <p:spPr bwMode="auto">
          <a:xfrm>
            <a:off x="6516216" y="4653648"/>
            <a:ext cx="1331640" cy="1655672"/>
          </a:xfrm>
          <a:prstGeom prst="rect">
            <a:avLst/>
          </a:prstGeom>
          <a:noFill/>
          <a:ln>
            <a:solidFill>
              <a:schemeClr val="accent1"/>
            </a:solid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details:</a:t>
            </a:r>
            <a:br>
              <a:rPr lang="en-GB" dirty="0"/>
            </a:br>
            <a:r>
              <a:rPr lang="en-GB" dirty="0"/>
              <a:t> Dr Jessica Clapham</a:t>
            </a:r>
          </a:p>
        </p:txBody>
      </p:sp>
      <p:pic>
        <p:nvPicPr>
          <p:cNvPr id="4" name="Picture 4" descr="Image may contain: sky, plant, grass, tree, table and outdoo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508104" y="2565237"/>
            <a:ext cx="2327616" cy="287998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2286000" y="2690336"/>
            <a:ext cx="4572000" cy="3970318"/>
          </a:xfrm>
          <a:prstGeom prst="rect">
            <a:avLst/>
          </a:prstGeom>
        </p:spPr>
        <p:txBody>
          <a:bodyPr>
            <a:spAutoFit/>
          </a:bodyPr>
          <a:lstStyle/>
          <a:p>
            <a:r>
              <a:rPr lang="en-GB" dirty="0"/>
              <a:t>MA TEFL Course Director</a:t>
            </a:r>
          </a:p>
          <a:p>
            <a:r>
              <a:rPr lang="en-GB" dirty="0"/>
              <a:t>School of Education</a:t>
            </a:r>
          </a:p>
          <a:p>
            <a:r>
              <a:rPr lang="en-GB" dirty="0"/>
              <a:t>Bangor University</a:t>
            </a:r>
          </a:p>
          <a:p>
            <a:r>
              <a:rPr lang="en-GB" dirty="0">
                <a:hlinkClick r:id="rId3"/>
              </a:rPr>
              <a:t>j.j.Clapham@bangor.ac.uk</a:t>
            </a:r>
            <a:endParaRPr lang="en-GB" dirty="0"/>
          </a:p>
          <a:p>
            <a:endParaRPr lang="en-GB" dirty="0"/>
          </a:p>
          <a:p>
            <a:endParaRPr lang="en-GB" dirty="0"/>
          </a:p>
          <a:p>
            <a:endParaRPr lang="en-GB" dirty="0"/>
          </a:p>
          <a:p>
            <a:endParaRPr lang="en-GB" dirty="0"/>
          </a:p>
          <a:p>
            <a:endParaRPr lang="en-GB" dirty="0"/>
          </a:p>
          <a:p>
            <a:endParaRPr lang="en-GB" dirty="0"/>
          </a:p>
          <a:p>
            <a:r>
              <a:rPr lang="en-US" dirty="0"/>
              <a:t>Associate Researcher ESRC Bilingualism Centre, Bangor University.</a:t>
            </a:r>
          </a:p>
          <a:p>
            <a:r>
              <a:rPr lang="en-US" dirty="0">
                <a:hlinkClick r:id="rId4"/>
              </a:rPr>
              <a:t>https://www.bangor.ac.uk/addysg/Staffpages/</a:t>
            </a:r>
          </a:p>
          <a:p>
            <a:r>
              <a:rPr lang="en-US" dirty="0" err="1">
                <a:hlinkClick r:id="rId4"/>
              </a:rPr>
              <a:t>Jclapham.php.en</a:t>
            </a:r>
            <a:r>
              <a:rPr lang="en-US" dirty="0">
                <a:hlinkClick r:id="rId4"/>
              </a:rPr>
              <a:t> </a:t>
            </a:r>
            <a:r>
              <a:rPr lang="en-GB" dirty="0"/>
              <a:t>	</a:t>
            </a:r>
          </a:p>
        </p:txBody>
      </p:sp>
      <p:pic>
        <p:nvPicPr>
          <p:cNvPr id="7" name="Content Placeholder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6745" y="2780929"/>
            <a:ext cx="1823070" cy="2664296"/>
          </a:xfrm>
          <a:prstGeom prst="rect">
            <a:avLst/>
          </a:prstGeom>
        </p:spPr>
      </p:pic>
    </p:spTree>
    <p:extLst>
      <p:ext uri="{BB962C8B-B14F-4D97-AF65-F5344CB8AC3E}">
        <p14:creationId xmlns:p14="http://schemas.microsoft.com/office/powerpoint/2010/main" val="26773782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6045" y="964692"/>
            <a:ext cx="5937755" cy="2104268"/>
          </a:xfrm>
        </p:spPr>
        <p:txBody>
          <a:bodyPr>
            <a:normAutofit fontScale="90000"/>
          </a:bodyPr>
          <a:lstStyle/>
          <a:p>
            <a:r>
              <a:rPr lang="en-US" dirty="0"/>
              <a:t>Diolch yn Fawr</a:t>
            </a:r>
            <a:br>
              <a:rPr lang="en-US" dirty="0"/>
            </a:br>
            <a:br>
              <a:rPr lang="en-US" dirty="0"/>
            </a:br>
            <a:r>
              <a:rPr lang="en-US" dirty="0"/>
              <a:t>Thank you</a:t>
            </a:r>
            <a:br>
              <a:rPr lang="en-US" dirty="0"/>
            </a:br>
            <a:r>
              <a:rPr lang="en-US" dirty="0" err="1"/>
              <a:t>Unrhyw</a:t>
            </a:r>
            <a:r>
              <a:rPr lang="en-US" dirty="0"/>
              <a:t> </a:t>
            </a:r>
            <a:r>
              <a:rPr lang="en-US" dirty="0" err="1"/>
              <a:t>gwestiynau</a:t>
            </a:r>
            <a:r>
              <a:rPr lang="en-US" dirty="0"/>
              <a:t>?</a:t>
            </a:r>
            <a:br>
              <a:rPr lang="en-US" dirty="0"/>
            </a:br>
            <a:r>
              <a:rPr lang="en-US" dirty="0"/>
              <a:t> Any questions?</a:t>
            </a:r>
          </a:p>
        </p:txBody>
      </p:sp>
    </p:spTree>
    <p:extLst>
      <p:ext uri="{BB962C8B-B14F-4D97-AF65-F5344CB8AC3E}">
        <p14:creationId xmlns:p14="http://schemas.microsoft.com/office/powerpoint/2010/main" val="208330984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LTed template .potx" id="{3A48B28A-4008-497B-AF46-B01707B2729E}" vid="{59F0A177-444B-4CAA-BD66-242A51A323E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822</TotalTime>
  <Words>1785</Words>
  <Application>Microsoft Office PowerPoint</Application>
  <PresentationFormat>On-screen Show (4:3)</PresentationFormat>
  <Paragraphs>169</Paragraphs>
  <Slides>30</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30</vt:i4>
      </vt:variant>
    </vt:vector>
  </HeadingPairs>
  <TitlesOfParts>
    <vt:vector size="39" baseType="lpstr">
      <vt:lpstr>Arial</vt:lpstr>
      <vt:lpstr>Calibri</vt:lpstr>
      <vt:lpstr>Century Gothic</vt:lpstr>
      <vt:lpstr>Gill Sans MT</vt:lpstr>
      <vt:lpstr>Times New Roman</vt:lpstr>
      <vt:lpstr>Wingdings</vt:lpstr>
      <vt:lpstr>Wingdings 3</vt:lpstr>
      <vt:lpstr>Parcel</vt:lpstr>
      <vt:lpstr>Slice</vt:lpstr>
      <vt:lpstr>  Developing LiNGUISTIC RESILIENCE: MENTORS TRANSFORMING TEACHER EDUCATION IN TERMS OF LITERACY.</vt:lpstr>
      <vt:lpstr>outline</vt:lpstr>
      <vt:lpstr>Paradigm shift in literacy</vt:lpstr>
      <vt:lpstr>Education in Wales</vt:lpstr>
      <vt:lpstr>Bilingual Wales</vt:lpstr>
      <vt:lpstr>The MEP Masters of Education Practice 2012-2015</vt:lpstr>
      <vt:lpstr>LNF Literacy and Numeracy Framework 2013</vt:lpstr>
      <vt:lpstr>LNF Literacy and Numeracy Framework 2013</vt:lpstr>
      <vt:lpstr>PowerPoint Presentation</vt:lpstr>
      <vt:lpstr>Donaldson the Donaldson Report</vt:lpstr>
      <vt:lpstr>PowerPoint Presentation</vt:lpstr>
      <vt:lpstr>Developing Literacy skills in wales : the challenges</vt:lpstr>
      <vt:lpstr>Constraints evident in ITT</vt:lpstr>
      <vt:lpstr>LNF + Donaldson + WG = ?</vt:lpstr>
      <vt:lpstr>From ‘learning about’,  to ‘learning to’</vt:lpstr>
      <vt:lpstr>LLAWEN (merry) 2015</vt:lpstr>
      <vt:lpstr>The mentoring project</vt:lpstr>
      <vt:lpstr>Buckinghamshire WRITE Project</vt:lpstr>
      <vt:lpstr>AIMS OF THE PILOT</vt:lpstr>
      <vt:lpstr>SYSTEMIC FUNCTIONAL LINGUISTICS</vt:lpstr>
      <vt:lpstr>PowerPoint Presentation</vt:lpstr>
      <vt:lpstr>Why Genre Pedagogy?</vt:lpstr>
      <vt:lpstr>PowerPoint Presentation</vt:lpstr>
      <vt:lpstr>An coherent, integrated approach</vt:lpstr>
      <vt:lpstr>So what do we do?</vt:lpstr>
      <vt:lpstr>Summary Should zoos be allowed?</vt:lpstr>
      <vt:lpstr>Current State of the Project</vt:lpstr>
      <vt:lpstr>LLAWEN</vt:lpstr>
      <vt:lpstr>Further details:  Dr Jessica Clapham</vt:lpstr>
      <vt:lpstr>Diolch yn Fawr  Thank you Unrhyw gwestiynau?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Lise</dc:creator>
  <cp:lastModifiedBy>Jessica Clapham</cp:lastModifiedBy>
  <cp:revision>50</cp:revision>
  <cp:lastPrinted>2017-07-04T09:58:32Z</cp:lastPrinted>
  <dcterms:created xsi:type="dcterms:W3CDTF">2016-04-17T10:10:40Z</dcterms:created>
  <dcterms:modified xsi:type="dcterms:W3CDTF">2017-07-04T16:24:50Z</dcterms:modified>
</cp:coreProperties>
</file>