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86" r:id="rId2"/>
    <p:sldId id="281" r:id="rId3"/>
    <p:sldId id="267" r:id="rId4"/>
    <p:sldId id="275" r:id="rId5"/>
    <p:sldId id="276" r:id="rId6"/>
    <p:sldId id="277" r:id="rId7"/>
    <p:sldId id="278" r:id="rId8"/>
    <p:sldId id="270" r:id="rId9"/>
    <p:sldId id="271" r:id="rId10"/>
    <p:sldId id="273" r:id="rId11"/>
    <p:sldId id="272" r:id="rId12"/>
    <p:sldId id="256" r:id="rId13"/>
    <p:sldId id="259" r:id="rId14"/>
    <p:sldId id="258" r:id="rId15"/>
    <p:sldId id="260" r:id="rId16"/>
    <p:sldId id="264" r:id="rId17"/>
    <p:sldId id="282" r:id="rId18"/>
    <p:sldId id="283" r:id="rId19"/>
    <p:sldId id="284" r:id="rId20"/>
    <p:sldId id="290" r:id="rId21"/>
    <p:sldId id="291" r:id="rId22"/>
    <p:sldId id="292" r:id="rId23"/>
    <p:sldId id="287" r:id="rId24"/>
    <p:sldId id="261" r:id="rId25"/>
    <p:sldId id="293" r:id="rId26"/>
    <p:sldId id="274" r:id="rId27"/>
    <p:sldId id="279"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6673DA-C1E6-C66A-4588-1C3DE960C058}" v="52" dt="2026-07-13T13:04:27.583"/>
    <p1510:client id="{39A44CEF-94DD-28B0-A9A9-6CADBDBA5DAF}" v="79" dt="2026-07-13T12:53:13.630"/>
    <p1510:client id="{3D9E1F3B-3EA7-02D5-1B48-43F73C629FFF}" v="10" dt="2026-07-13T12:41:10.041"/>
    <p1510:client id="{8C7C6C88-7D59-1448-A589-CD62A5FDF3D1}" v="324" dt="2026-07-13T13:21:09.6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58"/>
    <p:restoredTop sz="94662"/>
  </p:normalViewPr>
  <p:slideViewPr>
    <p:cSldViewPr snapToGrid="0">
      <p:cViewPr varScale="1">
        <p:scale>
          <a:sx n="86" d="100"/>
          <a:sy n="86" d="100"/>
        </p:scale>
        <p:origin x="248" y="29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0BF455-3E59-414F-BFBB-4A0993A369A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136695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0BF455-3E59-414F-BFBB-4A0993A369A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853440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BF455-3E59-414F-BFBB-4A0993A369A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1837222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0BF455-3E59-414F-BFBB-4A0993A369A4}" type="datetimeFigureOut">
              <a:rPr lang="en-US" smtClean="0"/>
              <a:t>7/13/26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710185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0BF455-3E59-414F-BFBB-4A0993A369A4}" type="datetimeFigureOut">
              <a:rPr lang="en-US" smtClean="0"/>
              <a:t>7/13/26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1918248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0BF455-3E59-414F-BFBB-4A0993A369A4}" type="datetimeFigureOut">
              <a:rPr lang="en-US" smtClean="0"/>
              <a:t>7/13/26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304415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BF455-3E59-414F-BFBB-4A0993A369A4}" type="datetimeFigureOut">
              <a:rPr lang="en-US" smtClean="0"/>
              <a:t>7/13/26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3060795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0BF455-3E59-414F-BFBB-4A0993A369A4}" type="datetimeFigureOut">
              <a:rPr lang="en-US" smtClean="0"/>
              <a:t>7/13/26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3159393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0BF455-3E59-414F-BFBB-4A0993A369A4}" type="datetimeFigureOut">
              <a:rPr lang="en-US" smtClean="0"/>
              <a:t>7/13/26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1093061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0BF455-3E59-414F-BFBB-4A0993A369A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2765350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0BF455-3E59-414F-BFBB-4A0993A369A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11FF6-AC1B-8B47-A102-B178DEEEEBC4}" type="slidenum">
              <a:rPr lang="en-US" smtClean="0"/>
              <a:t>‹#›</a:t>
            </a:fld>
            <a:endParaRPr lang="en-US"/>
          </a:p>
        </p:txBody>
      </p:sp>
    </p:spTree>
    <p:extLst>
      <p:ext uri="{BB962C8B-B14F-4D97-AF65-F5344CB8AC3E}">
        <p14:creationId xmlns:p14="http://schemas.microsoft.com/office/powerpoint/2010/main" val="4089524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20BF455-3E59-414F-BFBB-4A0993A369A4}" type="datetimeFigureOut">
              <a:rPr lang="en-US" smtClean="0"/>
              <a:t>7/13/26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DB11FF6-AC1B-8B47-A102-B178DEEEEBC4}" type="slidenum">
              <a:rPr lang="en-US" smtClean="0"/>
              <a:t>‹#›</a:t>
            </a:fld>
            <a:endParaRPr lang="en-US"/>
          </a:p>
        </p:txBody>
      </p:sp>
    </p:spTree>
    <p:extLst>
      <p:ext uri="{BB962C8B-B14F-4D97-AF65-F5344CB8AC3E}">
        <p14:creationId xmlns:p14="http://schemas.microsoft.com/office/powerpoint/2010/main" val="23640706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microsoft.com/en-gb/microsoft-365/outlook/email-and-calendar-software-microsoft-outlook#tabs-pill-bar-oc8375_tab1" TargetMode="Externa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careers-in-sport.co.uk/career-advice/effective-communication-skills/" TargetMode="External"/><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ico.org.uk/for-organisations/advice-for-small-organisations/getting-started-with-gdpr/the-benefits-of-data-protection-laws/" TargetMode="External"/><Relationship Id="rId2" Type="http://schemas.openxmlformats.org/officeDocument/2006/relationships/image" Target="../media/image9.png"/><Relationship Id="rId1" Type="http://schemas.openxmlformats.org/officeDocument/2006/relationships/slideLayout" Target="../slideLayouts/slideLayout5.xml"/><Relationship Id="rId4" Type="http://schemas.openxmlformats.org/officeDocument/2006/relationships/hyperlink" Target="https://affinitysmart.com/do-you-know-how-to-identify-a-sophisticated-email-scam/" TargetMode="External"/></Relationships>
</file>

<file path=ppt/slides/_rels/slide11.xml.rels><?xml version="1.0" encoding="UTF-8" standalone="yes"?>
<Relationships xmlns="http://schemas.openxmlformats.org/package/2006/relationships"><Relationship Id="rId2" Type="http://schemas.openxmlformats.org/officeDocument/2006/relationships/hyperlink" Target="https://www.rcn.org.uk/Professional-Development/Nursing-Workforce-Standards#healthsafetyandwellbeing"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cdn-dynmedia-1.microsoft.com/is/image/microsoftcorp/341856-feature-apps-02-416x178-?resMode=sharp2&amp;op_usm=1.5,0.65,15,0&amp;wid=1000&amp;hei=429&amp;qlt=100&amp;fit=constrain"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exceldemy.com/weekly-duty-roster-format-excel/"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linkedin.com/pulse/team-work-tips-ramy-ghaly"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linkedin.com/pulse/art-asking-questions-bala-pitchandi"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support.microsoft.com/onedrive" TargetMode="External"/><Relationship Id="rId2" Type="http://schemas.openxmlformats.org/officeDocument/2006/relationships/hyperlink" Target="https://www.microsoft.com/en-gb/microsoft-365/onedrive/online-cloud-storage" TargetMode="External"/><Relationship Id="rId1" Type="http://schemas.openxmlformats.org/officeDocument/2006/relationships/slideLayout" Target="../slideLayouts/slideLayout1.xml"/><Relationship Id="rId4" Type="http://schemas.openxmlformats.org/officeDocument/2006/relationships/hyperlink" Target="https://transform.england.nhs.uk/information-governance/guidance/records-management-code/"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linkedin.com/pulse/team-work-tips-ramy-ghaly" TargetMode="External"/><Relationship Id="rId13" Type="http://schemas.openxmlformats.org/officeDocument/2006/relationships/hyperlink" Target="https://learn.microsoft.com/en-us/microsoft-365-apps/outlook/calendaring/share-calendar-and-contacts" TargetMode="External"/><Relationship Id="rId3" Type="http://schemas.openxmlformats.org/officeDocument/2006/relationships/hyperlink" Target="https://cdn-dynmedia-1.microsoft.com/is/image/microsoftcorp/341856-feature-apps-02-416x178-?resMode=sharp2&amp;op_usm=1.5,0.65,15,0&amp;wid=1000&amp;hei=429&amp;qlt=100&amp;fit=constrain" TargetMode="External"/><Relationship Id="rId7" Type="http://schemas.openxmlformats.org/officeDocument/2006/relationships/hyperlink" Target="https://www.linkedin.com/pulse/art-asking-questions-bala-pitchandi" TargetMode="External"/><Relationship Id="rId12" Type="http://schemas.openxmlformats.org/officeDocument/2006/relationships/hyperlink" Target="https://www.microsoft.com/en-gb/microsoft-365/outlook/email-and-calendar-software-microsoft-outlook#tabs-pill-bar-oc8375_tab1" TargetMode="External"/><Relationship Id="rId2" Type="http://schemas.openxmlformats.org/officeDocument/2006/relationships/hyperlink" Target="https://blog.suitebriar.com/advantages-and-disadvantages-of-ms-excel" TargetMode="External"/><Relationship Id="rId16" Type="http://schemas.openxmlformats.org/officeDocument/2006/relationships/hyperlink" Target="https://www.logo.wine/logo/Microsoft_Outlook" TargetMode="External"/><Relationship Id="rId1" Type="http://schemas.openxmlformats.org/officeDocument/2006/relationships/slideLayout" Target="../slideLayouts/slideLayout2.xml"/><Relationship Id="rId6" Type="http://schemas.openxmlformats.org/officeDocument/2006/relationships/hyperlink" Target="https://www.exceldemy.com/weekly-duty-roster-format-excel/" TargetMode="External"/><Relationship Id="rId11" Type="http://schemas.openxmlformats.org/officeDocument/2006/relationships/hyperlink" Target="https://careers-in-sport.co.uk/career-advice/effective-communication-skills/" TargetMode="External"/><Relationship Id="rId5" Type="http://schemas.openxmlformats.org/officeDocument/2006/relationships/hyperlink" Target="https://upload.wikimedia.org/wikipedia/commons/6/60/Microsoft_Office_Excel_%25282025%E2%80%93present%2529.svg" TargetMode="External"/><Relationship Id="rId15" Type="http://schemas.openxmlformats.org/officeDocument/2006/relationships/hyperlink" Target="https://www.rcn.org.uk/Professional-Development/Nursing-Workforce-Standards#healthsafetyandwellbeing(accessed" TargetMode="External"/><Relationship Id="rId10" Type="http://schemas.openxmlformats.org/officeDocument/2006/relationships/hyperlink" Target="https://affinitysmart.com/do-you-know-how-to-identify-a-sophisticated-email-scam/" TargetMode="External"/><Relationship Id="rId4" Type="http://schemas.openxmlformats.org/officeDocument/2006/relationships/hyperlink" Target="https://itrelease.com/2022/01/what-are-advantages-and-disadvantages-of-microsoft-excel/" TargetMode="External"/><Relationship Id="rId9" Type="http://schemas.openxmlformats.org/officeDocument/2006/relationships/hyperlink" Target="https://www.microsoft.com/en-gb/microsoft-365/excel" TargetMode="External"/><Relationship Id="rId14" Type="http://schemas.openxmlformats.org/officeDocument/2006/relationships/hyperlink" Target="https://ico.org.uk/for-organisations/advice-for-small-organisations/getting-started-with-gdpr/the-benefits-of-data-protection-laws/"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paper with black text&#10;&#10;AI-generated content may be incorrect.">
            <a:extLst>
              <a:ext uri="{FF2B5EF4-FFF2-40B4-BE49-F238E27FC236}">
                <a16:creationId xmlns:a16="http://schemas.microsoft.com/office/drawing/2014/main" id="{5F98CBF3-1DFC-D357-9EB1-A24551C89595}"/>
              </a:ext>
            </a:extLst>
          </p:cNvPr>
          <p:cNvPicPr>
            <a:picLocks noChangeAspect="1"/>
          </p:cNvPicPr>
          <p:nvPr/>
        </p:nvPicPr>
        <p:blipFill>
          <a:blip r:embed="rId2"/>
          <a:stretch>
            <a:fillRect/>
          </a:stretch>
        </p:blipFill>
        <p:spPr>
          <a:xfrm>
            <a:off x="381000" y="214313"/>
            <a:ext cx="11430000" cy="6429375"/>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B9FAC94-F017-5618-480B-F65FDA9F77A3}"/>
              </a:ext>
            </a:extLst>
          </p:cNvPr>
          <p:cNvPicPr>
            <a:picLocks noGrp="1" noChangeAspect="1"/>
          </p:cNvPicPr>
          <p:nvPr>
            <p:ph idx="1"/>
          </p:nvPr>
        </p:nvPicPr>
        <p:blipFill>
          <a:blip r:embed="rId2"/>
          <a:stretch>
            <a:fillRect/>
          </a:stretch>
        </p:blipFill>
        <p:spPr>
          <a:xfrm>
            <a:off x="528242" y="854440"/>
            <a:ext cx="9435614" cy="5307533"/>
          </a:xfrm>
          <a:prstGeom prst="rect">
            <a:avLst/>
          </a:prstGeom>
        </p:spPr>
      </p:pic>
    </p:spTree>
    <p:extLst>
      <p:ext uri="{BB962C8B-B14F-4D97-AF65-F5344CB8AC3E}">
        <p14:creationId xmlns:p14="http://schemas.microsoft.com/office/powerpoint/2010/main" val="3477691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medical training&#10;&#10;AI-generated content may be incorrect.">
            <a:extLst>
              <a:ext uri="{FF2B5EF4-FFF2-40B4-BE49-F238E27FC236}">
                <a16:creationId xmlns:a16="http://schemas.microsoft.com/office/drawing/2014/main" id="{491FFB71-D761-559B-DB41-65EA0E1DB41E}"/>
              </a:ext>
            </a:extLst>
          </p:cNvPr>
          <p:cNvPicPr>
            <a:picLocks noChangeAspect="1"/>
          </p:cNvPicPr>
          <p:nvPr/>
        </p:nvPicPr>
        <p:blipFill>
          <a:blip r:embed="rId2"/>
          <a:stretch>
            <a:fillRect/>
          </a:stretch>
        </p:blipFill>
        <p:spPr>
          <a:xfrm>
            <a:off x="381000" y="214313"/>
            <a:ext cx="11430000" cy="6429375"/>
          </a:xfrm>
          <a:prstGeom prst="rect">
            <a:avLst/>
          </a:prstGeom>
        </p:spPr>
      </p:pic>
    </p:spTree>
    <p:extLst>
      <p:ext uri="{BB962C8B-B14F-4D97-AF65-F5344CB8AC3E}">
        <p14:creationId xmlns:p14="http://schemas.microsoft.com/office/powerpoint/2010/main" val="39497300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screen shot of a website&#10;&#10;AI-generated content may be incorrect.">
            <a:extLst>
              <a:ext uri="{FF2B5EF4-FFF2-40B4-BE49-F238E27FC236}">
                <a16:creationId xmlns:a16="http://schemas.microsoft.com/office/drawing/2014/main" id="{978E0EDF-7CDB-3D0B-651F-213669E09FD6}"/>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33496984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D4105-BD9E-0735-75A2-E3A13B61DD8E}"/>
              </a:ext>
            </a:extLst>
          </p:cNvPr>
          <p:cNvSpPr>
            <a:spLocks noGrp="1"/>
          </p:cNvSpPr>
          <p:nvPr>
            <p:ph type="title"/>
          </p:nvPr>
        </p:nvSpPr>
        <p:spPr/>
        <p:txBody>
          <a:bodyPr/>
          <a:lstStyle/>
          <a:p>
            <a:endParaRPr lang="en-US"/>
          </a:p>
        </p:txBody>
      </p:sp>
      <p:pic>
        <p:nvPicPr>
          <p:cNvPr id="4" name="Content Placeholder 3" descr="A person giving a presentation to a person&#10;&#10;AI-generated content may be incorrect.">
            <a:extLst>
              <a:ext uri="{FF2B5EF4-FFF2-40B4-BE49-F238E27FC236}">
                <a16:creationId xmlns:a16="http://schemas.microsoft.com/office/drawing/2014/main" id="{8AE0ECB3-C7FF-9826-8E31-94119F1C469C}"/>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pic>
        <p:nvPicPr>
          <p:cNvPr id="5" name="Picture 4" descr="A group of people in a room&#10;&#10;AI-generated content may be incorrect.">
            <a:extLst>
              <a:ext uri="{FF2B5EF4-FFF2-40B4-BE49-F238E27FC236}">
                <a16:creationId xmlns:a16="http://schemas.microsoft.com/office/drawing/2014/main" id="{3D4BAB80-2C47-9EBC-9366-C4027DCC9B5B}"/>
              </a:ext>
            </a:extLst>
          </p:cNvPr>
          <p:cNvPicPr>
            <a:picLocks noChangeAspect="1"/>
          </p:cNvPicPr>
          <p:nvPr/>
        </p:nvPicPr>
        <p:blipFill>
          <a:blip r:embed="rId3"/>
          <a:stretch>
            <a:fillRect/>
          </a:stretch>
        </p:blipFill>
        <p:spPr>
          <a:xfrm>
            <a:off x="381000" y="214313"/>
            <a:ext cx="11430000" cy="6429375"/>
          </a:xfrm>
          <a:prstGeom prst="rect">
            <a:avLst/>
          </a:prstGeom>
        </p:spPr>
      </p:pic>
    </p:spTree>
    <p:extLst>
      <p:ext uri="{BB962C8B-B14F-4D97-AF65-F5344CB8AC3E}">
        <p14:creationId xmlns:p14="http://schemas.microsoft.com/office/powerpoint/2010/main" val="21750145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person giving a presentation to a person&#10;&#10;AI-generated content may be incorrect.">
            <a:extLst>
              <a:ext uri="{FF2B5EF4-FFF2-40B4-BE49-F238E27FC236}">
                <a16:creationId xmlns:a16="http://schemas.microsoft.com/office/drawing/2014/main" id="{2894E1CC-330D-481C-ABA7-20046D18347B}"/>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34070485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white and black text on a white background&#10;&#10;AI-generated content may be incorrect.">
            <a:extLst>
              <a:ext uri="{FF2B5EF4-FFF2-40B4-BE49-F238E27FC236}">
                <a16:creationId xmlns:a16="http://schemas.microsoft.com/office/drawing/2014/main" id="{992FC75A-CE7D-3784-6A90-5820343A811E}"/>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26771174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45897-3AA9-50C8-E942-675F60B6E563}"/>
              </a:ext>
            </a:extLst>
          </p:cNvPr>
          <p:cNvSpPr>
            <a:spLocks noGrp="1"/>
          </p:cNvSpPr>
          <p:nvPr>
            <p:ph type="title"/>
          </p:nvPr>
        </p:nvSpPr>
        <p:spPr>
          <a:xfrm>
            <a:off x="3345863" y="978399"/>
            <a:ext cx="5255597" cy="545875"/>
          </a:xfrm>
        </p:spPr>
        <p:txBody>
          <a:bodyPr>
            <a:normAutofit fontScale="90000"/>
          </a:bodyPr>
          <a:lstStyle/>
          <a:p>
            <a:r>
              <a:rPr lang="en-GB">
                <a:latin typeface="Walbaum Display"/>
              </a:rPr>
              <a:t>What is Microsoft Outlook?</a:t>
            </a:r>
          </a:p>
        </p:txBody>
      </p:sp>
      <p:sp>
        <p:nvSpPr>
          <p:cNvPr id="3" name="Content Placeholder 2">
            <a:extLst>
              <a:ext uri="{FF2B5EF4-FFF2-40B4-BE49-F238E27FC236}">
                <a16:creationId xmlns:a16="http://schemas.microsoft.com/office/drawing/2014/main" id="{F01B5835-9D67-8812-F4B9-AB9A9555494A}"/>
              </a:ext>
            </a:extLst>
          </p:cNvPr>
          <p:cNvSpPr>
            <a:spLocks noGrp="1"/>
          </p:cNvSpPr>
          <p:nvPr>
            <p:ph sz="half" idx="1"/>
          </p:nvPr>
        </p:nvSpPr>
        <p:spPr>
          <a:xfrm>
            <a:off x="565557" y="1849528"/>
            <a:ext cx="11065849" cy="3962857"/>
          </a:xfrm>
        </p:spPr>
        <p:txBody>
          <a:bodyPr vert="horz" lIns="91440" tIns="45720" rIns="91440" bIns="45720" rtlCol="0" anchor="t">
            <a:normAutofit/>
          </a:bodyPr>
          <a:lstStyle/>
          <a:p>
            <a:pPr marL="0" indent="0">
              <a:buNone/>
            </a:pPr>
            <a:r>
              <a:rPr lang="en-GB" sz="2400">
                <a:latin typeface="Sitka Display"/>
                <a:ea typeface="+mj-lt"/>
                <a:cs typeface="+mj-lt"/>
              </a:rPr>
              <a:t>Microsoft outlook is a communication and organisation app that is apart of the Microsoft 365 package. It is mainly used for sending and </a:t>
            </a:r>
            <a:r>
              <a:rPr lang="en-GB" sz="2400" err="1">
                <a:latin typeface="Sitka Display"/>
                <a:ea typeface="+mj-lt"/>
                <a:cs typeface="+mj-lt"/>
              </a:rPr>
              <a:t>reciving</a:t>
            </a:r>
            <a:r>
              <a:rPr lang="en-GB" sz="2400">
                <a:latin typeface="Sitka Display"/>
                <a:ea typeface="+mj-lt"/>
                <a:cs typeface="+mj-lt"/>
              </a:rPr>
              <a:t> emails, but it also includes features such as calendars, contacts, task and meeting scheduling. These tools help staff stay organised and communicate with each other more effectively. In a nursing home, outlook allows staff to quickly share important information about residents, organise work schedules and arrange meetings. Instead of relying on paper notes or verbal messages, staff can send emails that can be accessed at any time. This helps reduce mistakes and make sure everyone has the same information. Because outlook is connected to other </a:t>
            </a:r>
            <a:r>
              <a:rPr lang="en-GB" sz="2400" err="1">
                <a:latin typeface="Sitka Display"/>
                <a:ea typeface="+mj-lt"/>
                <a:cs typeface="+mj-lt"/>
              </a:rPr>
              <a:t>microsoft</a:t>
            </a:r>
            <a:r>
              <a:rPr lang="en-GB" sz="2400">
                <a:latin typeface="Sitka Display"/>
                <a:ea typeface="+mj-lt"/>
                <a:cs typeface="+mj-lt"/>
              </a:rPr>
              <a:t> 365 applications such as teams, word and </a:t>
            </a:r>
            <a:r>
              <a:rPr lang="en-GB" sz="2400" err="1">
                <a:latin typeface="Sitka Display"/>
                <a:ea typeface="+mj-lt"/>
                <a:cs typeface="+mj-lt"/>
              </a:rPr>
              <a:t>Onedrive</a:t>
            </a:r>
            <a:r>
              <a:rPr lang="en-GB" sz="2400">
                <a:latin typeface="Sitka Display"/>
                <a:ea typeface="+mj-lt"/>
                <a:cs typeface="+mj-lt"/>
              </a:rPr>
              <a:t>, staff can easily share documents, attend online meetings and work together even if they are in different parts of the building or work via computer </a:t>
            </a:r>
            <a:endParaRPr lang="en-US">
              <a:latin typeface="Aptos" panose="020B0004020202020204"/>
              <a:ea typeface="+mj-lt"/>
              <a:cs typeface="+mj-lt"/>
            </a:endParaRPr>
          </a:p>
        </p:txBody>
      </p:sp>
      <p:sp>
        <p:nvSpPr>
          <p:cNvPr id="6" name="TextBox 5">
            <a:extLst>
              <a:ext uri="{FF2B5EF4-FFF2-40B4-BE49-F238E27FC236}">
                <a16:creationId xmlns:a16="http://schemas.microsoft.com/office/drawing/2014/main" id="{8F2977C9-9A4D-C902-2EC2-B2AE6E370B2C}"/>
              </a:ext>
            </a:extLst>
          </p:cNvPr>
          <p:cNvSpPr txBox="1"/>
          <p:nvPr/>
        </p:nvSpPr>
        <p:spPr>
          <a:xfrm>
            <a:off x="0" y="6144838"/>
            <a:ext cx="7116006"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30000">
                <a:latin typeface="Sitka Display"/>
              </a:rPr>
              <a:t>(Microsoft,2024) </a:t>
            </a:r>
            <a:r>
              <a:rPr lang="en-GB" sz="2400" baseline="30000">
                <a:latin typeface="Sitka Display"/>
                <a:ea typeface="+mn-lt"/>
                <a:cs typeface="+mn-lt"/>
                <a:hlinkClick r:id="rId2">
                  <a:extLst>
                    <a:ext uri="{A12FA001-AC4F-418D-AE19-62706E023703}">
                      <ahyp:hlinkClr xmlns:ahyp="http://schemas.microsoft.com/office/drawing/2018/hyperlinkcolor" val="tx"/>
                    </a:ext>
                  </a:extLst>
                </a:hlinkClick>
              </a:rPr>
              <a:t>https://www.microsoft.com/en-gb/microsoft-365/outlook/email-and-calendar-software-microsoft-outlook#tabs-pill-bar-oc8375_tab1</a:t>
            </a:r>
            <a:endParaRPr lang="en-GB" sz="2400">
              <a:latin typeface="Sitka Display"/>
              <a:hlinkClick r:id="rId2">
                <a:extLst>
                  <a:ext uri="{A12FA001-AC4F-418D-AE19-62706E023703}">
                    <ahyp:hlinkClr xmlns:ahyp="http://schemas.microsoft.com/office/drawing/2018/hyperlinkcolor" val="tx"/>
                  </a:ext>
                </a:extLst>
              </a:hlinkClick>
            </a:endParaRPr>
          </a:p>
          <a:p>
            <a:pPr algn="ctr"/>
            <a:endParaRPr lang="en-GB"/>
          </a:p>
        </p:txBody>
      </p:sp>
    </p:spTree>
    <p:extLst>
      <p:ext uri="{BB962C8B-B14F-4D97-AF65-F5344CB8AC3E}">
        <p14:creationId xmlns:p14="http://schemas.microsoft.com/office/powerpoint/2010/main" val="2231817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9F85E-96F9-40AD-CB92-A3E3621A9D91}"/>
              </a:ext>
            </a:extLst>
          </p:cNvPr>
          <p:cNvSpPr>
            <a:spLocks noGrp="1"/>
          </p:cNvSpPr>
          <p:nvPr>
            <p:ph type="title"/>
          </p:nvPr>
        </p:nvSpPr>
        <p:spPr>
          <a:xfrm>
            <a:off x="1807281" y="116530"/>
            <a:ext cx="6763153" cy="1403814"/>
          </a:xfrm>
        </p:spPr>
        <p:txBody>
          <a:bodyPr anchor="b">
            <a:normAutofit/>
          </a:bodyPr>
          <a:lstStyle/>
          <a:p>
            <a:r>
              <a:rPr lang="en-GB"/>
              <a:t>Why </a:t>
            </a:r>
            <a:r>
              <a:rPr lang="en-GB">
                <a:latin typeface="Walbaum Display"/>
                <a:ea typeface="Calibri"/>
                <a:cs typeface="Calibri"/>
              </a:rPr>
              <a:t>communication</a:t>
            </a:r>
            <a:r>
              <a:rPr lang="en-GB"/>
              <a:t> matters</a:t>
            </a:r>
          </a:p>
        </p:txBody>
      </p:sp>
      <p:sp>
        <p:nvSpPr>
          <p:cNvPr id="3" name="Content Placeholder 2">
            <a:extLst>
              <a:ext uri="{FF2B5EF4-FFF2-40B4-BE49-F238E27FC236}">
                <a16:creationId xmlns:a16="http://schemas.microsoft.com/office/drawing/2014/main" id="{B592F3A3-FBB2-FB69-BD90-3A4EE243B806}"/>
              </a:ext>
            </a:extLst>
          </p:cNvPr>
          <p:cNvSpPr>
            <a:spLocks noGrp="1"/>
          </p:cNvSpPr>
          <p:nvPr>
            <p:ph sz="half" idx="1"/>
          </p:nvPr>
        </p:nvSpPr>
        <p:spPr>
          <a:xfrm>
            <a:off x="164761" y="1864361"/>
            <a:ext cx="5606628" cy="3669445"/>
          </a:xfrm>
        </p:spPr>
        <p:txBody>
          <a:bodyPr vert="horz" lIns="91440" tIns="45720" rIns="91440" bIns="45720" rtlCol="0" anchor="t">
            <a:noAutofit/>
          </a:bodyPr>
          <a:lstStyle/>
          <a:p>
            <a:pPr marL="0" indent="0">
              <a:buNone/>
            </a:pPr>
            <a:r>
              <a:rPr lang="en-GB" sz="2000"/>
              <a:t>Communication plays a vital role in providing safe and high quality care for residents. Every member of staff needs to work together and share accurate information so that residents </a:t>
            </a:r>
            <a:r>
              <a:rPr lang="en-GB" sz="2000" err="1"/>
              <a:t>recive</a:t>
            </a:r>
            <a:r>
              <a:rPr lang="en-GB" sz="2000"/>
              <a:t> the correct care at the right time. If communication is poor, it can lead to mistakes and confusion. For example, if a nurse forgets to tell the next shift that. a resident has started a new medication, the resident might given </a:t>
            </a:r>
            <a:r>
              <a:rPr lang="en-GB" sz="2000" err="1"/>
              <a:t>th</a:t>
            </a:r>
            <a:r>
              <a:rPr lang="en-GB" sz="2000"/>
              <a:t>e wrong medicine or wrong dose. Good communication helps prevent </a:t>
            </a:r>
            <a:r>
              <a:rPr lang="en-GB" sz="2000" err="1"/>
              <a:t>thes</a:t>
            </a:r>
            <a:r>
              <a:rPr lang="en-GB" sz="2000"/>
              <a:t> types of errors and makes sure everyone is good and aware of any changes to a resident's care.</a:t>
            </a:r>
            <a:endParaRPr lang="en-US" sz="2000"/>
          </a:p>
        </p:txBody>
      </p:sp>
      <p:pic>
        <p:nvPicPr>
          <p:cNvPr id="5" name="Picture 4">
            <a:extLst>
              <a:ext uri="{FF2B5EF4-FFF2-40B4-BE49-F238E27FC236}">
                <a16:creationId xmlns:a16="http://schemas.microsoft.com/office/drawing/2014/main" id="{31251B53-DF8F-1323-401C-A92C96929919}"/>
              </a:ext>
            </a:extLst>
          </p:cNvPr>
          <p:cNvPicPr>
            <a:picLocks noChangeAspect="1"/>
          </p:cNvPicPr>
          <p:nvPr/>
        </p:nvPicPr>
        <p:blipFill>
          <a:blip r:embed="rId2"/>
          <a:srcRect l="6729" r="5475" b="-1"/>
          <a:stretch>
            <a:fillRect/>
          </a:stretch>
        </p:blipFill>
        <p:spPr>
          <a:xfrm>
            <a:off x="6328391" y="1516019"/>
            <a:ext cx="4985785" cy="4017787"/>
          </a:xfrm>
          <a:prstGeom prst="rect">
            <a:avLst/>
          </a:prstGeom>
          <a:noFill/>
        </p:spPr>
      </p:pic>
      <p:sp>
        <p:nvSpPr>
          <p:cNvPr id="10" name="Date Placeholder 4">
            <a:extLst>
              <a:ext uri="{FF2B5EF4-FFF2-40B4-BE49-F238E27FC236}">
                <a16:creationId xmlns:a16="http://schemas.microsoft.com/office/drawing/2014/main" id="{41C730CE-A291-3A06-BCA1-2F454256550F}"/>
              </a:ext>
            </a:extLst>
          </p:cNvPr>
          <p:cNvSpPr>
            <a:spLocks noGrp="1"/>
          </p:cNvSpPr>
          <p:nvPr>
            <p:ph type="dt" sz="half" idx="10"/>
          </p:nvPr>
        </p:nvSpPr>
        <p:spPr>
          <a:xfrm>
            <a:off x="877824" y="6356350"/>
            <a:ext cx="2743200" cy="365125"/>
          </a:xfrm>
        </p:spPr>
        <p:txBody>
          <a:bodyPr/>
          <a:lstStyle/>
          <a:p>
            <a:pPr>
              <a:spcAft>
                <a:spcPts val="600"/>
              </a:spcAft>
            </a:pPr>
            <a:fld id="{D1EEEEB5-C903-4C74-9777-C0B8B2194C58}" type="datetime1">
              <a:rPr lang="en-US" smtClean="0"/>
              <a:pPr>
                <a:spcAft>
                  <a:spcPts val="600"/>
                </a:spcAft>
              </a:pPr>
              <a:t>7/13/26</a:t>
            </a:fld>
            <a:endParaRPr lang="en-US"/>
          </a:p>
        </p:txBody>
      </p:sp>
      <p:sp>
        <p:nvSpPr>
          <p:cNvPr id="12" name="Footer Placeholder 5">
            <a:extLst>
              <a:ext uri="{FF2B5EF4-FFF2-40B4-BE49-F238E27FC236}">
                <a16:creationId xmlns:a16="http://schemas.microsoft.com/office/drawing/2014/main" id="{63AADE29-09FA-3DF7-A269-3E5052FDD3D0}"/>
              </a:ext>
            </a:extLst>
          </p:cNvPr>
          <p:cNvSpPr>
            <a:spLocks noGrp="1"/>
          </p:cNvSpPr>
          <p:nvPr>
            <p:ph type="ftr" sz="quarter" idx="11"/>
          </p:nvPr>
        </p:nvSpPr>
        <p:spPr>
          <a:xfrm>
            <a:off x="7132320" y="6356350"/>
            <a:ext cx="4297680" cy="365125"/>
          </a:xfrm>
        </p:spPr>
        <p:txBody>
          <a:bodyPr/>
          <a:lstStyle/>
          <a:p>
            <a:pPr>
              <a:spcAft>
                <a:spcPts val="600"/>
              </a:spcAft>
            </a:pPr>
            <a:r>
              <a:rPr lang="en-US"/>
              <a:t>
              </a:t>
            </a:r>
          </a:p>
        </p:txBody>
      </p:sp>
      <p:sp>
        <p:nvSpPr>
          <p:cNvPr id="14" name="Slide Number Placeholder 6">
            <a:extLst>
              <a:ext uri="{FF2B5EF4-FFF2-40B4-BE49-F238E27FC236}">
                <a16:creationId xmlns:a16="http://schemas.microsoft.com/office/drawing/2014/main" id="{98C7C2A3-E7EA-3246-38E6-B530AEAC86AD}"/>
              </a:ext>
            </a:extLst>
          </p:cNvPr>
          <p:cNvSpPr>
            <a:spLocks noGrp="1"/>
          </p:cNvSpPr>
          <p:nvPr>
            <p:ph type="sldNum" sz="quarter" idx="12"/>
          </p:nvPr>
        </p:nvSpPr>
        <p:spPr>
          <a:xfrm>
            <a:off x="11429999" y="6356350"/>
            <a:ext cx="521207" cy="365125"/>
          </a:xfrm>
        </p:spPr>
        <p:txBody>
          <a:bodyPr/>
          <a:lstStyle/>
          <a:p>
            <a:pPr>
              <a:spcAft>
                <a:spcPts val="600"/>
              </a:spcAft>
            </a:pPr>
            <a:fld id="{5E4DE196-8A13-4FF7-A07E-102851959EAB}" type="slidenum">
              <a:rPr lang="en-US" smtClean="0"/>
              <a:pPr>
                <a:spcAft>
                  <a:spcPts val="600"/>
                </a:spcAft>
              </a:pPr>
              <a:t>9</a:t>
            </a:fld>
            <a:endParaRPr lang="en-US"/>
          </a:p>
        </p:txBody>
      </p:sp>
      <p:sp>
        <p:nvSpPr>
          <p:cNvPr id="6" name="TextBox 5">
            <a:extLst>
              <a:ext uri="{FF2B5EF4-FFF2-40B4-BE49-F238E27FC236}">
                <a16:creationId xmlns:a16="http://schemas.microsoft.com/office/drawing/2014/main" id="{07A633AC-BF35-B794-DB00-D182C9208446}"/>
              </a:ext>
            </a:extLst>
          </p:cNvPr>
          <p:cNvSpPr txBox="1"/>
          <p:nvPr/>
        </p:nvSpPr>
        <p:spPr>
          <a:xfrm>
            <a:off x="6501468" y="5711505"/>
            <a:ext cx="418750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ea typeface="+mn-lt"/>
                <a:cs typeface="+mn-lt"/>
                <a:hlinkClick r:id="rId3">
                  <a:extLst>
                    <a:ext uri="{A12FA001-AC4F-418D-AE19-62706E023703}">
                      <ahyp:hlinkClr xmlns:ahyp="http://schemas.microsoft.com/office/drawing/2018/hyperlinkcolor" val="tx"/>
                    </a:ext>
                  </a:extLst>
                </a:hlinkClick>
              </a:rPr>
              <a:t>https://careers-in-sport.co.uk/career-advice/effective-communication-skills/</a:t>
            </a:r>
            <a:endParaRPr lang="en-US">
              <a:hlinkClick r:id="rId3">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2605215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5A333-338E-9E4C-CA7F-8F0A1FFC766B}"/>
              </a:ext>
            </a:extLst>
          </p:cNvPr>
          <p:cNvSpPr>
            <a:spLocks noGrp="1"/>
          </p:cNvSpPr>
          <p:nvPr>
            <p:ph type="title"/>
          </p:nvPr>
        </p:nvSpPr>
        <p:spPr>
          <a:xfrm>
            <a:off x="871894" y="323770"/>
            <a:ext cx="10451074" cy="631042"/>
          </a:xfrm>
        </p:spPr>
        <p:txBody>
          <a:bodyPr vert="horz" lIns="91440" tIns="45720" rIns="91440" bIns="45720" rtlCol="0" anchor="b">
            <a:normAutofit fontScale="90000"/>
          </a:bodyPr>
          <a:lstStyle/>
          <a:p>
            <a:r>
              <a:rPr lang="en-US" kern="1200">
                <a:latin typeface="+mj-lt"/>
                <a:ea typeface="+mj-ea"/>
                <a:cs typeface="+mj-cs"/>
              </a:rPr>
              <a:t>Keeping information safe with Microsoft outlook</a:t>
            </a:r>
          </a:p>
        </p:txBody>
      </p:sp>
      <p:pic>
        <p:nvPicPr>
          <p:cNvPr id="5" name="Picture 4">
            <a:extLst>
              <a:ext uri="{FF2B5EF4-FFF2-40B4-BE49-F238E27FC236}">
                <a16:creationId xmlns:a16="http://schemas.microsoft.com/office/drawing/2014/main" id="{04287FCE-57DF-30A0-132C-F0A37D5D8014}"/>
              </a:ext>
            </a:extLst>
          </p:cNvPr>
          <p:cNvPicPr>
            <a:picLocks noChangeAspect="1"/>
          </p:cNvPicPr>
          <p:nvPr/>
        </p:nvPicPr>
        <p:blipFill>
          <a:blip r:embed="rId2"/>
          <a:stretch>
            <a:fillRect/>
          </a:stretch>
        </p:blipFill>
        <p:spPr>
          <a:xfrm>
            <a:off x="333723" y="1211512"/>
            <a:ext cx="5038131" cy="4434581"/>
          </a:xfrm>
          <a:prstGeom prst="rect">
            <a:avLst/>
          </a:prstGeom>
          <a:noFill/>
        </p:spPr>
      </p:pic>
      <p:sp>
        <p:nvSpPr>
          <p:cNvPr id="4" name="TextBox 3">
            <a:extLst>
              <a:ext uri="{FF2B5EF4-FFF2-40B4-BE49-F238E27FC236}">
                <a16:creationId xmlns:a16="http://schemas.microsoft.com/office/drawing/2014/main" id="{158CFBAA-95D2-7EF9-D476-6C20536A75E3}"/>
              </a:ext>
            </a:extLst>
          </p:cNvPr>
          <p:cNvSpPr txBox="1"/>
          <p:nvPr/>
        </p:nvSpPr>
        <p:spPr>
          <a:xfrm>
            <a:off x="5735440" y="4996793"/>
            <a:ext cx="6204384" cy="1724287"/>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Autofit/>
          </a:bodyPr>
          <a:lstStyle/>
          <a:p>
            <a:pPr>
              <a:lnSpc>
                <a:spcPct val="110000"/>
              </a:lnSpc>
              <a:spcBef>
                <a:spcPts val="1000"/>
              </a:spcBef>
            </a:pPr>
            <a:r>
              <a:rPr lang="en-US" sz="1200" b="1" kern="1200" cap="all" spc="300" baseline="0">
                <a:solidFill>
                  <a:schemeClr val="tx2"/>
                </a:solidFill>
                <a:latin typeface="Sitka Display"/>
              </a:rPr>
              <a:t>(information Commissioner's Office,2024: Microsoft,2024) </a:t>
            </a:r>
            <a:r>
              <a:rPr lang="en-US" sz="1200" b="1" kern="1200" cap="all" spc="300" baseline="0">
                <a:solidFill>
                  <a:schemeClr val="tx2"/>
                </a:solidFill>
                <a:latin typeface="Sitka Display"/>
                <a:hlinkClick r:id="rId3">
                  <a:extLst>
                    <a:ext uri="{A12FA001-AC4F-418D-AE19-62706E023703}">
                      <ahyp:hlinkClr xmlns:ahyp="http://schemas.microsoft.com/office/drawing/2018/hyperlinkcolor" val="tx"/>
                    </a:ext>
                  </a:extLst>
                </a:hlinkClick>
              </a:rPr>
              <a:t>https://ico.org.uk/for-organisations/advice-for-small-organisations/getting-started-with-gdpr/the-benefits-of-data-protection-laws/</a:t>
            </a:r>
            <a:r>
              <a:rPr lang="en-US" sz="1200" b="1" kern="1200" cap="all" spc="300" baseline="0">
                <a:solidFill>
                  <a:schemeClr val="tx2"/>
                </a:solidFill>
                <a:latin typeface="Sitka Display"/>
              </a:rPr>
              <a:t> </a:t>
            </a:r>
            <a:endParaRPr lang="en-US" sz="1200" b="1" kern="1200" cap="all" spc="300" baseline="0">
              <a:solidFill>
                <a:schemeClr val="tx2"/>
              </a:solidFill>
              <a:latin typeface="Sitka Display"/>
              <a:hlinkClick r:id="rId3">
                <a:extLst>
                  <a:ext uri="{A12FA001-AC4F-418D-AE19-62706E023703}">
                    <ahyp:hlinkClr xmlns:ahyp="http://schemas.microsoft.com/office/drawing/2018/hyperlinkcolor" val="tx"/>
                  </a:ext>
                </a:extLst>
              </a:hlinkClick>
            </a:endParaRPr>
          </a:p>
        </p:txBody>
      </p:sp>
      <p:sp>
        <p:nvSpPr>
          <p:cNvPr id="3" name="Content Placeholder 2">
            <a:extLst>
              <a:ext uri="{FF2B5EF4-FFF2-40B4-BE49-F238E27FC236}">
                <a16:creationId xmlns:a16="http://schemas.microsoft.com/office/drawing/2014/main" id="{F530F999-D683-D1AE-FB77-B0E3AEA0AEF4}"/>
              </a:ext>
            </a:extLst>
          </p:cNvPr>
          <p:cNvSpPr>
            <a:spLocks noGrp="1"/>
          </p:cNvSpPr>
          <p:nvPr>
            <p:ph sz="quarter" idx="4"/>
          </p:nvPr>
        </p:nvSpPr>
        <p:spPr>
          <a:xfrm>
            <a:off x="5999027" y="1515513"/>
            <a:ext cx="5952715" cy="3833370"/>
          </a:xfrm>
        </p:spPr>
        <p:txBody>
          <a:bodyPr vert="horz" lIns="91440" tIns="45720" rIns="91440" bIns="45720" rtlCol="0" anchor="t">
            <a:noAutofit/>
          </a:bodyPr>
          <a:lstStyle/>
          <a:p>
            <a:pPr marL="0" indent="0">
              <a:buNone/>
            </a:pPr>
            <a:r>
              <a:rPr lang="en-US" sz="2000"/>
              <a:t>When using Microsoft outlook in nursing homes, it is important that staff protect residents personal information. Emails often contain confidential details such as medical records, care plans and appointment information. This means staff must follow the UK</a:t>
            </a:r>
            <a:r>
              <a:rPr lang="en-US" sz="2000" b="1"/>
              <a:t> general data protection regulations (UK GDPR). </a:t>
            </a:r>
            <a:r>
              <a:rPr lang="en-US" sz="2000"/>
              <a:t>However, there are still risks when using email. For example, staff could accidently send information to the wrong person, click on scam  emails or use weak password. Regular cybersecurity training and following workplace polices can help reduce these risks.</a:t>
            </a:r>
            <a:endParaRPr lang="en-US"/>
          </a:p>
        </p:txBody>
      </p:sp>
      <p:sp>
        <p:nvSpPr>
          <p:cNvPr id="44" name="Date Placeholder 6">
            <a:extLst>
              <a:ext uri="{FF2B5EF4-FFF2-40B4-BE49-F238E27FC236}">
                <a16:creationId xmlns:a16="http://schemas.microsoft.com/office/drawing/2014/main" id="{5A8D4654-A093-3869-65E4-1B0DE57D4B5A}"/>
              </a:ext>
            </a:extLst>
          </p:cNvPr>
          <p:cNvSpPr>
            <a:spLocks noGrp="1"/>
          </p:cNvSpPr>
          <p:nvPr>
            <p:ph type="dt" sz="half" idx="10"/>
          </p:nvPr>
        </p:nvSpPr>
        <p:spPr>
          <a:xfrm>
            <a:off x="877824" y="6356350"/>
            <a:ext cx="2743200" cy="365125"/>
          </a:xfrm>
        </p:spPr>
        <p:txBody>
          <a:bodyPr/>
          <a:lstStyle/>
          <a:p>
            <a:pPr>
              <a:spcAft>
                <a:spcPts val="600"/>
              </a:spcAft>
            </a:pPr>
            <a:fld id="{EE5509D1-522B-4B42-A19F-0E6EB9C8B46F}" type="datetime1">
              <a:rPr lang="en-US" smtClean="0"/>
              <a:pPr>
                <a:spcAft>
                  <a:spcPts val="600"/>
                </a:spcAft>
              </a:pPr>
              <a:t>7/13/26</a:t>
            </a:fld>
            <a:endParaRPr lang="en-US"/>
          </a:p>
        </p:txBody>
      </p:sp>
      <p:sp>
        <p:nvSpPr>
          <p:cNvPr id="45" name="Footer Placeholder 7">
            <a:extLst>
              <a:ext uri="{FF2B5EF4-FFF2-40B4-BE49-F238E27FC236}">
                <a16:creationId xmlns:a16="http://schemas.microsoft.com/office/drawing/2014/main" id="{409A2F5D-48A4-1CC3-11F1-A9EFC1FC2A10}"/>
              </a:ext>
            </a:extLst>
          </p:cNvPr>
          <p:cNvSpPr>
            <a:spLocks noGrp="1"/>
          </p:cNvSpPr>
          <p:nvPr>
            <p:ph type="ftr" sz="quarter" idx="11"/>
          </p:nvPr>
        </p:nvSpPr>
        <p:spPr>
          <a:xfrm>
            <a:off x="7132320" y="6356350"/>
            <a:ext cx="4297680" cy="365125"/>
          </a:xfrm>
        </p:spPr>
        <p:txBody>
          <a:bodyPr/>
          <a:lstStyle/>
          <a:p>
            <a:pPr>
              <a:spcAft>
                <a:spcPts val="600"/>
              </a:spcAft>
            </a:pPr>
            <a:r>
              <a:rPr lang="en-US"/>
              <a:t>
              </a:t>
            </a:r>
          </a:p>
        </p:txBody>
      </p:sp>
      <p:sp>
        <p:nvSpPr>
          <p:cNvPr id="46" name="Slide Number Placeholder 8">
            <a:extLst>
              <a:ext uri="{FF2B5EF4-FFF2-40B4-BE49-F238E27FC236}">
                <a16:creationId xmlns:a16="http://schemas.microsoft.com/office/drawing/2014/main" id="{83264E0E-BBBE-0E92-4A1E-94183111B631}"/>
              </a:ext>
            </a:extLst>
          </p:cNvPr>
          <p:cNvSpPr>
            <a:spLocks noGrp="1"/>
          </p:cNvSpPr>
          <p:nvPr>
            <p:ph type="sldNum" sz="quarter" idx="12"/>
          </p:nvPr>
        </p:nvSpPr>
        <p:spPr>
          <a:xfrm>
            <a:off x="11429999" y="6356350"/>
            <a:ext cx="521207" cy="365125"/>
          </a:xfrm>
        </p:spPr>
        <p:txBody>
          <a:bodyPr/>
          <a:lstStyle/>
          <a:p>
            <a:pPr>
              <a:spcAft>
                <a:spcPts val="600"/>
              </a:spcAft>
            </a:pPr>
            <a:fld id="{5E4DE196-8A13-4FF7-A07E-102851959EAB}" type="slidenum">
              <a:rPr lang="en-US" smtClean="0"/>
              <a:pPr>
                <a:spcAft>
                  <a:spcPts val="600"/>
                </a:spcAft>
              </a:pPr>
              <a:t>10</a:t>
            </a:fld>
            <a:endParaRPr lang="en-US"/>
          </a:p>
        </p:txBody>
      </p:sp>
      <p:sp>
        <p:nvSpPr>
          <p:cNvPr id="6" name="TextBox 5">
            <a:extLst>
              <a:ext uri="{FF2B5EF4-FFF2-40B4-BE49-F238E27FC236}">
                <a16:creationId xmlns:a16="http://schemas.microsoft.com/office/drawing/2014/main" id="{EC60E5F5-74DD-A696-7D23-71D5A3512D9C}"/>
              </a:ext>
            </a:extLst>
          </p:cNvPr>
          <p:cNvSpPr txBox="1"/>
          <p:nvPr/>
        </p:nvSpPr>
        <p:spPr>
          <a:xfrm>
            <a:off x="335558" y="5949192"/>
            <a:ext cx="506135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a:latin typeface="Sitka Display"/>
                <a:ea typeface="+mn-lt"/>
                <a:cs typeface="+mn-lt"/>
                <a:hlinkClick r:id="rId4">
                  <a:extLst>
                    <a:ext uri="{A12FA001-AC4F-418D-AE19-62706E023703}">
                      <ahyp:hlinkClr xmlns:ahyp="http://schemas.microsoft.com/office/drawing/2018/hyperlinkcolor" val="tx"/>
                    </a:ext>
                  </a:extLst>
                </a:hlinkClick>
              </a:rPr>
              <a:t>https://affinitysmart.com/do-you-know-how-to-identify-a-sophisticated-email-scam/</a:t>
            </a:r>
            <a:endParaRPr lang="en-US" sz="1600">
              <a:latin typeface="Sitka Display"/>
              <a:hlinkClick r:id="rId4">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1540561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DB839B18-8E32-84B0-427F-0C5EB19A7B65}"/>
              </a:ext>
            </a:extLst>
          </p:cNvPr>
          <p:cNvGraphicFramePr>
            <a:graphicFrameLocks noGrp="1"/>
          </p:cNvGraphicFramePr>
          <p:nvPr/>
        </p:nvGraphicFramePr>
        <p:xfrm>
          <a:off x="1146495" y="594220"/>
          <a:ext cx="9902372" cy="5662438"/>
        </p:xfrm>
        <a:graphic>
          <a:graphicData uri="http://schemas.openxmlformats.org/drawingml/2006/table">
            <a:tbl>
              <a:tblPr firstRow="1" bandRow="1">
                <a:tableStyleId>{073A0DAA-6AF3-43AB-8588-CEC1D06C72B9}</a:tableStyleId>
              </a:tblPr>
              <a:tblGrid>
                <a:gridCol w="4951186">
                  <a:extLst>
                    <a:ext uri="{9D8B030D-6E8A-4147-A177-3AD203B41FA5}">
                      <a16:colId xmlns:a16="http://schemas.microsoft.com/office/drawing/2014/main" val="1574873247"/>
                    </a:ext>
                  </a:extLst>
                </a:gridCol>
                <a:gridCol w="4951186">
                  <a:extLst>
                    <a:ext uri="{9D8B030D-6E8A-4147-A177-3AD203B41FA5}">
                      <a16:colId xmlns:a16="http://schemas.microsoft.com/office/drawing/2014/main" val="1634225396"/>
                    </a:ext>
                  </a:extLst>
                </a:gridCol>
              </a:tblGrid>
              <a:tr h="798549">
                <a:tc>
                  <a:txBody>
                    <a:bodyPr/>
                    <a:lstStyle/>
                    <a:p>
                      <a:pPr lvl="0">
                        <a:buNone/>
                      </a:pPr>
                      <a:r>
                        <a:rPr lang="en-GB" sz="2400"/>
                        <a:t>Advantages</a:t>
                      </a:r>
                    </a:p>
                  </a:txBody>
                  <a:tcPr/>
                </a:tc>
                <a:tc>
                  <a:txBody>
                    <a:bodyPr/>
                    <a:lstStyle/>
                    <a:p>
                      <a:r>
                        <a:rPr lang="en-GB" sz="2400"/>
                        <a:t>Limitations</a:t>
                      </a:r>
                    </a:p>
                  </a:txBody>
                  <a:tcPr/>
                </a:tc>
                <a:extLst>
                  <a:ext uri="{0D108BD9-81ED-4DB2-BD59-A6C34878D82A}">
                    <a16:rowId xmlns:a16="http://schemas.microsoft.com/office/drawing/2014/main" val="418373391"/>
                  </a:ext>
                </a:extLst>
              </a:tr>
              <a:tr h="798549">
                <a:tc>
                  <a:txBody>
                    <a:bodyPr/>
                    <a:lstStyle/>
                    <a:p>
                      <a:r>
                        <a:rPr lang="en-GB" sz="2000"/>
                        <a:t>Fast and realisable communication</a:t>
                      </a:r>
                    </a:p>
                  </a:txBody>
                  <a:tcPr/>
                </a:tc>
                <a:tc>
                  <a:txBody>
                    <a:bodyPr/>
                    <a:lstStyle/>
                    <a:p>
                      <a:r>
                        <a:rPr lang="en-GB" sz="2000"/>
                        <a:t>Requires staff training</a:t>
                      </a:r>
                    </a:p>
                  </a:txBody>
                  <a:tcPr/>
                </a:tc>
                <a:extLst>
                  <a:ext uri="{0D108BD9-81ED-4DB2-BD59-A6C34878D82A}">
                    <a16:rowId xmlns:a16="http://schemas.microsoft.com/office/drawing/2014/main" val="2082157410"/>
                  </a:ext>
                </a:extLst>
              </a:tr>
              <a:tr h="1016335">
                <a:tc>
                  <a:txBody>
                    <a:bodyPr/>
                    <a:lstStyle/>
                    <a:p>
                      <a:r>
                        <a:rPr lang="en-GB" sz="2000"/>
                        <a:t>Shared calendars improves organisations</a:t>
                      </a:r>
                    </a:p>
                  </a:txBody>
                  <a:tcPr/>
                </a:tc>
                <a:tc>
                  <a:txBody>
                    <a:bodyPr/>
                    <a:lstStyle/>
                    <a:p>
                      <a:r>
                        <a:rPr lang="en-GB" sz="2000"/>
                        <a:t>Depends on internet access</a:t>
                      </a:r>
                    </a:p>
                  </a:txBody>
                  <a:tcPr/>
                </a:tc>
                <a:extLst>
                  <a:ext uri="{0D108BD9-81ED-4DB2-BD59-A6C34878D82A}">
                    <a16:rowId xmlns:a16="http://schemas.microsoft.com/office/drawing/2014/main" val="3020526987"/>
                  </a:ext>
                </a:extLst>
              </a:tr>
              <a:tr h="1016335">
                <a:tc>
                  <a:txBody>
                    <a:bodyPr/>
                    <a:lstStyle/>
                    <a:p>
                      <a:r>
                        <a:rPr lang="en-GB" sz="2000"/>
                        <a:t>Helps reduce communication errors</a:t>
                      </a:r>
                    </a:p>
                  </a:txBody>
                  <a:tcPr/>
                </a:tc>
                <a:tc>
                  <a:txBody>
                    <a:bodyPr/>
                    <a:lstStyle/>
                    <a:p>
                      <a:r>
                        <a:rPr lang="en-GB" sz="2000"/>
                        <a:t>Risk of </a:t>
                      </a:r>
                      <a:r>
                        <a:rPr lang="en-GB" sz="2000" err="1"/>
                        <a:t>phising</a:t>
                      </a:r>
                      <a:r>
                        <a:rPr lang="en-GB" sz="2000"/>
                        <a:t> and cyber attacks</a:t>
                      </a:r>
                    </a:p>
                  </a:txBody>
                  <a:tcPr/>
                </a:tc>
                <a:extLst>
                  <a:ext uri="{0D108BD9-81ED-4DB2-BD59-A6C34878D82A}">
                    <a16:rowId xmlns:a16="http://schemas.microsoft.com/office/drawing/2014/main" val="3703511252"/>
                  </a:ext>
                </a:extLst>
              </a:tr>
              <a:tr h="1016335">
                <a:tc>
                  <a:txBody>
                    <a:bodyPr/>
                    <a:lstStyle/>
                    <a:p>
                      <a:r>
                        <a:rPr lang="en-GB" sz="2000"/>
                        <a:t>Easy to share information securely</a:t>
                      </a:r>
                    </a:p>
                  </a:txBody>
                  <a:tcPr/>
                </a:tc>
                <a:tc>
                  <a:txBody>
                    <a:bodyPr/>
                    <a:lstStyle/>
                    <a:p>
                      <a:r>
                        <a:rPr lang="en-GB" sz="2000"/>
                        <a:t>Staff may receive too many emails and feel overwhelmed</a:t>
                      </a:r>
                    </a:p>
                  </a:txBody>
                  <a:tcPr/>
                </a:tc>
                <a:extLst>
                  <a:ext uri="{0D108BD9-81ED-4DB2-BD59-A6C34878D82A}">
                    <a16:rowId xmlns:a16="http://schemas.microsoft.com/office/drawing/2014/main" val="2284741132"/>
                  </a:ext>
                </a:extLst>
              </a:tr>
              <a:tr h="1016335">
                <a:tc>
                  <a:txBody>
                    <a:bodyPr/>
                    <a:lstStyle/>
                    <a:p>
                      <a:r>
                        <a:rPr lang="en-GB" sz="2000"/>
                        <a:t>Works with Microsoft teams and other Microsoft 365 apps</a:t>
                      </a:r>
                    </a:p>
                  </a:txBody>
                  <a:tcPr/>
                </a:tc>
                <a:tc>
                  <a:txBody>
                    <a:bodyPr/>
                    <a:lstStyle/>
                    <a:p>
                      <a:r>
                        <a:rPr lang="en-GB" sz="2000"/>
                        <a:t>Technical problems can interrupt communication</a:t>
                      </a:r>
                    </a:p>
                  </a:txBody>
                  <a:tcPr/>
                </a:tc>
                <a:extLst>
                  <a:ext uri="{0D108BD9-81ED-4DB2-BD59-A6C34878D82A}">
                    <a16:rowId xmlns:a16="http://schemas.microsoft.com/office/drawing/2014/main" val="2469010941"/>
                  </a:ext>
                </a:extLst>
              </a:tr>
            </a:tbl>
          </a:graphicData>
        </a:graphic>
      </p:graphicFrame>
      <p:sp>
        <p:nvSpPr>
          <p:cNvPr id="8" name="TextBox 7">
            <a:extLst>
              <a:ext uri="{FF2B5EF4-FFF2-40B4-BE49-F238E27FC236}">
                <a16:creationId xmlns:a16="http://schemas.microsoft.com/office/drawing/2014/main" id="{BB7A1A0C-84BF-4D97-C7CA-8F138B60820F}"/>
              </a:ext>
            </a:extLst>
          </p:cNvPr>
          <p:cNvSpPr txBox="1"/>
          <p:nvPr/>
        </p:nvSpPr>
        <p:spPr>
          <a:xfrm>
            <a:off x="2351400" y="-1"/>
            <a:ext cx="673046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latin typeface="Walbaum Display"/>
              </a:rPr>
              <a:t>Evaluations</a:t>
            </a:r>
            <a:r>
              <a:rPr lang="en-GB" sz="3600">
                <a:solidFill>
                  <a:srgbClr val="000000"/>
                </a:solidFill>
                <a:latin typeface="Walbaum Display"/>
              </a:rPr>
              <a:t> of Microsoft Outlook</a:t>
            </a:r>
            <a:endParaRPr lang="en-GB" sz="3600">
              <a:latin typeface="Walbaum Display"/>
            </a:endParaRPr>
          </a:p>
        </p:txBody>
      </p:sp>
      <p:sp>
        <p:nvSpPr>
          <p:cNvPr id="2" name="TextBox 1">
            <a:extLst>
              <a:ext uri="{FF2B5EF4-FFF2-40B4-BE49-F238E27FC236}">
                <a16:creationId xmlns:a16="http://schemas.microsoft.com/office/drawing/2014/main" id="{4A9F1927-4DEF-C060-41D2-15B06F4B9C92}"/>
              </a:ext>
            </a:extLst>
          </p:cNvPr>
          <p:cNvSpPr txBox="1"/>
          <p:nvPr/>
        </p:nvSpPr>
        <p:spPr>
          <a:xfrm>
            <a:off x="3461" y="6393012"/>
            <a:ext cx="757067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Sitka Display"/>
              </a:rPr>
              <a:t>(Microsoft,2024:NHS England, 2025: Royal college of Nursing,2023) </a:t>
            </a:r>
            <a:r>
              <a:rPr lang="en-GB" sz="1200">
                <a:latin typeface="Sitka Display"/>
                <a:ea typeface="+mn-lt"/>
                <a:cs typeface="+mn-lt"/>
                <a:hlinkClick r:id="rId2">
                  <a:extLst>
                    <a:ext uri="{A12FA001-AC4F-418D-AE19-62706E023703}">
                      <ahyp:hlinkClr xmlns:ahyp="http://schemas.microsoft.com/office/drawing/2018/hyperlinkcolor" val="tx"/>
                    </a:ext>
                  </a:extLst>
                </a:hlinkClick>
              </a:rPr>
              <a:t>https://www.rcn.org.uk/Professional-Development/Nursing-Workforce-Standards#healthsafetyandwellbeing</a:t>
            </a:r>
            <a:endParaRPr lang="en-GB" sz="1200">
              <a:latin typeface="Sitka Display"/>
              <a:hlinkClick r:id="" action="ppaction://noaction">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1254319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3C218816-3B22-DC6D-044E-4A5F8349EF0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445129" y="24359"/>
            <a:ext cx="6539053" cy="6736661"/>
          </a:xfrm>
          <a:prstGeom prst="rect">
            <a:avLst/>
          </a:prstGeom>
        </p:spPr>
      </p:pic>
      <p:graphicFrame>
        <p:nvGraphicFramePr>
          <p:cNvPr id="4" name="Table 3">
            <a:extLst>
              <a:ext uri="{FF2B5EF4-FFF2-40B4-BE49-F238E27FC236}">
                <a16:creationId xmlns:a16="http://schemas.microsoft.com/office/drawing/2014/main" id="{3A6D8FAA-4AFD-78F6-29AC-5C890D4EC192}"/>
              </a:ext>
            </a:extLst>
          </p:cNvPr>
          <p:cNvGraphicFramePr>
            <a:graphicFrameLocks noGrp="1"/>
          </p:cNvGraphicFramePr>
          <p:nvPr>
            <p:extLst>
              <p:ext uri="{D42A27DB-BD31-4B8C-83A1-F6EECF244321}">
                <p14:modId xmlns:p14="http://schemas.microsoft.com/office/powerpoint/2010/main" val="1447480035"/>
              </p:ext>
            </p:extLst>
          </p:nvPr>
        </p:nvGraphicFramePr>
        <p:xfrm>
          <a:off x="13855" y="1"/>
          <a:ext cx="12178145" cy="6761020"/>
        </p:xfrm>
        <a:graphic>
          <a:graphicData uri="http://schemas.openxmlformats.org/drawingml/2006/table">
            <a:tbl>
              <a:tblPr firstRow="1" bandRow="1">
                <a:tableStyleId>{5C22544A-7EE6-4342-B048-85BDC9FD1C3A}</a:tableStyleId>
              </a:tblPr>
              <a:tblGrid>
                <a:gridCol w="2018145">
                  <a:extLst>
                    <a:ext uri="{9D8B030D-6E8A-4147-A177-3AD203B41FA5}">
                      <a16:colId xmlns:a16="http://schemas.microsoft.com/office/drawing/2014/main" val="1143634623"/>
                    </a:ext>
                  </a:extLst>
                </a:gridCol>
                <a:gridCol w="2032000">
                  <a:extLst>
                    <a:ext uri="{9D8B030D-6E8A-4147-A177-3AD203B41FA5}">
                      <a16:colId xmlns:a16="http://schemas.microsoft.com/office/drawing/2014/main" val="915736624"/>
                    </a:ext>
                  </a:extLst>
                </a:gridCol>
                <a:gridCol w="2032000">
                  <a:extLst>
                    <a:ext uri="{9D8B030D-6E8A-4147-A177-3AD203B41FA5}">
                      <a16:colId xmlns:a16="http://schemas.microsoft.com/office/drawing/2014/main" val="772053080"/>
                    </a:ext>
                  </a:extLst>
                </a:gridCol>
                <a:gridCol w="2032000">
                  <a:extLst>
                    <a:ext uri="{9D8B030D-6E8A-4147-A177-3AD203B41FA5}">
                      <a16:colId xmlns:a16="http://schemas.microsoft.com/office/drawing/2014/main" val="2113217030"/>
                    </a:ext>
                  </a:extLst>
                </a:gridCol>
                <a:gridCol w="2032000">
                  <a:extLst>
                    <a:ext uri="{9D8B030D-6E8A-4147-A177-3AD203B41FA5}">
                      <a16:colId xmlns:a16="http://schemas.microsoft.com/office/drawing/2014/main" val="67701311"/>
                    </a:ext>
                  </a:extLst>
                </a:gridCol>
                <a:gridCol w="2032000">
                  <a:extLst>
                    <a:ext uri="{9D8B030D-6E8A-4147-A177-3AD203B41FA5}">
                      <a16:colId xmlns:a16="http://schemas.microsoft.com/office/drawing/2014/main" val="2664964078"/>
                    </a:ext>
                  </a:extLst>
                </a:gridCol>
              </a:tblGrid>
              <a:tr h="1352204">
                <a:tc>
                  <a:txBody>
                    <a:bodyPr/>
                    <a:lstStyle/>
                    <a:p>
                      <a:endParaRPr lang="en-US" dirty="0"/>
                    </a:p>
                  </a:txBody>
                  <a:tcPr>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21142761"/>
                  </a:ext>
                </a:extLst>
              </a:tr>
              <a:tr h="1352204">
                <a:tc>
                  <a:txBody>
                    <a:bodyPr/>
                    <a:lstStyle/>
                    <a:p>
                      <a:endParaRPr lang="en-US"/>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00749194"/>
                  </a:ext>
                </a:extLst>
              </a:tr>
              <a:tr h="1352204">
                <a:tc>
                  <a:txBody>
                    <a:bodyPr/>
                    <a:lstStyle/>
                    <a:p>
                      <a:endParaRPr lang="en-US"/>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70767924"/>
                  </a:ext>
                </a:extLst>
              </a:tr>
              <a:tr h="1352204">
                <a:tc>
                  <a:txBody>
                    <a:bodyPr/>
                    <a:lstStyle/>
                    <a:p>
                      <a:endParaRPr lang="en-US" dirty="0"/>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15734489"/>
                  </a:ext>
                </a:extLst>
              </a:tr>
              <a:tr h="1352204">
                <a:tc>
                  <a:txBody>
                    <a:bodyPr/>
                    <a:lstStyle/>
                    <a:p>
                      <a:endParaRPr lang="en-US" dirty="0"/>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endParaRPr 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US" dirty="0"/>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13370561"/>
                  </a:ext>
                </a:extLst>
              </a:tr>
            </a:tbl>
          </a:graphicData>
        </a:graphic>
      </p:graphicFrame>
      <p:sp>
        <p:nvSpPr>
          <p:cNvPr id="8" name="Rectangle 7">
            <a:extLst>
              <a:ext uri="{FF2B5EF4-FFF2-40B4-BE49-F238E27FC236}">
                <a16:creationId xmlns:a16="http://schemas.microsoft.com/office/drawing/2014/main" id="{EC355018-091F-0D5E-6915-4790BBEF24AB}"/>
              </a:ext>
            </a:extLst>
          </p:cNvPr>
          <p:cNvSpPr/>
          <p:nvPr/>
        </p:nvSpPr>
        <p:spPr>
          <a:xfrm>
            <a:off x="207819" y="24360"/>
            <a:ext cx="4779818" cy="5078313"/>
          </a:xfrm>
          <a:prstGeom prst="rect">
            <a:avLst/>
          </a:prstGeom>
          <a:noFill/>
        </p:spPr>
        <p:txBody>
          <a:bodyPr wrap="square" lIns="91440" tIns="45720" rIns="91440" bIns="45720">
            <a:spAutoFit/>
          </a:bodyPr>
          <a:lstStyle/>
          <a:p>
            <a:pPr algn="ctr"/>
            <a:r>
              <a:rPr lang="en-US" sz="5400" dirty="0">
                <a:ln w="0"/>
                <a:effectLst>
                  <a:outerShdw blurRad="38100" dist="19050" dir="2700000" algn="tl" rotWithShape="0">
                    <a:schemeClr val="dk1">
                      <a:alpha val="40000"/>
                    </a:schemeClr>
                  </a:outerShdw>
                </a:effectLst>
              </a:rPr>
              <a:t>Staff Scheduling &amp; </a:t>
            </a:r>
            <a:r>
              <a:rPr lang="en-US" sz="5400" dirty="0" err="1">
                <a:ln w="0"/>
                <a:effectLst>
                  <a:outerShdw blurRad="38100" dist="19050" dir="2700000" algn="tl" rotWithShape="0">
                    <a:schemeClr val="dk1">
                      <a:alpha val="40000"/>
                    </a:schemeClr>
                  </a:outerShdw>
                </a:effectLst>
              </a:rPr>
              <a:t>Rotas</a:t>
            </a:r>
            <a:r>
              <a:rPr lang="en-US" sz="5400" dirty="0">
                <a:ln w="0"/>
                <a:effectLst>
                  <a:outerShdw blurRad="38100" dist="19050" dir="2700000" algn="tl" rotWithShape="0">
                    <a:schemeClr val="dk1">
                      <a:alpha val="40000"/>
                    </a:schemeClr>
                  </a:outerShdw>
                </a:effectLst>
              </a:rPr>
              <a:t> Using Microsoft Excel (Microsoft 365)</a:t>
            </a:r>
            <a:endParaRPr lang="en-US" sz="5400" b="0" cap="none" spc="0" dirty="0">
              <a:ln w="0"/>
              <a:solidFill>
                <a:schemeClr val="tx1"/>
              </a:solidFill>
              <a:effectLst>
                <a:outerShdw blurRad="38100" dist="19050" dir="2700000" algn="tl" rotWithShape="0">
                  <a:schemeClr val="dk1">
                    <a:alpha val="40000"/>
                  </a:schemeClr>
                </a:outerShdw>
              </a:effectLst>
            </a:endParaRPr>
          </a:p>
          <a:p>
            <a:pPr algn="ct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9" name="TextBox 8">
            <a:extLst>
              <a:ext uri="{FF2B5EF4-FFF2-40B4-BE49-F238E27FC236}">
                <a16:creationId xmlns:a16="http://schemas.microsoft.com/office/drawing/2014/main" id="{89F3A8C5-98AA-843D-F758-C5CD54AF8447}"/>
              </a:ext>
            </a:extLst>
          </p:cNvPr>
          <p:cNvSpPr txBox="1"/>
          <p:nvPr/>
        </p:nvSpPr>
        <p:spPr>
          <a:xfrm>
            <a:off x="311727" y="5377849"/>
            <a:ext cx="4378037" cy="646331"/>
          </a:xfrm>
          <a:prstGeom prst="rect">
            <a:avLst/>
          </a:prstGeom>
          <a:noFill/>
        </p:spPr>
        <p:txBody>
          <a:bodyPr wrap="square" rtlCol="0">
            <a:spAutoFit/>
          </a:bodyPr>
          <a:lstStyle/>
          <a:p>
            <a:r>
              <a:rPr lang="en-US" dirty="0"/>
              <a:t>By Monique Mcpherson Ebanks </a:t>
            </a:r>
          </a:p>
          <a:p>
            <a:r>
              <a:rPr lang="en-US" dirty="0"/>
              <a:t>Student ID: 2539673</a:t>
            </a:r>
          </a:p>
        </p:txBody>
      </p:sp>
    </p:spTree>
    <p:extLst>
      <p:ext uri="{BB962C8B-B14F-4D97-AF65-F5344CB8AC3E}">
        <p14:creationId xmlns:p14="http://schemas.microsoft.com/office/powerpoint/2010/main" val="274015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FBFE2-F7EB-ECEA-6EA9-6E21FD622E81}"/>
              </a:ext>
            </a:extLst>
          </p:cNvPr>
          <p:cNvSpPr>
            <a:spLocks noGrp="1"/>
          </p:cNvSpPr>
          <p:nvPr>
            <p:ph type="title"/>
          </p:nvPr>
        </p:nvSpPr>
        <p:spPr>
          <a:xfrm>
            <a:off x="640080" y="325369"/>
            <a:ext cx="4368602" cy="1956841"/>
          </a:xfrm>
        </p:spPr>
        <p:txBody>
          <a:bodyPr anchor="b">
            <a:normAutofit/>
          </a:bodyPr>
          <a:lstStyle/>
          <a:p>
            <a:r>
              <a:rPr lang="en-US" sz="3200" b="1" dirty="0"/>
              <a:t>Microsoft 365 Excel</a:t>
            </a:r>
            <a:br>
              <a:rPr lang="en-US" sz="4200" dirty="0"/>
            </a:br>
            <a:endParaRPr lang="en-US" sz="4200" dirty="0"/>
          </a:p>
        </p:txBody>
      </p:sp>
      <p:sp>
        <p:nvSpPr>
          <p:cNvPr id="3" name="Content Placeholder 2">
            <a:extLst>
              <a:ext uri="{FF2B5EF4-FFF2-40B4-BE49-F238E27FC236}">
                <a16:creationId xmlns:a16="http://schemas.microsoft.com/office/drawing/2014/main" id="{54CB0917-C833-10A6-5CAD-74114ACDB5D6}"/>
              </a:ext>
            </a:extLst>
          </p:cNvPr>
          <p:cNvSpPr>
            <a:spLocks noGrp="1"/>
          </p:cNvSpPr>
          <p:nvPr>
            <p:ph idx="1"/>
          </p:nvPr>
        </p:nvSpPr>
        <p:spPr>
          <a:xfrm>
            <a:off x="525674" y="2282210"/>
            <a:ext cx="4777846" cy="3649478"/>
          </a:xfrm>
        </p:spPr>
        <p:txBody>
          <a:bodyPr>
            <a:noAutofit/>
          </a:bodyPr>
          <a:lstStyle/>
          <a:p>
            <a:r>
              <a:rPr lang="en-US" sz="2000" dirty="0"/>
              <a:t>Microsoft 365 is a software that’s able to create spreadsheets, graphs, tables, generate formulas and calculations. </a:t>
            </a:r>
          </a:p>
          <a:p>
            <a:r>
              <a:rPr lang="en-US" sz="2000" dirty="0"/>
              <a:t>Sharing and collaborating with peers and colleagues </a:t>
            </a:r>
          </a:p>
          <a:p>
            <a:r>
              <a:rPr lang="en-US" sz="2000" dirty="0"/>
              <a:t>Very accessible by multiple users by desktop, laptop, IOS, Android and IpadOS anywhere with internet connections.</a:t>
            </a:r>
          </a:p>
          <a:p>
            <a:r>
              <a:rPr lang="en-US" sz="2000" dirty="0"/>
              <a:t>    </a:t>
            </a:r>
          </a:p>
        </p:txBody>
      </p:sp>
      <p:pic>
        <p:nvPicPr>
          <p:cNvPr id="8" name="Picture 7">
            <a:extLst>
              <a:ext uri="{FF2B5EF4-FFF2-40B4-BE49-F238E27FC236}">
                <a16:creationId xmlns:a16="http://schemas.microsoft.com/office/drawing/2014/main" id="{E4F04377-46EC-9FAC-39EA-F424F5D981BA}"/>
              </a:ext>
            </a:extLst>
          </p:cNvPr>
          <p:cNvPicPr>
            <a:picLocks noChangeAspect="1"/>
          </p:cNvPicPr>
          <p:nvPr/>
        </p:nvPicPr>
        <p:blipFill>
          <a:blip r:embed="rId2"/>
          <a:srcRect l="27529" r="29340"/>
          <a:stretch>
            <a:fillRect/>
          </a:stretch>
        </p:blipFill>
        <p:spPr>
          <a:xfrm>
            <a:off x="5648762" y="40243"/>
            <a:ext cx="6543238" cy="589144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11" name="TextBox 10">
            <a:extLst>
              <a:ext uri="{FF2B5EF4-FFF2-40B4-BE49-F238E27FC236}">
                <a16:creationId xmlns:a16="http://schemas.microsoft.com/office/drawing/2014/main" id="{4F29993B-C575-36D9-5AB9-A25B13D1F52E}"/>
              </a:ext>
            </a:extLst>
          </p:cNvPr>
          <p:cNvSpPr txBox="1"/>
          <p:nvPr/>
        </p:nvSpPr>
        <p:spPr>
          <a:xfrm>
            <a:off x="2647469" y="6070966"/>
            <a:ext cx="9667381" cy="923330"/>
          </a:xfrm>
          <a:prstGeom prst="rect">
            <a:avLst/>
          </a:prstGeom>
          <a:noFill/>
        </p:spPr>
        <p:txBody>
          <a:bodyPr wrap="square" rtlCol="0">
            <a:spAutoFit/>
          </a:bodyPr>
          <a:lstStyle/>
          <a:p>
            <a:r>
              <a:rPr lang="en-US" dirty="0">
                <a:hlinkClick r:id="rId3"/>
              </a:rPr>
              <a:t>https://cdn-dynmedia-1.microsoft.com/is/image/microsoftcorp/341856-feature-apps-02-416x178-?resMode=sharp2&amp;op_usm=1.5,0.65,15,0&amp;wid=1000&amp;hei=429&amp;qlt=100&amp;fit=constrain</a:t>
            </a:r>
            <a:endParaRPr lang="en-US" dirty="0"/>
          </a:p>
          <a:p>
            <a:endParaRPr lang="en-US" dirty="0"/>
          </a:p>
        </p:txBody>
      </p:sp>
    </p:spTree>
    <p:extLst>
      <p:ext uri="{BB962C8B-B14F-4D97-AF65-F5344CB8AC3E}">
        <p14:creationId xmlns:p14="http://schemas.microsoft.com/office/powerpoint/2010/main" val="26959049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2E526-FAD1-81D9-4F6A-46BABBD532D2}"/>
              </a:ext>
            </a:extLst>
          </p:cNvPr>
          <p:cNvSpPr>
            <a:spLocks noGrp="1"/>
          </p:cNvSpPr>
          <p:nvPr>
            <p:ph type="title"/>
          </p:nvPr>
        </p:nvSpPr>
        <p:spPr>
          <a:xfrm>
            <a:off x="-4" y="642512"/>
            <a:ext cx="4901187" cy="2075542"/>
          </a:xfrm>
        </p:spPr>
        <p:txBody>
          <a:bodyPr anchor="ctr">
            <a:normAutofit/>
          </a:bodyPr>
          <a:lstStyle/>
          <a:p>
            <a:pPr algn="ctr"/>
            <a:r>
              <a:rPr lang="en-US" sz="3200" b="1" dirty="0"/>
              <a:t>Staff Rota’s /</a:t>
            </a:r>
            <a:r>
              <a:rPr lang="en-US" sz="3200" dirty="0">
                <a:ln w="0"/>
                <a:effectLst>
                  <a:outerShdw blurRad="38100" dist="19050" dir="2700000" algn="tl" rotWithShape="0">
                    <a:schemeClr val="dk1">
                      <a:alpha val="40000"/>
                    </a:schemeClr>
                  </a:outerShdw>
                </a:effectLst>
              </a:rPr>
              <a:t> </a:t>
            </a:r>
            <a:r>
              <a:rPr lang="en-US" sz="3200" b="1" dirty="0">
                <a:ln w="0"/>
                <a:effectLst>
                  <a:outerShdw blurRad="38100" dist="19050" dir="2700000" algn="tl" rotWithShape="0">
                    <a:schemeClr val="dk1">
                      <a:alpha val="40000"/>
                    </a:schemeClr>
                  </a:outerShdw>
                </a:effectLst>
              </a:rPr>
              <a:t>Scheduling</a:t>
            </a:r>
            <a:endParaRPr lang="en-US" sz="3200" b="1" dirty="0"/>
          </a:p>
        </p:txBody>
      </p:sp>
      <p:sp>
        <p:nvSpPr>
          <p:cNvPr id="15" name="Content Placeholder 8">
            <a:extLst>
              <a:ext uri="{FF2B5EF4-FFF2-40B4-BE49-F238E27FC236}">
                <a16:creationId xmlns:a16="http://schemas.microsoft.com/office/drawing/2014/main" id="{E8FB931B-FE76-3647-888D-A1828E121CA1}"/>
              </a:ext>
            </a:extLst>
          </p:cNvPr>
          <p:cNvSpPr>
            <a:spLocks noGrp="1"/>
          </p:cNvSpPr>
          <p:nvPr>
            <p:ph idx="1"/>
          </p:nvPr>
        </p:nvSpPr>
        <p:spPr>
          <a:xfrm>
            <a:off x="371094" y="2718054"/>
            <a:ext cx="3438906" cy="3207258"/>
          </a:xfrm>
        </p:spPr>
        <p:txBody>
          <a:bodyPr anchor="t">
            <a:normAutofit/>
          </a:bodyPr>
          <a:lstStyle/>
          <a:p>
            <a:r>
              <a:rPr lang="en-US" sz="1700" dirty="0"/>
              <a:t>Date</a:t>
            </a:r>
          </a:p>
          <a:p>
            <a:r>
              <a:rPr lang="en-US" sz="1700" dirty="0"/>
              <a:t>Building name </a:t>
            </a:r>
          </a:p>
          <a:p>
            <a:r>
              <a:rPr lang="en-US" sz="1700" dirty="0"/>
              <a:t>Staff Name</a:t>
            </a:r>
          </a:p>
          <a:p>
            <a:r>
              <a:rPr lang="en-US" sz="1700" dirty="0"/>
              <a:t>Star time </a:t>
            </a:r>
          </a:p>
          <a:p>
            <a:r>
              <a:rPr lang="en-US" sz="1700" dirty="0"/>
              <a:t>End time </a:t>
            </a:r>
          </a:p>
          <a:p>
            <a:r>
              <a:rPr lang="en-US" sz="1700" dirty="0"/>
              <a:t>Hours </a:t>
            </a:r>
          </a:p>
          <a:p>
            <a:endParaRPr lang="en-US" sz="1700" dirty="0"/>
          </a:p>
        </p:txBody>
      </p:sp>
      <p:pic>
        <p:nvPicPr>
          <p:cNvPr id="5" name="Content Placeholder 4">
            <a:extLst>
              <a:ext uri="{FF2B5EF4-FFF2-40B4-BE49-F238E27FC236}">
                <a16:creationId xmlns:a16="http://schemas.microsoft.com/office/drawing/2014/main" id="{6365575C-2E2E-E7BF-DD89-ABC198DEAD34}"/>
              </a:ext>
            </a:extLst>
          </p:cNvPr>
          <p:cNvPicPr>
            <a:picLocks noChangeAspect="1"/>
          </p:cNvPicPr>
          <p:nvPr/>
        </p:nvPicPr>
        <p:blipFill>
          <a:blip r:embed="rId2"/>
          <a:stretch>
            <a:fillRect/>
          </a:stretch>
        </p:blipFill>
        <p:spPr>
          <a:xfrm>
            <a:off x="4901184" y="1299139"/>
            <a:ext cx="6609498" cy="4576699"/>
          </a:xfrm>
          <a:prstGeom prst="rect">
            <a:avLst/>
          </a:prstGeom>
        </p:spPr>
      </p:pic>
      <p:sp>
        <p:nvSpPr>
          <p:cNvPr id="6" name="TextBox 5">
            <a:extLst>
              <a:ext uri="{FF2B5EF4-FFF2-40B4-BE49-F238E27FC236}">
                <a16:creationId xmlns:a16="http://schemas.microsoft.com/office/drawing/2014/main" id="{33CFABEB-71E4-79AA-0BCA-8E10B97E6FA2}"/>
              </a:ext>
            </a:extLst>
          </p:cNvPr>
          <p:cNvSpPr txBox="1"/>
          <p:nvPr/>
        </p:nvSpPr>
        <p:spPr>
          <a:xfrm>
            <a:off x="5133743" y="6211669"/>
            <a:ext cx="6376939" cy="646331"/>
          </a:xfrm>
          <a:prstGeom prst="rect">
            <a:avLst/>
          </a:prstGeom>
          <a:noFill/>
        </p:spPr>
        <p:txBody>
          <a:bodyPr wrap="none" rtlCol="0">
            <a:spAutoFit/>
          </a:bodyPr>
          <a:lstStyle/>
          <a:p>
            <a:r>
              <a:rPr lang="en-US" dirty="0">
                <a:hlinkClick r:id="rId3"/>
              </a:rPr>
              <a:t>https://www.exceldemy.com/weekly-duty-roster-format-excel/</a:t>
            </a:r>
            <a:endParaRPr lang="en-US" dirty="0"/>
          </a:p>
          <a:p>
            <a:endParaRPr lang="en-US" dirty="0"/>
          </a:p>
        </p:txBody>
      </p:sp>
    </p:spTree>
    <p:extLst>
      <p:ext uri="{BB962C8B-B14F-4D97-AF65-F5344CB8AC3E}">
        <p14:creationId xmlns:p14="http://schemas.microsoft.com/office/powerpoint/2010/main" val="9785078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A3B9252F-0B3D-94B3-8198-1B5682997EAC}"/>
              </a:ext>
            </a:extLst>
          </p:cNvPr>
          <p:cNvGraphicFramePr>
            <a:graphicFrameLocks noGrp="1"/>
          </p:cNvGraphicFramePr>
          <p:nvPr>
            <p:ph idx="1"/>
            <p:extLst>
              <p:ext uri="{D42A27DB-BD31-4B8C-83A1-F6EECF244321}">
                <p14:modId xmlns:p14="http://schemas.microsoft.com/office/powerpoint/2010/main" val="692325312"/>
              </p:ext>
            </p:extLst>
          </p:nvPr>
        </p:nvGraphicFramePr>
        <p:xfrm>
          <a:off x="838200" y="699190"/>
          <a:ext cx="10515600" cy="4745463"/>
        </p:xfrm>
        <a:graphic>
          <a:graphicData uri="http://schemas.openxmlformats.org/drawingml/2006/table">
            <a:tbl>
              <a:tblPr firstRow="1" bandRow="1">
                <a:tableStyleId>{F5AB1C69-6EDB-4FF4-983F-18BD219EF322}</a:tableStyleId>
              </a:tblPr>
              <a:tblGrid>
                <a:gridCol w="5257800">
                  <a:extLst>
                    <a:ext uri="{9D8B030D-6E8A-4147-A177-3AD203B41FA5}">
                      <a16:colId xmlns:a16="http://schemas.microsoft.com/office/drawing/2014/main" val="2917742638"/>
                    </a:ext>
                  </a:extLst>
                </a:gridCol>
                <a:gridCol w="5257800">
                  <a:extLst>
                    <a:ext uri="{9D8B030D-6E8A-4147-A177-3AD203B41FA5}">
                      <a16:colId xmlns:a16="http://schemas.microsoft.com/office/drawing/2014/main" val="2952332629"/>
                    </a:ext>
                  </a:extLst>
                </a:gridCol>
              </a:tblGrid>
              <a:tr h="958787">
                <a:tc>
                  <a:txBody>
                    <a:bodyPr/>
                    <a:lstStyle/>
                    <a:p>
                      <a:pPr algn="ctr"/>
                      <a:r>
                        <a:rPr lang="en-US" sz="4400" dirty="0"/>
                        <a:t>Advantages </a:t>
                      </a:r>
                    </a:p>
                  </a:txBody>
                  <a:tcPr/>
                </a:tc>
                <a:tc>
                  <a:txBody>
                    <a:bodyPr/>
                    <a:lstStyle/>
                    <a:p>
                      <a:pPr algn="ctr"/>
                      <a:r>
                        <a:rPr lang="en-US" sz="4400" dirty="0"/>
                        <a:t>Limitations</a:t>
                      </a:r>
                    </a:p>
                  </a:txBody>
                  <a:tcPr/>
                </a:tc>
                <a:extLst>
                  <a:ext uri="{0D108BD9-81ED-4DB2-BD59-A6C34878D82A}">
                    <a16:rowId xmlns:a16="http://schemas.microsoft.com/office/drawing/2014/main" val="1738329633"/>
                  </a:ext>
                </a:extLst>
              </a:tr>
              <a:tr h="466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dirty="0">
                          <a:solidFill>
                            <a:schemeClr val="dk1"/>
                          </a:solidFill>
                          <a:effectLst/>
                          <a:latin typeface="+mn-lt"/>
                          <a:ea typeface="+mn-ea"/>
                          <a:cs typeface="+mn-cs"/>
                        </a:rPr>
                        <a:t>Advanced Data Organization</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dirty="0">
                          <a:solidFill>
                            <a:schemeClr val="dk1"/>
                          </a:solidFill>
                          <a:effectLst/>
                          <a:latin typeface="+mn-lt"/>
                          <a:ea typeface="+mn-ea"/>
                          <a:cs typeface="+mn-cs"/>
                        </a:rPr>
                        <a:t>Limited Collaboration</a:t>
                      </a:r>
                    </a:p>
                    <a:p>
                      <a:endParaRPr lang="en-US" dirty="0"/>
                    </a:p>
                  </a:txBody>
                  <a:tcPr/>
                </a:tc>
                <a:extLst>
                  <a:ext uri="{0D108BD9-81ED-4DB2-BD59-A6C34878D82A}">
                    <a16:rowId xmlns:a16="http://schemas.microsoft.com/office/drawing/2014/main" val="162575958"/>
                  </a:ext>
                </a:extLst>
              </a:tr>
              <a:tr h="466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dirty="0">
                          <a:solidFill>
                            <a:schemeClr val="dk1"/>
                          </a:solidFill>
                          <a:effectLst/>
                          <a:latin typeface="+mn-lt"/>
                          <a:ea typeface="+mn-ea"/>
                          <a:cs typeface="+mn-cs"/>
                        </a:rPr>
                        <a:t>Built-In Formulas</a:t>
                      </a:r>
                    </a:p>
                    <a:p>
                      <a:endParaRPr lang="en-US" dirty="0"/>
                    </a:p>
                  </a:txBody>
                  <a:tcPr/>
                </a:tc>
                <a:tc>
                  <a:txBody>
                    <a:bodyPr/>
                    <a:lstStyle/>
                    <a:p>
                      <a:r>
                        <a:rPr lang="en-US" b="1" dirty="0"/>
                        <a:t>cost</a:t>
                      </a:r>
                    </a:p>
                  </a:txBody>
                  <a:tcPr/>
                </a:tc>
                <a:extLst>
                  <a:ext uri="{0D108BD9-81ED-4DB2-BD59-A6C34878D82A}">
                    <a16:rowId xmlns:a16="http://schemas.microsoft.com/office/drawing/2014/main" val="1482861867"/>
                  </a:ext>
                </a:extLst>
              </a:tr>
              <a:tr h="466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dirty="0">
                          <a:solidFill>
                            <a:schemeClr val="dk1"/>
                          </a:solidFill>
                          <a:effectLst/>
                          <a:latin typeface="+mn-lt"/>
                          <a:ea typeface="+mn-ea"/>
                          <a:cs typeface="+mn-cs"/>
                        </a:rPr>
                        <a:t>Third Party Support</a:t>
                      </a:r>
                    </a:p>
                    <a:p>
                      <a:endParaRPr lang="en-US" dirty="0"/>
                    </a:p>
                  </a:txBody>
                  <a:tcPr/>
                </a:tc>
                <a:tc>
                  <a:txBody>
                    <a:bodyPr/>
                    <a:lstStyle/>
                    <a:p>
                      <a:r>
                        <a:rPr lang="en-US" b="1" dirty="0"/>
                        <a:t>Virus attack </a:t>
                      </a:r>
                    </a:p>
                  </a:txBody>
                  <a:tcPr/>
                </a:tc>
                <a:extLst>
                  <a:ext uri="{0D108BD9-81ED-4DB2-BD59-A6C34878D82A}">
                    <a16:rowId xmlns:a16="http://schemas.microsoft.com/office/drawing/2014/main" val="2253770314"/>
                  </a:ext>
                </a:extLst>
              </a:tr>
              <a:tr h="466609">
                <a:tc>
                  <a:txBody>
                    <a:bodyPr/>
                    <a:lstStyle/>
                    <a:p>
                      <a:r>
                        <a:rPr lang="en-US" b="1" dirty="0"/>
                        <a:t>Used anywhere </a:t>
                      </a:r>
                    </a:p>
                  </a:txBody>
                  <a:tcPr/>
                </a:tc>
                <a:tc>
                  <a:txBody>
                    <a:bodyPr/>
                    <a:lstStyle/>
                    <a:p>
                      <a:r>
                        <a:rPr lang="en-US" b="1" dirty="0"/>
                        <a:t>Difficult to learn</a:t>
                      </a:r>
                    </a:p>
                  </a:txBody>
                  <a:tcPr/>
                </a:tc>
                <a:extLst>
                  <a:ext uri="{0D108BD9-81ED-4DB2-BD59-A6C34878D82A}">
                    <a16:rowId xmlns:a16="http://schemas.microsoft.com/office/drawing/2014/main" val="2482622168"/>
                  </a:ext>
                </a:extLst>
              </a:tr>
              <a:tr h="466609">
                <a:tc>
                  <a:txBody>
                    <a:bodyPr/>
                    <a:lstStyle/>
                    <a:p>
                      <a:r>
                        <a:rPr lang="en-US" b="1" dirty="0"/>
                        <a:t>Free template</a:t>
                      </a:r>
                    </a:p>
                  </a:txBody>
                  <a:tcPr/>
                </a:tc>
                <a:tc>
                  <a:txBody>
                    <a:bodyPr/>
                    <a:lstStyle/>
                    <a:p>
                      <a:r>
                        <a:rPr lang="en-US" b="1" dirty="0"/>
                        <a:t>Slow processing </a:t>
                      </a:r>
                    </a:p>
                  </a:txBody>
                  <a:tcPr/>
                </a:tc>
                <a:extLst>
                  <a:ext uri="{0D108BD9-81ED-4DB2-BD59-A6C34878D82A}">
                    <a16:rowId xmlns:a16="http://schemas.microsoft.com/office/drawing/2014/main" val="4103712740"/>
                  </a:ext>
                </a:extLst>
              </a:tr>
              <a:tr h="466609">
                <a:tc>
                  <a:txBody>
                    <a:bodyPr/>
                    <a:lstStyle/>
                    <a:p>
                      <a:r>
                        <a:rPr lang="en-US" b="1" dirty="0"/>
                        <a:t>Sharing </a:t>
                      </a:r>
                    </a:p>
                  </a:txBody>
                  <a:tcPr/>
                </a:tc>
                <a:tc>
                  <a:txBody>
                    <a:bodyPr/>
                    <a:lstStyle/>
                    <a:p>
                      <a:r>
                        <a:rPr lang="en-US" b="1" dirty="0"/>
                        <a:t>Handling errors</a:t>
                      </a:r>
                    </a:p>
                  </a:txBody>
                  <a:tcPr/>
                </a:tc>
                <a:extLst>
                  <a:ext uri="{0D108BD9-81ED-4DB2-BD59-A6C34878D82A}">
                    <a16:rowId xmlns:a16="http://schemas.microsoft.com/office/drawing/2014/main" val="666891978"/>
                  </a:ext>
                </a:extLst>
              </a:tr>
              <a:tr h="466609">
                <a:tc>
                  <a:txBody>
                    <a:bodyPr/>
                    <a:lstStyle/>
                    <a:p>
                      <a:r>
                        <a:rPr lang="en-US" b="1" dirty="0"/>
                        <a:t>Multiple templates </a:t>
                      </a:r>
                    </a:p>
                  </a:txBody>
                  <a:tcPr/>
                </a:tc>
                <a:tc>
                  <a:txBody>
                    <a:bodyPr/>
                    <a:lstStyle/>
                    <a:p>
                      <a:endParaRPr lang="en-US" dirty="0"/>
                    </a:p>
                  </a:txBody>
                  <a:tcPr/>
                </a:tc>
                <a:extLst>
                  <a:ext uri="{0D108BD9-81ED-4DB2-BD59-A6C34878D82A}">
                    <a16:rowId xmlns:a16="http://schemas.microsoft.com/office/drawing/2014/main" val="3424382671"/>
                  </a:ext>
                </a:extLst>
              </a:tr>
            </a:tbl>
          </a:graphicData>
        </a:graphic>
      </p:graphicFrame>
    </p:spTree>
    <p:extLst>
      <p:ext uri="{BB962C8B-B14F-4D97-AF65-F5344CB8AC3E}">
        <p14:creationId xmlns:p14="http://schemas.microsoft.com/office/powerpoint/2010/main" val="3170588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BD663-D53F-D990-B512-F06E6F478E0E}"/>
              </a:ext>
            </a:extLst>
          </p:cNvPr>
          <p:cNvSpPr>
            <a:spLocks noGrp="1"/>
          </p:cNvSpPr>
          <p:nvPr>
            <p:ph type="title"/>
          </p:nvPr>
        </p:nvSpPr>
        <p:spPr>
          <a:xfrm>
            <a:off x="640080" y="325369"/>
            <a:ext cx="4368602" cy="1956841"/>
          </a:xfrm>
        </p:spPr>
        <p:txBody>
          <a:bodyPr anchor="b">
            <a:normAutofit/>
          </a:bodyPr>
          <a:lstStyle/>
          <a:p>
            <a:r>
              <a:rPr lang="en-US" b="1" dirty="0"/>
              <a:t>Effectiveness</a:t>
            </a:r>
            <a:r>
              <a:rPr lang="en-US" sz="5400" b="1" dirty="0"/>
              <a:t> </a:t>
            </a:r>
          </a:p>
        </p:txBody>
      </p:sp>
      <p:sp>
        <p:nvSpPr>
          <p:cNvPr id="3" name="Content Placeholder 2">
            <a:extLst>
              <a:ext uri="{FF2B5EF4-FFF2-40B4-BE49-F238E27FC236}">
                <a16:creationId xmlns:a16="http://schemas.microsoft.com/office/drawing/2014/main" id="{356B0575-B5AF-A61B-E578-561DA2FA63A4}"/>
              </a:ext>
            </a:extLst>
          </p:cNvPr>
          <p:cNvSpPr>
            <a:spLocks noGrp="1"/>
          </p:cNvSpPr>
          <p:nvPr>
            <p:ph idx="1"/>
          </p:nvPr>
        </p:nvSpPr>
        <p:spPr>
          <a:xfrm>
            <a:off x="640080" y="2872899"/>
            <a:ext cx="4243589" cy="3320668"/>
          </a:xfrm>
        </p:spPr>
        <p:txBody>
          <a:bodyPr>
            <a:normAutofit lnSpcReduction="10000"/>
          </a:bodyPr>
          <a:lstStyle/>
          <a:p>
            <a:pPr marL="0" indent="0">
              <a:buNone/>
            </a:pPr>
            <a:r>
              <a:rPr lang="en-US" sz="1700" dirty="0"/>
              <a:t>Microsoft 365 Excel would work well with Riverdale nursing home has it can be an excellent tool  with the right training to help staff with planning of shifts, allocating duties and adding structure to the nursing home.</a:t>
            </a:r>
          </a:p>
          <a:p>
            <a:pPr marL="0" indent="0">
              <a:buNone/>
            </a:pPr>
            <a:endParaRPr lang="en-US" sz="1700" dirty="0"/>
          </a:p>
          <a:p>
            <a:pPr marL="0" indent="0">
              <a:buNone/>
            </a:pPr>
            <a:r>
              <a:rPr lang="en-US" sz="1700" dirty="0"/>
              <a:t>It can improve the communication within the nursing home with both staff and clients as they would have a planned </a:t>
            </a:r>
            <a:r>
              <a:rPr lang="en-US" sz="1700"/>
              <a:t>out shifts and is </a:t>
            </a:r>
            <a:r>
              <a:rPr lang="en-US" sz="1700" dirty="0"/>
              <a:t>aware of who’s responsible for each task making it productive teamwork and better coordination.  </a:t>
            </a:r>
          </a:p>
        </p:txBody>
      </p:sp>
      <p:pic>
        <p:nvPicPr>
          <p:cNvPr id="5" name="Picture 4">
            <a:extLst>
              <a:ext uri="{FF2B5EF4-FFF2-40B4-BE49-F238E27FC236}">
                <a16:creationId xmlns:a16="http://schemas.microsoft.com/office/drawing/2014/main" id="{68E96430-5704-E2E9-D9B4-92787A9F94FC}"/>
              </a:ext>
            </a:extLst>
          </p:cNvPr>
          <p:cNvPicPr>
            <a:picLocks noChangeAspect="1"/>
          </p:cNvPicPr>
          <p:nvPr/>
        </p:nvPicPr>
        <p:blipFill>
          <a:blip r:embed="rId2"/>
          <a:srcRect t="3387" r="-2" b="3394"/>
          <a:stretch>
            <a:fillRect/>
          </a:stretch>
        </p:blipFill>
        <p:spPr>
          <a:xfrm>
            <a:off x="5311702" y="10"/>
            <a:ext cx="6878775" cy="619355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TextBox 3">
            <a:extLst>
              <a:ext uri="{FF2B5EF4-FFF2-40B4-BE49-F238E27FC236}">
                <a16:creationId xmlns:a16="http://schemas.microsoft.com/office/drawing/2014/main" id="{810A359A-8739-BC9C-7B74-03A5C0B04671}"/>
              </a:ext>
            </a:extLst>
          </p:cNvPr>
          <p:cNvSpPr txBox="1"/>
          <p:nvPr/>
        </p:nvSpPr>
        <p:spPr>
          <a:xfrm>
            <a:off x="5773196" y="6211669"/>
            <a:ext cx="6878775" cy="646331"/>
          </a:xfrm>
          <a:prstGeom prst="rect">
            <a:avLst/>
          </a:prstGeom>
          <a:noFill/>
        </p:spPr>
        <p:txBody>
          <a:bodyPr wrap="square" rtlCol="0">
            <a:spAutoFit/>
          </a:bodyPr>
          <a:lstStyle/>
          <a:p>
            <a:r>
              <a:rPr lang="en-US" dirty="0">
                <a:hlinkClick r:id="rId3"/>
              </a:rPr>
              <a:t>https://www.linkedin.com/pulse/team-work-tips-ramy-ghaly</a:t>
            </a:r>
            <a:endParaRPr lang="en-US" dirty="0"/>
          </a:p>
          <a:p>
            <a:endParaRPr lang="en-US" dirty="0"/>
          </a:p>
        </p:txBody>
      </p:sp>
    </p:spTree>
    <p:extLst>
      <p:ext uri="{BB962C8B-B14F-4D97-AF65-F5344CB8AC3E}">
        <p14:creationId xmlns:p14="http://schemas.microsoft.com/office/powerpoint/2010/main" val="3194310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white background with black text&#10;&#10;AI-generated content may be incorrect.">
            <a:extLst>
              <a:ext uri="{FF2B5EF4-FFF2-40B4-BE49-F238E27FC236}">
                <a16:creationId xmlns:a16="http://schemas.microsoft.com/office/drawing/2014/main" id="{23D2F983-C87A-4B32-1445-5FC443493078}"/>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3900951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close-up of a text&#10;&#10;AI-generated content may be incorrect.">
            <a:extLst>
              <a:ext uri="{FF2B5EF4-FFF2-40B4-BE49-F238E27FC236}">
                <a16:creationId xmlns:a16="http://schemas.microsoft.com/office/drawing/2014/main" id="{183B476F-0FCB-ACBA-E39F-034EB0B824E9}"/>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1172728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screenshot of a medical document&#10;&#10;AI-generated content may be incorrect.">
            <a:extLst>
              <a:ext uri="{FF2B5EF4-FFF2-40B4-BE49-F238E27FC236}">
                <a16:creationId xmlns:a16="http://schemas.microsoft.com/office/drawing/2014/main" id="{500C9938-B93E-FA96-5D44-273D07193145}"/>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27210530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Digital Skills and Research </a:t>
            </a:r>
            <a:r>
              <a:rPr lang="en-GB"/>
              <a:t>Methods</a:t>
            </a:r>
          </a:p>
        </p:txBody>
      </p:sp>
      <p:sp>
        <p:nvSpPr>
          <p:cNvPr id="3" name="Subtitle 2"/>
          <p:cNvSpPr>
            <a:spLocks noGrp="1"/>
          </p:cNvSpPr>
          <p:nvPr>
            <p:ph type="subTitle" idx="1"/>
          </p:nvPr>
        </p:nvSpPr>
        <p:spPr>
          <a:xfrm>
            <a:off x="1030515" y="3551238"/>
            <a:ext cx="9637485" cy="2403247"/>
          </a:xfrm>
        </p:spPr>
        <p:txBody>
          <a:bodyPr vert="horz" lIns="91440" tIns="45720" rIns="91440" bIns="45720" rtlCol="0" anchor="t">
            <a:normAutofit/>
          </a:bodyPr>
          <a:lstStyle/>
          <a:p>
            <a:pPr algn="l"/>
            <a:r>
              <a:rPr lang="en-GB" sz="1600" b="1">
                <a:highlight>
                  <a:srgbClr val="FFFFFF"/>
                </a:highlight>
              </a:rPr>
              <a:t>Workplace task</a:t>
            </a:r>
            <a:endParaRPr lang="en-GB" sz="1600">
              <a:highlight>
                <a:srgbClr val="C6C6C6"/>
              </a:highlight>
            </a:endParaRPr>
          </a:p>
          <a:p>
            <a:pPr algn="l"/>
            <a:r>
              <a:rPr lang="en-GB" sz="1600" dirty="0">
                <a:highlight>
                  <a:srgbClr val="FFFFFF"/>
                </a:highlight>
              </a:rPr>
              <a:t>My chosen Microsoft 365 tool to save and protect Data within Riverdale Nursing Home is </a:t>
            </a:r>
            <a:r>
              <a:rPr lang="en-GB" sz="1600" dirty="0" err="1">
                <a:highlight>
                  <a:srgbClr val="FFFFFF"/>
                </a:highlight>
              </a:rPr>
              <a:t>Onedrive</a:t>
            </a:r>
            <a:r>
              <a:rPr lang="en-GB" sz="1600" dirty="0">
                <a:highlight>
                  <a:srgbClr val="FFFFFF"/>
                </a:highlight>
              </a:rPr>
              <a:t>  as it's a good tool to secure file, storage and protect digital assets from unauthorised people as they can use your data in different ways and other platforms.</a:t>
            </a:r>
            <a:endParaRPr lang="en-GB" sz="1600" dirty="0">
              <a:highlight>
                <a:srgbClr val="C6C6C6"/>
              </a:highlight>
            </a:endParaRPr>
          </a:p>
          <a:p>
            <a:pPr algn="l"/>
            <a:r>
              <a:rPr lang="en-GB" sz="1600" err="1">
                <a:highlight>
                  <a:srgbClr val="FFFFFF"/>
                </a:highlight>
              </a:rPr>
              <a:t>Onedrive</a:t>
            </a:r>
            <a:r>
              <a:rPr lang="en-GB" sz="1600" dirty="0">
                <a:highlight>
                  <a:srgbClr val="FFFFFF"/>
                </a:highlight>
              </a:rPr>
              <a:t> is for sharing documents such as staff policies, administrative files and training materials. This tool is most suitable because it provides staff within the nursing home to save files in a secure cloud storage where they </a:t>
            </a:r>
            <a:r>
              <a:rPr lang="en-GB" sz="1600">
                <a:highlight>
                  <a:srgbClr val="FFFFFF"/>
                </a:highlight>
              </a:rPr>
              <a:t>access</a:t>
            </a:r>
            <a:r>
              <a:rPr lang="en-GB" sz="1600" dirty="0">
                <a:highlight>
                  <a:srgbClr val="FFFFFF"/>
                </a:highlight>
              </a:rPr>
              <a:t> and share files from any authorised device.</a:t>
            </a:r>
            <a:endParaRPr lang="en-GB" dirty="0"/>
          </a:p>
          <a:p>
            <a:endParaRPr lang="en-GB" dirty="0"/>
          </a:p>
        </p:txBody>
      </p:sp>
    </p:spTree>
    <p:extLst>
      <p:ext uri="{BB962C8B-B14F-4D97-AF65-F5344CB8AC3E}">
        <p14:creationId xmlns:p14="http://schemas.microsoft.com/office/powerpoint/2010/main" val="3877621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885" y="1427163"/>
            <a:ext cx="8752115" cy="1465943"/>
          </a:xfrm>
        </p:spPr>
        <p:txBody>
          <a:bodyPr/>
          <a:lstStyle/>
          <a:p>
            <a:r>
              <a:rPr lang="en-GB"/>
              <a:t>Advantages </a:t>
            </a:r>
          </a:p>
        </p:txBody>
      </p:sp>
      <p:sp>
        <p:nvSpPr>
          <p:cNvPr id="3" name="Subtitle 2"/>
          <p:cNvSpPr>
            <a:spLocks noGrp="1"/>
          </p:cNvSpPr>
          <p:nvPr>
            <p:ph type="subTitle" idx="1"/>
          </p:nvPr>
        </p:nvSpPr>
        <p:spPr>
          <a:xfrm>
            <a:off x="1074058" y="3522210"/>
            <a:ext cx="9876970" cy="2178275"/>
          </a:xfrm>
        </p:spPr>
        <p:txBody>
          <a:bodyPr vert="horz" lIns="91440" tIns="45720" rIns="91440" bIns="45720" rtlCol="0" anchor="t">
            <a:normAutofit lnSpcReduction="10000"/>
          </a:bodyPr>
          <a:lstStyle/>
          <a:p>
            <a:pPr algn="l"/>
            <a:r>
              <a:rPr lang="en-GB" sz="1600">
                <a:highlight>
                  <a:srgbClr val="FFFFFF"/>
                </a:highlight>
              </a:rPr>
              <a:t>Any care home or business can use OneDrive has its sustainable, staff can work with some documents without creating multiple copies. To ensure everyone has access to the most up to date information which can be useful for instance if staff are in separate buildings, and most importantly it reduces data breaches by protecting the information put in with secure password and automatic back up that helps prevent data loss.</a:t>
            </a:r>
            <a:endParaRPr lang="en-GB" sz="1600">
              <a:highlight>
                <a:srgbClr val="C6C6C6"/>
              </a:highlight>
            </a:endParaRPr>
          </a:p>
          <a:p>
            <a:pPr algn="l"/>
            <a:r>
              <a:rPr lang="en-GB" sz="1600" err="1">
                <a:highlight>
                  <a:srgbClr val="FFFFFF"/>
                </a:highlight>
              </a:rPr>
              <a:t>Onedrive</a:t>
            </a:r>
            <a:r>
              <a:rPr lang="en-GB" sz="1600">
                <a:highlight>
                  <a:srgbClr val="FFFFFF"/>
                </a:highlight>
              </a:rPr>
              <a:t> has proven to show efficient communication as staff who have access can sync updated files so everyone has the latest version, built in version history allows the previous version of a file to be restored if mistakes are made.</a:t>
            </a:r>
            <a:endParaRPr lang="en-GB" sz="1600">
              <a:highlight>
                <a:srgbClr val="C6C6C6"/>
              </a:highlight>
            </a:endParaRPr>
          </a:p>
          <a:p>
            <a:pPr algn="l"/>
            <a:r>
              <a:rPr lang="en-GB" sz="1600">
                <a:highlight>
                  <a:srgbClr val="FFFFFF"/>
                </a:highlight>
              </a:rPr>
              <a:t>Advantages further include support through collaboration by allowing staff to view and share documents easily, therefore very resourceful.</a:t>
            </a:r>
            <a:endParaRPr lang="en-GB"/>
          </a:p>
          <a:p>
            <a:endParaRPr lang="en-GB"/>
          </a:p>
        </p:txBody>
      </p:sp>
    </p:spTree>
    <p:extLst>
      <p:ext uri="{BB962C8B-B14F-4D97-AF65-F5344CB8AC3E}">
        <p14:creationId xmlns:p14="http://schemas.microsoft.com/office/powerpoint/2010/main" val="1096248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6743" y="1122363"/>
            <a:ext cx="9151257" cy="1291772"/>
          </a:xfrm>
        </p:spPr>
        <p:txBody>
          <a:bodyPr/>
          <a:lstStyle/>
          <a:p>
            <a:r>
              <a:rPr lang="en-GB"/>
              <a:t>Limitations </a:t>
            </a:r>
          </a:p>
        </p:txBody>
      </p:sp>
      <p:sp>
        <p:nvSpPr>
          <p:cNvPr id="3" name="Subtitle 2"/>
          <p:cNvSpPr>
            <a:spLocks noGrp="1"/>
          </p:cNvSpPr>
          <p:nvPr>
            <p:ph type="subTitle" idx="1"/>
          </p:nvPr>
        </p:nvSpPr>
        <p:spPr>
          <a:xfrm>
            <a:off x="986972" y="2709410"/>
            <a:ext cx="10530112" cy="2439533"/>
          </a:xfrm>
        </p:spPr>
        <p:txBody>
          <a:bodyPr vert="horz" lIns="91440" tIns="45720" rIns="91440" bIns="45720" rtlCol="0" anchor="t">
            <a:normAutofit/>
          </a:bodyPr>
          <a:lstStyle/>
          <a:p>
            <a:r>
              <a:rPr lang="en-GB" sz="1600" dirty="0">
                <a:highlight>
                  <a:srgbClr val="FFFFFF"/>
                </a:highlight>
              </a:rPr>
              <a:t>Some may say there are limitations to </a:t>
            </a:r>
            <a:r>
              <a:rPr lang="en-GB" sz="1600" err="1">
                <a:highlight>
                  <a:srgbClr val="FFFFFF"/>
                </a:highlight>
              </a:rPr>
              <a:t>onedrive</a:t>
            </a:r>
            <a:r>
              <a:rPr lang="en-GB" sz="1600" dirty="0">
                <a:highlight>
                  <a:srgbClr val="FFFFFF"/>
                </a:highlight>
              </a:rPr>
              <a:t> because like most </a:t>
            </a:r>
            <a:r>
              <a:rPr lang="en-GB" sz="1600" err="1">
                <a:highlight>
                  <a:srgbClr val="FFFFFF"/>
                </a:highlight>
              </a:rPr>
              <a:t>microsoft</a:t>
            </a:r>
            <a:r>
              <a:rPr lang="en-GB" sz="1600" dirty="0">
                <a:highlight>
                  <a:srgbClr val="FFFFFF"/>
                </a:highlight>
              </a:rPr>
              <a:t> tools it requires a reliable internet </a:t>
            </a:r>
            <a:r>
              <a:rPr lang="en-GB" sz="1600">
                <a:highlight>
                  <a:srgbClr val="FFFFFF"/>
                </a:highlight>
              </a:rPr>
              <a:t>connection for the best experience.</a:t>
            </a:r>
            <a:endParaRPr lang="en-GB" sz="1600" dirty="0">
              <a:highlight>
                <a:srgbClr val="C6C6C6"/>
              </a:highlight>
            </a:endParaRPr>
          </a:p>
          <a:p>
            <a:r>
              <a:rPr lang="en-GB" sz="1600">
                <a:highlight>
                  <a:srgbClr val="FFFFFF"/>
                </a:highlight>
              </a:rPr>
              <a:t>training is needed to know how to use the tool efficiently, incorrectly sharing </a:t>
            </a:r>
            <a:r>
              <a:rPr lang="en-GB" sz="1600" dirty="0">
                <a:highlight>
                  <a:srgbClr val="FFFFFF"/>
                </a:highlight>
              </a:rPr>
              <a:t>permissions could give access to wrong people allowing confidential information to be breached.</a:t>
            </a:r>
            <a:endParaRPr lang="en-GB" sz="1600">
              <a:highlight>
                <a:srgbClr val="C6C6C6"/>
              </a:highlight>
            </a:endParaRPr>
          </a:p>
          <a:p>
            <a:r>
              <a:rPr lang="en-GB" sz="1600" dirty="0">
                <a:highlight>
                  <a:srgbClr val="FFFFFF"/>
                </a:highlight>
              </a:rPr>
              <a:t> It is mainly designed for storage and sharing not ideal for instant communication between staff.</a:t>
            </a:r>
            <a:endParaRPr lang="en-GB" sz="1600">
              <a:highlight>
                <a:srgbClr val="C6C6C6"/>
              </a:highlight>
            </a:endParaRPr>
          </a:p>
        </p:txBody>
      </p:sp>
    </p:spTree>
    <p:extLst>
      <p:ext uri="{BB962C8B-B14F-4D97-AF65-F5344CB8AC3E}">
        <p14:creationId xmlns:p14="http://schemas.microsoft.com/office/powerpoint/2010/main" val="1462185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F589A-7CA9-3515-1995-1AF679826824}"/>
              </a:ext>
            </a:extLst>
          </p:cNvPr>
          <p:cNvSpPr>
            <a:spLocks noGrp="1"/>
          </p:cNvSpPr>
          <p:nvPr>
            <p:ph type="title"/>
          </p:nvPr>
        </p:nvSpPr>
        <p:spPr/>
        <p:txBody>
          <a:bodyPr/>
          <a:lstStyle/>
          <a:p>
            <a:pPr algn="ctr"/>
            <a:r>
              <a:rPr lang="en-US" dirty="0"/>
              <a:t>Conclusion </a:t>
            </a:r>
          </a:p>
        </p:txBody>
      </p:sp>
      <p:sp>
        <p:nvSpPr>
          <p:cNvPr id="3" name="Content Placeholder 2">
            <a:extLst>
              <a:ext uri="{FF2B5EF4-FFF2-40B4-BE49-F238E27FC236}">
                <a16:creationId xmlns:a16="http://schemas.microsoft.com/office/drawing/2014/main" id="{515B4C96-FB57-9847-AD7A-8F55A03D3CEE}"/>
              </a:ext>
            </a:extLst>
          </p:cNvPr>
          <p:cNvSpPr>
            <a:spLocks noGrp="1"/>
          </p:cNvSpPr>
          <p:nvPr>
            <p:ph idx="1"/>
          </p:nvPr>
        </p:nvSpPr>
        <p:spPr/>
        <p:txBody>
          <a:bodyPr/>
          <a:lstStyle/>
          <a:p>
            <a:pPr marL="0" indent="0">
              <a:buNone/>
            </a:pPr>
            <a:r>
              <a:rPr lang="en-US" dirty="0"/>
              <a:t>Microsoft 365 Word, PowerPoint, Excel, OneDrive and Outlook </a:t>
            </a:r>
          </a:p>
          <a:p>
            <a:pPr marL="0" indent="0">
              <a:buNone/>
            </a:pPr>
            <a:r>
              <a:rPr lang="en-US" dirty="0"/>
              <a:t>Is highly recommended by our group for overall running of the Riverdale nursing home and would all be excellent tools for staff to use. </a:t>
            </a:r>
          </a:p>
          <a:p>
            <a:pPr marL="0" indent="0">
              <a:buNone/>
            </a:pPr>
            <a:endParaRPr lang="en-US" dirty="0"/>
          </a:p>
          <a:p>
            <a:pPr marL="0" indent="0">
              <a:buNone/>
            </a:pPr>
            <a:r>
              <a:rPr lang="en-GB" dirty="0">
                <a:highlight>
                  <a:srgbClr val="FFFFFF"/>
                </a:highlight>
              </a:rPr>
              <a:t>It improves </a:t>
            </a:r>
            <a:r>
              <a:rPr lang="en-GB" dirty="0" err="1">
                <a:highlight>
                  <a:srgbClr val="FFFFFF"/>
                </a:highlight>
              </a:rPr>
              <a:t>effiency</a:t>
            </a:r>
            <a:r>
              <a:rPr lang="en-GB" dirty="0">
                <a:highlight>
                  <a:srgbClr val="FFFFFF"/>
                </a:highlight>
              </a:rPr>
              <a:t> by reducing duplicate files, making information easier to access, helping staff work with latest technology of documents, ultimately supporting better teamwork and resident care.</a:t>
            </a:r>
            <a:endParaRPr lang="en-GB" dirty="0">
              <a:highlight>
                <a:srgbClr val="C6C6C6"/>
              </a:highlight>
            </a:endParaRPr>
          </a:p>
          <a:p>
            <a:pPr marL="0" indent="0">
              <a:buNone/>
            </a:pPr>
            <a:endParaRPr lang="en-US" dirty="0"/>
          </a:p>
        </p:txBody>
      </p:sp>
    </p:spTree>
    <p:extLst>
      <p:ext uri="{BB962C8B-B14F-4D97-AF65-F5344CB8AC3E}">
        <p14:creationId xmlns:p14="http://schemas.microsoft.com/office/powerpoint/2010/main" val="32923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24C303A6-FC33-8DC2-2311-E2493B02BB38}"/>
              </a:ext>
            </a:extLst>
          </p:cNvPr>
          <p:cNvPicPr>
            <a:picLocks noGrp="1" noChangeAspect="1"/>
          </p:cNvPicPr>
          <p:nvPr>
            <p:ph idx="1"/>
          </p:nvPr>
        </p:nvPicPr>
        <p:blipFill>
          <a:blip r:embed="rId2"/>
          <a:stretch>
            <a:fillRect/>
          </a:stretch>
        </p:blipFill>
        <p:spPr>
          <a:xfrm>
            <a:off x="1268599" y="0"/>
            <a:ext cx="9654801" cy="5642417"/>
          </a:xfrm>
          <a:prstGeom prst="rect">
            <a:avLst/>
          </a:prstGeom>
        </p:spPr>
      </p:pic>
      <p:sp>
        <p:nvSpPr>
          <p:cNvPr id="10" name="TextBox 9">
            <a:extLst>
              <a:ext uri="{FF2B5EF4-FFF2-40B4-BE49-F238E27FC236}">
                <a16:creationId xmlns:a16="http://schemas.microsoft.com/office/drawing/2014/main" id="{D2EA7A2C-2AC8-02B5-C796-66108BDA0C74}"/>
              </a:ext>
            </a:extLst>
          </p:cNvPr>
          <p:cNvSpPr txBox="1"/>
          <p:nvPr/>
        </p:nvSpPr>
        <p:spPr>
          <a:xfrm>
            <a:off x="1268599" y="6257365"/>
            <a:ext cx="7045583" cy="646331"/>
          </a:xfrm>
          <a:prstGeom prst="rect">
            <a:avLst/>
          </a:prstGeom>
          <a:noFill/>
        </p:spPr>
        <p:txBody>
          <a:bodyPr wrap="none" rtlCol="0">
            <a:spAutoFit/>
          </a:bodyPr>
          <a:lstStyle/>
          <a:p>
            <a:r>
              <a:rPr lang="en-US" dirty="0">
                <a:hlinkClick r:id="rId3"/>
              </a:rPr>
              <a:t>https://www.linkedin.com/pulse/art-asking-questions-bala-pitchandi</a:t>
            </a:r>
            <a:endParaRPr lang="en-US" dirty="0"/>
          </a:p>
          <a:p>
            <a:endParaRPr lang="en-US" dirty="0"/>
          </a:p>
        </p:txBody>
      </p:sp>
    </p:spTree>
    <p:extLst>
      <p:ext uri="{BB962C8B-B14F-4D97-AF65-F5344CB8AC3E}">
        <p14:creationId xmlns:p14="http://schemas.microsoft.com/office/powerpoint/2010/main" val="3972209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393372"/>
          </a:xfrm>
        </p:spPr>
        <p:txBody>
          <a:bodyPr/>
          <a:lstStyle/>
          <a:p>
            <a:r>
              <a:rPr lang="en-GB"/>
              <a:t>References List Harvard</a:t>
            </a:r>
          </a:p>
        </p:txBody>
      </p:sp>
      <p:sp>
        <p:nvSpPr>
          <p:cNvPr id="3" name="Subtitle 2"/>
          <p:cNvSpPr>
            <a:spLocks noGrp="1"/>
          </p:cNvSpPr>
          <p:nvPr>
            <p:ph type="subTitle" idx="1"/>
          </p:nvPr>
        </p:nvSpPr>
        <p:spPr>
          <a:xfrm>
            <a:off x="696687" y="3028724"/>
            <a:ext cx="9971313" cy="1554162"/>
          </a:xfrm>
        </p:spPr>
        <p:txBody>
          <a:bodyPr vert="horz" lIns="91440" tIns="45720" rIns="91440" bIns="45720" rtlCol="0" anchor="t">
            <a:normAutofit/>
          </a:bodyPr>
          <a:lstStyle/>
          <a:p>
            <a:pPr algn="l"/>
            <a:r>
              <a:rPr lang="en-GB" sz="1600">
                <a:highlight>
                  <a:srgbClr val="FFFFFF"/>
                </a:highlight>
              </a:rPr>
              <a:t>Microsoft (2025) </a:t>
            </a:r>
            <a:r>
              <a:rPr lang="en-GB" sz="1600" i="1">
                <a:highlight>
                  <a:srgbClr val="FFFFFF"/>
                </a:highlight>
              </a:rPr>
              <a:t>OneDrive cloud storage</a:t>
            </a:r>
            <a:r>
              <a:rPr lang="en-GB" sz="1600">
                <a:highlight>
                  <a:srgbClr val="FFFFFF"/>
                </a:highlight>
              </a:rPr>
              <a:t>. Available at: </a:t>
            </a:r>
            <a:r>
              <a:rPr lang="en-GB" sz="1200" u="sng" dirty="0">
                <a:highlight>
                  <a:srgbClr val="FFFFFF"/>
                </a:highlight>
                <a:hlinkClick r:id="rId2"/>
              </a:rPr>
              <a:t>https://www.microsoft.com/en-gb/microsoft-365/onedrive/online-cloud-storage</a:t>
            </a:r>
            <a:r>
              <a:rPr lang="en-GB" sz="1600">
                <a:highlight>
                  <a:srgbClr val="FFFFFF"/>
                </a:highlight>
              </a:rPr>
              <a:t> (Accessed: 5 July 2026).</a:t>
            </a:r>
            <a:endParaRPr lang="en-GB" sz="1600">
              <a:highlight>
                <a:srgbClr val="C6C6C6"/>
              </a:highlight>
            </a:endParaRPr>
          </a:p>
          <a:p>
            <a:pPr algn="l"/>
            <a:r>
              <a:rPr lang="en-GB" sz="1600">
                <a:highlight>
                  <a:srgbClr val="FFFFFF"/>
                </a:highlight>
              </a:rPr>
              <a:t>Microsoft (2025) </a:t>
            </a:r>
            <a:r>
              <a:rPr lang="en-GB" sz="1600" i="1">
                <a:highlight>
                  <a:srgbClr val="FFFFFF"/>
                </a:highlight>
              </a:rPr>
              <a:t>OneDrive video training</a:t>
            </a:r>
            <a:r>
              <a:rPr lang="en-GB" sz="1600">
                <a:highlight>
                  <a:srgbClr val="FFFFFF"/>
                </a:highlight>
              </a:rPr>
              <a:t>. Available at: </a:t>
            </a:r>
            <a:r>
              <a:rPr lang="en-GB" sz="1200" u="sng" dirty="0">
                <a:highlight>
                  <a:srgbClr val="FFFFFF"/>
                </a:highlight>
                <a:hlinkClick r:id="rId3"/>
              </a:rPr>
              <a:t>https://support.microsoft.com/onedrive</a:t>
            </a:r>
            <a:r>
              <a:rPr lang="en-GB" sz="1600">
                <a:highlight>
                  <a:srgbClr val="FFFFFF"/>
                </a:highlight>
              </a:rPr>
              <a:t> (Accessed: 5 July 2026).NHS England (2023) </a:t>
            </a:r>
            <a:r>
              <a:rPr lang="en-GB" sz="1600" i="1">
                <a:highlight>
                  <a:srgbClr val="FFFFFF"/>
                </a:highlight>
              </a:rPr>
              <a:t>Records Management Code of Practice 2023</a:t>
            </a:r>
            <a:r>
              <a:rPr lang="en-GB" sz="1600">
                <a:highlight>
                  <a:srgbClr val="FFFFFF"/>
                </a:highlight>
              </a:rPr>
              <a:t>. Available at: </a:t>
            </a:r>
            <a:r>
              <a:rPr lang="en-GB" sz="1200" u="sng" dirty="0">
                <a:highlight>
                  <a:srgbClr val="FFFFFF"/>
                </a:highlight>
                <a:hlinkClick r:id="rId4"/>
              </a:rPr>
              <a:t>https://transform.england.nhs.uk/information-governance/guidance/records-management-code/</a:t>
            </a:r>
            <a:r>
              <a:rPr lang="en-GB" sz="1600">
                <a:highlight>
                  <a:srgbClr val="FFFFFF"/>
                </a:highlight>
              </a:rPr>
              <a:t> (Accessed: 5 July 2026).</a:t>
            </a:r>
            <a:endParaRPr lang="en-GB" sz="1600">
              <a:highlight>
                <a:srgbClr val="C6C6C6"/>
              </a:highlight>
            </a:endParaRPr>
          </a:p>
          <a:p>
            <a:endParaRPr lang="en-GB" dirty="0"/>
          </a:p>
        </p:txBody>
      </p:sp>
    </p:spTree>
    <p:extLst>
      <p:ext uri="{BB962C8B-B14F-4D97-AF65-F5344CB8AC3E}">
        <p14:creationId xmlns:p14="http://schemas.microsoft.com/office/powerpoint/2010/main" val="2509150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795E6-EE08-0CCE-3BD2-4CDA181CC027}"/>
              </a:ext>
            </a:extLst>
          </p:cNvPr>
          <p:cNvSpPr>
            <a:spLocks noGrp="1"/>
          </p:cNvSpPr>
          <p:nvPr>
            <p:ph type="title"/>
          </p:nvPr>
        </p:nvSpPr>
        <p:spPr>
          <a:xfrm>
            <a:off x="838200" y="365125"/>
            <a:ext cx="10181772" cy="592592"/>
          </a:xfrm>
        </p:spPr>
        <p:txBody>
          <a:bodyPr>
            <a:normAutofit fontScale="90000"/>
          </a:bodyPr>
          <a:lstStyle/>
          <a:p>
            <a:r>
              <a:rPr lang="en-US"/>
              <a:t>Reference</a:t>
            </a:r>
          </a:p>
        </p:txBody>
      </p:sp>
      <p:sp>
        <p:nvSpPr>
          <p:cNvPr id="3" name="Content Placeholder 2">
            <a:extLst>
              <a:ext uri="{FF2B5EF4-FFF2-40B4-BE49-F238E27FC236}">
                <a16:creationId xmlns:a16="http://schemas.microsoft.com/office/drawing/2014/main" id="{07B3648E-E249-5E47-5843-6D47AAE95487}"/>
              </a:ext>
            </a:extLst>
          </p:cNvPr>
          <p:cNvSpPr>
            <a:spLocks noGrp="1"/>
          </p:cNvSpPr>
          <p:nvPr>
            <p:ph idx="1"/>
          </p:nvPr>
        </p:nvSpPr>
        <p:spPr>
          <a:xfrm>
            <a:off x="838200" y="962025"/>
            <a:ext cx="10929257" cy="5294766"/>
          </a:xfrm>
        </p:spPr>
        <p:txBody>
          <a:bodyPr vert="horz" lIns="91440" tIns="45720" rIns="91440" bIns="45720" rtlCol="0" anchor="t">
            <a:noAutofit/>
          </a:bodyPr>
          <a:lstStyle/>
          <a:p>
            <a:r>
              <a:rPr lang="en-US" sz="1100">
                <a:latin typeface="Sitka Display"/>
              </a:rPr>
              <a:t>(J Rehman, 2022) accessed on 6</a:t>
            </a:r>
            <a:r>
              <a:rPr lang="en-US" sz="1100" baseline="30000">
                <a:latin typeface="Sitka Display"/>
              </a:rPr>
              <a:t>th</a:t>
            </a:r>
            <a:r>
              <a:rPr lang="en-US" sz="1100">
                <a:latin typeface="Sitka Display"/>
              </a:rPr>
              <a:t> July 2026</a:t>
            </a:r>
          </a:p>
          <a:p>
            <a:r>
              <a:rPr lang="en-US" sz="1100">
                <a:latin typeface="Sitka Display"/>
              </a:rPr>
              <a:t>(Team work image) accessed on 9</a:t>
            </a:r>
            <a:r>
              <a:rPr lang="en-US" sz="1100" baseline="30000">
                <a:latin typeface="Sitka Display"/>
              </a:rPr>
              <a:t>th</a:t>
            </a:r>
            <a:r>
              <a:rPr lang="en-US" sz="1100">
                <a:latin typeface="Sitka Display"/>
              </a:rPr>
              <a:t> July 2026</a:t>
            </a:r>
          </a:p>
          <a:p>
            <a:r>
              <a:rPr lang="en-US" sz="1100">
                <a:latin typeface="Sitka Display"/>
                <a:hlinkClick r:id="rId2"/>
              </a:rPr>
              <a:t>https://blog.suitebriar.com/advantages-and-disadvantages-of-ms-excel</a:t>
            </a:r>
            <a:r>
              <a:rPr lang="en-US" sz="1100">
                <a:latin typeface="Sitka Display"/>
              </a:rPr>
              <a:t> (</a:t>
            </a:r>
            <a:r>
              <a:rPr lang="en-US" sz="1100" err="1">
                <a:latin typeface="Sitka Display"/>
              </a:rPr>
              <a:t>M.Donovan</a:t>
            </a:r>
            <a:r>
              <a:rPr lang="en-US" sz="1100">
                <a:latin typeface="Sitka Display"/>
              </a:rPr>
              <a:t>, 2019) accessed on 6</a:t>
            </a:r>
            <a:r>
              <a:rPr lang="en-US" sz="1100" baseline="30000">
                <a:latin typeface="Sitka Display"/>
              </a:rPr>
              <a:t>th</a:t>
            </a:r>
            <a:r>
              <a:rPr lang="en-US" sz="1100">
                <a:latin typeface="Sitka Display"/>
              </a:rPr>
              <a:t> July</a:t>
            </a:r>
          </a:p>
          <a:p>
            <a:r>
              <a:rPr lang="en-US" sz="1100">
                <a:latin typeface="Sitka Display"/>
                <a:hlinkClick r:id="rId3"/>
              </a:rPr>
              <a:t>https://cdn-dynmedia-1.microsoft.com/is/image/microsoftcorp/341856-feature-apps-02-416x178-?resMode=sharp2&amp;op_usm=1.5,0.65,15,0&amp;wid=1000&amp;hei=429&amp;qlt=100&amp;fit=constrain</a:t>
            </a:r>
            <a:r>
              <a:rPr lang="en-US" sz="1100">
                <a:latin typeface="Sitka Display"/>
              </a:rPr>
              <a:t> (Microsoft graph) accessed on10th July 2026</a:t>
            </a:r>
          </a:p>
          <a:p>
            <a:r>
              <a:rPr lang="en-US" sz="1100">
                <a:latin typeface="Sitka Display"/>
                <a:hlinkClick r:id="rId4"/>
              </a:rPr>
              <a:t>https://itrelease.com/2022/01/what-are-advantages-and-disadvantages-of-microsoft-excel/</a:t>
            </a:r>
            <a:r>
              <a:rPr lang="en-US" sz="1100">
                <a:latin typeface="Sitka Display"/>
              </a:rPr>
              <a:t> </a:t>
            </a:r>
          </a:p>
          <a:p>
            <a:r>
              <a:rPr lang="en-US" sz="1100">
                <a:latin typeface="Sitka Display"/>
                <a:hlinkClick r:id="rId5"/>
              </a:rPr>
              <a:t>https://upload.wikimedia.org/wikipedia/commons/6/60/Microsoft_Office_Excel_%282025–present%29.svg</a:t>
            </a:r>
            <a:r>
              <a:rPr lang="en-US" sz="1100">
                <a:latin typeface="Sitka Display"/>
              </a:rPr>
              <a:t> (excel image) access on 4</a:t>
            </a:r>
            <a:r>
              <a:rPr lang="en-US" sz="1100" baseline="30000">
                <a:latin typeface="Sitka Display"/>
              </a:rPr>
              <a:t>th</a:t>
            </a:r>
            <a:r>
              <a:rPr lang="en-US" sz="1100">
                <a:latin typeface="Sitka Display"/>
              </a:rPr>
              <a:t> July 2026</a:t>
            </a:r>
          </a:p>
          <a:p>
            <a:r>
              <a:rPr lang="en-US" sz="1100">
                <a:latin typeface="Sitka Display"/>
                <a:hlinkClick r:id="rId6"/>
              </a:rPr>
              <a:t>https://www.exceldemy.com/weekly-duty-roster-format-excel/</a:t>
            </a:r>
            <a:r>
              <a:rPr lang="en-US" sz="1100">
                <a:latin typeface="Sitka Display"/>
              </a:rPr>
              <a:t> (</a:t>
            </a:r>
            <a:r>
              <a:rPr lang="en-US" sz="1100" err="1">
                <a:latin typeface="Sitka Display"/>
              </a:rPr>
              <a:t>Rotas</a:t>
            </a:r>
            <a:r>
              <a:rPr lang="en-US" sz="1100">
                <a:latin typeface="Sitka Display"/>
              </a:rPr>
              <a:t> image) access on 4</a:t>
            </a:r>
            <a:r>
              <a:rPr lang="en-US" sz="1100" baseline="30000">
                <a:latin typeface="Sitka Display"/>
              </a:rPr>
              <a:t>th</a:t>
            </a:r>
            <a:r>
              <a:rPr lang="en-US" sz="1100">
                <a:latin typeface="Sitka Display"/>
              </a:rPr>
              <a:t> July 2026</a:t>
            </a:r>
          </a:p>
          <a:p>
            <a:r>
              <a:rPr lang="en-US" sz="1100">
                <a:latin typeface="Sitka Display"/>
                <a:hlinkClick r:id="rId7"/>
              </a:rPr>
              <a:t>https://www.linkedin.com/pulse/art-asking-questions-bala-pitchandi</a:t>
            </a:r>
            <a:r>
              <a:rPr lang="en-US" sz="1100">
                <a:latin typeface="Sitka Display"/>
              </a:rPr>
              <a:t> (question image) access on 4</a:t>
            </a:r>
            <a:r>
              <a:rPr lang="en-US" sz="1100" baseline="30000">
                <a:latin typeface="Sitka Display"/>
              </a:rPr>
              <a:t>th</a:t>
            </a:r>
            <a:r>
              <a:rPr lang="en-US" sz="1100">
                <a:latin typeface="Sitka Display"/>
              </a:rPr>
              <a:t> July 2026</a:t>
            </a:r>
          </a:p>
          <a:p>
            <a:r>
              <a:rPr lang="en-US" sz="1100">
                <a:latin typeface="Sitka Display"/>
                <a:hlinkClick r:id="rId8"/>
              </a:rPr>
              <a:t>https://www.linkedin.com/pulse/team-work-tips-ramy-ghaly</a:t>
            </a:r>
            <a:endParaRPr lang="en-US" sz="1100">
              <a:latin typeface="Sitka Display"/>
            </a:endParaRPr>
          </a:p>
          <a:p>
            <a:r>
              <a:rPr lang="en-US" sz="1100">
                <a:latin typeface="Sitka Display"/>
                <a:hlinkClick r:id="rId9"/>
              </a:rPr>
              <a:t>https://www.microsoft.com/en-gb/microsoft-365/excel#Key-features</a:t>
            </a:r>
            <a:r>
              <a:rPr lang="en-US" sz="1100">
                <a:latin typeface="Sitka Display"/>
              </a:rPr>
              <a:t> accessed on 10</a:t>
            </a:r>
            <a:r>
              <a:rPr lang="en-US" sz="1100" baseline="30000">
                <a:latin typeface="Sitka Display"/>
              </a:rPr>
              <a:t>th</a:t>
            </a:r>
            <a:r>
              <a:rPr lang="en-US" sz="1100">
                <a:latin typeface="Sitka Display"/>
              </a:rPr>
              <a:t> July </a:t>
            </a:r>
          </a:p>
          <a:p>
            <a:pPr>
              <a:lnSpc>
                <a:spcPct val="120000"/>
              </a:lnSpc>
            </a:pPr>
            <a:r>
              <a:rPr lang="en-GB" sz="1100">
                <a:latin typeface="Sitka Display"/>
              </a:rPr>
              <a:t>Affinity smart. Do you know how to identify a sophisticates email scam?. Available </a:t>
            </a:r>
            <a:r>
              <a:rPr lang="en-GB" sz="1100" err="1">
                <a:latin typeface="Sitka Display"/>
              </a:rPr>
              <a:t>at:</a:t>
            </a:r>
            <a:r>
              <a:rPr lang="en-GB" sz="1100" err="1">
                <a:latin typeface="Sitka Display"/>
                <a:hlinkClick r:id="rId10">
                  <a:extLst>
                    <a:ext uri="{A12FA001-AC4F-418D-AE19-62706E023703}">
                      <ahyp:hlinkClr xmlns:ahyp="http://schemas.microsoft.com/office/drawing/2018/hyperlinkcolor" val="tx"/>
                    </a:ext>
                  </a:extLst>
                </a:hlinkClick>
              </a:rPr>
              <a:t>https</a:t>
            </a:r>
            <a:r>
              <a:rPr lang="en-GB" sz="1100">
                <a:latin typeface="Sitka Display"/>
                <a:hlinkClick r:id="rId10">
                  <a:extLst>
                    <a:ext uri="{A12FA001-AC4F-418D-AE19-62706E023703}">
                      <ahyp:hlinkClr xmlns:ahyp="http://schemas.microsoft.com/office/drawing/2018/hyperlinkcolor" val="tx"/>
                    </a:ext>
                  </a:extLst>
                </a:hlinkClick>
              </a:rPr>
              <a:t>://affinitysmart.com/do-you-know-how-to-identify-a-sophisticated-email-scam/</a:t>
            </a:r>
            <a:r>
              <a:rPr lang="en-GB" sz="1100">
                <a:latin typeface="Sitka Display"/>
              </a:rPr>
              <a:t>(accessed:9th July)</a:t>
            </a:r>
            <a:endParaRPr lang="en-US" sz="1100">
              <a:latin typeface="Sitka Display"/>
            </a:endParaRPr>
          </a:p>
          <a:p>
            <a:pPr>
              <a:lnSpc>
                <a:spcPct val="120000"/>
              </a:lnSpc>
            </a:pPr>
            <a:r>
              <a:rPr lang="en-GB" sz="1100">
                <a:latin typeface="Sitka Display"/>
              </a:rPr>
              <a:t>Careers in sports. Effective communication skills Available </a:t>
            </a:r>
            <a:r>
              <a:rPr lang="en-GB" sz="1100" err="1">
                <a:latin typeface="Sitka Display"/>
              </a:rPr>
              <a:t>at:</a:t>
            </a:r>
            <a:r>
              <a:rPr lang="en-GB" sz="1100" err="1">
                <a:latin typeface="Sitka Display"/>
                <a:hlinkClick r:id="rId11">
                  <a:extLst>
                    <a:ext uri="{A12FA001-AC4F-418D-AE19-62706E023703}">
                      <ahyp:hlinkClr xmlns:ahyp="http://schemas.microsoft.com/office/drawing/2018/hyperlinkcolor" val="tx"/>
                    </a:ext>
                  </a:extLst>
                </a:hlinkClick>
              </a:rPr>
              <a:t>https</a:t>
            </a:r>
            <a:r>
              <a:rPr lang="en-GB" sz="1100">
                <a:latin typeface="Sitka Display"/>
                <a:hlinkClick r:id="rId11">
                  <a:extLst>
                    <a:ext uri="{A12FA001-AC4F-418D-AE19-62706E023703}">
                      <ahyp:hlinkClr xmlns:ahyp="http://schemas.microsoft.com/office/drawing/2018/hyperlinkcolor" val="tx"/>
                    </a:ext>
                  </a:extLst>
                </a:hlinkClick>
              </a:rPr>
              <a:t>://careers-in-sport.co.uk/career-advice/effective-communication-skills/</a:t>
            </a:r>
            <a:r>
              <a:rPr lang="en-GB" sz="1100">
                <a:latin typeface="Sitka Display"/>
              </a:rPr>
              <a:t>(accessed:)</a:t>
            </a:r>
            <a:endParaRPr lang="en-US" sz="1100">
              <a:latin typeface="Sitka Display"/>
            </a:endParaRPr>
          </a:p>
          <a:p>
            <a:pPr>
              <a:lnSpc>
                <a:spcPct val="120000"/>
              </a:lnSpc>
            </a:pPr>
            <a:r>
              <a:rPr lang="en-GB" sz="1100">
                <a:latin typeface="Sitka Display"/>
              </a:rPr>
              <a:t>Microsoft (2024) </a:t>
            </a:r>
            <a:r>
              <a:rPr lang="en-GB" sz="1100" err="1">
                <a:latin typeface="Sitka Display"/>
              </a:rPr>
              <a:t>microsoft</a:t>
            </a:r>
            <a:r>
              <a:rPr lang="en-GB" sz="1100">
                <a:latin typeface="Sitka Display"/>
              </a:rPr>
              <a:t> outlook email and calendar software. Available </a:t>
            </a:r>
            <a:r>
              <a:rPr lang="en-GB" sz="1100" err="1">
                <a:latin typeface="Sitka Display"/>
              </a:rPr>
              <a:t>at:</a:t>
            </a:r>
            <a:r>
              <a:rPr lang="en-GB" sz="1100" baseline="30000" err="1">
                <a:latin typeface="Sitka Display"/>
                <a:hlinkClick r:id="rId12">
                  <a:extLst>
                    <a:ext uri="{A12FA001-AC4F-418D-AE19-62706E023703}">
                      <ahyp:hlinkClr xmlns:ahyp="http://schemas.microsoft.com/office/drawing/2018/hyperlinkcolor" val="tx"/>
                    </a:ext>
                  </a:extLst>
                </a:hlinkClick>
              </a:rPr>
              <a:t>https</a:t>
            </a:r>
            <a:r>
              <a:rPr lang="en-GB" sz="1100" baseline="30000">
                <a:latin typeface="Sitka Display"/>
                <a:hlinkClick r:id="rId12">
                  <a:extLst>
                    <a:ext uri="{A12FA001-AC4F-418D-AE19-62706E023703}">
                      <ahyp:hlinkClr xmlns:ahyp="http://schemas.microsoft.com/office/drawing/2018/hyperlinkcolor" val="tx"/>
                    </a:ext>
                  </a:extLst>
                </a:hlinkClick>
              </a:rPr>
              <a:t>://www.microsoft.com/en-gb/microsoft-365/outlook/email-and-calendar-software-microsoft-outlook#tabs-pill-bar-oc8375_tab1</a:t>
            </a:r>
            <a:r>
              <a:rPr lang="en-GB" sz="1100">
                <a:latin typeface="Sitka Display"/>
              </a:rPr>
              <a:t> (accessed:8th </a:t>
            </a:r>
            <a:r>
              <a:rPr lang="en-GB" sz="1100" err="1">
                <a:latin typeface="Sitka Display"/>
              </a:rPr>
              <a:t>july</a:t>
            </a:r>
            <a:r>
              <a:rPr lang="en-GB" sz="1100">
                <a:latin typeface="Sitka Display"/>
              </a:rPr>
              <a:t>)</a:t>
            </a:r>
            <a:endParaRPr lang="en-US" sz="1100">
              <a:latin typeface="Sitka Display"/>
            </a:endParaRPr>
          </a:p>
          <a:p>
            <a:pPr>
              <a:lnSpc>
                <a:spcPct val="120000"/>
              </a:lnSpc>
            </a:pPr>
            <a:r>
              <a:rPr lang="en-GB" sz="1100">
                <a:latin typeface="Sitka Display"/>
              </a:rPr>
              <a:t>Microsoft (2024) share </a:t>
            </a:r>
            <a:r>
              <a:rPr lang="en-GB" sz="1100" err="1">
                <a:latin typeface="Sitka Display"/>
              </a:rPr>
              <a:t>calenders</a:t>
            </a:r>
            <a:r>
              <a:rPr lang="en-GB" sz="1100">
                <a:latin typeface="Sitka Display"/>
              </a:rPr>
              <a:t> and contact in outlook. Available at: </a:t>
            </a:r>
            <a:r>
              <a:rPr lang="en-GB" sz="1100">
                <a:latin typeface="Sitka Display"/>
                <a:hlinkClick r:id="rId13">
                  <a:extLst>
                    <a:ext uri="{A12FA001-AC4F-418D-AE19-62706E023703}">
                      <ahyp:hlinkClr xmlns:ahyp="http://schemas.microsoft.com/office/drawing/2018/hyperlinkcolor" val="tx"/>
                    </a:ext>
                  </a:extLst>
                </a:hlinkClick>
              </a:rPr>
              <a:t>https://learn.microsoft.com/en-us/microsoft-365-apps/outlook/calendaring/share-calendar-and-contacts</a:t>
            </a:r>
            <a:r>
              <a:rPr lang="en-GB" sz="1100">
                <a:latin typeface="Sitka Display"/>
              </a:rPr>
              <a:t> (accessed: 8th </a:t>
            </a:r>
            <a:r>
              <a:rPr lang="en-GB" sz="1100" err="1">
                <a:latin typeface="Sitka Display"/>
              </a:rPr>
              <a:t>july</a:t>
            </a:r>
            <a:r>
              <a:rPr lang="en-GB" sz="1100">
                <a:latin typeface="Sitka Display"/>
              </a:rPr>
              <a:t>)</a:t>
            </a:r>
            <a:endParaRPr lang="en-US" sz="1100">
              <a:latin typeface="Sitka Display"/>
            </a:endParaRPr>
          </a:p>
          <a:p>
            <a:pPr>
              <a:lnSpc>
                <a:spcPct val="120000"/>
              </a:lnSpc>
            </a:pPr>
            <a:r>
              <a:rPr lang="en-GB" sz="1100">
                <a:latin typeface="Sitka Display"/>
              </a:rPr>
              <a:t>NHS </a:t>
            </a:r>
            <a:r>
              <a:rPr lang="en-GB" sz="1100" err="1">
                <a:latin typeface="Sitka Display"/>
              </a:rPr>
              <a:t>Englangd</a:t>
            </a:r>
            <a:r>
              <a:rPr lang="en-GB" sz="1100">
                <a:latin typeface="Sitka Display"/>
              </a:rPr>
              <a:t>. (2025): Available at : </a:t>
            </a:r>
            <a:r>
              <a:rPr lang="en-US" sz="1100" cap="all">
                <a:latin typeface="Sitka Display"/>
                <a:hlinkClick r:id="rId14">
                  <a:extLst>
                    <a:ext uri="{A12FA001-AC4F-418D-AE19-62706E023703}">
                      <ahyp:hlinkClr xmlns:ahyp="http://schemas.microsoft.com/office/drawing/2018/hyperlinkcolor" val="tx"/>
                    </a:ext>
                  </a:extLst>
                </a:hlinkClick>
              </a:rPr>
              <a:t>HTTPS://ICO.ORG.UK/FOR-ORGANISATIONS/ADVICE-FOR-SMALL-ORGANISATIONS/GETTING-STARTED-WITH-GDPR/THE-BENEFITS-OF-DATA-PROTECTION-LAWS/</a:t>
            </a:r>
            <a:r>
              <a:rPr lang="en-US" sz="1100" cap="all">
                <a:latin typeface="Sitka Display"/>
              </a:rPr>
              <a:t> </a:t>
            </a:r>
            <a:r>
              <a:rPr lang="en-GB" sz="1100">
                <a:latin typeface="Sitka Display"/>
              </a:rPr>
              <a:t>(accessed: 9th </a:t>
            </a:r>
            <a:r>
              <a:rPr lang="en-GB" sz="1100" err="1">
                <a:latin typeface="Sitka Display"/>
              </a:rPr>
              <a:t>july</a:t>
            </a:r>
            <a:r>
              <a:rPr lang="en-GB" sz="1100">
                <a:latin typeface="Sitka Display"/>
              </a:rPr>
              <a:t>)</a:t>
            </a:r>
            <a:endParaRPr lang="en-US" sz="1100">
              <a:latin typeface="Sitka Display"/>
            </a:endParaRPr>
          </a:p>
          <a:p>
            <a:pPr>
              <a:lnSpc>
                <a:spcPct val="120000"/>
              </a:lnSpc>
            </a:pPr>
            <a:r>
              <a:rPr lang="en-GB" sz="1100">
                <a:latin typeface="Sitka Display"/>
              </a:rPr>
              <a:t>Royal college of nursing.(2023) nursing </a:t>
            </a:r>
            <a:r>
              <a:rPr lang="en-GB" sz="1100" err="1">
                <a:latin typeface="Sitka Display"/>
              </a:rPr>
              <a:t>workfoce</a:t>
            </a:r>
            <a:r>
              <a:rPr lang="en-GB" sz="1100">
                <a:latin typeface="Sitka Display"/>
              </a:rPr>
              <a:t> standards: Available at: </a:t>
            </a:r>
            <a:r>
              <a:rPr lang="en-GB" sz="1100">
                <a:latin typeface="Sitka Display"/>
                <a:hlinkClick r:id="rId15">
                  <a:extLst>
                    <a:ext uri="{A12FA001-AC4F-418D-AE19-62706E023703}">
                      <ahyp:hlinkClr xmlns:ahyp="http://schemas.microsoft.com/office/drawing/2018/hyperlinkcolor" val="tx"/>
                    </a:ext>
                  </a:extLst>
                </a:hlinkClick>
              </a:rPr>
              <a:t>https://www.rcn.org.uk/Professional-Development/Nursing-Workforce-Standards#healthsafetyandwellbeing(accessed</a:t>
            </a:r>
            <a:r>
              <a:rPr lang="en-GB" sz="1100">
                <a:latin typeface="Sitka Display"/>
              </a:rPr>
              <a:t>: 7 </a:t>
            </a:r>
            <a:r>
              <a:rPr lang="en-GB" sz="1100" err="1">
                <a:latin typeface="Sitka Display"/>
              </a:rPr>
              <a:t>july</a:t>
            </a:r>
            <a:r>
              <a:rPr lang="en-GB" sz="1100">
                <a:latin typeface="Sitka Display"/>
              </a:rPr>
              <a:t>)</a:t>
            </a:r>
            <a:endParaRPr lang="en-US" sz="1100">
              <a:latin typeface="Sitka Display"/>
            </a:endParaRPr>
          </a:p>
          <a:p>
            <a:pPr>
              <a:lnSpc>
                <a:spcPct val="120000"/>
              </a:lnSpc>
            </a:pPr>
            <a:r>
              <a:rPr lang="en-GB" sz="1100" err="1">
                <a:latin typeface="Sitka Display"/>
              </a:rPr>
              <a:t>Logo.wine</a:t>
            </a:r>
            <a:r>
              <a:rPr lang="en-GB" sz="1100">
                <a:latin typeface="Sitka Display"/>
              </a:rPr>
              <a:t>. Microsoft outlook logo. Available at: </a:t>
            </a:r>
            <a:r>
              <a:rPr lang="en-GB" sz="1100">
                <a:latin typeface="Sitka Display"/>
                <a:hlinkClick r:id="rId16">
                  <a:extLst>
                    <a:ext uri="{A12FA001-AC4F-418D-AE19-62706E023703}">
                      <ahyp:hlinkClr xmlns:ahyp="http://schemas.microsoft.com/office/drawing/2018/hyperlinkcolor" val="tx"/>
                    </a:ext>
                  </a:extLst>
                </a:hlinkClick>
              </a:rPr>
              <a:t>https://www.logo.wine/logo/Microsoft_Outlook</a:t>
            </a:r>
            <a:r>
              <a:rPr lang="en-GB" sz="1100">
                <a:latin typeface="Sitka Display"/>
              </a:rPr>
              <a:t> (accessed: 9th </a:t>
            </a:r>
            <a:r>
              <a:rPr lang="en-GB" sz="1100" err="1">
                <a:latin typeface="Sitka Display"/>
              </a:rPr>
              <a:t>july</a:t>
            </a:r>
            <a:r>
              <a:rPr lang="en-GB" sz="1100">
                <a:latin typeface="Sitka Display"/>
              </a:rPr>
              <a:t>)</a:t>
            </a:r>
            <a:endParaRPr lang="en-US" sz="1100">
              <a:latin typeface="Sitka Display"/>
            </a:endParaRPr>
          </a:p>
          <a:p>
            <a:endParaRPr lang="en-US"/>
          </a:p>
          <a:p>
            <a:endParaRPr lang="en-US"/>
          </a:p>
        </p:txBody>
      </p:sp>
    </p:spTree>
    <p:extLst>
      <p:ext uri="{BB962C8B-B14F-4D97-AF65-F5344CB8AC3E}">
        <p14:creationId xmlns:p14="http://schemas.microsoft.com/office/powerpoint/2010/main" val="177693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536E7-9F33-FB8B-6E72-ADDCEEFD822F}"/>
              </a:ext>
            </a:extLst>
          </p:cNvPr>
          <p:cNvSpPr>
            <a:spLocks noGrp="1"/>
          </p:cNvSpPr>
          <p:nvPr>
            <p:ph type="title"/>
          </p:nvPr>
        </p:nvSpPr>
        <p:spPr/>
        <p:txBody>
          <a:bodyPr/>
          <a:lstStyle/>
          <a:p>
            <a:endParaRPr lang="en-US"/>
          </a:p>
        </p:txBody>
      </p:sp>
      <p:pic>
        <p:nvPicPr>
          <p:cNvPr id="4" name="Content Placeholder 3" descr="A black text on a white background&#10;&#10;AI-generated content may be incorrect.">
            <a:extLst>
              <a:ext uri="{FF2B5EF4-FFF2-40B4-BE49-F238E27FC236}">
                <a16:creationId xmlns:a16="http://schemas.microsoft.com/office/drawing/2014/main" id="{E6C19C4C-53AA-9929-B3D5-C74A25691921}"/>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1464591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3112</TotalTime>
  <Words>1720</Words>
  <Application>Microsoft Macintosh PowerPoint</Application>
  <PresentationFormat>Widescreen</PresentationFormat>
  <Paragraphs>106</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Aptos</vt:lpstr>
      <vt:lpstr>Aptos Display</vt:lpstr>
      <vt:lpstr>Arial</vt:lpstr>
      <vt:lpstr>Sitka Display</vt:lpstr>
      <vt:lpstr>Walbaum 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Microsoft Outlook?</vt:lpstr>
      <vt:lpstr>Why communication matters</vt:lpstr>
      <vt:lpstr>Keeping information safe with Microsoft outlook</vt:lpstr>
      <vt:lpstr>PowerPoint Presentation</vt:lpstr>
      <vt:lpstr>PowerPoint Presentation</vt:lpstr>
      <vt:lpstr>Microsoft 365 Excel </vt:lpstr>
      <vt:lpstr>Staff Rota’s / Scheduling</vt:lpstr>
      <vt:lpstr>PowerPoint Presentation</vt:lpstr>
      <vt:lpstr>Effectiveness </vt:lpstr>
      <vt:lpstr>PowerPoint Presentation</vt:lpstr>
      <vt:lpstr>PowerPoint Presentation</vt:lpstr>
      <vt:lpstr>PowerPoint Presentation</vt:lpstr>
      <vt:lpstr>Digital Skills and Research Methods</vt:lpstr>
      <vt:lpstr>Advantages </vt:lpstr>
      <vt:lpstr>Limitations </vt:lpstr>
      <vt:lpstr>Conclusion </vt:lpstr>
      <vt:lpstr>PowerPoint Presentation</vt:lpstr>
      <vt:lpstr>References List Harvard</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Monique McPherson Ebanks (2539673)</dc:creator>
  <cp:lastModifiedBy>Monique McPherson Ebanks (2539673)</cp:lastModifiedBy>
  <cp:revision>2</cp:revision>
  <dcterms:created xsi:type="dcterms:W3CDTF">2026-07-05T08:08:55Z</dcterms:created>
  <dcterms:modified xsi:type="dcterms:W3CDTF">2026-07-13T13:21:09Z</dcterms:modified>
</cp:coreProperties>
</file>