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 id="261" r:id="rId4"/>
    <p:sldId id="260" r:id="rId5"/>
    <p:sldId id="268" r:id="rId6"/>
    <p:sldId id="267" r:id="rId7"/>
    <p:sldId id="259" r:id="rId8"/>
    <p:sldId id="262" r:id="rId9"/>
    <p:sldId id="263" r:id="rId10"/>
    <p:sldId id="264" r:id="rId11"/>
    <p:sldId id="266"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3" d="100"/>
          <a:sy n="73" d="100"/>
        </p:scale>
        <p:origin x="-552" y="-10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149645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4234869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1346480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518348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30899069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27802439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3098737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905225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1992870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1990017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 xmlns:p14="http://schemas.microsoft.com/office/powerpoint/2010/main" val="31293862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7920534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 xmlns:p14="http://schemas.microsoft.com/office/powerpoint/2010/main" val="13788905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13638964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35162293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78848DF-0D0B-45FF-8499-ED9134DBA490}" type="datetimeFigureOut">
              <a:rPr lang="en-GB" smtClean="0"/>
              <a:pPr/>
              <a:t>23/11/2017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19713582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78848DF-0D0B-45FF-8499-ED9134DBA490}" type="datetimeFigureOut">
              <a:rPr lang="en-GB" smtClean="0"/>
              <a:pPr/>
              <a:t>23/11/2017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2983D7E-B438-4050-A7CA-D4BF248E1194}" type="slidenum">
              <a:rPr lang="en-GB" smtClean="0"/>
              <a:pPr/>
              <a:t>‹#›</a:t>
            </a:fld>
            <a:endParaRPr lang="en-GB"/>
          </a:p>
        </p:txBody>
      </p:sp>
    </p:spTree>
    <p:extLst>
      <p:ext uri="{BB962C8B-B14F-4D97-AF65-F5344CB8AC3E}">
        <p14:creationId xmlns="" xmlns:p14="http://schemas.microsoft.com/office/powerpoint/2010/main" val="417729265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 id="2147483757" r:id="rId12"/>
    <p:sldLayoutId id="2147483758" r:id="rId13"/>
    <p:sldLayoutId id="2147483759" r:id="rId14"/>
    <p:sldLayoutId id="2147483760" r:id="rId15"/>
    <p:sldLayoutId id="214748376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2747" y="642236"/>
            <a:ext cx="7766936" cy="1646302"/>
          </a:xfrm>
        </p:spPr>
        <p:txBody>
          <a:bodyPr/>
          <a:lstStyle/>
          <a:p>
            <a:pPr algn="l"/>
            <a:r>
              <a:rPr lang="en-GB" dirty="0" smtClean="0">
                <a:solidFill>
                  <a:schemeClr val="accent1">
                    <a:lumMod val="75000"/>
                  </a:schemeClr>
                </a:solidFill>
                <a:cs typeface="Arial" panose="020B0604020202020204" pitchFamily="34" charset="0"/>
              </a:rPr>
              <a:t>   Curriculum Studies: Principle and Innovation</a:t>
            </a:r>
            <a:endParaRPr lang="en-GB" dirty="0">
              <a:solidFill>
                <a:schemeClr val="accent1">
                  <a:lumMod val="75000"/>
                </a:schemeClr>
              </a:solidFill>
              <a:cs typeface="Arial" panose="020B0604020202020204" pitchFamily="34" charset="0"/>
            </a:endParaRPr>
          </a:p>
        </p:txBody>
      </p:sp>
      <p:sp>
        <p:nvSpPr>
          <p:cNvPr id="4" name="TextBox 3"/>
          <p:cNvSpPr txBox="1"/>
          <p:nvPr/>
        </p:nvSpPr>
        <p:spPr>
          <a:xfrm>
            <a:off x="631767" y="5769033"/>
            <a:ext cx="6949440" cy="707886"/>
          </a:xfrm>
          <a:prstGeom prst="rect">
            <a:avLst/>
          </a:prstGeom>
          <a:noFill/>
        </p:spPr>
        <p:txBody>
          <a:bodyPr wrap="square" rtlCol="0">
            <a:spAutoFit/>
          </a:bodyPr>
          <a:lstStyle/>
          <a:p>
            <a:r>
              <a:rPr lang="en-GB" sz="4000" dirty="0" smtClean="0">
                <a:solidFill>
                  <a:schemeClr val="accent1">
                    <a:lumMod val="75000"/>
                  </a:schemeClr>
                </a:solidFill>
                <a:latin typeface="Arial" panose="020B0604020202020204" pitchFamily="34" charset="0"/>
                <a:cs typeface="Arial" panose="020B0604020202020204" pitchFamily="34" charset="0"/>
              </a:rPr>
              <a:t>Sharmin Ahmed (P140990)</a:t>
            </a:r>
            <a:endParaRPr lang="en-GB" sz="4000" dirty="0">
              <a:solidFill>
                <a:schemeClr val="accent1">
                  <a:lumMod val="75000"/>
                </a:schemeClr>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cstate="print"/>
          <a:stretch>
            <a:fillRect/>
          </a:stretch>
        </p:blipFill>
        <p:spPr>
          <a:xfrm>
            <a:off x="4199660" y="2602577"/>
            <a:ext cx="1714500" cy="2667000"/>
          </a:xfrm>
          <a:prstGeom prst="rect">
            <a:avLst/>
          </a:prstGeom>
        </p:spPr>
      </p:pic>
    </p:spTree>
    <p:extLst>
      <p:ext uri="{BB962C8B-B14F-4D97-AF65-F5344CB8AC3E}">
        <p14:creationId xmlns="" xmlns:p14="http://schemas.microsoft.com/office/powerpoint/2010/main" val="450940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05886" y="260466"/>
            <a:ext cx="4493182" cy="1320800"/>
          </a:xfrm>
        </p:spPr>
        <p:txBody>
          <a:bodyPr>
            <a:normAutofit fontScale="90000"/>
          </a:bodyPr>
          <a:lstStyle/>
          <a:p>
            <a:r>
              <a:rPr lang="en-GB" sz="5400" dirty="0" smtClean="0">
                <a:solidFill>
                  <a:schemeClr val="accent1">
                    <a:lumMod val="75000"/>
                  </a:schemeClr>
                </a:solidFill>
              </a:rPr>
              <a:t>Introduction</a:t>
            </a:r>
            <a:r>
              <a:rPr lang="en-GB" dirty="0" smtClean="0">
                <a:solidFill>
                  <a:schemeClr val="accent1">
                    <a:lumMod val="75000"/>
                  </a:schemeClr>
                </a:solidFill>
              </a:rPr>
              <a:t/>
            </a:r>
            <a:br>
              <a:rPr lang="en-GB" dirty="0" smtClean="0">
                <a:solidFill>
                  <a:schemeClr val="accent1">
                    <a:lumMod val="75000"/>
                  </a:schemeClr>
                </a:solidFill>
              </a:rPr>
            </a:br>
            <a:endParaRPr lang="en-GB" dirty="0">
              <a:solidFill>
                <a:schemeClr val="accent1">
                  <a:lumMod val="75000"/>
                </a:schemeClr>
              </a:solidFill>
            </a:endParaRPr>
          </a:p>
        </p:txBody>
      </p:sp>
      <p:sp>
        <p:nvSpPr>
          <p:cNvPr id="3" name="Content Placeholder 2"/>
          <p:cNvSpPr>
            <a:spLocks noGrp="1"/>
          </p:cNvSpPr>
          <p:nvPr>
            <p:ph idx="1"/>
          </p:nvPr>
        </p:nvSpPr>
        <p:spPr>
          <a:xfrm>
            <a:off x="580269" y="1647575"/>
            <a:ext cx="8596668" cy="3880773"/>
          </a:xfrm>
        </p:spPr>
        <p:txBody>
          <a:bodyPr>
            <a:noAutofit/>
          </a:bodyPr>
          <a:lstStyle/>
          <a:p>
            <a:r>
              <a:rPr lang="en-GB" sz="2400" dirty="0" smtClean="0">
                <a:solidFill>
                  <a:schemeClr val="accent1">
                    <a:lumMod val="75000"/>
                  </a:schemeClr>
                </a:solidFill>
              </a:rPr>
              <a:t> Shanghai Education Curriculum</a:t>
            </a:r>
          </a:p>
          <a:p>
            <a:endParaRPr lang="en-GB" sz="2400" dirty="0" smtClean="0">
              <a:solidFill>
                <a:schemeClr val="accent1">
                  <a:lumMod val="75000"/>
                </a:schemeClr>
              </a:solidFill>
            </a:endParaRPr>
          </a:p>
          <a:p>
            <a:r>
              <a:rPr lang="en-GB" sz="2400" dirty="0" smtClean="0">
                <a:solidFill>
                  <a:schemeClr val="accent1">
                    <a:lumMod val="75000"/>
                  </a:schemeClr>
                </a:solidFill>
              </a:rPr>
              <a:t> Shanghai </a:t>
            </a:r>
            <a:r>
              <a:rPr lang="en-GB" sz="2400" dirty="0" smtClean="0">
                <a:solidFill>
                  <a:schemeClr val="accent1">
                    <a:lumMod val="75000"/>
                  </a:schemeClr>
                </a:solidFill>
              </a:rPr>
              <a:t>known as the largest city in China</a:t>
            </a:r>
          </a:p>
          <a:p>
            <a:endParaRPr lang="en-GB" sz="2400" dirty="0" smtClean="0">
              <a:solidFill>
                <a:schemeClr val="accent1">
                  <a:lumMod val="75000"/>
                </a:schemeClr>
              </a:solidFill>
            </a:endParaRPr>
          </a:p>
          <a:p>
            <a:r>
              <a:rPr lang="en-GB" sz="2400" dirty="0" smtClean="0">
                <a:solidFill>
                  <a:schemeClr val="accent1">
                    <a:lumMod val="75000"/>
                  </a:schemeClr>
                </a:solidFill>
              </a:rPr>
              <a:t> Curriculum shows huge respect for educating children</a:t>
            </a:r>
          </a:p>
          <a:p>
            <a:endParaRPr lang="en-GB" sz="2400" dirty="0" smtClean="0">
              <a:solidFill>
                <a:schemeClr val="accent1">
                  <a:lumMod val="75000"/>
                </a:schemeClr>
              </a:solidFill>
            </a:endParaRPr>
          </a:p>
          <a:p>
            <a:r>
              <a:rPr lang="en-GB" sz="2400" dirty="0" smtClean="0">
                <a:solidFill>
                  <a:schemeClr val="accent1">
                    <a:lumMod val="75000"/>
                  </a:schemeClr>
                </a:solidFill>
              </a:rPr>
              <a:t> Explanation of background, system design and curriculum</a:t>
            </a:r>
          </a:p>
          <a:p>
            <a:endParaRPr lang="en-GB" sz="2400" dirty="0" smtClean="0">
              <a:solidFill>
                <a:schemeClr val="accent1">
                  <a:lumMod val="75000"/>
                </a:schemeClr>
              </a:solidFill>
            </a:endParaRPr>
          </a:p>
          <a:p>
            <a:r>
              <a:rPr lang="en-GB" sz="2400" dirty="0" smtClean="0">
                <a:solidFill>
                  <a:schemeClr val="accent1">
                    <a:lumMod val="75000"/>
                  </a:schemeClr>
                </a:solidFill>
              </a:rPr>
              <a:t> Comparison with the Foundation Stage</a:t>
            </a:r>
            <a:endParaRPr lang="en-GB" sz="2400" dirty="0">
              <a:solidFill>
                <a:schemeClr val="accent1">
                  <a:lumMod val="75000"/>
                </a:schemeClr>
              </a:solidFill>
            </a:endParaRPr>
          </a:p>
        </p:txBody>
      </p:sp>
    </p:spTree>
    <p:extLst>
      <p:ext uri="{BB962C8B-B14F-4D97-AF65-F5344CB8AC3E}">
        <p14:creationId xmlns="" xmlns:p14="http://schemas.microsoft.com/office/powerpoint/2010/main" val="4081305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chemeClr val="accent1">
                    <a:lumMod val="75000"/>
                  </a:schemeClr>
                </a:solidFill>
                <a:cs typeface="Arial" pitchFamily="34" charset="0"/>
              </a:rPr>
              <a:t>Shanghai’s Education Background</a:t>
            </a:r>
            <a:endParaRPr lang="en-GB" sz="4000" dirty="0">
              <a:solidFill>
                <a:schemeClr val="accent1">
                  <a:lumMod val="75000"/>
                </a:schemeClr>
              </a:solidFill>
              <a:cs typeface="Arial" pitchFamily="34" charset="0"/>
            </a:endParaRPr>
          </a:p>
        </p:txBody>
      </p:sp>
      <p:sp>
        <p:nvSpPr>
          <p:cNvPr id="3" name="Content Placeholder 2"/>
          <p:cNvSpPr>
            <a:spLocks noGrp="1"/>
          </p:cNvSpPr>
          <p:nvPr>
            <p:ph idx="1"/>
          </p:nvPr>
        </p:nvSpPr>
        <p:spPr>
          <a:xfrm>
            <a:off x="585894" y="1781767"/>
            <a:ext cx="8596668" cy="3880773"/>
          </a:xfrm>
        </p:spPr>
        <p:txBody>
          <a:bodyPr>
            <a:normAutofit lnSpcReduction="10000"/>
          </a:bodyPr>
          <a:lstStyle/>
          <a:p>
            <a:r>
              <a:rPr lang="en-GB" sz="2400" dirty="0" smtClean="0">
                <a:solidFill>
                  <a:schemeClr val="accent1">
                    <a:lumMod val="75000"/>
                  </a:schemeClr>
                </a:solidFill>
              </a:rPr>
              <a:t> Largest City in China achieving 100% school enrolment</a:t>
            </a:r>
          </a:p>
          <a:p>
            <a:pPr>
              <a:buNone/>
            </a:pPr>
            <a:r>
              <a:rPr lang="en-GB" sz="2400" dirty="0" smtClean="0">
                <a:solidFill>
                  <a:schemeClr val="accent1">
                    <a:lumMod val="75000"/>
                  </a:schemeClr>
                </a:solidFill>
              </a:rPr>
              <a:t> </a:t>
            </a:r>
          </a:p>
          <a:p>
            <a:r>
              <a:rPr lang="en-GB" sz="2400" dirty="0" smtClean="0">
                <a:solidFill>
                  <a:schemeClr val="accent1">
                    <a:lumMod val="75000"/>
                  </a:schemeClr>
                </a:solidFill>
              </a:rPr>
              <a:t>The Regulations on the Popularization of Compulsory Education in Shanghai1985</a:t>
            </a:r>
          </a:p>
          <a:p>
            <a:endParaRPr lang="en-GB" sz="2400" dirty="0" smtClean="0">
              <a:solidFill>
                <a:schemeClr val="accent1">
                  <a:lumMod val="75000"/>
                </a:schemeClr>
              </a:solidFill>
            </a:endParaRPr>
          </a:p>
          <a:p>
            <a:r>
              <a:rPr lang="en-GB" sz="2400" dirty="0" smtClean="0">
                <a:solidFill>
                  <a:schemeClr val="accent1">
                    <a:lumMod val="75000"/>
                  </a:schemeClr>
                </a:solidFill>
              </a:rPr>
              <a:t> Safeguards children’s rights to gaining basic education</a:t>
            </a:r>
          </a:p>
          <a:p>
            <a:endParaRPr lang="en-GB" sz="2400" dirty="0" smtClean="0">
              <a:solidFill>
                <a:schemeClr val="accent1">
                  <a:lumMod val="75000"/>
                </a:schemeClr>
              </a:solidFill>
            </a:endParaRPr>
          </a:p>
          <a:p>
            <a:r>
              <a:rPr lang="en-GB" sz="2400" dirty="0" smtClean="0">
                <a:solidFill>
                  <a:schemeClr val="accent1">
                    <a:lumMod val="75000"/>
                  </a:schemeClr>
                </a:solidFill>
              </a:rPr>
              <a:t> Learning integrates with modern facilities and experiential learning</a:t>
            </a:r>
          </a:p>
          <a:p>
            <a:endParaRPr lang="en-GB" dirty="0" smtClean="0"/>
          </a:p>
          <a:p>
            <a:endParaRPr lang="en-GB" dirty="0"/>
          </a:p>
        </p:txBody>
      </p:sp>
      <p:sp>
        <p:nvSpPr>
          <p:cNvPr id="5" name="TextBox 4"/>
          <p:cNvSpPr txBox="1"/>
          <p:nvPr/>
        </p:nvSpPr>
        <p:spPr>
          <a:xfrm>
            <a:off x="3487784" y="6126480"/>
            <a:ext cx="4545874" cy="369332"/>
          </a:xfrm>
          <a:prstGeom prst="rect">
            <a:avLst/>
          </a:prstGeom>
          <a:noFill/>
        </p:spPr>
        <p:txBody>
          <a:bodyPr wrap="square" rtlCol="0">
            <a:spAutoFit/>
          </a:bodyPr>
          <a:lstStyle/>
          <a:p>
            <a:r>
              <a:rPr lang="en-GB" i="1" dirty="0" smtClean="0">
                <a:solidFill>
                  <a:schemeClr val="accent1">
                    <a:lumMod val="75000"/>
                  </a:schemeClr>
                </a:solidFill>
              </a:rPr>
              <a:t>(School, Shanghai and Shanghai, 2017)</a:t>
            </a:r>
            <a:endParaRPr lang="en-GB" i="1" dirty="0">
              <a:solidFill>
                <a:schemeClr val="accent1">
                  <a:lumMod val="7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chemeClr val="accent1">
                    <a:lumMod val="75000"/>
                  </a:schemeClr>
                </a:solidFill>
                <a:cs typeface="Arial" panose="020B0604020202020204" pitchFamily="34" charset="0"/>
              </a:rPr>
              <a:t>Shanghai Education System Design</a:t>
            </a:r>
            <a:endParaRPr lang="en-GB" sz="4000" dirty="0">
              <a:solidFill>
                <a:schemeClr val="accent1">
                  <a:lumMod val="75000"/>
                </a:schemeClr>
              </a:solidFill>
              <a:cs typeface="Arial" panose="020B0604020202020204" pitchFamily="34" charset="0"/>
            </a:endParaRPr>
          </a:p>
        </p:txBody>
      </p:sp>
      <p:sp>
        <p:nvSpPr>
          <p:cNvPr id="5" name="Content Placeholder 4"/>
          <p:cNvSpPr>
            <a:spLocks noGrp="1"/>
          </p:cNvSpPr>
          <p:nvPr>
            <p:ph idx="1"/>
          </p:nvPr>
        </p:nvSpPr>
        <p:spPr>
          <a:xfrm>
            <a:off x="457640" y="1861330"/>
            <a:ext cx="8596668" cy="3880773"/>
          </a:xfrm>
        </p:spPr>
        <p:txBody>
          <a:bodyPr>
            <a:normAutofit fontScale="92500" lnSpcReduction="20000"/>
          </a:bodyPr>
          <a:lstStyle/>
          <a:p>
            <a:r>
              <a:rPr lang="en-GB" sz="2400" dirty="0" smtClean="0">
                <a:solidFill>
                  <a:schemeClr val="accent1">
                    <a:lumMod val="75000"/>
                  </a:schemeClr>
                </a:solidFill>
              </a:rPr>
              <a:t>All children must attend at least 12 years of basic education (compulsory)</a:t>
            </a:r>
          </a:p>
          <a:p>
            <a:endParaRPr lang="en-GB" sz="2400" dirty="0" smtClean="0">
              <a:solidFill>
                <a:schemeClr val="accent1">
                  <a:lumMod val="75000"/>
                </a:schemeClr>
              </a:solidFill>
            </a:endParaRPr>
          </a:p>
          <a:p>
            <a:r>
              <a:rPr lang="en-GB" sz="2400" dirty="0" smtClean="0">
                <a:solidFill>
                  <a:schemeClr val="accent1">
                    <a:lumMod val="75000"/>
                  </a:schemeClr>
                </a:solidFill>
              </a:rPr>
              <a:t> Pupils given the option to opt out of basic education at age of 15 years old</a:t>
            </a:r>
          </a:p>
          <a:p>
            <a:endParaRPr lang="en-GB" sz="2400" dirty="0" smtClean="0">
              <a:solidFill>
                <a:schemeClr val="accent1">
                  <a:lumMod val="75000"/>
                </a:schemeClr>
              </a:solidFill>
            </a:endParaRPr>
          </a:p>
          <a:p>
            <a:r>
              <a:rPr lang="en-GB" sz="2400" dirty="0" smtClean="0">
                <a:solidFill>
                  <a:schemeClr val="accent1">
                    <a:lumMod val="75000"/>
                  </a:schemeClr>
                </a:solidFill>
              </a:rPr>
              <a:t> Classrooms consist of minimum 50 pupils depending on location of school setting, maximum pupils per classroom is 100</a:t>
            </a:r>
          </a:p>
          <a:p>
            <a:endParaRPr lang="en-GB" sz="2400" dirty="0" smtClean="0">
              <a:solidFill>
                <a:schemeClr val="accent1">
                  <a:lumMod val="75000"/>
                </a:schemeClr>
              </a:solidFill>
            </a:endParaRPr>
          </a:p>
          <a:p>
            <a:r>
              <a:rPr lang="en-GB" sz="2400" dirty="0" smtClean="0">
                <a:solidFill>
                  <a:schemeClr val="accent1">
                    <a:lumMod val="75000"/>
                  </a:schemeClr>
                </a:solidFill>
              </a:rPr>
              <a:t> Beneficial assessment carried out throughout term to see how children progress</a:t>
            </a:r>
          </a:p>
          <a:p>
            <a:endParaRPr lang="en-GB" dirty="0"/>
          </a:p>
        </p:txBody>
      </p:sp>
      <p:sp>
        <p:nvSpPr>
          <p:cNvPr id="6" name="TextBox 5"/>
          <p:cNvSpPr txBox="1"/>
          <p:nvPr/>
        </p:nvSpPr>
        <p:spPr>
          <a:xfrm>
            <a:off x="6198292" y="6320296"/>
            <a:ext cx="2842953" cy="307777"/>
          </a:xfrm>
          <a:prstGeom prst="rect">
            <a:avLst/>
          </a:prstGeom>
          <a:noFill/>
        </p:spPr>
        <p:txBody>
          <a:bodyPr wrap="square" rtlCol="0">
            <a:spAutoFit/>
          </a:bodyPr>
          <a:lstStyle/>
          <a:p>
            <a:r>
              <a:rPr lang="en-GB" sz="1400" b="1" i="1" dirty="0">
                <a:solidFill>
                  <a:schemeClr val="accent1">
                    <a:lumMod val="75000"/>
                  </a:schemeClr>
                </a:solidFill>
                <a:latin typeface="Arial" panose="020B0604020202020204" pitchFamily="34" charset="0"/>
                <a:cs typeface="Arial" panose="020B0604020202020204" pitchFamily="34" charset="0"/>
              </a:rPr>
              <a:t>(Ncee.org, 2017)</a:t>
            </a:r>
          </a:p>
        </p:txBody>
      </p:sp>
    </p:spTree>
    <p:extLst>
      <p:ext uri="{BB962C8B-B14F-4D97-AF65-F5344CB8AC3E}">
        <p14:creationId xmlns="" xmlns:p14="http://schemas.microsoft.com/office/powerpoint/2010/main" val="719571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706" y="309154"/>
            <a:ext cx="8596668" cy="1320800"/>
          </a:xfrm>
        </p:spPr>
        <p:txBody>
          <a:bodyPr>
            <a:noAutofit/>
          </a:bodyPr>
          <a:lstStyle/>
          <a:p>
            <a:r>
              <a:rPr lang="en-GB" sz="4400" dirty="0" smtClean="0">
                <a:solidFill>
                  <a:schemeClr val="accent1">
                    <a:lumMod val="75000"/>
                  </a:schemeClr>
                </a:solidFill>
              </a:rPr>
              <a:t>Shanghai Education Curriculum</a:t>
            </a:r>
            <a:endParaRPr lang="en-GB" sz="4400" dirty="0">
              <a:solidFill>
                <a:schemeClr val="accent1">
                  <a:lumMod val="75000"/>
                </a:schemeClr>
              </a:solidFill>
            </a:endParaRPr>
          </a:p>
        </p:txBody>
      </p:sp>
      <p:sp>
        <p:nvSpPr>
          <p:cNvPr id="3" name="Content Placeholder 2"/>
          <p:cNvSpPr>
            <a:spLocks noGrp="1"/>
          </p:cNvSpPr>
          <p:nvPr>
            <p:ph idx="1"/>
          </p:nvPr>
        </p:nvSpPr>
        <p:spPr>
          <a:xfrm>
            <a:off x="612019" y="1585822"/>
            <a:ext cx="8596668" cy="3880773"/>
          </a:xfrm>
        </p:spPr>
        <p:txBody>
          <a:bodyPr>
            <a:noAutofit/>
          </a:bodyPr>
          <a:lstStyle/>
          <a:p>
            <a:r>
              <a:rPr lang="en-GB" sz="2200" dirty="0" smtClean="0">
                <a:solidFill>
                  <a:schemeClr val="accent1">
                    <a:lumMod val="75000"/>
                  </a:schemeClr>
                </a:solidFill>
              </a:rPr>
              <a:t> Came into practise in 1988</a:t>
            </a:r>
          </a:p>
          <a:p>
            <a:pPr>
              <a:buNone/>
            </a:pPr>
            <a:r>
              <a:rPr lang="en-GB" sz="2200" dirty="0" smtClean="0">
                <a:solidFill>
                  <a:schemeClr val="accent1">
                    <a:lumMod val="75000"/>
                  </a:schemeClr>
                </a:solidFill>
              </a:rPr>
              <a:t> </a:t>
            </a:r>
          </a:p>
          <a:p>
            <a:r>
              <a:rPr lang="en-GB" sz="2200" dirty="0" smtClean="0">
                <a:solidFill>
                  <a:schemeClr val="accent1">
                    <a:lumMod val="75000"/>
                  </a:schemeClr>
                </a:solidFill>
              </a:rPr>
              <a:t>‘Chinese Ministry of Education’</a:t>
            </a:r>
          </a:p>
          <a:p>
            <a:pPr>
              <a:buNone/>
            </a:pPr>
            <a:r>
              <a:rPr lang="en-GB" sz="2200" dirty="0" smtClean="0">
                <a:solidFill>
                  <a:schemeClr val="accent1">
                    <a:lumMod val="75000"/>
                  </a:schemeClr>
                </a:solidFill>
              </a:rPr>
              <a:t> </a:t>
            </a:r>
          </a:p>
          <a:p>
            <a:r>
              <a:rPr lang="en-GB" sz="2200" dirty="0" smtClean="0">
                <a:solidFill>
                  <a:schemeClr val="accent1">
                    <a:lumMod val="75000"/>
                  </a:schemeClr>
                </a:solidFill>
              </a:rPr>
              <a:t>Art, music and physical education removed to concentrate on manufacturing children to be academically bright</a:t>
            </a:r>
          </a:p>
          <a:p>
            <a:endParaRPr lang="en-GB" sz="2200" dirty="0" smtClean="0">
              <a:solidFill>
                <a:schemeClr val="accent1">
                  <a:lumMod val="75000"/>
                </a:schemeClr>
              </a:solidFill>
            </a:endParaRPr>
          </a:p>
          <a:p>
            <a:r>
              <a:rPr lang="en-GB" sz="2200" dirty="0" smtClean="0">
                <a:solidFill>
                  <a:schemeClr val="accent1">
                    <a:lumMod val="75000"/>
                  </a:schemeClr>
                </a:solidFill>
              </a:rPr>
              <a:t> 8 learning domains</a:t>
            </a:r>
          </a:p>
          <a:p>
            <a:endParaRPr lang="en-GB" sz="2200" dirty="0" smtClean="0">
              <a:solidFill>
                <a:schemeClr val="accent1">
                  <a:lumMod val="75000"/>
                </a:schemeClr>
              </a:solidFill>
            </a:endParaRPr>
          </a:p>
          <a:p>
            <a:r>
              <a:rPr lang="en-GB" sz="2200" dirty="0" smtClean="0">
                <a:solidFill>
                  <a:schemeClr val="accent1">
                    <a:lumMod val="75000"/>
                  </a:schemeClr>
                </a:solidFill>
              </a:rPr>
              <a:t> Curriculum split into 3 components; Basic, Enriched and Inquiry-based</a:t>
            </a:r>
          </a:p>
        </p:txBody>
      </p:sp>
      <p:sp>
        <p:nvSpPr>
          <p:cNvPr id="4" name="TextBox 3"/>
          <p:cNvSpPr txBox="1"/>
          <p:nvPr/>
        </p:nvSpPr>
        <p:spPr>
          <a:xfrm>
            <a:off x="5577840" y="6378079"/>
            <a:ext cx="2403566" cy="646331"/>
          </a:xfrm>
          <a:prstGeom prst="rect">
            <a:avLst/>
          </a:prstGeom>
          <a:noFill/>
        </p:spPr>
        <p:txBody>
          <a:bodyPr wrap="square" rtlCol="0">
            <a:spAutoFit/>
          </a:bodyPr>
          <a:lstStyle/>
          <a:p>
            <a:r>
              <a:rPr lang="en-GB" b="1" i="1" dirty="0" smtClean="0">
                <a:solidFill>
                  <a:schemeClr val="accent1">
                    <a:lumMod val="75000"/>
                  </a:schemeClr>
                </a:solidFill>
                <a:latin typeface="Arial" panose="020B0604020202020204" pitchFamily="34" charset="0"/>
                <a:cs typeface="Arial" panose="020B0604020202020204" pitchFamily="34" charset="0"/>
              </a:rPr>
              <a:t>(Ncee.org, 2017)</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chemeClr val="accent1">
                    <a:lumMod val="75000"/>
                  </a:schemeClr>
                </a:solidFill>
              </a:rPr>
              <a:t>       Education Finance</a:t>
            </a:r>
            <a:endParaRPr lang="en-GB" sz="4800" dirty="0">
              <a:solidFill>
                <a:schemeClr val="accent1">
                  <a:lumMod val="75000"/>
                </a:schemeClr>
              </a:solidFill>
            </a:endParaRPr>
          </a:p>
        </p:txBody>
      </p:sp>
      <p:sp>
        <p:nvSpPr>
          <p:cNvPr id="3" name="Content Placeholder 2"/>
          <p:cNvSpPr>
            <a:spLocks noGrp="1"/>
          </p:cNvSpPr>
          <p:nvPr>
            <p:ph idx="1"/>
          </p:nvPr>
        </p:nvSpPr>
        <p:spPr>
          <a:xfrm>
            <a:off x="559768" y="1912394"/>
            <a:ext cx="8596668" cy="3880773"/>
          </a:xfrm>
        </p:spPr>
        <p:txBody>
          <a:bodyPr>
            <a:noAutofit/>
          </a:bodyPr>
          <a:lstStyle/>
          <a:p>
            <a:r>
              <a:rPr lang="en-GB" sz="2400" dirty="0" smtClean="0">
                <a:solidFill>
                  <a:schemeClr val="accent1">
                    <a:lumMod val="75000"/>
                  </a:schemeClr>
                </a:solidFill>
              </a:rPr>
              <a:t> Local government responsible for implementing curriculum and administering funding</a:t>
            </a:r>
          </a:p>
          <a:p>
            <a:pPr>
              <a:buNone/>
            </a:pPr>
            <a:r>
              <a:rPr lang="en-GB" sz="2400" dirty="0" smtClean="0">
                <a:solidFill>
                  <a:schemeClr val="accent1">
                    <a:lumMod val="75000"/>
                  </a:schemeClr>
                </a:solidFill>
              </a:rPr>
              <a:t> </a:t>
            </a:r>
          </a:p>
          <a:p>
            <a:r>
              <a:rPr lang="en-GB" sz="2400" dirty="0" smtClean="0">
                <a:solidFill>
                  <a:schemeClr val="accent1">
                    <a:lumMod val="75000"/>
                  </a:schemeClr>
                </a:solidFill>
              </a:rPr>
              <a:t>Minister needs to approve before funding for materials and are to be given the grounds of purpose of the materials</a:t>
            </a:r>
          </a:p>
          <a:p>
            <a:pPr>
              <a:buNone/>
            </a:pPr>
            <a:r>
              <a:rPr lang="en-GB" sz="2400" dirty="0" smtClean="0">
                <a:solidFill>
                  <a:schemeClr val="accent1">
                    <a:lumMod val="75000"/>
                  </a:schemeClr>
                </a:solidFill>
              </a:rPr>
              <a:t> </a:t>
            </a:r>
          </a:p>
          <a:p>
            <a:r>
              <a:rPr lang="en-GB" sz="2400" dirty="0" smtClean="0">
                <a:solidFill>
                  <a:schemeClr val="accent1">
                    <a:lumMod val="75000"/>
                  </a:schemeClr>
                </a:solidFill>
              </a:rPr>
              <a:t>Local government have to consider distributing funds to other parts in China who have undeveloped schools as there is a tight budget</a:t>
            </a:r>
            <a:endParaRPr lang="en-GB" sz="2400" dirty="0">
              <a:solidFill>
                <a:schemeClr val="accent1">
                  <a:lumMod val="75000"/>
                </a:schemeClr>
              </a:solidFill>
            </a:endParaRPr>
          </a:p>
        </p:txBody>
      </p:sp>
      <p:sp>
        <p:nvSpPr>
          <p:cNvPr id="4" name="TextBox 3"/>
          <p:cNvSpPr txBox="1"/>
          <p:nvPr/>
        </p:nvSpPr>
        <p:spPr>
          <a:xfrm>
            <a:off x="4950823" y="6178731"/>
            <a:ext cx="2965268" cy="369332"/>
          </a:xfrm>
          <a:prstGeom prst="rect">
            <a:avLst/>
          </a:prstGeom>
          <a:noFill/>
        </p:spPr>
        <p:txBody>
          <a:bodyPr wrap="square" rtlCol="0">
            <a:spAutoFit/>
          </a:bodyPr>
          <a:lstStyle/>
          <a:p>
            <a:r>
              <a:rPr lang="en-GB" i="1" dirty="0" smtClean="0">
                <a:solidFill>
                  <a:schemeClr val="accent1">
                    <a:lumMod val="75000"/>
                  </a:schemeClr>
                </a:solidFill>
              </a:rPr>
              <a:t>(World Bank, 2017)</a:t>
            </a:r>
            <a:endParaRPr lang="en-GB" i="1" dirty="0">
              <a:solidFill>
                <a:schemeClr val="accent1">
                  <a:lumMod val="75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19793" y="243840"/>
            <a:ext cx="1882986" cy="1320800"/>
          </a:xfrm>
        </p:spPr>
        <p:txBody>
          <a:bodyPr>
            <a:normAutofit/>
          </a:bodyPr>
          <a:lstStyle/>
          <a:p>
            <a:r>
              <a:rPr lang="en-GB" sz="4800" dirty="0" smtClean="0">
                <a:solidFill>
                  <a:schemeClr val="accent1">
                    <a:lumMod val="75000"/>
                  </a:schemeClr>
                </a:solidFill>
              </a:rPr>
              <a:t>Aims</a:t>
            </a:r>
            <a:endParaRPr lang="en-GB" sz="4800" dirty="0">
              <a:solidFill>
                <a:schemeClr val="accent1">
                  <a:lumMod val="75000"/>
                </a:schemeClr>
              </a:solidFill>
            </a:endParaRPr>
          </a:p>
        </p:txBody>
      </p:sp>
      <p:sp>
        <p:nvSpPr>
          <p:cNvPr id="3" name="Content Placeholder 2"/>
          <p:cNvSpPr>
            <a:spLocks noGrp="1"/>
          </p:cNvSpPr>
          <p:nvPr>
            <p:ph idx="1"/>
          </p:nvPr>
        </p:nvSpPr>
        <p:spPr>
          <a:xfrm>
            <a:off x="625083" y="1442132"/>
            <a:ext cx="8596668" cy="3880773"/>
          </a:xfrm>
        </p:spPr>
        <p:txBody>
          <a:bodyPr/>
          <a:lstStyle/>
          <a:p>
            <a:r>
              <a:rPr lang="en-GB" dirty="0" smtClean="0"/>
              <a:t> </a:t>
            </a:r>
            <a:r>
              <a:rPr lang="en-GB" sz="2400" dirty="0" smtClean="0">
                <a:solidFill>
                  <a:schemeClr val="accent1">
                    <a:lumMod val="75000"/>
                  </a:schemeClr>
                </a:solidFill>
              </a:rPr>
              <a:t>Strengthens mutual trust with other States and Regions</a:t>
            </a:r>
          </a:p>
          <a:p>
            <a:endParaRPr lang="en-GB" sz="2400" dirty="0" smtClean="0">
              <a:solidFill>
                <a:schemeClr val="accent1">
                  <a:lumMod val="75000"/>
                </a:schemeClr>
              </a:solidFill>
            </a:endParaRPr>
          </a:p>
          <a:p>
            <a:r>
              <a:rPr lang="en-GB" sz="2400" dirty="0" smtClean="0">
                <a:solidFill>
                  <a:schemeClr val="accent1">
                    <a:lumMod val="75000"/>
                  </a:schemeClr>
                </a:solidFill>
              </a:rPr>
              <a:t> Safeguards children and their families</a:t>
            </a:r>
          </a:p>
          <a:p>
            <a:endParaRPr lang="en-GB" sz="2400" dirty="0" smtClean="0">
              <a:solidFill>
                <a:schemeClr val="accent1">
                  <a:lumMod val="75000"/>
                </a:schemeClr>
              </a:solidFill>
            </a:endParaRPr>
          </a:p>
          <a:p>
            <a:r>
              <a:rPr lang="en-GB" sz="2400" dirty="0" smtClean="0">
                <a:solidFill>
                  <a:schemeClr val="accent1">
                    <a:lumMod val="75000"/>
                  </a:schemeClr>
                </a:solidFill>
              </a:rPr>
              <a:t> ‘Spirit of Shanghai’- respects multi-cultural values</a:t>
            </a:r>
          </a:p>
          <a:p>
            <a:endParaRPr lang="en-GB" sz="2400" dirty="0" smtClean="0">
              <a:solidFill>
                <a:schemeClr val="accent1">
                  <a:lumMod val="75000"/>
                </a:schemeClr>
              </a:solidFill>
            </a:endParaRPr>
          </a:p>
          <a:p>
            <a:r>
              <a:rPr lang="en-GB" sz="2400" dirty="0" smtClean="0">
                <a:solidFill>
                  <a:schemeClr val="accent1">
                    <a:lumMod val="75000"/>
                  </a:schemeClr>
                </a:solidFill>
              </a:rPr>
              <a:t> Broadening the intellectual horizon for children</a:t>
            </a:r>
            <a:endParaRPr lang="en-GB" sz="2400" dirty="0">
              <a:solidFill>
                <a:schemeClr val="accent1">
                  <a:lumMod val="75000"/>
                </a:schemeClr>
              </a:solidFill>
            </a:endParaRPr>
          </a:p>
        </p:txBody>
      </p:sp>
      <p:sp>
        <p:nvSpPr>
          <p:cNvPr id="4" name="TextBox 3"/>
          <p:cNvSpPr txBox="1"/>
          <p:nvPr/>
        </p:nvSpPr>
        <p:spPr>
          <a:xfrm>
            <a:off x="5917474" y="6244046"/>
            <a:ext cx="2429692" cy="365760"/>
          </a:xfrm>
          <a:prstGeom prst="rect">
            <a:avLst/>
          </a:prstGeom>
          <a:noFill/>
        </p:spPr>
        <p:txBody>
          <a:bodyPr wrap="square" rtlCol="0">
            <a:spAutoFit/>
          </a:bodyPr>
          <a:lstStyle/>
          <a:p>
            <a:r>
              <a:rPr lang="en-GB" dirty="0" smtClean="0">
                <a:solidFill>
                  <a:schemeClr val="accent1">
                    <a:lumMod val="75000"/>
                  </a:schemeClr>
                </a:solidFill>
              </a:rPr>
              <a:t>(China.org.cn, 2017)</a:t>
            </a:r>
            <a:endParaRPr lang="en-GB" dirty="0">
              <a:solidFill>
                <a:schemeClr val="accent1">
                  <a:lumMod val="75000"/>
                </a:schemeClr>
              </a:solidFill>
            </a:endParaRPr>
          </a:p>
        </p:txBody>
      </p:sp>
    </p:spTree>
    <p:extLst>
      <p:ext uri="{BB962C8B-B14F-4D97-AF65-F5344CB8AC3E}">
        <p14:creationId xmlns="" xmlns:p14="http://schemas.microsoft.com/office/powerpoint/2010/main" val="2619609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chemeClr val="accent1">
                    <a:lumMod val="75000"/>
                  </a:schemeClr>
                </a:solidFill>
              </a:rPr>
              <a:t>  Benefits of the Curriculum</a:t>
            </a:r>
            <a:endParaRPr lang="en-GB" sz="4800" dirty="0">
              <a:solidFill>
                <a:schemeClr val="accent1">
                  <a:lumMod val="75000"/>
                </a:schemeClr>
              </a:solidFill>
            </a:endParaRPr>
          </a:p>
        </p:txBody>
      </p:sp>
      <p:sp>
        <p:nvSpPr>
          <p:cNvPr id="3" name="Content Placeholder 2"/>
          <p:cNvSpPr>
            <a:spLocks noGrp="1"/>
          </p:cNvSpPr>
          <p:nvPr>
            <p:ph idx="1"/>
          </p:nvPr>
        </p:nvSpPr>
        <p:spPr/>
        <p:txBody>
          <a:bodyPr>
            <a:normAutofit/>
          </a:bodyPr>
          <a:lstStyle/>
          <a:p>
            <a:r>
              <a:rPr lang="en-GB" sz="2400" dirty="0" smtClean="0">
                <a:solidFill>
                  <a:schemeClr val="accent1">
                    <a:lumMod val="75000"/>
                  </a:schemeClr>
                </a:solidFill>
              </a:rPr>
              <a:t> Intensive English programme of study to deepen children’s knowledge</a:t>
            </a:r>
          </a:p>
          <a:p>
            <a:endParaRPr lang="en-GB" sz="2400" dirty="0" smtClean="0">
              <a:solidFill>
                <a:schemeClr val="accent1">
                  <a:lumMod val="75000"/>
                </a:schemeClr>
              </a:solidFill>
            </a:endParaRPr>
          </a:p>
          <a:p>
            <a:r>
              <a:rPr lang="en-GB" sz="2400" dirty="0" smtClean="0">
                <a:solidFill>
                  <a:schemeClr val="accent1">
                    <a:lumMod val="75000"/>
                  </a:schemeClr>
                </a:solidFill>
              </a:rPr>
              <a:t> Shanghai’s National Curriculum conjoined with education philosophy and teaching methods to improve modern foreign language where it would be appropriate to do so</a:t>
            </a:r>
            <a:endParaRPr lang="en-GB" sz="2400" dirty="0">
              <a:solidFill>
                <a:schemeClr val="accent1">
                  <a:lumMod val="75000"/>
                </a:schemeClr>
              </a:solidFill>
            </a:endParaRPr>
          </a:p>
        </p:txBody>
      </p:sp>
      <p:sp>
        <p:nvSpPr>
          <p:cNvPr id="4" name="TextBox 3"/>
          <p:cNvSpPr txBox="1"/>
          <p:nvPr/>
        </p:nvSpPr>
        <p:spPr>
          <a:xfrm>
            <a:off x="5473336" y="6211669"/>
            <a:ext cx="2599509" cy="646331"/>
          </a:xfrm>
          <a:prstGeom prst="rect">
            <a:avLst/>
          </a:prstGeom>
          <a:noFill/>
        </p:spPr>
        <p:txBody>
          <a:bodyPr wrap="square" rtlCol="0">
            <a:spAutoFit/>
          </a:bodyPr>
          <a:lstStyle/>
          <a:p>
            <a:r>
              <a:rPr lang="en-GB" i="1" dirty="0" smtClean="0">
                <a:solidFill>
                  <a:schemeClr val="accent1">
                    <a:lumMod val="75000"/>
                  </a:schemeClr>
                </a:solidFill>
                <a:cs typeface="Arial" panose="020B0604020202020204" pitchFamily="34" charset="0"/>
              </a:rPr>
              <a:t>(Asia Society, 2017)</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chemeClr val="accent1">
                    <a:lumMod val="75000"/>
                  </a:schemeClr>
                </a:solidFill>
              </a:rPr>
              <a:t>Comparison: Foundation Stage</a:t>
            </a:r>
            <a:endParaRPr lang="en-GB" sz="4800" dirty="0">
              <a:solidFill>
                <a:schemeClr val="accent1">
                  <a:lumMod val="75000"/>
                </a:schemeClr>
              </a:solidFill>
            </a:endParaRPr>
          </a:p>
        </p:txBody>
      </p:sp>
      <p:sp>
        <p:nvSpPr>
          <p:cNvPr id="3" name="Content Placeholder 2"/>
          <p:cNvSpPr>
            <a:spLocks noGrp="1"/>
          </p:cNvSpPr>
          <p:nvPr>
            <p:ph idx="1"/>
          </p:nvPr>
        </p:nvSpPr>
        <p:spPr>
          <a:xfrm>
            <a:off x="585894" y="1716452"/>
            <a:ext cx="8596668" cy="3880773"/>
          </a:xfrm>
        </p:spPr>
        <p:txBody>
          <a:bodyPr>
            <a:noAutofit/>
          </a:bodyPr>
          <a:lstStyle/>
          <a:p>
            <a:pPr>
              <a:buNone/>
            </a:pPr>
            <a:r>
              <a:rPr lang="en-GB" sz="2400" b="1" u="sng" dirty="0" smtClean="0">
                <a:solidFill>
                  <a:schemeClr val="accent1">
                    <a:lumMod val="75000"/>
                  </a:schemeClr>
                </a:solidFill>
              </a:rPr>
              <a:t>Similarities </a:t>
            </a:r>
          </a:p>
          <a:p>
            <a:r>
              <a:rPr lang="en-GB" sz="2400" dirty="0" smtClean="0">
                <a:solidFill>
                  <a:schemeClr val="accent1">
                    <a:lumMod val="75000"/>
                  </a:schemeClr>
                </a:solidFill>
              </a:rPr>
              <a:t> Quality and consistency</a:t>
            </a:r>
          </a:p>
          <a:p>
            <a:r>
              <a:rPr lang="en-GB" sz="2400" dirty="0">
                <a:solidFill>
                  <a:schemeClr val="accent1">
                    <a:lumMod val="75000"/>
                  </a:schemeClr>
                </a:solidFill>
              </a:rPr>
              <a:t> </a:t>
            </a:r>
            <a:r>
              <a:rPr lang="en-GB" sz="2400" dirty="0" smtClean="0">
                <a:solidFill>
                  <a:schemeClr val="accent1">
                    <a:lumMod val="75000"/>
                  </a:schemeClr>
                </a:solidFill>
              </a:rPr>
              <a:t>Secure Foundation</a:t>
            </a:r>
          </a:p>
          <a:p>
            <a:r>
              <a:rPr lang="en-GB" sz="2400" dirty="0" smtClean="0">
                <a:solidFill>
                  <a:schemeClr val="accent1">
                    <a:lumMod val="75000"/>
                  </a:schemeClr>
                </a:solidFill>
              </a:rPr>
              <a:t> </a:t>
            </a:r>
            <a:r>
              <a:rPr lang="en-GB" sz="2400" dirty="0" smtClean="0">
                <a:solidFill>
                  <a:schemeClr val="accent1">
                    <a:lumMod val="75000"/>
                  </a:schemeClr>
                </a:solidFill>
              </a:rPr>
              <a:t>Strong partnerships</a:t>
            </a:r>
          </a:p>
          <a:p>
            <a:endParaRPr lang="en-GB" sz="2400" dirty="0" smtClean="0">
              <a:solidFill>
                <a:schemeClr val="accent1">
                  <a:lumMod val="75000"/>
                </a:schemeClr>
              </a:solidFill>
            </a:endParaRPr>
          </a:p>
          <a:p>
            <a:pPr>
              <a:buNone/>
            </a:pPr>
            <a:r>
              <a:rPr lang="en-GB" sz="2400" b="1" u="sng" dirty="0" smtClean="0">
                <a:solidFill>
                  <a:schemeClr val="accent1">
                    <a:lumMod val="75000"/>
                  </a:schemeClr>
                </a:solidFill>
              </a:rPr>
              <a:t>Differences</a:t>
            </a:r>
          </a:p>
          <a:p>
            <a:r>
              <a:rPr lang="en-GB" sz="2400" dirty="0" smtClean="0">
                <a:solidFill>
                  <a:schemeClr val="accent1">
                    <a:lumMod val="75000"/>
                  </a:schemeClr>
                </a:solidFill>
              </a:rPr>
              <a:t>Number of children being taught in a classroom</a:t>
            </a:r>
          </a:p>
          <a:p>
            <a:r>
              <a:rPr lang="en-GB" sz="2400" dirty="0" smtClean="0">
                <a:solidFill>
                  <a:schemeClr val="accent1">
                    <a:lumMod val="75000"/>
                  </a:schemeClr>
                </a:solidFill>
              </a:rPr>
              <a:t> </a:t>
            </a:r>
            <a:r>
              <a:rPr lang="en-GB" sz="2400" dirty="0" smtClean="0">
                <a:solidFill>
                  <a:schemeClr val="accent1">
                    <a:lumMod val="75000"/>
                  </a:schemeClr>
                </a:solidFill>
              </a:rPr>
              <a:t>Creativity subjects being removed</a:t>
            </a:r>
            <a:endParaRPr lang="en-GB" sz="2400" dirty="0" smtClean="0">
              <a:solidFill>
                <a:schemeClr val="accent1">
                  <a:lumMod val="75000"/>
                </a:schemeClr>
              </a:solidFill>
            </a:endParaRPr>
          </a:p>
        </p:txBody>
      </p:sp>
      <p:sp>
        <p:nvSpPr>
          <p:cNvPr id="4" name="TextBox 3"/>
          <p:cNvSpPr txBox="1"/>
          <p:nvPr/>
        </p:nvSpPr>
        <p:spPr>
          <a:xfrm>
            <a:off x="3814354" y="6329235"/>
            <a:ext cx="5042263" cy="369332"/>
          </a:xfrm>
          <a:prstGeom prst="rect">
            <a:avLst/>
          </a:prstGeom>
          <a:noFill/>
        </p:spPr>
        <p:txBody>
          <a:bodyPr wrap="square" rtlCol="0">
            <a:spAutoFit/>
          </a:bodyPr>
          <a:lstStyle/>
          <a:p>
            <a:r>
              <a:rPr lang="en-GB" dirty="0" smtClean="0">
                <a:solidFill>
                  <a:schemeClr val="accent1">
                    <a:lumMod val="75000"/>
                  </a:schemeClr>
                </a:solidFill>
              </a:rPr>
              <a:t>(Wellington College Bilingual Shanghai, 2017)</a:t>
            </a:r>
            <a:endParaRPr lang="en-GB" dirty="0">
              <a:solidFill>
                <a:schemeClr val="accent1">
                  <a:lumMod val="7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chemeClr val="accent1">
                    <a:lumMod val="75000"/>
                  </a:schemeClr>
                </a:solidFill>
              </a:rPr>
              <a:t>            Conclusion</a:t>
            </a:r>
            <a:endParaRPr lang="en-GB" sz="4800" dirty="0">
              <a:solidFill>
                <a:schemeClr val="accent1">
                  <a:lumMod val="75000"/>
                </a:schemeClr>
              </a:solidFill>
            </a:endParaRPr>
          </a:p>
        </p:txBody>
      </p:sp>
      <p:sp>
        <p:nvSpPr>
          <p:cNvPr id="3" name="Content Placeholder 2"/>
          <p:cNvSpPr>
            <a:spLocks noGrp="1"/>
          </p:cNvSpPr>
          <p:nvPr>
            <p:ph idx="1"/>
          </p:nvPr>
        </p:nvSpPr>
        <p:spPr/>
        <p:txBody>
          <a:bodyPr/>
          <a:lstStyle/>
          <a:p>
            <a:r>
              <a:rPr lang="en-GB" dirty="0" smtClean="0">
                <a:solidFill>
                  <a:schemeClr val="accent1">
                    <a:lumMod val="75000"/>
                  </a:schemeClr>
                </a:solidFill>
              </a:rPr>
              <a:t>In conclusion </a:t>
            </a:r>
            <a:r>
              <a:rPr lang="en-GB" dirty="0" smtClean="0">
                <a:solidFill>
                  <a:schemeClr val="accent1">
                    <a:lumMod val="75000"/>
                  </a:schemeClr>
                </a:solidFill>
              </a:rPr>
              <a:t>to this presentation, it has been made clear that the Shanghai education curriculum focuses on children’s wellbeing and puts their best interest in making sure children receive effective education by providing them with modern resources. However removing creative subjects such as art, music and physical education doesn’t really allow children to experience the vision through creativity as they may build up a fascination or discover a potential interest in such subjects. Surely the curriculum should not just focus on making sure children are provided with effective education so that they can be academically bright. The curriculum should maybe try and intrigue children’s right to being able to choose their own topics when studying so that they can have fun whilst learning something they could thoroughly enjoy.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solidFill>
                  <a:schemeClr val="accent1">
                    <a:lumMod val="75000"/>
                  </a:schemeClr>
                </a:solidFill>
              </a:rPr>
              <a:t>             References</a:t>
            </a:r>
            <a:endParaRPr lang="en-GB" sz="4800" dirty="0">
              <a:solidFill>
                <a:schemeClr val="accent1">
                  <a:lumMod val="75000"/>
                </a:schemeClr>
              </a:solidFill>
            </a:endParaRPr>
          </a:p>
        </p:txBody>
      </p:sp>
      <p:sp>
        <p:nvSpPr>
          <p:cNvPr id="3" name="Content Placeholder 2"/>
          <p:cNvSpPr>
            <a:spLocks noGrp="1"/>
          </p:cNvSpPr>
          <p:nvPr>
            <p:ph idx="1"/>
          </p:nvPr>
        </p:nvSpPr>
        <p:spPr>
          <a:xfrm>
            <a:off x="677334" y="1724297"/>
            <a:ext cx="8596668" cy="4499945"/>
          </a:xfrm>
        </p:spPr>
        <p:txBody>
          <a:bodyPr>
            <a:normAutofit fontScale="70000" lnSpcReduction="20000"/>
          </a:bodyPr>
          <a:lstStyle/>
          <a:p>
            <a:pPr lvl="0"/>
            <a:r>
              <a:rPr lang="en-GB" i="1" dirty="0" smtClean="0">
                <a:solidFill>
                  <a:schemeClr val="tx1"/>
                </a:solidFill>
              </a:rPr>
              <a:t>Asia Society. (2017). Shanghai: The World's Best School System. [online] Available at: http://asiasociety.org/global-cities-education-network/shanghai-worlds-best-school-system [Accessed 14 Nov. 2017].</a:t>
            </a:r>
            <a:endParaRPr lang="en-GB" dirty="0" smtClean="0">
              <a:solidFill>
                <a:schemeClr val="tx1"/>
              </a:solidFill>
            </a:endParaRPr>
          </a:p>
          <a:p>
            <a:pPr lvl="0"/>
            <a:r>
              <a:rPr lang="en-GB" i="1" dirty="0" smtClean="0">
                <a:solidFill>
                  <a:schemeClr val="tx1"/>
                </a:solidFill>
              </a:rPr>
              <a:t>Ncee.org. (2017). NCEE | Shanghai-China: Instructional Systems. [online] Available at: http://ncee.org/what-we-do/center-on-international-education-benchmarking/top-performing-countries/shanghai-china/shanghai-china-instructional-systems/ [Accessed 14 Nov. 2017].</a:t>
            </a:r>
            <a:endParaRPr lang="en-GB" dirty="0" smtClean="0">
              <a:solidFill>
                <a:schemeClr val="tx1"/>
              </a:solidFill>
            </a:endParaRPr>
          </a:p>
          <a:p>
            <a:pPr lvl="0"/>
            <a:r>
              <a:rPr lang="en-GB" i="1" dirty="0" smtClean="0">
                <a:solidFill>
                  <a:schemeClr val="tx1"/>
                </a:solidFill>
              </a:rPr>
              <a:t>China.org.cn. (2017). Brief Introduction to the Shanghai Cooperation Organization -- china.org.cn. [online] Available at: http://www.china.org.cn/english/features/meeting/171489.htm [Accessed 23 Nov. 2017].</a:t>
            </a:r>
            <a:endParaRPr lang="en-GB" dirty="0" smtClean="0">
              <a:solidFill>
                <a:schemeClr val="tx1"/>
              </a:solidFill>
            </a:endParaRPr>
          </a:p>
          <a:p>
            <a:pPr lvl="0"/>
            <a:r>
              <a:rPr lang="en-GB" i="1" dirty="0" smtClean="0">
                <a:solidFill>
                  <a:schemeClr val="tx1"/>
                </a:solidFill>
              </a:rPr>
              <a:t>Ncee.org. (2017). NCEE | Shanghai-China: System and School Organization. [online] Available at: http://ncee.org/what-we-do/center-on-international-education-benchmarking/top-performing-countries/shanghai-china/shanghai-china-system-and-school-organization/ [Accessed 23 Nov. 2017].</a:t>
            </a:r>
            <a:endParaRPr lang="en-GB" dirty="0" smtClean="0">
              <a:solidFill>
                <a:schemeClr val="tx1"/>
              </a:solidFill>
            </a:endParaRPr>
          </a:p>
          <a:p>
            <a:pPr lvl="0"/>
            <a:r>
              <a:rPr lang="en-GB" i="1" dirty="0" smtClean="0">
                <a:solidFill>
                  <a:schemeClr val="tx1"/>
                </a:solidFill>
              </a:rPr>
              <a:t>World Bank. (2017). How Shanghai Does It. [online] Available at: http://www.worldbank.org/en/topic/education/publication/how-shanghai-does-it [Accessed 23 Nov. 2017].</a:t>
            </a:r>
            <a:endParaRPr lang="en-GB" dirty="0" smtClean="0">
              <a:solidFill>
                <a:schemeClr val="tx1"/>
              </a:solidFill>
            </a:endParaRPr>
          </a:p>
          <a:p>
            <a:pPr lvl="0"/>
            <a:r>
              <a:rPr lang="en-GB" i="1" dirty="0" smtClean="0">
                <a:solidFill>
                  <a:schemeClr val="tx1"/>
                </a:solidFill>
              </a:rPr>
              <a:t>Harrowshanghai.cn. (2017). The Harrow Curriculum : Harrow International School Shanghai. [online] Available at: http://www.harrowshanghai.cn/academic/the-harrow-curriculum/ [Accessed 23 Nov. 2017].</a:t>
            </a:r>
            <a:endParaRPr lang="en-GB" dirty="0" smtClean="0">
              <a:solidFill>
                <a:schemeClr val="tx1"/>
              </a:solidFill>
            </a:endParaRPr>
          </a:p>
          <a:p>
            <a:pPr lvl="0"/>
            <a:r>
              <a:rPr lang="en-GB" i="1" dirty="0" smtClean="0">
                <a:solidFill>
                  <a:schemeClr val="tx1"/>
                </a:solidFill>
              </a:rPr>
              <a:t>Wellington College Bilingual Shanghai. (2017). The Early Years' Curriculum - Wellington College Bilingual Shanghai. [online] Available at: https://www.wellingtoncollege.cn/bilingualshanghai/en/early-years-life/the-curriculum/ [Accessed 23 Nov. 2017].</a:t>
            </a:r>
            <a:endParaRPr lang="en-GB" dirty="0" smtClean="0">
              <a:solidFill>
                <a:schemeClr val="tx1"/>
              </a:solidFill>
            </a:endParaRP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586" y="661851"/>
            <a:ext cx="8596668" cy="1320800"/>
          </a:xfrm>
        </p:spPr>
        <p:txBody>
          <a:bodyPr>
            <a:normAutofit/>
          </a:bodyPr>
          <a:lstStyle/>
          <a:p>
            <a:r>
              <a:rPr lang="en-GB" sz="4800" dirty="0" smtClean="0">
                <a:solidFill>
                  <a:schemeClr val="accent1">
                    <a:lumMod val="75000"/>
                  </a:schemeClr>
                </a:solidFill>
              </a:rPr>
              <a:t>    Thank you for listening</a:t>
            </a:r>
            <a:endParaRPr lang="en-GB" sz="4800" dirty="0">
              <a:solidFill>
                <a:schemeClr val="accent1">
                  <a:lumMod val="75000"/>
                </a:schemeClr>
              </a:solidFill>
            </a:endParaRPr>
          </a:p>
        </p:txBody>
      </p:sp>
      <p:pic>
        <p:nvPicPr>
          <p:cNvPr id="10" name="Content Placeholder 9" descr="SMirC-thumbsup.svg.png"/>
          <p:cNvPicPr>
            <a:picLocks noGrp="1" noChangeAspect="1"/>
          </p:cNvPicPr>
          <p:nvPr>
            <p:ph idx="1"/>
          </p:nvPr>
        </p:nvPicPr>
        <p:blipFill>
          <a:blip r:embed="rId2" cstate="print"/>
          <a:stretch>
            <a:fillRect/>
          </a:stretch>
        </p:blipFill>
        <p:spPr>
          <a:xfrm>
            <a:off x="3035300" y="2160588"/>
            <a:ext cx="3881437" cy="3881437"/>
          </a:xfrm>
        </p:spPr>
      </p:pic>
    </p:spTree>
  </p:cSld>
  <p:clrMapOvr>
    <a:masterClrMapping/>
  </p:clrMapOvr>
</p:sld>
</file>

<file path=ppt/theme/theme1.xml><?xml version="1.0" encoding="utf-8"?>
<a:theme xmlns:a="http://schemas.openxmlformats.org/drawingml/2006/main" name="Facet">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697</TotalTime>
  <Words>556</Words>
  <Application>Microsoft Office PowerPoint</Application>
  <PresentationFormat>Custom</PresentationFormat>
  <Paragraphs>83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   Curriculum Studies: Principle and Innovation</vt:lpstr>
      <vt:lpstr>Introduction </vt:lpstr>
      <vt:lpstr>Shanghai’s Education Background</vt:lpstr>
      <vt:lpstr>Shanghai Education System Design</vt:lpstr>
      <vt:lpstr>Shanghai Education Curriculum</vt:lpstr>
      <vt:lpstr>       Education Finance</vt:lpstr>
      <vt:lpstr>Aims</vt:lpstr>
      <vt:lpstr>  Benefits of the Curriculum</vt:lpstr>
      <vt:lpstr>Comparison: Foundation Stage</vt:lpstr>
      <vt:lpstr>            Conclusion</vt:lpstr>
      <vt:lpstr>             References</vt:lpstr>
      <vt:lpstr>    Thank you for listening</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Curriculum Studies: Principle and Innovation</dc:title>
  <dc:creator>Sharmin Ahmed (P140990)</dc:creator>
  <cp:lastModifiedBy>Sharmin Seema Ahmed</cp:lastModifiedBy>
  <cp:revision>51</cp:revision>
  <dcterms:created xsi:type="dcterms:W3CDTF">2017-11-14T15:43:03Z</dcterms:created>
  <dcterms:modified xsi:type="dcterms:W3CDTF">2017-11-23T23:45:03Z</dcterms:modified>
</cp:coreProperties>
</file>