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257" r:id="rId6"/>
    <p:sldId id="323" r:id="rId7"/>
    <p:sldId id="322" r:id="rId8"/>
    <p:sldId id="307" r:id="rId9"/>
    <p:sldId id="308" r:id="rId10"/>
    <p:sldId id="320" r:id="rId11"/>
    <p:sldId id="310" r:id="rId12"/>
    <p:sldId id="314" r:id="rId13"/>
    <p:sldId id="315" r:id="rId14"/>
    <p:sldId id="317" r:id="rId15"/>
    <p:sldId id="319" r:id="rId16"/>
    <p:sldId id="306" r:id="rId17"/>
    <p:sldId id="305" r:id="rId18"/>
    <p:sldId id="293" r:id="rId19"/>
    <p:sldId id="303" r:id="rId20"/>
    <p:sldId id="304" r:id="rId21"/>
    <p:sldId id="288" r:id="rId22"/>
    <p:sldId id="289" r:id="rId23"/>
    <p:sldId id="290" r:id="rId24"/>
    <p:sldId id="262" r:id="rId25"/>
    <p:sldId id="291" r:id="rId26"/>
    <p:sldId id="292" r:id="rId27"/>
    <p:sldId id="261" r:id="rId28"/>
    <p:sldId id="270" r:id="rId29"/>
    <p:sldId id="263" r:id="rId30"/>
    <p:sldId id="264" r:id="rId31"/>
    <p:sldId id="265" r:id="rId32"/>
    <p:sldId id="266" r:id="rId33"/>
    <p:sldId id="267" r:id="rId34"/>
    <p:sldId id="295" r:id="rId35"/>
    <p:sldId id="268" r:id="rId36"/>
    <p:sldId id="300" r:id="rId37"/>
    <p:sldId id="269" r:id="rId38"/>
    <p:sldId id="271" r:id="rId39"/>
    <p:sldId id="272"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88" d="100"/>
          <a:sy n="88" d="100"/>
        </p:scale>
        <p:origin x="2274"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24/09/2018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03D78CF-D4C6-417F-B9E1-75499250F974}" type="datetimeFigureOut">
              <a:rPr lang="en-GB" smtClean="0"/>
              <a:pPr/>
              <a:t>24/09/2018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a:t>
            </a:fld>
            <a:endParaRPr lang="en-GB"/>
          </a:p>
        </p:txBody>
      </p:sp>
    </p:spTree>
    <p:extLst>
      <p:ext uri="{BB962C8B-B14F-4D97-AF65-F5344CB8AC3E}">
        <p14:creationId xmlns:p14="http://schemas.microsoft.com/office/powerpoint/2010/main" val="1719951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2</a:t>
            </a:fld>
            <a:endParaRPr lang="en-GB"/>
          </a:p>
        </p:txBody>
      </p:sp>
    </p:spTree>
    <p:extLst>
      <p:ext uri="{BB962C8B-B14F-4D97-AF65-F5344CB8AC3E}">
        <p14:creationId xmlns:p14="http://schemas.microsoft.com/office/powerpoint/2010/main" val="1732089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a:t>
            </a:fld>
            <a:endParaRPr lang="en-GB"/>
          </a:p>
        </p:txBody>
      </p:sp>
    </p:spTree>
    <p:extLst>
      <p:ext uri="{BB962C8B-B14F-4D97-AF65-F5344CB8AC3E}">
        <p14:creationId xmlns:p14="http://schemas.microsoft.com/office/powerpoint/2010/main" val="3759965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1464395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5</a:t>
            </a:fld>
            <a:endParaRPr lang="en-GB"/>
          </a:p>
        </p:txBody>
      </p:sp>
    </p:spTree>
    <p:extLst>
      <p:ext uri="{BB962C8B-B14F-4D97-AF65-F5344CB8AC3E}">
        <p14:creationId xmlns:p14="http://schemas.microsoft.com/office/powerpoint/2010/main" val="4029446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6</a:t>
            </a:fld>
            <a:endParaRPr lang="en-GB"/>
          </a:p>
        </p:txBody>
      </p:sp>
    </p:spTree>
    <p:extLst>
      <p:ext uri="{BB962C8B-B14F-4D97-AF65-F5344CB8AC3E}">
        <p14:creationId xmlns:p14="http://schemas.microsoft.com/office/powerpoint/2010/main" val="998074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smtClean="0"/>
              <a:t>The following will not normally be considered as grounds for extenuating circumstances:</a:t>
            </a:r>
          </a:p>
          <a:p>
            <a:pPr marL="0" indent="0">
              <a:buNone/>
            </a:pPr>
            <a:endParaRPr lang="en-GB" sz="1200" dirty="0" smtClean="0"/>
          </a:p>
          <a:p>
            <a:pPr lvl="0" fontAlgn="base"/>
            <a:r>
              <a:rPr lang="en-GB" sz="1200" dirty="0" smtClean="0"/>
              <a:t>minor, non-immobilising health problems with a duration of less than one week;</a:t>
            </a:r>
          </a:p>
          <a:p>
            <a:pPr lvl="0" fontAlgn="base"/>
            <a:r>
              <a:rPr lang="en-GB" sz="1200" dirty="0" smtClean="0"/>
              <a:t>loss of work as the result of the breakdown of a computer or other electronic equipment;</a:t>
            </a:r>
          </a:p>
          <a:p>
            <a:pPr lvl="0" fontAlgn="base"/>
            <a:r>
              <a:rPr lang="en-GB" sz="1200" dirty="0" smtClean="0"/>
              <a:t>loss of work as a result of theft;</a:t>
            </a:r>
          </a:p>
          <a:p>
            <a:pPr lvl="0" fontAlgn="base"/>
            <a:r>
              <a:rPr lang="en-GB" sz="1200" dirty="0" smtClean="0"/>
              <a:t>loss of work as a result of mislaying an electronic storage device or hard copy;</a:t>
            </a:r>
          </a:p>
          <a:p>
            <a:pPr lvl="0" fontAlgn="base"/>
            <a:r>
              <a:rPr lang="en-GB" sz="1200" dirty="0" smtClean="0"/>
              <a:t>difficulties in submitting for assessment due to technical problems (not caused by a failure of the University’s systems);</a:t>
            </a:r>
          </a:p>
          <a:p>
            <a:pPr lvl="0" fontAlgn="base"/>
            <a:r>
              <a:rPr lang="en-GB" sz="1200" dirty="0" smtClean="0"/>
              <a:t>difficulty in gaining access to available materials such as books or videos;</a:t>
            </a:r>
          </a:p>
          <a:p>
            <a:pPr lvl="0" fontAlgn="base"/>
            <a:r>
              <a:rPr lang="en-GB" sz="1200" dirty="0" smtClean="0"/>
              <a:t>non serious domestic or personal disruptions;</a:t>
            </a:r>
          </a:p>
          <a:p>
            <a:pPr lvl="0" fontAlgn="base"/>
            <a:r>
              <a:rPr lang="en-GB" sz="1200" dirty="0" smtClean="0"/>
              <a:t>the normal financial difficulties which may be experienced by students, unless there has been a sudden and unforeseen change in financial circumstances;</a:t>
            </a:r>
          </a:p>
          <a:p>
            <a:pPr lvl="0" fontAlgn="base"/>
            <a:r>
              <a:rPr lang="en-GB" sz="1200" dirty="0" smtClean="0"/>
              <a:t>long standing impairments or medical conditions, unless it can be demonstrated that there has been deterioration in the condition at the time of the assessment, such that the student’s performance may have been adversely affected.</a:t>
            </a:r>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739288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8</a:t>
            </a:fld>
            <a:endParaRPr lang="en-GB"/>
          </a:p>
        </p:txBody>
      </p:sp>
    </p:spTree>
    <p:extLst>
      <p:ext uri="{BB962C8B-B14F-4D97-AF65-F5344CB8AC3E}">
        <p14:creationId xmlns:p14="http://schemas.microsoft.com/office/powerpoint/2010/main" val="2366226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2221232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val="2035422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251562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val="36930865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556397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30821459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24255863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19</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20</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21</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22</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23</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24</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25</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26</a:t>
            </a:fld>
            <a:endParaRPr lang="en-GB"/>
          </a:p>
        </p:txBody>
      </p:sp>
    </p:spTree>
    <p:extLst>
      <p:ext uri="{BB962C8B-B14F-4D97-AF65-F5344CB8AC3E}">
        <p14:creationId xmlns:p14="http://schemas.microsoft.com/office/powerpoint/2010/main" val="21413058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27</a:t>
            </a:fld>
            <a:endParaRPr lang="en-GB"/>
          </a:p>
        </p:txBody>
      </p:sp>
    </p:spTree>
    <p:extLst>
      <p:ext uri="{BB962C8B-B14F-4D97-AF65-F5344CB8AC3E}">
        <p14:creationId xmlns:p14="http://schemas.microsoft.com/office/powerpoint/2010/main" val="38250453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28</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29</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30</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31</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32</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33</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34</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35</a:t>
            </a:fld>
            <a:endParaRPr lang="en-GB"/>
          </a:p>
        </p:txBody>
      </p:sp>
    </p:spTree>
    <p:extLst>
      <p:ext uri="{BB962C8B-B14F-4D97-AF65-F5344CB8AC3E}">
        <p14:creationId xmlns:p14="http://schemas.microsoft.com/office/powerpoint/2010/main" val="11860092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D73F5B-D7D0-411C-8830-CE2AB86724EF}" type="slidenum">
              <a:rPr lang="en-GB" smtClean="0"/>
              <a:pPr/>
              <a:t>36</a:t>
            </a:fld>
            <a:endParaRPr lang="en-GB"/>
          </a:p>
        </p:txBody>
      </p:sp>
    </p:spTree>
    <p:extLst>
      <p:ext uri="{BB962C8B-B14F-4D97-AF65-F5344CB8AC3E}">
        <p14:creationId xmlns:p14="http://schemas.microsoft.com/office/powerpoint/2010/main" val="2665008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eg"/><Relationship Id="rId7"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yy-FVUZCT7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studentservices@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1iayUeiP2g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5" Type="http://schemas.openxmlformats.org/officeDocument/2006/relationships/hyperlink" Target="https://youtu.be/0hV65KIItlE" TargetMode="Externa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etcjournal.com/2009/12/03/hybrid-education-the-interactive-class-of-today-and-tomorr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fontScale="85000" lnSpcReduction="20000"/>
          </a:bodyPr>
          <a:lstStyle/>
          <a:p>
            <a:r>
              <a:rPr lang="en-GB" dirty="0" smtClean="0"/>
              <a:t>Introductions and welcome back</a:t>
            </a:r>
          </a:p>
          <a:p>
            <a:r>
              <a:rPr lang="en-GB" dirty="0" smtClean="0"/>
              <a:t>Student reps and reminders regarding study skills support, unfair practice</a:t>
            </a:r>
          </a:p>
          <a:p>
            <a:r>
              <a:rPr lang="en-GB" dirty="0" smtClean="0"/>
              <a:t>Introduction </a:t>
            </a:r>
            <a:r>
              <a:rPr lang="en-GB" dirty="0"/>
              <a:t>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a:t>
            </a:r>
            <a:r>
              <a:rPr lang="en-GB" dirty="0" smtClean="0"/>
              <a:t>relationships</a:t>
            </a: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140034" y="4868737"/>
            <a:ext cx="4572000" cy="923330"/>
          </a:xfrm>
          <a:prstGeom prst="rect">
            <a:avLst/>
          </a:prstGeom>
        </p:spPr>
        <p:txBody>
          <a:bodyPr>
            <a:spAutoFit/>
          </a:bodyPr>
          <a:lstStyle/>
          <a:p>
            <a:r>
              <a:rPr lang="en-GB" b="1" dirty="0">
                <a:solidFill>
                  <a:schemeClr val="bg1"/>
                </a:solidFill>
              </a:rPr>
              <a:t>Rm 413   Contact: 01792 481000 ext. 3233</a:t>
            </a:r>
            <a:br>
              <a:rPr lang="en-GB" b="1" dirty="0">
                <a:solidFill>
                  <a:schemeClr val="bg1"/>
                </a:solidFill>
              </a:rPr>
            </a:br>
            <a:r>
              <a:rPr lang="en-GB" b="1" dirty="0">
                <a:solidFill>
                  <a:schemeClr val="bg1"/>
                </a:solidFill>
              </a:rPr>
              <a:t>or email julie.thomas</a:t>
            </a:r>
            <a:r>
              <a:rPr lang="en-GB" dirty="0">
                <a:solidFill>
                  <a:schemeClr val="bg1"/>
                </a:solidFill>
              </a:rPr>
              <a:t>@uwtsd.ac.uk</a:t>
            </a:r>
          </a:p>
        </p:txBody>
      </p:sp>
      <p:sp>
        <p:nvSpPr>
          <p:cNvPr id="21" name="TextBox 20"/>
          <p:cNvSpPr txBox="1"/>
          <p:nvPr/>
        </p:nvSpPr>
        <p:spPr>
          <a:xfrm>
            <a:off x="395536" y="1983904"/>
            <a:ext cx="5929066" cy="1077218"/>
          </a:xfrm>
          <a:prstGeom prst="rect">
            <a:avLst/>
          </a:prstGeom>
          <a:noFill/>
        </p:spPr>
        <p:txBody>
          <a:bodyPr wrap="square" rtlCol="0">
            <a:spAutoFit/>
          </a:bodyPr>
          <a:lstStyle/>
          <a:p>
            <a:r>
              <a:rPr lang="en-GB" sz="1600" b="1" dirty="0">
                <a:solidFill>
                  <a:schemeClr val="bg1"/>
                </a:solidFill>
              </a:rPr>
              <a:t>Where I have worked in HR:</a:t>
            </a:r>
          </a:p>
          <a:p>
            <a:endParaRPr lang="en-GB" sz="1600" b="1" dirty="0">
              <a:solidFill>
                <a:schemeClr val="bg1"/>
              </a:solidFill>
            </a:endParaRP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p:txBody>
      </p:sp>
      <p:sp>
        <p:nvSpPr>
          <p:cNvPr id="22" name="TextBox 21"/>
          <p:cNvSpPr txBox="1"/>
          <p:nvPr/>
        </p:nvSpPr>
        <p:spPr>
          <a:xfrm>
            <a:off x="2078160" y="53359"/>
            <a:ext cx="6870582" cy="830997"/>
          </a:xfrm>
          <a:prstGeom prst="rect">
            <a:avLst/>
          </a:prstGeom>
          <a:noFill/>
        </p:spPr>
        <p:txBody>
          <a:bodyPr wrap="square" rtlCol="0">
            <a:spAutoFit/>
          </a:bodyPr>
          <a:lstStyle/>
          <a:p>
            <a:pPr algn="ctr"/>
            <a:r>
              <a:rPr lang="en-GB" sz="2400" b="1" dirty="0"/>
              <a:t>JULIE THOMAS</a:t>
            </a:r>
          </a:p>
          <a:p>
            <a:pPr algn="ctr"/>
            <a:r>
              <a:rPr lang="en-GB" sz="2400" b="1" dirty="0"/>
              <a:t>BA(Hons) MA (HRM) Chartered MCIPD</a:t>
            </a:r>
          </a:p>
        </p:txBody>
      </p:sp>
      <p:sp>
        <p:nvSpPr>
          <p:cNvPr id="33" name="TextBox 32"/>
          <p:cNvSpPr txBox="1"/>
          <p:nvPr/>
        </p:nvSpPr>
        <p:spPr>
          <a:xfrm>
            <a:off x="140034" y="2949826"/>
            <a:ext cx="2881810" cy="2308324"/>
          </a:xfrm>
          <a:prstGeom prst="rect">
            <a:avLst/>
          </a:prstGeom>
          <a:noFill/>
        </p:spPr>
        <p:txBody>
          <a:bodyPr wrap="square" rtlCol="0">
            <a:spAutoFit/>
          </a:bodyPr>
          <a:lstStyle/>
          <a:p>
            <a:r>
              <a:rPr lang="en-GB" sz="1600" b="1" dirty="0">
                <a:solidFill>
                  <a:schemeClr val="bg1"/>
                </a:solidFill>
              </a:rPr>
              <a:t>Interesting Fact:</a:t>
            </a:r>
          </a:p>
          <a:p>
            <a:endParaRPr lang="en-GB" sz="1600" b="1" dirty="0">
              <a:solidFill>
                <a:schemeClr val="bg1"/>
              </a:solidFill>
            </a:endParaRPr>
          </a:p>
          <a:p>
            <a:r>
              <a:rPr lang="en-GB" sz="1600" b="1" dirty="0">
                <a:solidFill>
                  <a:schemeClr val="bg1"/>
                </a:solidFill>
              </a:rPr>
              <a:t>I lived in Malaysia for a year and have an International Baccalaureate Certificate in Malay!</a:t>
            </a: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a:p>
            <a:endParaRPr lang="en-GB" sz="1600" dirty="0"/>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79524" y="1983904"/>
            <a:ext cx="1756349" cy="1207490"/>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00742" y="1792936"/>
            <a:ext cx="3048000" cy="952500"/>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03869" y="3451326"/>
            <a:ext cx="1464008" cy="1464008"/>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52064" y="2883099"/>
            <a:ext cx="2055673" cy="1438971"/>
          </a:xfrm>
          <a:prstGeom prst="rect">
            <a:avLst/>
          </a:prstGeom>
        </p:spPr>
      </p:pic>
      <p:sp>
        <p:nvSpPr>
          <p:cNvPr id="45" name="TextBox 44">
            <a:extLst>
              <a:ext uri="{FF2B5EF4-FFF2-40B4-BE49-F238E27FC236}">
                <a16:creationId xmlns:a16="http://schemas.microsoft.com/office/drawing/2014/main" id="{41075457-09C0-4393-8B57-C6E0AE69B84C}"/>
              </a:ext>
            </a:extLst>
          </p:cNvPr>
          <p:cNvSpPr txBox="1"/>
          <p:nvPr/>
        </p:nvSpPr>
        <p:spPr>
          <a:xfrm>
            <a:off x="3528193" y="1140943"/>
            <a:ext cx="4639112" cy="369332"/>
          </a:xfrm>
          <a:prstGeom prst="rect">
            <a:avLst/>
          </a:prstGeom>
          <a:noFill/>
        </p:spPr>
        <p:txBody>
          <a:bodyPr wrap="square" rtlCol="0">
            <a:spAutoFit/>
          </a:bodyPr>
          <a:lstStyle/>
          <a:p>
            <a:r>
              <a:rPr lang="en-GB" dirty="0"/>
              <a:t>Lecturer, Human Resource Management</a:t>
            </a:r>
          </a:p>
        </p:txBody>
      </p:sp>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09775" y="5452548"/>
            <a:ext cx="1905000" cy="866775"/>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52064" y="4252819"/>
            <a:ext cx="2326084" cy="1022205"/>
          </a:xfrm>
          <a:prstGeom prst="rect">
            <a:avLst/>
          </a:prstGeom>
        </p:spPr>
      </p:pic>
    </p:spTree>
    <p:extLst>
      <p:ext uri="{BB962C8B-B14F-4D97-AF65-F5344CB8AC3E}">
        <p14:creationId xmlns:p14="http://schemas.microsoft.com/office/powerpoint/2010/main" val="835575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3CDABC-957E-4EA3-9E74-DB023216C997}"/>
              </a:ext>
            </a:extLst>
          </p:cNvPr>
          <p:cNvSpPr txBox="1"/>
          <p:nvPr/>
        </p:nvSpPr>
        <p:spPr>
          <a:xfrm>
            <a:off x="1547664" y="404664"/>
            <a:ext cx="6480720" cy="4524315"/>
          </a:xfrm>
          <a:prstGeom prst="rect">
            <a:avLst/>
          </a:prstGeom>
          <a:noFill/>
        </p:spPr>
        <p:txBody>
          <a:bodyPr wrap="square" rtlCol="0">
            <a:spAutoFit/>
          </a:bodyPr>
          <a:lstStyle/>
          <a:p>
            <a:r>
              <a:rPr lang="en-GB" sz="3600" dirty="0" smtClean="0"/>
              <a:t>Within your groups find </a:t>
            </a:r>
            <a:r>
              <a:rPr lang="en-GB" sz="3600" dirty="0"/>
              <a:t>5 things you all have in common! (10 minutes).</a:t>
            </a:r>
          </a:p>
          <a:p>
            <a:endParaRPr lang="en-GB" sz="3600" dirty="0"/>
          </a:p>
          <a:p>
            <a:r>
              <a:rPr lang="en-GB" sz="3600" dirty="0"/>
              <a:t>Nominate one person to share this with the whole group.</a:t>
            </a:r>
          </a:p>
          <a:p>
            <a:r>
              <a:rPr lang="en-GB" sz="3600" dirty="0"/>
              <a:t> </a:t>
            </a:r>
          </a:p>
          <a:p>
            <a:r>
              <a:rPr lang="en-GB" sz="3600" dirty="0"/>
              <a:t>Remember to appoint a scribe!</a:t>
            </a:r>
          </a:p>
        </p:txBody>
      </p:sp>
    </p:spTree>
    <p:extLst>
      <p:ext uri="{BB962C8B-B14F-4D97-AF65-F5344CB8AC3E}">
        <p14:creationId xmlns:p14="http://schemas.microsoft.com/office/powerpoint/2010/main" val="4227199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5F81-783A-4326-9461-7FE345C6B4C2}"/>
              </a:ext>
            </a:extLst>
          </p:cNvPr>
          <p:cNvSpPr>
            <a:spLocks noGrp="1"/>
          </p:cNvSpPr>
          <p:nvPr>
            <p:ph type="title"/>
          </p:nvPr>
        </p:nvSpPr>
        <p:spPr/>
        <p:txBody>
          <a:bodyPr/>
          <a:lstStyle/>
          <a:p>
            <a:r>
              <a:rPr lang="en-GB" dirty="0"/>
              <a:t>Student Union Video</a:t>
            </a:r>
          </a:p>
        </p:txBody>
      </p:sp>
      <p:sp>
        <p:nvSpPr>
          <p:cNvPr id="3" name="Content Placeholder 2">
            <a:extLst>
              <a:ext uri="{FF2B5EF4-FFF2-40B4-BE49-F238E27FC236}">
                <a16:creationId xmlns:a16="http://schemas.microsoft.com/office/drawing/2014/main" id="{96353465-5F8A-4694-AE09-3BF55E757B78}"/>
              </a:ext>
            </a:extLst>
          </p:cNvPr>
          <p:cNvSpPr>
            <a:spLocks noGrp="1"/>
          </p:cNvSpPr>
          <p:nvPr>
            <p:ph idx="1"/>
          </p:nvPr>
        </p:nvSpPr>
        <p:spPr/>
        <p:txBody>
          <a:bodyPr/>
          <a:lstStyle/>
          <a:p>
            <a:pPr marL="0" indent="0">
              <a:buNone/>
            </a:pPr>
            <a:endParaRPr lang="en-GB" dirty="0" smtClean="0">
              <a:hlinkClick r:id="rId3"/>
            </a:endParaRPr>
          </a:p>
          <a:p>
            <a:r>
              <a:rPr lang="en-GB" dirty="0" smtClean="0">
                <a:hlinkClick r:id="rId3"/>
              </a:rPr>
              <a:t>Video Link</a:t>
            </a:r>
            <a:endParaRPr lang="en-GB" dirty="0" smtClean="0"/>
          </a:p>
          <a:p>
            <a:endParaRPr lang="en-GB" dirty="0"/>
          </a:p>
          <a:p>
            <a:r>
              <a:rPr lang="en-GB" dirty="0" smtClean="0"/>
              <a:t>2 reps – one female, one male</a:t>
            </a:r>
          </a:p>
          <a:p>
            <a:r>
              <a:rPr lang="en-GB" dirty="0" smtClean="0"/>
              <a:t>First meeting 26</a:t>
            </a:r>
            <a:r>
              <a:rPr lang="en-GB" baseline="30000" dirty="0" smtClean="0"/>
              <a:t>th</a:t>
            </a:r>
            <a:r>
              <a:rPr lang="en-GB" dirty="0" smtClean="0"/>
              <a:t> October, 10am. </a:t>
            </a:r>
            <a:endParaRPr lang="en-GB" dirty="0"/>
          </a:p>
        </p:txBody>
      </p:sp>
    </p:spTree>
    <p:extLst>
      <p:ext uri="{BB962C8B-B14F-4D97-AF65-F5344CB8AC3E}">
        <p14:creationId xmlns:p14="http://schemas.microsoft.com/office/powerpoint/2010/main" val="1977533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dirty="0"/>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10000"/>
          </a:bodyPr>
          <a:lstStyle/>
          <a:p>
            <a:r>
              <a:rPr lang="en-GB" dirty="0"/>
              <a:t>Support with academic writing</a:t>
            </a:r>
          </a:p>
          <a:p>
            <a:r>
              <a:rPr lang="en-GB" dirty="0"/>
              <a:t>Study skills</a:t>
            </a:r>
          </a:p>
          <a:p>
            <a:r>
              <a:rPr lang="en-GB" dirty="0"/>
              <a:t>Counselling </a:t>
            </a:r>
            <a:r>
              <a:rPr lang="en-GB" dirty="0" smtClean="0"/>
              <a:t>service</a:t>
            </a:r>
          </a:p>
          <a:p>
            <a:pPr marL="0" indent="0">
              <a:buNone/>
            </a:pPr>
            <a:r>
              <a:rPr lang="de-DE" dirty="0"/>
              <a:t> </a:t>
            </a:r>
            <a:br>
              <a:rPr lang="de-DE" dirty="0"/>
            </a:br>
            <a:r>
              <a:rPr lang="de-DE" dirty="0"/>
              <a:t>Email: </a:t>
            </a:r>
            <a:r>
              <a:rPr lang="de-DE" dirty="0">
                <a:hlinkClick r:id="rId3"/>
              </a:rPr>
              <a:t>studentservices@uwtsd.ac.uk</a:t>
            </a:r>
            <a:endParaRPr lang="en-GB" dirty="0"/>
          </a:p>
          <a:p>
            <a:endParaRPr lang="en-GB" dirty="0"/>
          </a:p>
          <a:p>
            <a:pPr marL="0" indent="0">
              <a:buNone/>
            </a:pPr>
            <a:r>
              <a:rPr lang="en-GB" dirty="0"/>
              <a:t>Any issues – you are welcome to contact me in the first instance.</a:t>
            </a:r>
          </a:p>
        </p:txBody>
      </p:sp>
    </p:spTree>
    <p:extLst>
      <p:ext uri="{BB962C8B-B14F-4D97-AF65-F5344CB8AC3E}">
        <p14:creationId xmlns:p14="http://schemas.microsoft.com/office/powerpoint/2010/main" val="2296219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Extenuating Circumstances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An application for extenuating circumstances may be considered if evidence is provided of:</a:t>
            </a:r>
          </a:p>
          <a:p>
            <a:pPr marL="0" indent="0">
              <a:buNone/>
            </a:pPr>
            <a:r>
              <a:rPr lang="en-GB" dirty="0"/>
              <a:t> </a:t>
            </a:r>
          </a:p>
          <a:p>
            <a:pPr lvl="0" fontAlgn="base"/>
            <a:r>
              <a:rPr lang="en-GB" dirty="0"/>
              <a:t>an immobilising illness or period of hospitalisation that would affect your ability to meet a deadline or undertake an examination;</a:t>
            </a:r>
          </a:p>
          <a:p>
            <a:pPr lvl="0" fontAlgn="base"/>
            <a:r>
              <a:rPr lang="en-GB" dirty="0"/>
              <a:t>bereavement shortly before assessment resulting from the loss of a relative or close friend;</a:t>
            </a:r>
          </a:p>
          <a:p>
            <a:pPr lvl="0" fontAlgn="base"/>
            <a:r>
              <a:rPr lang="en-GB" dirty="0"/>
              <a:t>serious personal problems (where these relate to a third party, you must provide independent evidence of the impact on you);other problems that are beyond your control which compromise your ability to meet a deadline or undertake an examination;</a:t>
            </a:r>
          </a:p>
          <a:p>
            <a:pPr lvl="0" fontAlgn="base"/>
            <a:r>
              <a:rPr lang="en-GB" dirty="0"/>
              <a:t>pressures from employers, only where study is subsidiary to employment (i.e. where your primary role is in work and your study is secondary to your work).</a:t>
            </a:r>
          </a:p>
          <a:p>
            <a:endParaRPr lang="en-GB" dirty="0"/>
          </a:p>
        </p:txBody>
      </p:sp>
    </p:spTree>
    <p:extLst>
      <p:ext uri="{BB962C8B-B14F-4D97-AF65-F5344CB8AC3E}">
        <p14:creationId xmlns:p14="http://schemas.microsoft.com/office/powerpoint/2010/main" val="2362142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323528" y="692696"/>
            <a:ext cx="6858000" cy="857250"/>
          </a:xfrm>
          <a:prstGeom prst="rect">
            <a:avLst/>
          </a:prstGeom>
        </p:spPr>
        <p:txBody>
          <a:bodyPr vert="horz" lIns="68580" tIns="34290" rIns="68580" bIns="34290" rtlCol="0" anchor="ctr">
            <a:normAutofit lnSpcReduction="1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altLang="en-US" sz="3000" b="1" dirty="0" smtClean="0">
                <a:latin typeface="Arial" panose="020B0604020202020204" pitchFamily="34" charset="0"/>
                <a:ea typeface="ＭＳ Ｐゴシック" panose="020B0600070205080204" pitchFamily="34" charset="-128"/>
                <a:cs typeface="Arial" panose="020B0604020202020204" pitchFamily="34" charset="0"/>
              </a:rPr>
              <a:t>UNFAIR PRACTICE - Simple </a:t>
            </a:r>
            <a:r>
              <a:rPr lang="en-GB" altLang="en-US" sz="3000" b="1" dirty="0">
                <a:latin typeface="Arial" panose="020B0604020202020204" pitchFamily="34" charset="0"/>
                <a:ea typeface="ＭＳ Ｐゴシック" panose="020B0600070205080204" pitchFamily="34" charset="-128"/>
                <a:cs typeface="Arial" panose="020B0604020202020204" pitchFamily="34" charset="0"/>
              </a:rPr>
              <a:t>definition</a:t>
            </a:r>
            <a:endParaRPr lang="en-GB" altLang="en-US" sz="30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Rectangle 3"/>
          <p:cNvSpPr txBox="1">
            <a:spLocks noChangeArrowheads="1"/>
          </p:cNvSpPr>
          <p:nvPr/>
        </p:nvSpPr>
        <p:spPr>
          <a:xfrm>
            <a:off x="1331640" y="2132856"/>
            <a:ext cx="6588919" cy="2632552"/>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spcBef>
                <a:spcPts val="0"/>
              </a:spcBef>
              <a:defRPr/>
            </a:pPr>
            <a:r>
              <a:rPr lang="en-GB" sz="2400" dirty="0">
                <a:latin typeface="Arial" panose="020B0604020202020204" pitchFamily="34" charset="0"/>
                <a:cs typeface="Arial" panose="020B0604020202020204" pitchFamily="34" charset="0"/>
              </a:rPr>
              <a:t>It is unfair practice to commit any act, intentional or otherwise, whereby a person may obtain for himself/herself or for another, an unpermitted advantage, which may or may not lead to a higher mark or grade than his/her abilities would otherwise secure</a:t>
            </a:r>
          </a:p>
          <a:p>
            <a:pPr marL="300038" lvl="1" indent="0">
              <a:spcBef>
                <a:spcPts val="0"/>
              </a:spcBef>
              <a:buNone/>
              <a:defRPr/>
            </a:pPr>
            <a:endParaRPr lang="en-GB" sz="2400" dirty="0">
              <a:latin typeface="Arial" panose="020B0604020202020204" pitchFamily="34" charset="0"/>
              <a:cs typeface="Arial" panose="020B0604020202020204" pitchFamily="34" charset="0"/>
            </a:endParaRPr>
          </a:p>
          <a:p>
            <a:pPr marL="300038" lvl="1" indent="0" algn="r">
              <a:spcBef>
                <a:spcPts val="0"/>
              </a:spcBef>
              <a:buNone/>
              <a:defRPr/>
            </a:pPr>
            <a:r>
              <a:rPr lang="en-GB" sz="2400" dirty="0">
                <a:latin typeface="Arial" panose="020B0604020202020204" pitchFamily="34" charset="0"/>
                <a:cs typeface="Arial" panose="020B0604020202020204" pitchFamily="34" charset="0"/>
              </a:rPr>
              <a:t>13.8.1 (2)</a:t>
            </a:r>
          </a:p>
          <a:p>
            <a:pPr marL="0" indent="0">
              <a:buNone/>
              <a:defRPr/>
            </a:pPr>
            <a:endParaRPr lang="en-GB" sz="2400" dirty="0"/>
          </a:p>
        </p:txBody>
      </p:sp>
    </p:spTree>
    <p:extLst>
      <p:ext uri="{BB962C8B-B14F-4D97-AF65-F5344CB8AC3E}">
        <p14:creationId xmlns:p14="http://schemas.microsoft.com/office/powerpoint/2010/main" val="4127545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60648"/>
            <a:ext cx="6457950" cy="969771"/>
          </a:xfrm>
        </p:spPr>
        <p:txBody>
          <a:bodyPr>
            <a:normAutofit fontScale="90000"/>
          </a:bodyPr>
          <a:lstStyle/>
          <a:p>
            <a:pPr algn="ctr"/>
            <a:r>
              <a:rPr lang="en-GB" dirty="0" smtClean="0"/>
              <a:t>As a Student you Need to</a:t>
            </a:r>
            <a:endParaRPr lang="en-GB" dirty="0"/>
          </a:p>
        </p:txBody>
      </p:sp>
      <p:sp>
        <p:nvSpPr>
          <p:cNvPr id="3" name="Content Placeholder 2"/>
          <p:cNvSpPr>
            <a:spLocks noGrp="1"/>
          </p:cNvSpPr>
          <p:nvPr>
            <p:ph idx="1"/>
          </p:nvPr>
        </p:nvSpPr>
        <p:spPr>
          <a:xfrm>
            <a:off x="899592" y="1412776"/>
            <a:ext cx="7584621" cy="3750673"/>
          </a:xfrm>
        </p:spPr>
        <p:txBody>
          <a:bodyPr>
            <a:noAutofit/>
          </a:bodyPr>
          <a:lstStyle/>
          <a:p>
            <a:pPr marL="0" indent="0">
              <a:buNone/>
            </a:pPr>
            <a:r>
              <a:rPr lang="en-GB" sz="1800" b="1" dirty="0"/>
              <a:t>Address</a:t>
            </a:r>
          </a:p>
          <a:p>
            <a:r>
              <a:rPr lang="en-GB" sz="1800" dirty="0"/>
              <a:t>Improve your study skills – </a:t>
            </a:r>
            <a:r>
              <a:rPr lang="en-GB" sz="1800" b="1" dirty="0" smtClean="0"/>
              <a:t>referencing correctly, paraphrasing</a:t>
            </a:r>
            <a:endParaRPr lang="en-GB" sz="1800" dirty="0"/>
          </a:p>
          <a:p>
            <a:r>
              <a:rPr lang="en-GB" sz="1800" dirty="0"/>
              <a:t>Understand </a:t>
            </a:r>
            <a:r>
              <a:rPr lang="en-GB" sz="1800" dirty="0"/>
              <a:t>what is expected at your level of </a:t>
            </a:r>
            <a:r>
              <a:rPr lang="en-GB" sz="1800" dirty="0"/>
              <a:t>study</a:t>
            </a:r>
            <a:endParaRPr lang="en-GB" sz="1800" dirty="0"/>
          </a:p>
          <a:p>
            <a:pPr marL="0" indent="0">
              <a:buNone/>
            </a:pPr>
            <a:endParaRPr lang="en-GB" sz="1800" dirty="0"/>
          </a:p>
          <a:p>
            <a:pPr marL="0" indent="0">
              <a:buNone/>
            </a:pPr>
            <a:r>
              <a:rPr lang="en-GB" sz="1800" b="1" dirty="0"/>
              <a:t>DON’T</a:t>
            </a:r>
            <a:endParaRPr lang="en-GB" sz="1800" b="1" dirty="0"/>
          </a:p>
          <a:p>
            <a:r>
              <a:rPr lang="en-GB" sz="1800" dirty="0"/>
              <a:t>Don’t make a false impression of your capabilities </a:t>
            </a:r>
          </a:p>
          <a:p>
            <a:r>
              <a:rPr lang="en-GB" sz="1800" dirty="0"/>
              <a:t>Don’t cut and paste – write it as you understand it.</a:t>
            </a:r>
          </a:p>
          <a:p>
            <a:pPr marL="0" indent="0">
              <a:buNone/>
            </a:pPr>
            <a:endParaRPr lang="en-GB" sz="1800" dirty="0"/>
          </a:p>
          <a:p>
            <a:pPr marL="0" indent="0">
              <a:buNone/>
            </a:pPr>
            <a:r>
              <a:rPr lang="en-GB" sz="1800" b="1" dirty="0"/>
              <a:t>AVOID</a:t>
            </a:r>
            <a:r>
              <a:rPr lang="en-GB" sz="1800" dirty="0"/>
              <a:t> </a:t>
            </a:r>
          </a:p>
          <a:p>
            <a:r>
              <a:rPr lang="en-GB" sz="1800" dirty="0"/>
              <a:t>Avoid the </a:t>
            </a:r>
            <a:r>
              <a:rPr lang="en-GB" sz="1800" dirty="0"/>
              <a:t>allegation of unfair practice</a:t>
            </a:r>
            <a:endParaRPr lang="en-GB" sz="1800" dirty="0"/>
          </a:p>
          <a:p>
            <a:r>
              <a:rPr lang="en-GB" sz="1800" dirty="0"/>
              <a:t>Avoid resulting </a:t>
            </a:r>
            <a:r>
              <a:rPr lang="en-GB" sz="1800" dirty="0"/>
              <a:t>penalties</a:t>
            </a:r>
            <a:endParaRPr lang="en-GB" sz="1800" dirty="0"/>
          </a:p>
          <a:p>
            <a:endParaRPr lang="en-GB" sz="1800" dirty="0"/>
          </a:p>
        </p:txBody>
      </p:sp>
    </p:spTree>
    <p:extLst>
      <p:ext uri="{BB962C8B-B14F-4D97-AF65-F5344CB8AC3E}">
        <p14:creationId xmlns:p14="http://schemas.microsoft.com/office/powerpoint/2010/main" val="4054272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60648"/>
            <a:ext cx="6457950" cy="969771"/>
          </a:xfrm>
        </p:spPr>
        <p:txBody>
          <a:bodyPr/>
          <a:lstStyle/>
          <a:p>
            <a:pPr algn="ctr"/>
            <a:r>
              <a:rPr lang="en-GB" dirty="0" smtClean="0"/>
              <a:t>Expectations</a:t>
            </a:r>
            <a:endParaRPr lang="en-GB" dirty="0"/>
          </a:p>
        </p:txBody>
      </p:sp>
      <p:sp>
        <p:nvSpPr>
          <p:cNvPr id="3" name="Content Placeholder 2"/>
          <p:cNvSpPr>
            <a:spLocks noGrp="1"/>
          </p:cNvSpPr>
          <p:nvPr>
            <p:ph idx="1"/>
          </p:nvPr>
        </p:nvSpPr>
        <p:spPr>
          <a:xfrm>
            <a:off x="586078" y="1230419"/>
            <a:ext cx="7805057" cy="3854765"/>
          </a:xfrm>
        </p:spPr>
        <p:txBody>
          <a:bodyPr>
            <a:normAutofit lnSpcReduction="10000"/>
          </a:bodyPr>
          <a:lstStyle/>
          <a:p>
            <a:endParaRPr lang="en-GB" sz="1800" dirty="0"/>
          </a:p>
          <a:p>
            <a:pPr marL="0" indent="0">
              <a:buNone/>
            </a:pPr>
            <a:r>
              <a:rPr lang="en-GB" sz="2400" b="1" dirty="0"/>
              <a:t>Individual and group assessment expectations - When</a:t>
            </a:r>
            <a:r>
              <a:rPr lang="en-GB" sz="2400" dirty="0"/>
              <a:t>?</a:t>
            </a:r>
          </a:p>
          <a:p>
            <a:pPr marL="0" indent="0">
              <a:buNone/>
            </a:pPr>
            <a:endParaRPr lang="en-GB" sz="2400" dirty="0"/>
          </a:p>
          <a:p>
            <a:r>
              <a:rPr lang="en-GB" sz="2400" dirty="0"/>
              <a:t>If you are working closely </a:t>
            </a:r>
            <a:r>
              <a:rPr lang="en-GB" sz="2400" dirty="0"/>
              <a:t>with an individual – </a:t>
            </a:r>
            <a:r>
              <a:rPr lang="en-GB" sz="2400" dirty="0"/>
              <a:t>do not produce the same material instead </a:t>
            </a:r>
            <a:r>
              <a:rPr lang="en-GB" sz="2400" dirty="0" smtClean="0"/>
              <a:t>write/present material in your own words</a:t>
            </a:r>
            <a:endParaRPr lang="en-GB" sz="2400" dirty="0"/>
          </a:p>
          <a:p>
            <a:endParaRPr lang="en-GB" sz="2400" dirty="0"/>
          </a:p>
          <a:p>
            <a:r>
              <a:rPr lang="en-GB" sz="2400" dirty="0"/>
              <a:t>Don’t produce a joint answer – </a:t>
            </a:r>
            <a:r>
              <a:rPr lang="en-GB" sz="2400" dirty="0"/>
              <a:t>as that simply represents </a:t>
            </a:r>
            <a:r>
              <a:rPr lang="en-GB" sz="2400" dirty="0"/>
              <a:t>an unfair advantage</a:t>
            </a:r>
          </a:p>
          <a:p>
            <a:pPr marL="0" indent="0">
              <a:buNone/>
            </a:pPr>
            <a:endParaRPr lang="en-GB" sz="1800" dirty="0"/>
          </a:p>
        </p:txBody>
      </p:sp>
    </p:spTree>
    <p:extLst>
      <p:ext uri="{BB962C8B-B14F-4D97-AF65-F5344CB8AC3E}">
        <p14:creationId xmlns:p14="http://schemas.microsoft.com/office/powerpoint/2010/main" val="536058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Quoting someone</a:t>
            </a:r>
            <a:br>
              <a:rPr lang="en-GB" dirty="0"/>
            </a:br>
            <a:endParaRPr lang="en-GB" dirty="0"/>
          </a:p>
        </p:txBody>
      </p:sp>
      <p:sp>
        <p:nvSpPr>
          <p:cNvPr id="3" name="Content Placeholder 2"/>
          <p:cNvSpPr>
            <a:spLocks noGrp="1"/>
          </p:cNvSpPr>
          <p:nvPr>
            <p:ph idx="1"/>
          </p:nvPr>
        </p:nvSpPr>
        <p:spPr>
          <a:xfrm>
            <a:off x="514350" y="1417638"/>
            <a:ext cx="7339693" cy="4103626"/>
          </a:xfrm>
        </p:spPr>
        <p:txBody>
          <a:bodyPr>
            <a:normAutofit/>
          </a:bodyPr>
          <a:lstStyle/>
          <a:p>
            <a:r>
              <a:rPr lang="en-GB" sz="2000" dirty="0"/>
              <a:t>If you are inserting one sentence it appears in quotes in the text </a:t>
            </a:r>
            <a:r>
              <a:rPr lang="en-GB" sz="2000" dirty="0"/>
              <a:t>but if </a:t>
            </a:r>
            <a:r>
              <a:rPr lang="en-GB" sz="2000" dirty="0"/>
              <a:t>it is more than one sentence you indent the quoted </a:t>
            </a:r>
            <a:r>
              <a:rPr lang="en-GB" sz="2000" dirty="0"/>
              <a:t>paragraph.</a:t>
            </a:r>
          </a:p>
          <a:p>
            <a:endParaRPr lang="en-GB" sz="2000" dirty="0"/>
          </a:p>
          <a:p>
            <a:endParaRPr lang="en-GB" sz="2000" dirty="0"/>
          </a:p>
          <a:p>
            <a:r>
              <a:rPr lang="en-GB" sz="2000" dirty="0"/>
              <a:t>‘Replace missing text with three dots inside square brackets […] , so there it is</a:t>
            </a:r>
            <a:r>
              <a:rPr lang="en-GB" sz="2000" dirty="0"/>
              <a:t>’</a:t>
            </a:r>
            <a:endParaRPr lang="en-GB" sz="2000" dirty="0"/>
          </a:p>
          <a:p>
            <a:endParaRPr lang="en-GB" sz="2000" dirty="0"/>
          </a:p>
          <a:p>
            <a:r>
              <a:rPr lang="en-GB" sz="2000" dirty="0"/>
              <a:t>References should include the author, the year the material was published and the page number.</a:t>
            </a:r>
            <a:endParaRPr lang="en-GB" sz="2000" dirty="0"/>
          </a:p>
          <a:p>
            <a:endParaRPr lang="en-GB" sz="1800" dirty="0"/>
          </a:p>
        </p:txBody>
      </p:sp>
    </p:spTree>
    <p:extLst>
      <p:ext uri="{BB962C8B-B14F-4D97-AF65-F5344CB8AC3E}">
        <p14:creationId xmlns:p14="http://schemas.microsoft.com/office/powerpoint/2010/main" val="4044755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1986" y="908720"/>
            <a:ext cx="6906986" cy="830978"/>
          </a:xfrm>
        </p:spPr>
        <p:txBody>
          <a:bodyPr>
            <a:normAutofit fontScale="90000"/>
          </a:bodyPr>
          <a:lstStyle/>
          <a:p>
            <a:pPr algn="ctr"/>
            <a:r>
              <a:rPr lang="en-GB" dirty="0"/>
              <a:t>Develop good academic practice</a:t>
            </a:r>
            <a:br>
              <a:rPr lang="en-GB" dirty="0"/>
            </a:br>
            <a:endParaRPr lang="en-GB" dirty="0"/>
          </a:p>
        </p:txBody>
      </p:sp>
      <p:sp>
        <p:nvSpPr>
          <p:cNvPr id="3" name="Content Placeholder 2"/>
          <p:cNvSpPr>
            <a:spLocks noGrp="1"/>
          </p:cNvSpPr>
          <p:nvPr>
            <p:ph idx="1"/>
          </p:nvPr>
        </p:nvSpPr>
        <p:spPr>
          <a:xfrm>
            <a:off x="587829" y="2204864"/>
            <a:ext cx="8115300" cy="2664296"/>
          </a:xfrm>
        </p:spPr>
        <p:txBody>
          <a:bodyPr>
            <a:normAutofit/>
          </a:bodyPr>
          <a:lstStyle/>
          <a:p>
            <a:pPr marL="342900" lvl="1" indent="0">
              <a:buNone/>
            </a:pPr>
            <a:r>
              <a:rPr lang="en-GB" sz="2400" b="1" dirty="0"/>
              <a:t>DO</a:t>
            </a:r>
          </a:p>
          <a:p>
            <a:pPr lvl="1"/>
            <a:r>
              <a:rPr lang="en-GB" sz="2400" dirty="0"/>
              <a:t>Cite </a:t>
            </a:r>
            <a:r>
              <a:rPr lang="en-GB" sz="2400" dirty="0"/>
              <a:t>references and </a:t>
            </a:r>
            <a:r>
              <a:rPr lang="en-GB" sz="2400" dirty="0"/>
              <a:t>sources</a:t>
            </a:r>
          </a:p>
          <a:p>
            <a:pPr lvl="1"/>
            <a:endParaRPr lang="en-GB" sz="2400" dirty="0"/>
          </a:p>
          <a:p>
            <a:pPr marL="342900" lvl="1" indent="0">
              <a:buNone/>
            </a:pPr>
            <a:r>
              <a:rPr lang="en-GB" sz="2400" b="1" dirty="0"/>
              <a:t>DON’T</a:t>
            </a:r>
            <a:endParaRPr lang="en-GB" sz="2400" b="1" dirty="0"/>
          </a:p>
          <a:p>
            <a:pPr lvl="1"/>
            <a:r>
              <a:rPr lang="en-GB" sz="2400" dirty="0"/>
              <a:t>Don’t put your whole degree at </a:t>
            </a:r>
            <a:r>
              <a:rPr lang="en-GB" sz="2400" dirty="0" smtClean="0"/>
              <a:t>risk</a:t>
            </a:r>
            <a:endParaRPr lang="en-GB" sz="2400" dirty="0"/>
          </a:p>
          <a:p>
            <a:endParaRPr lang="en-GB" sz="1800" dirty="0"/>
          </a:p>
          <a:p>
            <a:endParaRPr lang="en-GB" sz="1800" dirty="0"/>
          </a:p>
        </p:txBody>
      </p:sp>
    </p:spTree>
    <p:extLst>
      <p:ext uri="{BB962C8B-B14F-4D97-AF65-F5344CB8AC3E}">
        <p14:creationId xmlns:p14="http://schemas.microsoft.com/office/powerpoint/2010/main" val="12032008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fontScale="70000" lnSpcReduction="20000"/>
          </a:bodyPr>
          <a:lstStyle/>
          <a:p>
            <a:pPr marL="0" lvl="0" indent="0" fontAlgn="base">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AIM(S)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introduce students to strategies for effective team working.</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develop students awareness of the range of communication skills integral to success within the workplace</a:t>
            </a:r>
            <a:r>
              <a:rPr lang="en-GB" dirty="0" smtClean="0">
                <a:latin typeface="Calibri" pitchFamily="34" charset="0"/>
                <a:ea typeface="Times New Roman" pitchFamily="18" charset="0"/>
                <a:cs typeface="Arial" pitchFamily="34" charset="0"/>
              </a:rPr>
              <a:t>.</a:t>
            </a:r>
          </a:p>
          <a:p>
            <a:pPr marL="0" lvl="0" indent="0" eaLnBrk="0" fontAlgn="base" hangingPunct="0">
              <a:spcBef>
                <a:spcPct val="0"/>
              </a:spcBef>
              <a:spcAft>
                <a:spcPct val="0"/>
              </a:spcAft>
              <a:buFontTx/>
              <a:buChar char="•"/>
              <a:tabLst>
                <a:tab pos="457200" algn="l"/>
                <a:tab pos="914400" algn="l"/>
                <a:tab pos="1371600" algn="l"/>
                <a:tab pos="1828800" algn="l"/>
              </a:tabLst>
            </a:pP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LEARNING OUTCOMES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dirty="0" smtClean="0">
                <a:latin typeface="Calibri" pitchFamily="34" charset="0"/>
                <a:ea typeface="Times New Roman" pitchFamily="18" charset="0"/>
                <a:cs typeface="Arial" pitchFamily="34" charset="0"/>
              </a:rPr>
              <a:t>Upon the successful completion of this module, the student will be able to:</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Apply the main theories relating to group dynamics, team working and communication to their own workplace examples.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Prepare and deliver a short presentation within a team working context. </a:t>
            </a:r>
            <a:endParaRPr lang="en-GB" dirty="0" smtClean="0">
              <a:latin typeface="Arial" pitchFamily="34" charset="0"/>
              <a:ea typeface="Times New Roman" pitchFamily="18"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b="1" dirty="0" smtClean="0">
                <a:latin typeface="Calibri" pitchFamily="34" charset="0"/>
                <a:ea typeface="Times New Roman" pitchFamily="18" charset="0"/>
                <a:cs typeface="Arial" pitchFamily="34" charset="0"/>
              </a:rPr>
              <a:t>READING</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Your tutor will also provide links to relevant articles on Moodle, which you will be expected to read and discuss as part of your weekly learning activities.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endParaRPr lang="en-GB" sz="4000" dirty="0" smtClean="0">
              <a:latin typeface="Arial" pitchFamily="34" charset="0"/>
              <a:cs typeface="Arial" pitchFamily="34" charset="0"/>
            </a:endParaRP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a:t>
            </a:r>
            <a:r>
              <a:rPr lang="en-GB" dirty="0" smtClean="0"/>
              <a:t>communication</a:t>
            </a:r>
          </a:p>
          <a:p>
            <a:r>
              <a:rPr lang="en-GB" dirty="0" smtClean="0"/>
              <a:t>Assessments:</a:t>
            </a:r>
            <a:endParaRPr lang="en-GB" dirty="0"/>
          </a:p>
          <a:p>
            <a:pPr marL="0" indent="0">
              <a:buNone/>
            </a:pPr>
            <a:r>
              <a:rPr lang="en-GB" dirty="0" smtClean="0"/>
              <a:t>Written </a:t>
            </a:r>
            <a:r>
              <a:rPr lang="en-GB" dirty="0"/>
              <a:t>Assignment and </a:t>
            </a:r>
            <a:r>
              <a:rPr lang="en-GB" dirty="0" smtClean="0"/>
              <a:t>Presentation</a:t>
            </a:r>
            <a:endParaRPr lang="en-GB" dirty="0"/>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a:bodyPr>
          <a:lstStyle/>
          <a:p>
            <a:pPr marL="119062" indent="0">
              <a:buNone/>
              <a:defRPr/>
            </a:pPr>
            <a:r>
              <a:rPr lang="en-GB" b="1" dirty="0">
                <a:latin typeface="Arial" panose="020B0604020202020204" pitchFamily="34" charset="0"/>
                <a:cs typeface="Arial" panose="020B0604020202020204" pitchFamily="34" charset="0"/>
              </a:rPr>
              <a:t>EXERCISE </a:t>
            </a: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10-15</a:t>
            </a: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Minutes</a:t>
            </a:r>
            <a:endParaRPr lang="en-GB" b="1" dirty="0">
              <a:latin typeface="Arial" panose="020B0604020202020204" pitchFamily="34" charset="0"/>
              <a:cs typeface="Arial" panose="020B0604020202020204" pitchFamily="34" charset="0"/>
            </a:endParaRP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a:t>
            </a:r>
            <a:r>
              <a:rPr lang="en-GB" dirty="0" smtClean="0">
                <a:latin typeface="Arial" panose="020B0604020202020204" pitchFamily="34" charset="0"/>
                <a:cs typeface="Arial" panose="020B0604020202020204" pitchFamily="34" charset="0"/>
              </a:rPr>
              <a:t>groups </a:t>
            </a:r>
            <a:r>
              <a:rPr lang="en-GB" dirty="0">
                <a:latin typeface="Arial" panose="020B0604020202020204" pitchFamily="34" charset="0"/>
                <a:cs typeface="Arial" panose="020B0604020202020204" pitchFamily="34" charset="0"/>
              </a:rPr>
              <a:t>‘explain’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a:t>
            </a:r>
            <a:r>
              <a:rPr lang="en-GB" dirty="0" smtClean="0">
                <a:latin typeface="Arial" panose="020B0604020202020204" pitchFamily="34" charset="0"/>
                <a:cs typeface="Arial" panose="020B0604020202020204" pitchFamily="34" charset="0"/>
              </a:rPr>
              <a:t>a consensus present </a:t>
            </a:r>
            <a:r>
              <a:rPr lang="en-GB" dirty="0">
                <a:latin typeface="Arial" panose="020B0604020202020204" pitchFamily="34" charset="0"/>
                <a:cs typeface="Arial" panose="020B0604020202020204" pitchFamily="34" charset="0"/>
              </a:rPr>
              <a:t>your findings to the </a:t>
            </a:r>
            <a:r>
              <a:rPr lang="en-GB" dirty="0" smtClean="0">
                <a:latin typeface="Arial" panose="020B0604020202020204" pitchFamily="34" charset="0"/>
                <a:cs typeface="Arial" panose="020B0604020202020204" pitchFamily="34" charset="0"/>
              </a:rPr>
              <a:t>rest of the class.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3"/>
              </a:rPr>
              <a:t>https://youtu.be/1iayUeiP2gM</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5"/>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2547937" y="2215356"/>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purl.org/dc/dcmitype/"/>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2757</TotalTime>
  <Words>3456</Words>
  <Application>Microsoft Office PowerPoint</Application>
  <PresentationFormat>On-screen Show (4:3)</PresentationFormat>
  <Paragraphs>348</Paragraphs>
  <Slides>36</Slides>
  <Notes>36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ＭＳ Ｐゴシック</vt:lpstr>
      <vt:lpstr>Arial</vt:lpstr>
      <vt:lpstr>Calibri</vt:lpstr>
      <vt:lpstr>Corbel</vt:lpstr>
      <vt:lpstr>Myriad Pro</vt:lpstr>
      <vt:lpstr>Times New Roman</vt:lpstr>
      <vt:lpstr>20140311PresentationUWTSDTemplate</vt:lpstr>
      <vt:lpstr>CertHE Skills for the Workplace Module: BMSK4002</vt:lpstr>
      <vt:lpstr>Overview of Workshop</vt:lpstr>
      <vt:lpstr>PowerPoint Presentation</vt:lpstr>
      <vt:lpstr>PowerPoint Presentation</vt:lpstr>
      <vt:lpstr>Student Union Video</vt:lpstr>
      <vt:lpstr>Student Support Services</vt:lpstr>
      <vt:lpstr>Extenuating Circumstances</vt:lpstr>
      <vt:lpstr>PowerPoint Presentation</vt:lpstr>
      <vt:lpstr>As a Student you Need to</vt:lpstr>
      <vt:lpstr>Expectations</vt:lpstr>
      <vt:lpstr>Quoting someone </vt:lpstr>
      <vt:lpstr>Develop good academic practice </vt:lpstr>
      <vt:lpstr>PowerPoint Presentation</vt:lpstr>
      <vt:lpstr>Introduction to the Module</vt:lpstr>
      <vt:lpstr>What is a Team?</vt:lpstr>
      <vt:lpstr>PowerPoint Presentation</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What issues can affect relationship building?</vt:lpstr>
      <vt:lpstr>Exercise – 10 mins</vt:lpstr>
      <vt:lpstr>So, what makes an effective team?</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65</cp:revision>
  <cp:lastPrinted>2018-09-24T10:47:38Z</cp:lastPrinted>
  <dcterms:created xsi:type="dcterms:W3CDTF">2015-04-14T15:21:28Z</dcterms:created>
  <dcterms:modified xsi:type="dcterms:W3CDTF">2018-09-24T10:47:40Z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