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4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Calibri (MS)" charset="1" panose="020F0502020204030204"/>
      <p:regular r:id="rId27"/>
    </p:embeddedFont>
    <p:embeddedFont>
      <p:font typeface="Calibri (MS) Bold" charset="1" panose="020F0702030404030204"/>
      <p:regular r:id="rId28"/>
    </p:embeddedFont>
    <p:embeddedFont>
      <p:font typeface="Rosario Bold" charset="1" panose="02000503060000020004"/>
      <p:regular r:id="rId30"/>
    </p:embeddedFont>
    <p:embeddedFont>
      <p:font typeface="Rosario" charset="1" panose="02000503040000020003"/>
      <p:regular r:id="rId31"/>
    </p:embeddedFont>
    <p:embeddedFont>
      <p:font typeface="Rosario Italics" charset="1" panose="02000506050000020003"/>
      <p:regular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notesMasters/notesMaster1.xml" Type="http://schemas.openxmlformats.org/officeDocument/2006/relationships/notesMaster"/><Relationship Id="rId25" Target="theme/theme2.xml" Type="http://schemas.openxmlformats.org/officeDocument/2006/relationships/theme"/><Relationship Id="rId26" Target="notesSlides/notesSlide1.xml" Type="http://schemas.openxmlformats.org/officeDocument/2006/relationships/notesSlide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notesSlides/notesSlide2.xml" Type="http://schemas.openxmlformats.org/officeDocument/2006/relationships/notesSlide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notesSlides/notesSlide3.xml" Type="http://schemas.openxmlformats.org/officeDocument/2006/relationships/notesSlide"/><Relationship Id="rId33" Target="notesSlides/notesSlide4.xml" Type="http://schemas.openxmlformats.org/officeDocument/2006/relationships/notesSlide"/><Relationship Id="rId34" Target="notesSlides/notesSlide5.xml" Type="http://schemas.openxmlformats.org/officeDocument/2006/relationships/notesSlide"/><Relationship Id="rId35" Target="notesSlides/notesSlide6.xml" Type="http://schemas.openxmlformats.org/officeDocument/2006/relationships/notesSlide"/><Relationship Id="rId36" Target="notesSlides/notesSlide7.xml" Type="http://schemas.openxmlformats.org/officeDocument/2006/relationships/notesSlide"/><Relationship Id="rId37" Target="notesSlides/notesSlide8.xml" Type="http://schemas.openxmlformats.org/officeDocument/2006/relationships/notesSlide"/><Relationship Id="rId38" Target="fonts/font38.fntdata" Type="http://schemas.openxmlformats.org/officeDocument/2006/relationships/font"/><Relationship Id="rId39" Target="notesSlides/notesSlide9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10.xml" Type="http://schemas.openxmlformats.org/officeDocument/2006/relationships/notesSlide"/><Relationship Id="rId41" Target="notesSlides/notesSlide11.xml" Type="http://schemas.openxmlformats.org/officeDocument/2006/relationships/notesSlide"/><Relationship Id="rId42" Target="notesSlides/notesSlide12.xml" Type="http://schemas.openxmlformats.org/officeDocument/2006/relationships/notesSlide"/><Relationship Id="rId43" Target="notesSlides/notesSlide13.xml" Type="http://schemas.openxmlformats.org/officeDocument/2006/relationships/notesSlide"/><Relationship Id="rId44" Target="notesSlides/notesSlide14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Week 7</a:t>
            </a:r>
          </a:p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 and objectives 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These skills are essential to this area of learning and can also be developed across the curriculum.  </a:t>
            </a:r>
          </a:p>
          <a:p>
            <a:r>
              <a:rPr lang="en-US"/>
              <a:t>Important to understand that these skills are built on throughout the FP – get more complex as phase progresses.  </a:t>
            </a:r>
          </a:p>
          <a:p>
            <a:r>
              <a:rPr lang="en-US"/>
              <a:t>All skills are linked closely with science.  </a:t>
            </a:r>
          </a:p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– areas – big emphasis on locality and being educated about local areas.  Compare local area with other areas = weather climates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Visiting contrasting places; this develops skills of enquiry eg. Visiting a stony beach and a sandy beach.  </a:t>
            </a:r>
          </a:p>
          <a:p>
            <a:r>
              <a:rPr lang="en-US"/>
              <a:t/>
            </a:r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Hutt – draws on Piagetian principles. She categorised play into three categories.</a:t>
            </a:r>
          </a:p>
          <a:p>
            <a:r>
              <a:rPr lang="en-US"/>
              <a:t/>
            </a:r>
          </a:p>
          <a:p>
            <a:r>
              <a:rPr lang="en-US"/>
              <a:t>Ludic play/behaviour allows children to make understanding their own (much like Piaget’s accommodation and assimilation – children’s cognitive task is to adjust the acquisition of new understandings  in such a way they can make use of the information) – example = A child seeing a zebra for the first time and calling it a horse. The child assimilates this information into her schema for a horse. When the child accommodates information, she takes into consideration the different properties of a zebra compared to a horse, perhaps calling a zebra a horse with stripes. When she eventually learns the name of zebra, she has accommodated this information.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Play is a tool for allowing children to explore, while they explore they engage themselves in purposeful interest that subconsciously relates to science </a:t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Driver (1983) - framework of learning that acquired through the epistemic behaviours of problem solving, exploration and use of materials and skills: </a:t>
            </a:r>
          </a:p>
          <a:p>
            <a:r>
              <a:rPr lang="en-US"/>
              <a:t/>
            </a:r>
          </a:p>
          <a:p>
            <a:r>
              <a:rPr lang="en-US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r>
              <a:rPr lang="en-US"/>
              <a:t/>
            </a:r>
          </a:p>
          <a:p>
            <a:r>
              <a:rPr lang="en-US"/>
              <a:t>main principles</a:t>
            </a:r>
          </a:p>
          <a:p>
            <a:r>
              <a:rPr lang="en-US"/>
              <a:t/>
            </a:r>
          </a:p>
          <a:p>
            <a:r>
              <a:rPr lang="en-US"/>
              <a:t>One idea - Constructing and testing bridges made of blocks .</a:t>
            </a:r>
          </a:p>
          <a:p>
            <a:r>
              <a:rPr lang="en-US"/>
              <a:t>Idea – working and playing  with their peers.</a:t>
            </a:r>
          </a:p>
          <a:p>
            <a:r>
              <a:rPr lang="en-US"/>
              <a:t>Experimentation – playing sinking and floating in the water tray with different objects (why do some smaller items sink and bigger items float – the properties of the object).</a:t>
            </a:r>
          </a:p>
          <a:p>
            <a:r>
              <a:rPr lang="en-US"/>
              <a:t>Neither adults or children are able to develop an understanding of a concept without engaging in first hand experiences</a:t>
            </a:r>
          </a:p>
          <a:p>
            <a:r>
              <a:rPr lang="en-US"/>
              <a:t/>
            </a:r>
          </a:p>
          <a:p>
            <a:r>
              <a:rPr lang="en-US"/>
              <a:t>Link to Bruner’s Sprial Curriculum theory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Driver (1983) - framework of learning that acquired through the epistemic behaviours of problem solving, exploration and use of materials and skills: </a:t>
            </a:r>
          </a:p>
          <a:p>
            <a:r>
              <a:rPr lang="en-US"/>
              <a:t/>
            </a:r>
          </a:p>
          <a:p>
            <a:r>
              <a:rPr lang="en-US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r>
              <a:rPr lang="en-US"/>
              <a:t/>
            </a:r>
          </a:p>
          <a:p>
            <a:r>
              <a:rPr lang="en-US"/>
              <a:t>main principles</a:t>
            </a:r>
          </a:p>
          <a:p>
            <a:r>
              <a:rPr lang="en-US"/>
              <a:t/>
            </a:r>
          </a:p>
          <a:p>
            <a:r>
              <a:rPr lang="en-US"/>
              <a:t>One idea - Constructing and testing bridges made of blocks .</a:t>
            </a:r>
          </a:p>
          <a:p>
            <a:r>
              <a:rPr lang="en-US"/>
              <a:t>Idea – working and playing  with their peers.</a:t>
            </a:r>
          </a:p>
          <a:p>
            <a:r>
              <a:rPr lang="en-US"/>
              <a:t>Experimentation – playing sinking and floating in the water tray with different objects (why do some smaller items sink and bigger items float – the properties of the object).</a:t>
            </a:r>
          </a:p>
          <a:p>
            <a:r>
              <a:rPr lang="en-US"/>
              <a:t>Neither adults or children are able to develop an understanding of a concept without engaging in first hand experiences</a:t>
            </a:r>
          </a:p>
          <a:p>
            <a:r>
              <a:rPr lang="en-US"/>
              <a:t/>
            </a:r>
          </a:p>
          <a:p>
            <a:r>
              <a:rPr lang="en-US"/>
              <a:t>Link with Bruner’s Spiral Curriculum theory</a:t>
            </a:r>
          </a:p>
          <a:p>
            <a:r>
              <a:rPr lang="en-US"/>
              <a:t/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‘left and right’ brained thinking patterns – ‘haven't got a scientific brain’ – each of us have a dominant brain side – right brain = more creative.  - </a:t>
            </a:r>
          </a:p>
          <a:p>
            <a:r>
              <a:rPr lang="en-US"/>
              <a:t/>
            </a:r>
          </a:p>
          <a:p>
            <a:r>
              <a:rPr lang="en-US"/>
              <a:t>recent studies have shown that the brain behaves like a computer that forges links between neurons to increase the number of pathways that electric signals can travel.  - more children’s brains are stimulated the more complex their neural networks become – learning is the creation of networks (better brain we have). – a lack of stimulation = poorer brain we have.</a:t>
            </a:r>
          </a:p>
          <a:p>
            <a:r>
              <a:rPr lang="en-US"/>
              <a:t/>
            </a:r>
          </a:p>
          <a:p>
            <a:r>
              <a:rPr lang="en-US"/>
              <a:t>Emotional encoding – if children feel good about themselves they will learn more – play is an enjoyable activity and therefore children are likely to learn more when they are playing .</a:t>
            </a:r>
          </a:p>
          <a:p>
            <a:r>
              <a:rPr lang="en-US"/>
              <a:t>14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boys and girls play differently and generally tend to have different interests- this could mean that they are acquiring different scientific ideas through play.</a:t>
            </a:r>
          </a:p>
          <a:p>
            <a:r>
              <a:rPr lang="en-US"/>
              <a:t/>
            </a:r>
          </a:p>
          <a:p>
            <a:r>
              <a:rPr lang="en-US"/>
              <a:t>Girls = learn more about biological  and chemical concepts = role play area = mixing, drying, heating, - boys not interested in this area or if they are  - they are often bossed about by girls and loose interest.  </a:t>
            </a:r>
          </a:p>
          <a:p>
            <a:r>
              <a:rPr lang="en-US"/>
              <a:t/>
            </a:r>
          </a:p>
          <a:p>
            <a:r>
              <a:rPr lang="en-US"/>
              <a:t>Boys = forces and movements = cars and construction activities and wheeled toys outdoors. – girls when playing with equipment tend to prefer ‘fixed’ equipment and do not tend to modify equipment as boys do = think of child and aeroplane (made out of any object).  = as this type of play is identified more (by practitioners) like scientific play than role-play then science is typically seen as more of a ‘boys’ area of the curriculum.  </a:t>
            </a:r>
          </a:p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3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https://hwb.gov.wales/curriculum-for-wales/science-and-technology/descriptions-of-learning/" TargetMode="External" Type="http://schemas.openxmlformats.org/officeDocument/2006/relationships/hyperlink"/><Relationship Id="rId4" Target="../media/image2.jpeg" Type="http://schemas.openxmlformats.org/officeDocument/2006/relationships/image"/><Relationship Id="rId5" Target="../media/image4.png" Type="http://schemas.openxmlformats.org/officeDocument/2006/relationships/image"/><Relationship Id="rId6" Target="https://hwb.gov.wales/cwricwlwm-i-gymru/gwyddoniaeth-a-thechnoleg/disgrifiadau-dysgu/" TargetMode="External" Type="http://schemas.openxmlformats.org/officeDocument/2006/relationships/hyperlink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5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2.jpeg" Type="http://schemas.openxmlformats.org/officeDocument/2006/relationships/image"/><Relationship Id="rId4" Target="../media/image6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Relationship Id="rId3" Target="../media/image2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2.jpeg" Type="http://schemas.openxmlformats.org/officeDocument/2006/relationships/image"/><Relationship Id="rId4" Target="../media/image7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2.jpeg" Type="http://schemas.openxmlformats.org/officeDocument/2006/relationships/image"/><Relationship Id="rId4" Target="../media/image8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Relationship Id="rId3" Target="http://www.youtube.com/watch?v=vhLfs58vfzM" TargetMode="External" Type="http://schemas.openxmlformats.org/officeDocument/2006/relationships/hyperlink"/><Relationship Id="rId4" Target="../media/image2.jpeg" Type="http://schemas.openxmlformats.org/officeDocument/2006/relationships/image"/><Relationship Id="rId5" Target="http://www.youtube.com/watch?v=vhLfs58vfzM" TargetMode="External" Type="http://schemas.openxmlformats.org/officeDocument/2006/relationships/hyperlink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Relationship Id="rId3" Target="http://wales.gov.uk/dcells/publications/policy_strategy_and_planning/early-wales/whatisfoundation/foundationphase/2274085/frameworkforchildrene.pdf?lang=en" TargetMode="External" Type="http://schemas.openxmlformats.org/officeDocument/2006/relationships/hyperlink"/><Relationship Id="rId4" Target="http://wales.gov.uk/dcells/publications/policy_strategy_and_planning/early" TargetMode="External" Type="http://schemas.openxmlformats.org/officeDocument/2006/relationships/hyperlink"/><Relationship Id="rId5" Target="../media/image2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479290" y="-39605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1301970" y="0"/>
            <a:ext cx="10287000" cy="10287000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33565" t="0" r="-16528" b="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028700" y="6542878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136474" y="685800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6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471847" y="1984966"/>
            <a:ext cx="7434080" cy="4915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Meddwl fel Gwyddonydd: Cefnogi Chwarae Gwyddonol</a:t>
            </a:r>
          </a:p>
          <a:p>
            <a:pPr algn="ctr">
              <a:lnSpc>
                <a:spcPts val="6384"/>
              </a:lnSpc>
            </a:pPr>
          </a:p>
          <a:p>
            <a:pPr algn="ctr">
              <a:lnSpc>
                <a:spcPts val="6384"/>
              </a:lnSpc>
            </a:pPr>
            <a:r>
              <a:rPr lang="en-US" b="true" sz="4560" spc="9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Thinking like a Scientist: Supporting Scientific Play</a:t>
            </a:r>
          </a:p>
          <a:p>
            <a:pPr algn="ctr">
              <a:lnSpc>
                <a:spcPts val="6384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326890" y="-38081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0348176" y="3743145"/>
            <a:ext cx="5404695" cy="58266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62"/>
              </a:lnSpc>
            </a:pPr>
            <a:r>
              <a:rPr lang="en-US" b="true" sz="2718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Aim:</a:t>
            </a:r>
          </a:p>
          <a:p>
            <a:pPr algn="l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To investigate the relationship between scientific enquiry and play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349885" indent="-174942" lvl="1">
              <a:lnSpc>
                <a:spcPts val="3262"/>
              </a:lnSpc>
            </a:pPr>
            <a:r>
              <a:rPr lang="en-US" b="true" sz="2718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Objectives: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To critically explore the role of investigation and observation in scientific enquiry 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To examine the connection between the Foundation Phase, play and science</a:t>
            </a:r>
          </a:p>
          <a:p>
            <a:pPr algn="l" marL="289560" indent="-144780" lvl="1">
              <a:lnSpc>
                <a:spcPts val="2699"/>
              </a:lnSpc>
            </a:pPr>
          </a:p>
          <a:p>
            <a:pPr algn="l" marL="289560" indent="-144780" lvl="1">
              <a:lnSpc>
                <a:spcPts val="2699"/>
              </a:lnSpc>
              <a:buFont typeface="Arial"/>
              <a:buChar char="•"/>
            </a:pPr>
            <a:r>
              <a:rPr lang="en-US" sz="224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Evaluate the use of play as a way to promote scientific learning </a:t>
            </a:r>
          </a:p>
          <a:p>
            <a:pPr algn="l" marL="289560" indent="-144780" lvl="1">
              <a:lnSpc>
                <a:spcPts val="2699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589424" y="466157"/>
            <a:ext cx="13109153" cy="1969679"/>
            <a:chOff x="0" y="0"/>
            <a:chExt cx="12429419" cy="186754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429419" cy="1867547"/>
            </a:xfrm>
            <a:custGeom>
              <a:avLst/>
              <a:gdLst/>
              <a:ahLst/>
              <a:cxnLst/>
              <a:rect r="r" b="b" t="t" l="l"/>
              <a:pathLst>
                <a:path h="1867547" w="12429419">
                  <a:moveTo>
                    <a:pt x="0" y="0"/>
                  </a:moveTo>
                  <a:lnTo>
                    <a:pt x="12429419" y="0"/>
                  </a:lnTo>
                  <a:lnTo>
                    <a:pt x="12429419" y="1867547"/>
                  </a:lnTo>
                  <a:lnTo>
                    <a:pt x="0" y="1867547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4416" r="5833" b="-69817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2429419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Nod ac Amcanion y Sesiwn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Session Aim and Objectives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3130489" y="3959172"/>
            <a:ext cx="5576767" cy="58266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62"/>
              </a:lnSpc>
            </a:pPr>
            <a:r>
              <a:rPr lang="en-US" b="true" sz="2718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Nod:</a:t>
            </a:r>
          </a:p>
          <a:p>
            <a:pPr algn="l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Ymchwilio i'r berthynas rhwng ymholi gwyddonol a chwarae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349885" indent="-174942" lvl="1">
              <a:lnSpc>
                <a:spcPts val="3262"/>
              </a:lnSpc>
            </a:pPr>
            <a:r>
              <a:rPr lang="en-US" b="true" sz="2718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Amcanion: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Archwilio'n feirniadol rôl ymchwilio ac arsylwi mewn ymholi gwyddonol 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Archwilio'r cysylltiad rhwng y Cyfnod Sylfaen, chwarae a gwyddoniaeth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  <a:buFont typeface="Arial"/>
              <a:buChar char="•"/>
            </a:pPr>
            <a:r>
              <a:rPr lang="en-US" sz="2250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Gwerthuso'r defnydd o chwarae fel ffordd o hyrwyddo dysgu gwyddonol </a:t>
            </a:r>
          </a:p>
          <a:p>
            <a:pPr algn="l" marL="289560" indent="-144780" lvl="1">
              <a:lnSpc>
                <a:spcPts val="2700"/>
              </a:lnSpc>
            </a:pPr>
          </a:p>
          <a:p>
            <a:pPr algn="l" marL="289560" indent="-144780" lvl="1">
              <a:lnSpc>
                <a:spcPts val="270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174490" y="-36557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0927131" y="3626296"/>
            <a:ext cx="5127852" cy="5085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6796" indent="-233398" lvl="1">
              <a:lnSpc>
                <a:spcPts val="4352"/>
              </a:lnSpc>
              <a:buFont typeface="Arial"/>
              <a:buChar char="•"/>
            </a:pPr>
            <a:r>
              <a:rPr lang="en-US" sz="3627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What do you know about scientific play in practice?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25166" y="595925"/>
            <a:ext cx="12437667" cy="1893289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79"/>
                </a:lnSpc>
              </a:pPr>
              <a:r>
                <a:rPr lang="en-US" sz="664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Ystyriwch / Consider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233017" y="3375099"/>
            <a:ext cx="4474888" cy="5085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6796" indent="-233398" lvl="1">
              <a:lnSpc>
                <a:spcPts val="4352"/>
              </a:lnSpc>
              <a:buFont typeface="Arial"/>
              <a:buChar char="•"/>
            </a:pPr>
            <a:r>
              <a:rPr lang="en-US" sz="3627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Beth i chi’n gwybod am chwarae gwyddonol mewn ymarfer?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6777375" y="6500521"/>
            <a:ext cx="4733250" cy="3155505"/>
            <a:chOff x="0" y="0"/>
            <a:chExt cx="4454169" cy="2969450"/>
          </a:xfrm>
        </p:grpSpPr>
        <p:sp>
          <p:nvSpPr>
            <p:cNvPr name="Freeform 11" id="11" descr="Free Images : child, toy, toddler, kindergarten, learning ..."/>
            <p:cNvSpPr/>
            <p:nvPr/>
          </p:nvSpPr>
          <p:spPr>
            <a:xfrm flipH="false" flipV="false" rot="0">
              <a:off x="0" y="0"/>
              <a:ext cx="4454144" cy="2969387"/>
            </a:xfrm>
            <a:custGeom>
              <a:avLst/>
              <a:gdLst/>
              <a:ahLst/>
              <a:cxnLst/>
              <a:rect r="r" b="b" t="t" l="l"/>
              <a:pathLst>
                <a:path h="2969387" w="4454144">
                  <a:moveTo>
                    <a:pt x="0" y="0"/>
                  </a:moveTo>
                  <a:lnTo>
                    <a:pt x="4454144" y="0"/>
                  </a:lnTo>
                  <a:lnTo>
                    <a:pt x="4454144" y="2969387"/>
                  </a:lnTo>
                  <a:lnTo>
                    <a:pt x="0" y="29693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33" r="0" b="-35"/>
              </a:stretch>
            </a:blipFill>
          </p:spPr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022090" y="-35033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783029" y="3242173"/>
            <a:ext cx="6481220" cy="670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Statements of what matters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Being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curious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searching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for answers is essential to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understanding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predicting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phenomena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Design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thinking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engineering offer technical and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creative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ways to meet society’s needs and wants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The world around us is full of living things which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depend on 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each other for survival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Matter and the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way it behaves 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defines our universe and shapes our lives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Forces and energy provide a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foundation for understanding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our universe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Computation is the foundation for our digital world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346648"/>
            <a:ext cx="12344400" cy="2895526"/>
            <a:chOff x="0" y="0"/>
            <a:chExt cx="11704320" cy="274538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2745387"/>
            </a:xfrm>
            <a:custGeom>
              <a:avLst/>
              <a:gdLst/>
              <a:ahLst/>
              <a:cxnLst/>
              <a:rect r="r" b="b" t="t" l="l"/>
              <a:pathLst>
                <a:path h="274538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2745387"/>
                  </a:lnTo>
                  <a:lnTo>
                    <a:pt x="0" y="274538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0621" r="0" b="-15518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27453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MDaPh Gwyddoniaeth a Thechnoleg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Science and Technology AoLE</a:t>
              </a:r>
            </a:p>
            <a:p>
              <a:pPr algn="ctr">
                <a:lnSpc>
                  <a:spcPts val="7127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023751" y="3390009"/>
            <a:ext cx="6606781" cy="670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Datganiadau o'r hyn sy'n bwysig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bod yn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chwilfrydig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chwilio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am atebion yn hanfodol er mwyn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deall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rhagfynegi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ffenomenau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meddwl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dylunio a pheirianneg yn cynnig ffyrdd technegol a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chreadigol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o ddiwallu anghenion a dymuniadau cymdeithas.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Mae'r byd o'n cwmpas yn llawn o bethau byw sy'n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dibynnu ar 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ein gilydd i oroesi.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mater a'r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ffordd y mae'n ymddwyn 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yn </a:t>
            </a:r>
            <a:r>
              <a:rPr lang="en-US" b="true" sz="27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diffinio</a:t>
            </a: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ein bydysawd ac yn siapio ein bywydau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grymoedd ac egni yn darparu sylfaen ar gyfer deall ein bydysawd</a:t>
            </a:r>
          </a:p>
          <a:p>
            <a:pPr algn="l" marL="360340" indent="-180170" lvl="1">
              <a:lnSpc>
                <a:spcPts val="3359"/>
              </a:lnSpc>
              <a:buFont typeface="Arial"/>
              <a:buChar char="•"/>
            </a:pPr>
            <a:r>
              <a:rPr lang="en-US" sz="27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Cyfrifo yw sylfaen ein byd digidol.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869690" y="-33509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944256" y="1800679"/>
            <a:ext cx="14399488" cy="8267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archwilio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ac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arbrofi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meddwl am gwestiynau ac yna eu gofyn a gwrando ar yr atebion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gwrando ar syniadau pobl eraill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nodi'r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hyn y maent am ei ddarganfod 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sut i'w wneud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meddwl am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yr hyn a allai ddigwydd 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os...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dod yn ymwybodol o gyflawniadau dynol a'r 'syniadau mawr' sydd wedi llunio'r byd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ymchwilio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i faterion a phroblemau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meddwl sut y byddant yn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gwybod a yw rhywbeth wedi gweithio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gwneud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arsylwadau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mesuriadau</a:t>
            </a: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chadw cofnodion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gwneud cymariaethau a nodi tebygrwydd a gwahaniaethau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didoli a grwpio gwybodaeth gan ddefnyddio TGCh ar rai achlysuron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gweld cysylltiadau rhwng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achos ac effaith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gwneud cysylltiadau ar draws yr holl feysydd dysgu a prrofiad </a:t>
            </a:r>
          </a:p>
          <a:p>
            <a:pPr algn="l">
              <a:lnSpc>
                <a:spcPts val="3599"/>
              </a:lnSpc>
            </a:pPr>
            <a:r>
              <a:rPr lang="en-US" sz="29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meddwl yn </a:t>
            </a:r>
            <a:r>
              <a:rPr lang="en-US" b="true" sz="29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greadigol</a:t>
            </a:r>
          </a:p>
          <a:p>
            <a:pPr algn="l">
              <a:lnSpc>
                <a:spcPts val="1799"/>
              </a:lnSpc>
            </a:pPr>
            <a:r>
              <a:rPr lang="en-US" sz="1499" spc="3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</a:t>
            </a:r>
          </a:p>
          <a:p>
            <a:pPr algn="l">
              <a:lnSpc>
                <a:spcPts val="3599"/>
              </a:lnSpc>
            </a:pPr>
          </a:p>
          <a:p>
            <a:pPr algn="l">
              <a:lnSpc>
                <a:spcPts val="3599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8149" y="26575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759"/>
                </a:lnSpc>
              </a:pPr>
            </a:p>
            <a:p>
              <a:pPr algn="ctr">
                <a:lnSpc>
                  <a:spcPts val="5759"/>
                </a:lnSpc>
              </a:pPr>
              <a:r>
                <a:rPr lang="en-US" sz="4799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Datblygu sgiliau trwy …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717290" y="-31985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041170" y="1752600"/>
            <a:ext cx="12281379" cy="853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 exploring 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and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experimenting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thinking about questions and then asking them and listening to the answers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listening to others’ ideas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identifying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what they want to find out 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and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how to do it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thinking about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what might happen if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…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becoming aware of human achievements and the ‘big ideas’ that have shaped the world 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investigating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sources and issues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thinking about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how they will know if something has worked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making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observations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measurements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keeping records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making comparisons and identifying similarities and differences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sorting and grouping information using ICT on some occasions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seeing links between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cause and effect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• making links across all areas of learning and experience</a:t>
            </a:r>
          </a:p>
          <a:p>
            <a:pPr algn="l">
              <a:lnSpc>
                <a:spcPts val="3479"/>
              </a:lnSpc>
            </a:pP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• thinking </a:t>
            </a:r>
            <a:r>
              <a:rPr lang="en-US" b="true" sz="28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creatively</a:t>
            </a:r>
            <a:r>
              <a:rPr lang="en-US" sz="28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and imaginatively</a:t>
            </a:r>
          </a:p>
          <a:p>
            <a:pPr algn="l">
              <a:lnSpc>
                <a:spcPts val="1679"/>
              </a:lnSpc>
            </a:pPr>
            <a:r>
              <a:rPr lang="en-US" sz="1399" spc="3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</a:t>
            </a:r>
          </a:p>
          <a:p>
            <a:pPr algn="l">
              <a:lnSpc>
                <a:spcPts val="3479"/>
              </a:lnSpc>
            </a:pPr>
          </a:p>
          <a:p>
            <a:pPr algn="l">
              <a:lnSpc>
                <a:spcPts val="3479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89154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759"/>
                </a:lnSpc>
              </a:pPr>
              <a:r>
                <a:rPr lang="en-US" sz="4799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Developing skills through …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564890" y="-30461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aphicFrame>
        <p:nvGraphicFramePr>
          <p:cNvPr name="Table 5" id="5"/>
          <p:cNvGraphicFramePr>
            <a:graphicFrameLocks noGrp="true"/>
          </p:cNvGraphicFramePr>
          <p:nvPr/>
        </p:nvGraphicFramePr>
        <p:xfrm>
          <a:off x="1830422" y="1028700"/>
          <a:ext cx="14627157" cy="8179147"/>
        </p:xfrm>
        <a:graphic>
          <a:graphicData uri="http://schemas.openxmlformats.org/drawingml/2006/table">
            <a:tbl>
              <a:tblPr/>
              <a:tblGrid>
                <a:gridCol w="7313578"/>
                <a:gridCol w="7313578"/>
              </a:tblGrid>
              <a:tr h="743559">
                <a:tc gridSpan="2">
                  <a:txBody>
                    <a:bodyPr anchor="t" rtlCol="false"/>
                    <a:lstStyle/>
                    <a:p>
                      <a:pPr algn="ctr">
                        <a:lnSpc>
                          <a:spcPts val="3239"/>
                        </a:lnSpc>
                        <a:defRPr/>
                      </a:pPr>
                      <a:r>
                        <a:rPr lang="en-US" b="true" sz="2699" spc="6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Datblygiad Sgiliau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  <a:tc hMerge="true">
                  <a:txBody>
                    <a:bodyPr anchor="t" rtlCol="false"/>
                    <a:lstStyle/>
                    <a:p>
                      <a:pPr algn="ctr">
                        <a:lnSpc>
                          <a:spcPts val="3239"/>
                        </a:lnSpc>
                        <a:defRPr/>
                      </a:pPr>
                      <a:r>
                        <a:rPr lang="en-US" b="true" sz="2699" spc="6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Datblygiad Sgiliau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Arsylwi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Didoli a grwpio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Cymharu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Trefnu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Dosbarthu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Gofyn/ateb cwestiynau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Ymholi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Ymchwilio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Archwilio ac arbrofi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Meddwl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Gwrando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Datrys problemau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Gwneud penderfyniadau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Cofnodi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Rhagfynegi a phrofi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Cyfathrebu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Myfyrio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Gwerthuso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74355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239"/>
                        </a:lnSpc>
                        <a:defRPr/>
                      </a:pPr>
                      <a:r>
                        <a:rPr lang="en-US" sz="2699" spc="6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Disgrifio</a:t>
                      </a: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362"/>
                        </a:lnSpc>
                        <a:defRPr/>
                      </a:pPr>
                      <a:endParaRPr lang="en-US" sz="1100"/>
                    </a:p>
                  </a:txBody>
                  <a:tcPr marL="128587" marR="128587" marT="128587" marB="128587" anchor="ctr">
                    <a:lnL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6697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412490" y="-289375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aphicFrame>
        <p:nvGraphicFramePr>
          <p:cNvPr name="Table 5" id="5"/>
          <p:cNvGraphicFramePr>
            <a:graphicFrameLocks noGrp="true"/>
          </p:cNvGraphicFramePr>
          <p:nvPr/>
        </p:nvGraphicFramePr>
        <p:xfrm>
          <a:off x="712877" y="392742"/>
          <a:ext cx="16862245" cy="9501516"/>
        </p:xfrm>
        <a:graphic>
          <a:graphicData uri="http://schemas.openxmlformats.org/drawingml/2006/table">
            <a:tbl>
              <a:tblPr/>
              <a:tblGrid>
                <a:gridCol w="8431123"/>
                <a:gridCol w="8431123"/>
              </a:tblGrid>
              <a:tr h="857946">
                <a:tc gridSpan="2">
                  <a:txBody>
                    <a:bodyPr anchor="t" rtlCol="false"/>
                    <a:lstStyle/>
                    <a:p>
                      <a:pPr algn="ctr">
                        <a:lnSpc>
                          <a:spcPts val="3727"/>
                        </a:lnSpc>
                        <a:defRPr/>
                      </a:pPr>
                      <a:r>
                        <a:rPr lang="en-US" b="true" sz="3106" spc="7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Development of Skills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  <a:tc hMerge="true">
                  <a:txBody>
                    <a:bodyPr anchor="t" rtlCol="false"/>
                    <a:lstStyle/>
                    <a:p>
                      <a:pPr algn="ctr">
                        <a:lnSpc>
                          <a:spcPts val="3727"/>
                        </a:lnSpc>
                        <a:defRPr/>
                      </a:pPr>
                      <a:r>
                        <a:rPr lang="en-US" b="true" sz="3106" spc="7">
                          <a:solidFill>
                            <a:srgbClr val="000000"/>
                          </a:solidFill>
                          <a:latin typeface="Rosario Bold"/>
                          <a:ea typeface="Rosario Bold"/>
                          <a:cs typeface="Rosario Bold"/>
                          <a:sym typeface="Rosario Bold"/>
                        </a:rPr>
                        <a:t>Development of Skills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D13B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Observing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Sorting and grouping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Comparing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Sequencing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Classifying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Asking/answering questions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Enquiring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Investigating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Exploring and experimentation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Thinking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Listening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Solving problems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Making decisions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Recording 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70768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Predicting and testing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Communicating 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Reflecting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Evaluating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ECE"/>
                    </a:solidFill>
                  </a:tcPr>
                </a:tc>
              </a:tr>
              <a:tr h="857946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3727"/>
                        </a:lnSpc>
                        <a:defRPr/>
                      </a:pPr>
                      <a:r>
                        <a:rPr lang="en-US" sz="3106" spc="7">
                          <a:solidFill>
                            <a:srgbClr val="000000"/>
                          </a:solidFill>
                          <a:latin typeface="Rosario"/>
                          <a:ea typeface="Rosario"/>
                          <a:cs typeface="Rosario"/>
                          <a:sym typeface="Rosario"/>
                        </a:rPr>
                        <a:t>Describing</a:t>
                      </a: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18"/>
                        </a:lnSpc>
                        <a:defRPr/>
                      </a:pPr>
                      <a:endParaRPr lang="en-US" sz="1100"/>
                    </a:p>
                  </a:txBody>
                  <a:tcPr marL="147940" marR="147940" marT="147940" marB="147940" anchor="ctr">
                    <a:lnL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7705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F7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017384" y="-55639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144000" y="2749297"/>
            <a:ext cx="6439568" cy="62441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</a:p>
          <a:p>
            <a:pPr algn="l">
              <a:lnSpc>
                <a:spcPts val="3779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b="true" sz="2519" spc="5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TASK:</a:t>
            </a:r>
          </a:p>
          <a:p>
            <a:pPr algn="l" marL="405384" indent="-202692" lvl="1">
              <a:lnSpc>
                <a:spcPts val="3779"/>
              </a:lnSpc>
            </a:pP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Consider the progression steps in the learning descriptions for Science and Technology.</a:t>
            </a: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What progress will a pupil have to demonstrate in order to move from one progression step to the next. </a:t>
            </a:r>
          </a:p>
          <a:p>
            <a:pPr algn="l" marL="405384" indent="-202692" lvl="1">
              <a:lnSpc>
                <a:spcPts val="3779"/>
              </a:lnSpc>
              <a:buFont typeface="Arial"/>
              <a:buChar char="•"/>
            </a:pPr>
            <a:r>
              <a:rPr lang="en-US" sz="314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What type of activities will allow pupils to demonstrate this progression?</a:t>
            </a:r>
          </a:p>
          <a:p>
            <a:pPr algn="l" marL="405384" indent="-202692" lvl="1">
              <a:lnSpc>
                <a:spcPts val="3779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3" tooltip="https://hwb.gov.wales/curriculum-for-wales/science-and-technology/descriptions-of-learning/"/>
              </a:rPr>
              <a:t>Progression Steps </a:t>
            </a:r>
          </a:p>
          <a:p>
            <a:pPr algn="l" marL="405384" indent="-202692" lvl="1">
              <a:lnSpc>
                <a:spcPts val="3779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Cynnydd mewn Dysgu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Progress in Learning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644729" y="296059"/>
            <a:ext cx="3454289" cy="2301957"/>
            <a:chOff x="0" y="0"/>
            <a:chExt cx="3275178" cy="2182597"/>
          </a:xfrm>
        </p:grpSpPr>
        <p:sp>
          <p:nvSpPr>
            <p:cNvPr name="Freeform 10" id="10" descr="Ascending graph,bar graphs,progress,chart,increase - free ..."/>
            <p:cNvSpPr/>
            <p:nvPr/>
          </p:nvSpPr>
          <p:spPr>
            <a:xfrm flipH="false" flipV="false" rot="0">
              <a:off x="0" y="0"/>
              <a:ext cx="3275203" cy="2182622"/>
            </a:xfrm>
            <a:custGeom>
              <a:avLst/>
              <a:gdLst/>
              <a:ahLst/>
              <a:cxnLst/>
              <a:rect r="r" b="b" t="t" l="l"/>
              <a:pathLst>
                <a:path h="2182622" w="3275203">
                  <a:moveTo>
                    <a:pt x="0" y="0"/>
                  </a:moveTo>
                  <a:lnTo>
                    <a:pt x="3275203" y="0"/>
                  </a:lnTo>
                  <a:lnTo>
                    <a:pt x="3275203" y="2182622"/>
                  </a:lnTo>
                  <a:lnTo>
                    <a:pt x="0" y="21826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5" t="0" r="-24" b="1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2882360" y="3431411"/>
            <a:ext cx="5575474" cy="58268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b="true" sz="2699" spc="6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TASG: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Ymgyfarwyddwch gyda’r camau cynnydd o fewn y disgrifiadau dysgu ar gyfer Gwyddoniaeth a Thechnoleg. </a:t>
            </a: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Pa gynnydd yn union fydd angen i ddisgyblion arddangos er mwyn symud o un cam i’r nesaf?</a:t>
            </a: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Pa fath o weithgareddau fydd yn rhoi cyfle i ddisgyblion arddangos y cynnydd yma?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6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6" tooltip="https://hwb.gov.wales/cwricwlwm-i-gymru/gwyddoniaeth-a-thechnoleg/disgrifiadau-dysgu/"/>
              </a:rPr>
              <a:t>Camau Cynnydd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864984" y="-54115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0100222" y="3397364"/>
            <a:ext cx="6183969" cy="4554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Plan a scientific play task for a group of pupils. Note the age of the pupils and the relecant progression step.  Consider: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which resources you will need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-how long will it last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who will be involved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what skills will be developed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which area(s) of learning and experience will be covered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338399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Tasg grŵp / Group task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003809" y="3397364"/>
            <a:ext cx="6826535" cy="5009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Cynlluniwch dasg chwarae gwyddonol ar gyfer grwp o ddisgyblion. Nodwch oedran y disgyblion a’r cam cynnydd perthnasol.</a:t>
            </a: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Ystyriwch: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pa adnoddau fydd angen arnoch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faint fydd y weithgaredd yn para?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pwy fydd ynghlwm?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 pa sgiliau a ddatblygir?</a:t>
            </a:r>
          </a:p>
          <a:p>
            <a:pPr algn="l" marL="393802" indent="-196901" lvl="1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-pa faes/feysydd dysgu a phrofiad fydd yn cael sylw?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4758983" y="696944"/>
            <a:ext cx="2500317" cy="1757362"/>
            <a:chOff x="0" y="0"/>
            <a:chExt cx="2370671" cy="1666240"/>
          </a:xfrm>
        </p:grpSpPr>
        <p:sp>
          <p:nvSpPr>
            <p:cNvPr name="Freeform 11" id="11" descr="Share this:"/>
            <p:cNvSpPr/>
            <p:nvPr/>
          </p:nvSpPr>
          <p:spPr>
            <a:xfrm flipH="false" flipV="false" rot="0">
              <a:off x="0" y="0"/>
              <a:ext cx="2370709" cy="1666240"/>
            </a:xfrm>
            <a:custGeom>
              <a:avLst/>
              <a:gdLst/>
              <a:ahLst/>
              <a:cxnLst/>
              <a:rect r="r" b="b" t="t" l="l"/>
              <a:pathLst>
                <a:path h="1666240" w="2370709">
                  <a:moveTo>
                    <a:pt x="0" y="0"/>
                  </a:moveTo>
                  <a:lnTo>
                    <a:pt x="2370709" y="0"/>
                  </a:lnTo>
                  <a:lnTo>
                    <a:pt x="2370709" y="1666240"/>
                  </a:lnTo>
                  <a:lnTo>
                    <a:pt x="0" y="16662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1" b="0"/>
              </a:stretch>
            </a:blipFill>
          </p:spPr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712584" y="-52591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526282" y="3555329"/>
            <a:ext cx="8140479" cy="5920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71"/>
              </a:lnSpc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Hutt (1979) – Taxonomy of play categories play into three types:</a:t>
            </a: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epistemic play </a:t>
            </a: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within which children learn and explore the world and its properties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ludic play </a:t>
            </a: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when children are using their imaginations and make understandings their own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i="true" spc="7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games with rules </a:t>
            </a: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structured activities.</a:t>
            </a:r>
          </a:p>
          <a:p>
            <a:pPr algn="l" marL="393802" indent="-196901" lvl="1">
              <a:lnSpc>
                <a:spcPts val="3671"/>
              </a:lnSpc>
            </a:pPr>
          </a:p>
          <a:p>
            <a:pPr algn="l" marL="393802" indent="-196901" lvl="1">
              <a:lnSpc>
                <a:spcPts val="3671"/>
              </a:lnSpc>
              <a:buFont typeface="Arial"/>
              <a:buChar char="•"/>
            </a:pPr>
            <a:r>
              <a:rPr lang="en-US" sz="3059" spc="7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Link with other learning theorist/s?</a:t>
            </a:r>
          </a:p>
          <a:p>
            <a:pPr algn="l" marL="393802" indent="-196901" lvl="1">
              <a:lnSpc>
                <a:spcPts val="3671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660766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Tacsonomeg Chwarae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Taxonomy of Play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621239" y="3552222"/>
            <a:ext cx="8140479" cy="5397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47"/>
              </a:lnSpc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Hutt (1979) – Tacsonomeg chwarae yn categoreiddio chware i 3 math:</a:t>
            </a: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Chwarae epistemig </a:t>
            </a: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lle mae plant yn dysgu am ac yn archwilio’r byd a’i nodweddion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Chwarae ‘ludic’ </a:t>
            </a: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lle mae plant yn defnyddio eu dychymyg ac yn creu eu dealltwriaeth eu hunain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i="true" spc="6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Gemau gyda rheolau </a:t>
            </a: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– gweithgareddau strwythuredig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Cyswllt gyda damcaniaethwyr dysgu eraill?</a:t>
            </a:r>
          </a:p>
          <a:p>
            <a:pPr algn="l" marL="359054" indent="-179527" lvl="1">
              <a:lnSpc>
                <a:spcPts val="3347"/>
              </a:lnSpc>
            </a:pPr>
          </a:p>
        </p:txBody>
      </p:sp>
      <p:grpSp>
        <p:nvGrpSpPr>
          <p:cNvPr name="Group 10" id="10"/>
          <p:cNvGrpSpPr/>
          <p:nvPr/>
        </p:nvGrpSpPr>
        <p:grpSpPr>
          <a:xfrm rot="0">
            <a:off x="13365482" y="390973"/>
            <a:ext cx="4301279" cy="2418677"/>
            <a:chOff x="0" y="0"/>
            <a:chExt cx="4078249" cy="2293264"/>
          </a:xfrm>
        </p:grpSpPr>
        <p:sp>
          <p:nvSpPr>
            <p:cNvPr name="Freeform 11" id="11" descr="See the source image"/>
            <p:cNvSpPr/>
            <p:nvPr/>
          </p:nvSpPr>
          <p:spPr>
            <a:xfrm flipH="false" flipV="false" rot="0">
              <a:off x="0" y="0"/>
              <a:ext cx="4078224" cy="2293239"/>
            </a:xfrm>
            <a:custGeom>
              <a:avLst/>
              <a:gdLst/>
              <a:ahLst/>
              <a:cxnLst/>
              <a:rect r="r" b="b" t="t" l="l"/>
              <a:pathLst>
                <a:path h="2293239" w="4078224">
                  <a:moveTo>
                    <a:pt x="0" y="0"/>
                  </a:moveTo>
                  <a:lnTo>
                    <a:pt x="4078224" y="0"/>
                  </a:lnTo>
                  <a:lnTo>
                    <a:pt x="4078224" y="2293239"/>
                  </a:lnTo>
                  <a:lnTo>
                    <a:pt x="0" y="2293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-1"/>
              </a:stretch>
            </a:blipFill>
          </p:spPr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560184" y="-51067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737865" y="2377059"/>
            <a:ext cx="12812271" cy="7553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10"/>
              </a:lnSpc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Driver (1983) – damcaniaethydd  ‘dysgu adeiladol’  (constuctivist theorist)</a:t>
            </a:r>
          </a:p>
          <a:p>
            <a:pPr algn="l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meddyliau cyfredol dysgwyr yn bwysig ac yn gysylltiedig â gwybodaeth, agweddau a nodau blaenorol – mae chwarae yn rhoi llawer o gyfleoedd i oedolion arsylwi ar gamau gweithredu sy'n dangos natur meddwl plant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Bydd y plant yn llunio eu hystyron eu hunain drwy brosesau cymdeithasol a rhyngweithio â'u hamgylcheddau ffisegol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adeiladu ystyr yn broses barhaus a gweithgar – mae dysgwyr yn ymwneud yn barhaus â chynhyrchu, gwirio ac ailstrwythuro syniadau a damcaniaeth.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cysylltiad rhwng y ffordd y mae plant a gwyddonwyr yn datblygu cysyniadau mewn gwyddoniaeth.  Mae'r ddau yn ymwneud â datblygu a gwirio syniadau – mae hyn yn amhosibl heb gymryd rhan mewn profiadau uniongyrchol a diddorol.</a:t>
            </a:r>
          </a:p>
          <a:p>
            <a:pPr algn="l" marL="355031" indent="-177516" lvl="1">
              <a:lnSpc>
                <a:spcPts val="3310"/>
              </a:lnSpc>
            </a:pPr>
          </a:p>
          <a:p>
            <a:pPr algn="l" marL="355031" indent="-177516" lvl="1">
              <a:lnSpc>
                <a:spcPts val="3310"/>
              </a:lnSpc>
              <a:buFont typeface="Arial"/>
              <a:buChar char="•"/>
            </a:pPr>
            <a:r>
              <a:rPr lang="en-US" sz="2758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Cysylltiad gyda damcaniaethwyr dysgu eraill?</a:t>
            </a:r>
          </a:p>
          <a:p>
            <a:pPr algn="l" marL="355031" indent="-177516" lvl="1">
              <a:lnSpc>
                <a:spcPts val="3310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Dysgu, Chwarae a Gwyddoniaeth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407784" y="-49543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845871" y="2010047"/>
            <a:ext cx="12596257" cy="814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84"/>
              </a:lnSpc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Driver (1983) – ‘constructivist area’ of science research, identified the following principles: </a:t>
            </a: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Current thoughts of learner are important and are related to previous knowledge, attitudes and goals – play provides many opportunities for adults to observe actions that indicate the nature of children’s thinking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Children construct their own meanings through social processes and interactions with their physical environments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The construction of meaning is a continuous and active process – learners are continually involved in generating, checking and re-structuring ideas and hypothesis.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There is a parallel between the way children and scientists develop concepts in science.  Both are concerned with developing and checking ideas – this is impossible without engaging in first hand and intriguing experiences.</a:t>
            </a:r>
          </a:p>
          <a:p>
            <a:pPr algn="l" marL="362915" indent="-181458" lvl="1">
              <a:lnSpc>
                <a:spcPts val="3384"/>
              </a:lnSpc>
            </a:pPr>
          </a:p>
          <a:p>
            <a:pPr algn="l" marL="362915" indent="-181458" lvl="1">
              <a:lnSpc>
                <a:spcPts val="3384"/>
              </a:lnSpc>
              <a:buFont typeface="Arial"/>
              <a:buChar char="•"/>
            </a:pPr>
            <a:r>
              <a:rPr lang="en-US" sz="282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Link to other learning theorist/s?</a:t>
            </a:r>
          </a:p>
          <a:p>
            <a:pPr algn="l" marL="362915" indent="-181458" lvl="1">
              <a:lnSpc>
                <a:spcPts val="3384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0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Learning, Play and Science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255384" y="-48019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642881" y="3228082"/>
            <a:ext cx="6495772" cy="70589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As children start to explore materials and physical or biological phenomena through play, physical changes occur in their brain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More of these experiences they have, the more complex their neural networks will become; these connections can also decay through lack of stimulation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  <a:buFont typeface="Arial"/>
              <a:buChar char="•"/>
            </a:pPr>
            <a:r>
              <a:rPr lang="en-US" sz="273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Emotional encoding is crucial; children need to feel good about themselves in order to be able to learn  </a:t>
            </a:r>
          </a:p>
          <a:p>
            <a:pPr algn="l" marL="351333" indent="-175666" lvl="1">
              <a:lnSpc>
                <a:spcPts val="3276"/>
              </a:lnSpc>
            </a:pPr>
            <a:r>
              <a:rPr lang="en-US" sz="273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                                                                             (Moyles, 2010)            </a:t>
            </a:r>
          </a:p>
          <a:p>
            <a:pPr algn="l" marL="351333" indent="-175666" lvl="1">
              <a:lnSpc>
                <a:spcPts val="3276"/>
              </a:lnSpc>
            </a:pPr>
          </a:p>
          <a:p>
            <a:pPr algn="l" marL="351333" indent="-175666" lvl="1">
              <a:lnSpc>
                <a:spcPts val="3276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390973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9118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400"/>
                </a:lnSpc>
              </a:pPr>
              <a:r>
                <a:rPr lang="en-US" b="true" sz="4500" spc="10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Chwarae a’r Ymennydd Gwyddonol</a:t>
              </a:r>
            </a:p>
            <a:p>
              <a:pPr algn="ctr">
                <a:lnSpc>
                  <a:spcPts val="5400"/>
                </a:lnSpc>
              </a:pPr>
              <a:r>
                <a:rPr lang="en-US" b="true" sz="4500" spc="10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Play and the Scientific Brain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149347" y="3218557"/>
            <a:ext cx="6378980" cy="6010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Wrth i blant ddechrau archwilio deunyddiau a ffenomenau ffisegol neu fiolegol trwy chwarae, mae newidiadau corfforol yn digwydd yn eu hymennydd</a:t>
            </a:r>
          </a:p>
          <a:p>
            <a:pPr algn="l" marL="324307" indent="-162154" lvl="1">
              <a:lnSpc>
                <a:spcPts val="3023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Y mwyaf o'r profiadau hyn sydd ganddynt, y mwyaf cymhleth fydd eu rhwydweithiau niwral; gall y cysylltiadau hyn hefyd bydru oherwydd diffyg ysgogiad</a:t>
            </a:r>
          </a:p>
          <a:p>
            <a:pPr algn="l" marL="324307" indent="-162154" lvl="1">
              <a:lnSpc>
                <a:spcPts val="3023"/>
              </a:lnSpc>
            </a:pP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Mae amgodio emosiynol yn hollbwysig; mae angen i blant deimlo'n dda amdanyn nhw eu hunain er mwyn gallu dysgu  </a:t>
            </a:r>
          </a:p>
          <a:p>
            <a:pPr algn="l" marL="324307" indent="-162154" lvl="1">
              <a:lnSpc>
                <a:spcPts val="3023"/>
              </a:lnSpc>
              <a:buFont typeface="Arial"/>
              <a:buChar char="•"/>
            </a:pPr>
            <a:r>
              <a:rPr lang="en-US" sz="2519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                                                                            (Moyles, 2010) </a:t>
            </a:r>
          </a:p>
          <a:p>
            <a:pPr algn="l" marL="324307" indent="-162154" lvl="1">
              <a:lnSpc>
                <a:spcPts val="3023"/>
              </a:lnSpc>
            </a:pPr>
          </a:p>
        </p:txBody>
      </p:sp>
      <p:grpSp>
        <p:nvGrpSpPr>
          <p:cNvPr name="Group 10" id="10"/>
          <p:cNvGrpSpPr/>
          <p:nvPr/>
        </p:nvGrpSpPr>
        <p:grpSpPr>
          <a:xfrm rot="0">
            <a:off x="14824763" y="390973"/>
            <a:ext cx="2627779" cy="2237717"/>
            <a:chOff x="0" y="0"/>
            <a:chExt cx="2491524" cy="2121687"/>
          </a:xfrm>
        </p:grpSpPr>
        <p:sp>
          <p:nvSpPr>
            <p:cNvPr name="Freeform 11" id="11" descr="Free photo Jigsaw Clipart Paper Puzzle Colorful - Max Pixel"/>
            <p:cNvSpPr/>
            <p:nvPr/>
          </p:nvSpPr>
          <p:spPr>
            <a:xfrm flipH="false" flipV="false" rot="0">
              <a:off x="0" y="0"/>
              <a:ext cx="2491486" cy="2121662"/>
            </a:xfrm>
            <a:custGeom>
              <a:avLst/>
              <a:gdLst/>
              <a:ahLst/>
              <a:cxnLst/>
              <a:rect r="r" b="b" t="t" l="l"/>
              <a:pathLst>
                <a:path h="2121662" w="2491486">
                  <a:moveTo>
                    <a:pt x="0" y="0"/>
                  </a:moveTo>
                  <a:lnTo>
                    <a:pt x="2491486" y="0"/>
                  </a:lnTo>
                  <a:lnTo>
                    <a:pt x="2491486" y="2121662"/>
                  </a:lnTo>
                  <a:lnTo>
                    <a:pt x="0" y="21216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9" t="0" r="-51" b="-1"/>
              </a:stretch>
            </a:blipFill>
          </p:spPr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102984" y="-46495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8917917" y="3236777"/>
            <a:ext cx="7770502" cy="5397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Boys and girls may acquire different scientific ideas through gendered play.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Girls may learn more about biological and chemical concepts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Boys may gain more of an understanding of forces and movements</a:t>
            </a:r>
          </a:p>
          <a:p>
            <a:pPr algn="l" marL="359054" indent="-179527" lvl="1">
              <a:lnSpc>
                <a:spcPts val="3347"/>
              </a:lnSpc>
            </a:pPr>
          </a:p>
          <a:p>
            <a:pPr algn="l" marL="359054" indent="-179527" lvl="1">
              <a:lnSpc>
                <a:spcPts val="3347"/>
              </a:lnSpc>
              <a:buFont typeface="Arial"/>
              <a:buChar char="•"/>
            </a:pPr>
            <a:r>
              <a:rPr lang="en-US" sz="2790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To introduce gender equality in scientific play: enable each gender to access the type of play that has been dominated by the other gender.                                                                                          (Moyles, 2010) 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569589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499"/>
                </a:lnSpc>
              </a:pPr>
              <a:r>
                <a:rPr lang="en-US" sz="3749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Gwahaniaethau rhywedd ar chwarae gwyddonol</a:t>
              </a:r>
            </a:p>
            <a:p>
              <a:pPr algn="ctr">
                <a:lnSpc>
                  <a:spcPts val="4499"/>
                </a:lnSpc>
              </a:pPr>
              <a:r>
                <a:rPr lang="en-US" sz="3749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Gender Differences in Scientific Play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599581" y="3112101"/>
            <a:ext cx="7073909" cy="6429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Gall bechgyn a merched gaffael syniadau gwyddonol gwahanol drwy chwarae ar sail rhywedd.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Gall merched ddysgu mwy am gysyniadau biolegol a chemegol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Gall bechgyn ennill mwy o ddealltwriaeth o rymoedd a symudiadau</a:t>
            </a:r>
          </a:p>
          <a:p>
            <a:pPr algn="l">
              <a:lnSpc>
                <a:spcPts val="3239"/>
              </a:lnSpc>
            </a:pP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Cyflwyno cydraddoldeb rhywiol mewn chwarae gwyddonol: galluogi pob rhyw i gael mynediad i'r math o chwarae sydd wedi'i dominyddu gan y rhyw arall.                                                                                                  (Moyles, 2010) </a:t>
            </a:r>
          </a:p>
          <a:p>
            <a:pPr algn="l">
              <a:lnSpc>
                <a:spcPts val="3239"/>
              </a:lnSpc>
            </a:pPr>
            <a:r>
              <a:rPr lang="en-US" sz="2699" spc="6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 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5117605" y="390973"/>
            <a:ext cx="2592940" cy="2057708"/>
            <a:chOff x="0" y="0"/>
            <a:chExt cx="2458491" cy="1951012"/>
          </a:xfrm>
        </p:grpSpPr>
        <p:sp>
          <p:nvSpPr>
            <p:cNvPr name="Freeform 11" id="11" descr="Boy and girl play toys - Download Free Vectors, Clipart ..."/>
            <p:cNvSpPr/>
            <p:nvPr/>
          </p:nvSpPr>
          <p:spPr>
            <a:xfrm flipH="false" flipV="false" rot="0">
              <a:off x="0" y="0"/>
              <a:ext cx="2458466" cy="1950974"/>
            </a:xfrm>
            <a:custGeom>
              <a:avLst/>
              <a:gdLst/>
              <a:ahLst/>
              <a:cxnLst/>
              <a:rect r="r" b="b" t="t" l="l"/>
              <a:pathLst>
                <a:path h="1950974" w="2458466">
                  <a:moveTo>
                    <a:pt x="0" y="0"/>
                  </a:moveTo>
                  <a:lnTo>
                    <a:pt x="2458466" y="0"/>
                  </a:lnTo>
                  <a:lnTo>
                    <a:pt x="2458466" y="1950974"/>
                  </a:lnTo>
                  <a:lnTo>
                    <a:pt x="0" y="1950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9" t="0" r="-20" b="-1"/>
              </a:stretch>
            </a:blipFill>
          </p:spPr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950584" y="-44971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745615" y="3817958"/>
            <a:ext cx="5575474" cy="50474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3" tooltip="http://www.youtube.com/watch?v=vhLfs58vfzM"/>
              </a:rPr>
              <a:t>http://www.youtube.com/watch?v=vhLfs58vfzM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What method is used to play?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Is it effective?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Could it be improved?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What can we learn from it?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507492"/>
            <a:ext cx="12344400" cy="1879092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Safbwyntiau Rhyngwladol/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International Perspectives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966911" y="3858998"/>
            <a:ext cx="5791501" cy="50474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5" tooltip="http://www.youtube.com/watch?v=vhLfs58vfzM"/>
              </a:rPr>
              <a:t>http://www.youtube.com/watch?v=vhLfs58vfzM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Pa ddull a ddefnyddir i chwarae?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A yw’n effeithiol?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Oes modd i’w wella?</a:t>
            </a:r>
          </a:p>
          <a:p>
            <a:pPr algn="l" marL="463296" indent="-231648" lvl="1">
              <a:lnSpc>
                <a:spcPts val="4319"/>
              </a:lnSpc>
              <a:buFont typeface="Arial"/>
              <a:buChar char="•"/>
            </a:pPr>
            <a:r>
              <a:rPr lang="en-US" sz="3599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Beth allwn ddysgu?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798184" y="-43447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605848" y="4608543"/>
            <a:ext cx="5120038" cy="51879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b="true" sz="3700" spc="8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Darllenwch y ddau erthygl ac ystyriwch: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Sut y cefnogir chwarae gwyddonol?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Sut all plant ddysgu o chwarae gwyddonol?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Pam bod chwarae gwyddonol yn bwysig?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800002" y="1028700"/>
            <a:ext cx="12687995" cy="1931395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40"/>
                </a:lnSpc>
              </a:pPr>
              <a:r>
                <a:rPr lang="en-US" sz="6783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Darlleniadau / Readings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802930" y="4621320"/>
            <a:ext cx="5120038" cy="51879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b="true" sz="3700" spc="8">
                <a:solidFill>
                  <a:srgbClr val="FFFFFF"/>
                </a:solidFill>
                <a:latin typeface="Rosario Bold"/>
                <a:ea typeface="Rosario Bold"/>
                <a:cs typeface="Rosario Bold"/>
                <a:sym typeface="Rosario Bold"/>
              </a:rPr>
              <a:t>Read both articles and consider: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How can scientific play be supported?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How can children learn through scientific play?</a:t>
            </a:r>
          </a:p>
          <a:p>
            <a:pPr algn="l" marL="476191" indent="-238096" lvl="1">
              <a:lnSpc>
                <a:spcPts val="4440"/>
              </a:lnSpc>
              <a:buFont typeface="Arial"/>
              <a:buChar char="•"/>
            </a:pPr>
            <a:r>
              <a:rPr lang="en-US" sz="3700" spc="8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Why is scientific play important?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645784" y="-4192391"/>
            <a:ext cx="31656730" cy="19540029"/>
            <a:chOff x="0" y="0"/>
            <a:chExt cx="8337575" cy="51463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337575" cy="5146345"/>
            </a:xfrm>
            <a:custGeom>
              <a:avLst/>
              <a:gdLst/>
              <a:ahLst/>
              <a:cxnLst/>
              <a:rect r="r" b="b" t="t" l="l"/>
              <a:pathLst>
                <a:path h="5146345" w="8337575">
                  <a:moveTo>
                    <a:pt x="0" y="0"/>
                  </a:moveTo>
                  <a:lnTo>
                    <a:pt x="8337575" y="0"/>
                  </a:lnTo>
                  <a:lnTo>
                    <a:pt x="8337575" y="5146345"/>
                  </a:lnTo>
                  <a:lnTo>
                    <a:pt x="0" y="5146345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337575" cy="51844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835150" y="3414083"/>
            <a:ext cx="12693579" cy="5230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Driver, R. (1983). </a:t>
            </a:r>
            <a:r>
              <a:rPr lang="en-US" sz="2521" i="true" spc="5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The Pupil as Scientist?</a:t>
            </a: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 Milton Keynes, Open University Press.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Hutt, C. (1979). Play in the under 5s: form, development and function, in: J.G. Howells (Ed) </a:t>
            </a:r>
            <a:r>
              <a:rPr lang="en-US" sz="2521" i="true" spc="5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Modern perspectives in the psychiatry of infancy </a:t>
            </a: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, New York: Brunner/Marcel.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Moyles, J. (2010) </a:t>
            </a:r>
            <a:r>
              <a:rPr lang="en-US" sz="2521" i="true" spc="5">
                <a:solidFill>
                  <a:srgbClr val="FFFFFF"/>
                </a:solidFill>
                <a:latin typeface="Rosario Italics"/>
                <a:ea typeface="Rosario Italics"/>
                <a:cs typeface="Rosario Italics"/>
                <a:sym typeface="Rosario Italics"/>
              </a:rPr>
              <a:t>The excellence of play, </a:t>
            </a:r>
            <a:r>
              <a:rPr lang="en-US" sz="2521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Maidenhead; McGraw Hill Education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3" tooltip="http://wales.gov.uk/dcells/publications/policy_strategy_and_planning/early-wales/whatisfoundation/foundationphase/2274085/frameworkforchildrene.pdf?lang=en"/>
              </a:rPr>
              <a:t>http://wales.gov.uk/dcells/publications/policy_strategy_and_planning/early-wales/whatisfoundation/foundationphase/2274085/frameworkforchildrene.pdf?lang=en</a:t>
            </a:r>
          </a:p>
          <a:p>
            <a:pPr algn="l">
              <a:lnSpc>
                <a:spcPts val="3025"/>
              </a:lnSpc>
            </a:pPr>
          </a:p>
          <a:p>
            <a:pPr algn="l">
              <a:lnSpc>
                <a:spcPts val="3025"/>
              </a:lnSpc>
            </a:pPr>
            <a:r>
              <a:rPr lang="en-US" sz="2521" spc="5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  <a:hlinkClick r:id="rId4" tooltip="http://wales.gov.uk/dcells/publications/policy_strategy_and_planning/early"/>
              </a:rPr>
              <a:t>http://wales.gov.uk/dcells/publications/policy_strategy_and_planning/early</a:t>
            </a:r>
            <a:r>
              <a:rPr lang="en-US" sz="2521" spc="5" u="sng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-wales/whatisfoundation/page4/sevenareas/knowledgeunderstanding/knowledgeunderstandinge.pdf?lang=en</a:t>
            </a:r>
          </a:p>
          <a:p>
            <a:pPr algn="l">
              <a:lnSpc>
                <a:spcPts val="3025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760488" y="752847"/>
            <a:ext cx="12768241" cy="1943610"/>
            <a:chOff x="0" y="0"/>
            <a:chExt cx="11704320" cy="178165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  <a:blipFill>
              <a:blip r:embed="rId5">
                <a:alphaModFix amt="0"/>
              </a:blip>
              <a:stretch>
                <a:fillRect l="0" t="-78003" r="0" b="-78003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9525"/>
              <a:ext cx="11704320" cy="177213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191"/>
                </a:lnSpc>
              </a:pPr>
              <a:r>
                <a:rPr lang="en-US" sz="6826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Rhestr Gyfeirnodi / Reference List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DAHAZKE7tdE</dc:identifier>
  <dcterms:modified xsi:type="dcterms:W3CDTF">2011-08-01T06:04:30Z</dcterms:modified>
  <cp:revision>1</cp:revision>
  <dc:title>DU YMY W2 Sesiwn 6</dc:title>
</cp:coreProperties>
</file>