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6" r:id="rId5"/>
    <p:sldId id="276" r:id="rId6"/>
    <p:sldId id="319" r:id="rId7"/>
    <p:sldId id="303" r:id="rId8"/>
    <p:sldId id="305" r:id="rId9"/>
    <p:sldId id="314" r:id="rId10"/>
    <p:sldId id="316" r:id="rId11"/>
    <p:sldId id="317" r:id="rId12"/>
    <p:sldId id="307" r:id="rId13"/>
    <p:sldId id="32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8748" autoAdjust="0"/>
  </p:normalViewPr>
  <p:slideViewPr>
    <p:cSldViewPr>
      <p:cViewPr varScale="1">
        <p:scale>
          <a:sx n="44" d="100"/>
          <a:sy n="44" d="100"/>
        </p:scale>
        <p:origin x="2316" y="60"/>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20/09/2021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20/09/2021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www.globalization101.org/category/issues-in-depth/development/" TargetMode="External"/><Relationship Id="rId3" Type="http://schemas.openxmlformats.org/officeDocument/2006/relationships/hyperlink" Target="http://www.globalization101.org/category/issues-in-depth/trade/" TargetMode="External"/><Relationship Id="rId7" Type="http://schemas.openxmlformats.org/officeDocument/2006/relationships/hyperlink" Target="http://www.globalization101.org/category/issues-in-depth/culture/"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www.globalization101.org/category/issues-in-depth/environment/" TargetMode="External"/><Relationship Id="rId5" Type="http://schemas.openxmlformats.org/officeDocument/2006/relationships/hyperlink" Target="http://www.globalization101.org/category/issues-in-depth/technology/" TargetMode="External"/><Relationship Id="rId4" Type="http://schemas.openxmlformats.org/officeDocument/2006/relationships/hyperlink" Target="http://www.globalization101.org/category/issues-in-depth/investment/" TargetMode="External"/><Relationship Id="rId9" Type="http://schemas.openxmlformats.org/officeDocument/2006/relationships/hyperlink" Target="http://www.globalization101.org/category/issues-in-depth/health/"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a:t>
            </a:r>
          </a:p>
          <a:p>
            <a:r>
              <a:rPr lang="en-GB" dirty="0"/>
              <a:t>Global Union </a:t>
            </a:r>
            <a:r>
              <a:rPr lang="en-GB"/>
              <a:t>Federation Article</a:t>
            </a:r>
          </a:p>
        </p:txBody>
      </p:sp>
      <p:sp>
        <p:nvSpPr>
          <p:cNvPr id="4" name="Slide Number Placeholder 3"/>
          <p:cNvSpPr>
            <a:spLocks noGrp="1"/>
          </p:cNvSpPr>
          <p:nvPr>
            <p:ph type="sldNum" sz="quarter" idx="5"/>
          </p:nvPr>
        </p:nvSpPr>
        <p:spPr/>
        <p:txBody>
          <a:bodyPr/>
          <a:lstStyle/>
          <a:p>
            <a:fld id="{A74F7143-3262-4712-BBAC-9EEC69AABB0A}" type="slidenum">
              <a:rPr lang="en-GB" smtClean="0"/>
              <a:t>1</a:t>
            </a:fld>
            <a:endParaRPr lang="en-GB"/>
          </a:p>
        </p:txBody>
      </p:sp>
    </p:spTree>
    <p:extLst>
      <p:ext uri="{BB962C8B-B14F-4D97-AF65-F5344CB8AC3E}">
        <p14:creationId xmlns:p14="http://schemas.microsoft.com/office/powerpoint/2010/main" val="745099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Useful links:</a:t>
            </a:r>
          </a:p>
          <a:p>
            <a:r>
              <a:rPr lang="en-GB" dirty="0"/>
              <a:t>https://www.globalization101.org/what-is-globalization/</a:t>
            </a:r>
          </a:p>
          <a:p>
            <a:r>
              <a:rPr lang="en-GB" dirty="0"/>
              <a:t>https://instituteforpr.org/employee-relations-globalization-context-perceptions-immigrant-professionals/</a:t>
            </a:r>
          </a:p>
          <a:p>
            <a:endParaRPr lang="en-GB" dirty="0"/>
          </a:p>
          <a:p>
            <a:endParaRPr lang="en-GB" u="none" dirty="0">
              <a:solidFill>
                <a:schemeClr val="tx1"/>
              </a:solidFill>
            </a:endParaRPr>
          </a:p>
          <a:p>
            <a:pPr algn="just"/>
            <a:r>
              <a:rPr lang="en-GB" sz="1200" b="0" i="1" u="none" kern="1200" dirty="0">
                <a:solidFill>
                  <a:schemeClr val="tx1"/>
                </a:solidFill>
                <a:effectLst/>
                <a:latin typeface="+mn-lt"/>
                <a:ea typeface="+mn-ea"/>
                <a:cs typeface="+mn-cs"/>
              </a:rPr>
              <a:t>Globalisation is a process of interaction and integration among the people, companies, and governments of different nations, a process driven by </a:t>
            </a:r>
            <a:r>
              <a:rPr lang="en-GB" sz="1200" b="0" i="1"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international trade</a:t>
            </a:r>
            <a:r>
              <a:rPr lang="en-GB" sz="1200" b="0" i="1" u="none" kern="1200" dirty="0">
                <a:solidFill>
                  <a:schemeClr val="tx1"/>
                </a:solidFill>
                <a:effectLst/>
                <a:latin typeface="+mn-lt"/>
                <a:ea typeface="+mn-ea"/>
                <a:cs typeface="+mn-cs"/>
              </a:rPr>
              <a:t> and </a:t>
            </a:r>
            <a:r>
              <a:rPr lang="en-GB" sz="1200" b="0" i="1" u="non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investment</a:t>
            </a:r>
            <a:r>
              <a:rPr lang="en-GB" sz="1200" b="0" i="1" u="none" kern="1200" dirty="0">
                <a:solidFill>
                  <a:schemeClr val="tx1"/>
                </a:solidFill>
                <a:effectLst/>
                <a:latin typeface="+mn-lt"/>
                <a:ea typeface="+mn-ea"/>
                <a:cs typeface="+mn-cs"/>
              </a:rPr>
              <a:t> and aided by </a:t>
            </a:r>
            <a:r>
              <a:rPr lang="en-GB" sz="1200" b="0" i="1" u="none" kern="1200" dirty="0">
                <a:solidFill>
                  <a:schemeClr val="tx1"/>
                </a:solidFill>
                <a:effectLst/>
                <a:latin typeface="+mn-lt"/>
                <a:ea typeface="+mn-ea"/>
                <a:cs typeface="+mn-cs"/>
                <a:hlinkClick r:id="rId5">
                  <a:extLst>
                    <a:ext uri="{A12FA001-AC4F-418D-AE19-62706E023703}">
                      <ahyp:hlinkClr xmlns:ahyp="http://schemas.microsoft.com/office/drawing/2018/hyperlinkcolor" val="tx"/>
                    </a:ext>
                  </a:extLst>
                </a:hlinkClick>
              </a:rPr>
              <a:t>information technology</a:t>
            </a:r>
            <a:r>
              <a:rPr lang="en-GB" sz="1200" b="0" i="1" u="none" kern="1200" dirty="0">
                <a:solidFill>
                  <a:schemeClr val="tx1"/>
                </a:solidFill>
                <a:effectLst/>
                <a:latin typeface="+mn-lt"/>
                <a:ea typeface="+mn-ea"/>
                <a:cs typeface="+mn-cs"/>
              </a:rPr>
              <a:t>. This process has effects on the </a:t>
            </a:r>
            <a:r>
              <a:rPr lang="en-GB" sz="1200" b="0" i="1" u="non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environment</a:t>
            </a:r>
            <a:r>
              <a:rPr lang="en-GB" sz="1200" b="0" i="1" u="none" kern="1200" dirty="0">
                <a:solidFill>
                  <a:schemeClr val="tx1"/>
                </a:solidFill>
                <a:effectLst/>
                <a:latin typeface="+mn-lt"/>
                <a:ea typeface="+mn-ea"/>
                <a:cs typeface="+mn-cs"/>
              </a:rPr>
              <a:t>, on </a:t>
            </a:r>
            <a:r>
              <a:rPr lang="en-GB" sz="1200" b="0" i="1" u="none" kern="1200" dirty="0">
                <a:solidFill>
                  <a:schemeClr val="tx1"/>
                </a:solidFill>
                <a:effectLst/>
                <a:latin typeface="+mn-lt"/>
                <a:ea typeface="+mn-ea"/>
                <a:cs typeface="+mn-cs"/>
                <a:hlinkClick r:id="rId7">
                  <a:extLst>
                    <a:ext uri="{A12FA001-AC4F-418D-AE19-62706E023703}">
                      <ahyp:hlinkClr xmlns:ahyp="http://schemas.microsoft.com/office/drawing/2018/hyperlinkcolor" val="tx"/>
                    </a:ext>
                  </a:extLst>
                </a:hlinkClick>
              </a:rPr>
              <a:t>culture</a:t>
            </a:r>
            <a:r>
              <a:rPr lang="en-GB" sz="1200" b="0" i="1" u="none" kern="1200" dirty="0">
                <a:solidFill>
                  <a:schemeClr val="tx1"/>
                </a:solidFill>
                <a:effectLst/>
                <a:latin typeface="+mn-lt"/>
                <a:ea typeface="+mn-ea"/>
                <a:cs typeface="+mn-cs"/>
              </a:rPr>
              <a:t>, on political systems, on </a:t>
            </a:r>
            <a:r>
              <a:rPr lang="en-GB" sz="1200" b="0" i="1" u="none" kern="1200" dirty="0">
                <a:solidFill>
                  <a:schemeClr val="tx1"/>
                </a:solidFill>
                <a:effectLst/>
                <a:latin typeface="+mn-lt"/>
                <a:ea typeface="+mn-ea"/>
                <a:cs typeface="+mn-cs"/>
                <a:hlinkClick r:id="rId8">
                  <a:extLst>
                    <a:ext uri="{A12FA001-AC4F-418D-AE19-62706E023703}">
                      <ahyp:hlinkClr xmlns:ahyp="http://schemas.microsoft.com/office/drawing/2018/hyperlinkcolor" val="tx"/>
                    </a:ext>
                  </a:extLst>
                </a:hlinkClick>
              </a:rPr>
              <a:t>economic development</a:t>
            </a:r>
            <a:r>
              <a:rPr lang="en-GB" sz="1200" b="0" i="1" u="none" kern="1200" dirty="0">
                <a:solidFill>
                  <a:schemeClr val="tx1"/>
                </a:solidFill>
                <a:effectLst/>
                <a:latin typeface="+mn-lt"/>
                <a:ea typeface="+mn-ea"/>
                <a:cs typeface="+mn-cs"/>
              </a:rPr>
              <a:t> and prosperity, and on </a:t>
            </a:r>
            <a:r>
              <a:rPr lang="en-GB" sz="1200" b="0" i="1" u="none" kern="1200" dirty="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human physical wellbeing</a:t>
            </a:r>
            <a:r>
              <a:rPr lang="en-GB" sz="1200" b="0" i="1" u="none" kern="1200" dirty="0">
                <a:solidFill>
                  <a:schemeClr val="tx1"/>
                </a:solidFill>
                <a:effectLst/>
                <a:latin typeface="+mn-lt"/>
                <a:ea typeface="+mn-ea"/>
                <a:cs typeface="+mn-cs"/>
              </a:rPr>
              <a:t> in societies around the world.</a:t>
            </a:r>
          </a:p>
          <a:p>
            <a:pPr algn="just"/>
            <a:endParaRPr lang="en-GB" sz="1200" b="0" i="1" u="none"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Globalisation means intensified competition, the transfer of investments, production relocation outside of Europe, job losses, unemployment and rapid structural changes</a:t>
            </a:r>
          </a:p>
          <a:p>
            <a:pPr algn="just"/>
            <a:endParaRPr lang="en-GB" sz="1200" b="0" i="1" u="none"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With the growth of globalisation, more and more organisations now have employees from other countries. These immigrant professionals (IPs) face unique challenges in that they not only need to reorient to a new societal culture, but also a new organisational culture. </a:t>
            </a:r>
          </a:p>
          <a:p>
            <a:pPr algn="just"/>
            <a:endParaRPr lang="en-GB" sz="1200" b="0" i="0" u="none" kern="1200" dirty="0">
              <a:solidFill>
                <a:schemeClr val="tx1"/>
              </a:solidFill>
              <a:effectLst/>
              <a:latin typeface="+mn-lt"/>
              <a:ea typeface="+mn-ea"/>
              <a:cs typeface="+mn-cs"/>
            </a:endParaRPr>
          </a:p>
          <a:p>
            <a:pPr algn="just"/>
            <a:endParaRPr lang="en-GB" i="1" u="none" dirty="0">
              <a:solidFill>
                <a:schemeClr val="tx1"/>
              </a:solidFill>
            </a:endParaRPr>
          </a:p>
        </p:txBody>
      </p:sp>
      <p:sp>
        <p:nvSpPr>
          <p:cNvPr id="4" name="Slide Number Placeholder 3"/>
          <p:cNvSpPr>
            <a:spLocks noGrp="1"/>
          </p:cNvSpPr>
          <p:nvPr>
            <p:ph type="sldNum" sz="quarter" idx="5"/>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415923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The more labour is de-regulated, the less it can be controlled through legislation /TU influence/standardisation of terms, etc – it is more fluid.</a:t>
            </a:r>
          </a:p>
          <a:p>
            <a:pPr marL="228600" indent="-228600">
              <a:buAutoNum type="arabicPeriod"/>
            </a:pPr>
            <a:r>
              <a:rPr lang="en-GB" dirty="0"/>
              <a:t>This links to the points made in both the TU Podcast</a:t>
            </a:r>
          </a:p>
          <a:p>
            <a:pPr marL="228600" indent="-228600">
              <a:buAutoNum type="arabicPeriod"/>
            </a:pPr>
            <a:r>
              <a:rPr lang="en-GB" i="1" dirty="0"/>
              <a:t>Foreign owned MNC’s (Multi-national Corporations) are more likely to look to introduce direct communication and employee involvement strategies, have a centralised HR function, and operate single-union bargaining approaches </a:t>
            </a:r>
            <a:r>
              <a:rPr lang="en-GB" dirty="0"/>
              <a:t>- referring to national ER systems having to come together to allow these MNC’s to operate with employees in the UK and overseas.</a:t>
            </a:r>
          </a:p>
        </p:txBody>
      </p:sp>
      <p:sp>
        <p:nvSpPr>
          <p:cNvPr id="4" name="Slide Number Placeholder 3"/>
          <p:cNvSpPr>
            <a:spLocks noGrp="1"/>
          </p:cNvSpPr>
          <p:nvPr>
            <p:ph type="sldNum" sz="quarter" idx="5"/>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3949346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Strong growth in the global economy has not, so far led to corresponding improvement in working conditions and living standards for many. Some years ago Rodrik (1997) argued that globalisation has gone too far with the negative outweighing its positive impacts. A major concern of policy-makers and researchers in this context is that foreign direct investment (FDI) may relocate inferior, low-wage jobs from high-income countries to labour-abundant economies forcing a competitive downward decline in wages all around, known as ‘race to the bottom’ (RTB) (Wilson 1996, </a:t>
            </a:r>
            <a:r>
              <a:rPr lang="en-GB" dirty="0" err="1"/>
              <a:t>Klevorick</a:t>
            </a:r>
            <a:r>
              <a:rPr lang="en-GB" dirty="0"/>
              <a:t> 1996, Brown et al. 1996, Singh and Zammit 2004). The RTB issue places labour market dynamics to the forefront of the globalisation debate.</a:t>
            </a:r>
          </a:p>
          <a:p>
            <a:endParaRPr lang="en-GB" dirty="0"/>
          </a:p>
          <a:p>
            <a:r>
              <a:rPr lang="en-GB" dirty="0"/>
              <a:t>https://link.springer.com/chapter/10.1057/9780230502567_9</a:t>
            </a:r>
          </a:p>
          <a:p>
            <a:endParaRPr lang="en-GB" dirty="0"/>
          </a:p>
          <a:p>
            <a:r>
              <a:rPr lang="en-GB" dirty="0"/>
              <a:t>All familiar with idea of ‘sweatshops’. Nike – Behind the Swoosh interesting watch here, though little old now.</a:t>
            </a:r>
          </a:p>
          <a:p>
            <a:endParaRPr lang="en-GB" dirty="0"/>
          </a:p>
          <a:p>
            <a:r>
              <a:rPr lang="en-GB" dirty="0"/>
              <a:t>Poor labour conditions also have negative consequences for employers and their customers</a:t>
            </a:r>
          </a:p>
          <a:p>
            <a:pPr marL="628650" lvl="1" indent="-171450">
              <a:buFont typeface="Arial" panose="020B0604020202020204" pitchFamily="34" charset="0"/>
              <a:buChar char="•"/>
            </a:pPr>
            <a:r>
              <a:rPr lang="en-GB" dirty="0"/>
              <a:t>Concern over labour standards may have an adverse effect on brand reputation</a:t>
            </a:r>
          </a:p>
          <a:p>
            <a:pPr marL="628650" lvl="1" indent="-171450">
              <a:buFont typeface="Arial" panose="020B0604020202020204" pitchFamily="34" charset="0"/>
              <a:buChar char="•"/>
            </a:pPr>
            <a:r>
              <a:rPr lang="en-GB" dirty="0"/>
              <a:t>Negative impact on the employee commitment of staff working in developed economies</a:t>
            </a:r>
          </a:p>
          <a:p>
            <a:pPr marL="628650" lvl="1" indent="-171450">
              <a:buFont typeface="Arial" panose="020B0604020202020204" pitchFamily="34" charset="0"/>
              <a:buChar char="•"/>
            </a:pPr>
            <a:r>
              <a:rPr lang="en-GB" dirty="0"/>
              <a:t>Employment and income insecurity will make it difficult to sustain and improve productivity, performance and quality. </a:t>
            </a:r>
          </a:p>
          <a:p>
            <a:pPr lvl="1"/>
            <a:endParaRPr lang="en-GB" dirty="0"/>
          </a:p>
          <a:p>
            <a:r>
              <a:rPr lang="en-GB" dirty="0"/>
              <a:t>Some evidence of conflict as workers seek to improve pay and conditions: In China, in 2011 there were just 185 strikes or disputes there were around 1,400 in 2014 and more than 1,800 in 2015.</a:t>
            </a:r>
          </a:p>
          <a:p>
            <a:endParaRPr lang="en-GB" dirty="0"/>
          </a:p>
          <a:p>
            <a:r>
              <a:rPr lang="en-GB" dirty="0"/>
              <a:t>Great read: https://www.hrmagazine.co.uk/article-details/do-you-know-about-global-union-federations</a:t>
            </a:r>
          </a:p>
          <a:p>
            <a:endParaRPr lang="en-GB" dirty="0"/>
          </a:p>
          <a:p>
            <a:r>
              <a:rPr lang="en-GB" dirty="0"/>
              <a:t>Autumn 2018: IKEA - </a:t>
            </a:r>
            <a:r>
              <a:rPr lang="en-GB" sz="1200" b="0" i="0" kern="1200" dirty="0">
                <a:solidFill>
                  <a:schemeClr val="tx1"/>
                </a:solidFill>
                <a:effectLst/>
                <a:latin typeface="+mn-lt"/>
                <a:ea typeface="+mn-ea"/>
                <a:cs typeface="+mn-cs"/>
              </a:rPr>
              <a:t>answering more than just irate questions from confused customers about how to put together its furniture. According to UNI Global, a Switzerland-based global union federation (GUF) for those working in the skills and services sector, IKEA is violating workers’ rights to unionise, and has even turned a blind eye to abuse of working conditions, sick leave policies and alleged sexual harassment in three countries. Such was the seriousness of this, UNI </a:t>
            </a:r>
            <a:r>
              <a:rPr lang="en-GB" sz="1200" b="0" i="0" kern="1200" dirty="0" err="1">
                <a:solidFill>
                  <a:schemeClr val="tx1"/>
                </a:solidFill>
                <a:effectLst/>
                <a:latin typeface="+mn-lt"/>
                <a:ea typeface="+mn-ea"/>
                <a:cs typeface="+mn-cs"/>
              </a:rPr>
              <a:t>Global’s</a:t>
            </a:r>
            <a:r>
              <a:rPr lang="en-GB" sz="1200" b="0" i="0" kern="1200" dirty="0">
                <a:solidFill>
                  <a:schemeClr val="tx1"/>
                </a:solidFill>
                <a:effectLst/>
                <a:latin typeface="+mn-lt"/>
                <a:ea typeface="+mn-ea"/>
                <a:cs typeface="+mn-cs"/>
              </a:rPr>
              <a:t> general secretary Christy Hoffman recently said: "IKEA... is simply not playing by the rules that govern global corporations… so we’ve asked the Dutch government to step in.“</a:t>
            </a:r>
          </a:p>
          <a:p>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Global Union Federations:  In recent decades, trade unions have been challenged to develop new forms of representation, action and institutional engagement in response to the increasingly transnational character of production and service delivery. This has necessarily required a shift in focus beyond national boundaries, and thus beyond the traditional scale of industrial relations systems. Among the most important actors in these attempts to globalize industrial relations have been the global union federations (GUFs), which represent national sectors of key industries. Over several decades, the GUFs have sought to engage with multinational corporations through various strategies including policy campaigns and the negotiation of Global Framework Agreements (GFAs) and have provided support for workers and their unions in different national settings, including emerging labour movements in the Global South (Ford and </a:t>
            </a:r>
            <a:r>
              <a:rPr lang="en-GB" sz="1200" b="0" i="0" kern="1200" dirty="0" err="1">
                <a:solidFill>
                  <a:schemeClr val="tx1"/>
                </a:solidFill>
                <a:effectLst/>
                <a:latin typeface="+mn-lt"/>
                <a:ea typeface="+mn-ea"/>
                <a:cs typeface="+mn-cs"/>
              </a:rPr>
              <a:t>Gullen</a:t>
            </a:r>
            <a:r>
              <a:rPr lang="en-GB" sz="1200" b="0" i="0" kern="1200" dirty="0">
                <a:solidFill>
                  <a:schemeClr val="tx1"/>
                </a:solidFill>
                <a:effectLst/>
                <a:latin typeface="+mn-lt"/>
                <a:ea typeface="+mn-ea"/>
                <a:cs typeface="+mn-cs"/>
              </a:rPr>
              <a:t>, 2015). </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10196620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the 'Social Chapter’? </a:t>
            </a:r>
            <a:r>
              <a:rPr lang="en-GB" sz="1200" b="0" i="0" kern="1200" dirty="0">
                <a:solidFill>
                  <a:schemeClr val="tx1"/>
                </a:solidFill>
                <a:effectLst/>
                <a:latin typeface="+mn-lt"/>
                <a:ea typeface="+mn-ea"/>
                <a:cs typeface="+mn-cs"/>
              </a:rPr>
              <a:t>The 'Social Chapter' is another name for the Protocol on Social Policy and the Agreement on Social Policy annexed to the Treaty on European Union (Maastricht Treaty).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dirty="0"/>
              <a:t>Lot of things in the UK still come from the EU:</a:t>
            </a:r>
          </a:p>
          <a:p>
            <a:pPr marL="171450" indent="-171450">
              <a:buFont typeface="Arial" panose="020B0604020202020204" pitchFamily="34" charset="0"/>
              <a:buChar char="•"/>
            </a:pPr>
            <a:r>
              <a:rPr lang="en-GB" dirty="0"/>
              <a:t>Working Time Directive</a:t>
            </a:r>
          </a:p>
          <a:p>
            <a:pPr marL="171450" indent="-171450">
              <a:buFont typeface="Arial" panose="020B0604020202020204" pitchFamily="34" charset="0"/>
              <a:buChar char="•"/>
            </a:pPr>
            <a:r>
              <a:rPr lang="en-GB" dirty="0"/>
              <a:t>Agency Workers Directive</a:t>
            </a:r>
          </a:p>
          <a:p>
            <a:pPr marL="171450" indent="-171450">
              <a:buFont typeface="Arial" panose="020B0604020202020204" pitchFamily="34" charset="0"/>
              <a:buChar char="•"/>
            </a:pPr>
            <a:r>
              <a:rPr lang="en-GB" dirty="0"/>
              <a:t>Equal Pay Directive</a:t>
            </a:r>
          </a:p>
          <a:p>
            <a:pPr marL="171450" indent="-171450">
              <a:buFont typeface="Arial" panose="020B0604020202020204" pitchFamily="34" charset="0"/>
              <a:buChar char="•"/>
            </a:pPr>
            <a:r>
              <a:rPr lang="en-GB" dirty="0"/>
              <a:t>Part-time Workers Directive</a:t>
            </a:r>
          </a:p>
          <a:p>
            <a:pPr marL="171450" indent="-171450">
              <a:buFont typeface="Arial" panose="020B0604020202020204" pitchFamily="34" charset="0"/>
              <a:buChar char="•"/>
            </a:pPr>
            <a:r>
              <a:rPr lang="en-GB" dirty="0"/>
              <a:t>Health and Safety</a:t>
            </a:r>
          </a:p>
          <a:p>
            <a:endParaRPr lang="en-GB" dirty="0"/>
          </a:p>
          <a:p>
            <a:endParaRPr lang="en-GB" dirty="0"/>
          </a:p>
          <a:p>
            <a:r>
              <a:rPr lang="en-GB" dirty="0"/>
              <a:t>Impact of BREXIT</a:t>
            </a:r>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3711062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only tripartite U.N. agency, since 1919 the ILO brings together governments, employers and workers of </a:t>
            </a:r>
            <a:r>
              <a:rPr lang="en-GB" sz="1200" b="0" i="0" u="none" strike="noStrike" kern="1200" dirty="0">
                <a:solidFill>
                  <a:schemeClr val="tx1"/>
                </a:solidFill>
                <a:effectLst/>
                <a:latin typeface="+mn-lt"/>
                <a:ea typeface="+mn-ea"/>
                <a:cs typeface="+mn-cs"/>
              </a:rPr>
              <a:t>187 member States </a:t>
            </a:r>
            <a:r>
              <a:rPr lang="en-GB" sz="1200" b="0" i="0" kern="1200" dirty="0">
                <a:solidFill>
                  <a:schemeClr val="tx1"/>
                </a:solidFill>
                <a:effectLst/>
                <a:latin typeface="+mn-lt"/>
                <a:ea typeface="+mn-ea"/>
                <a:cs typeface="+mn-cs"/>
              </a:rPr>
              <a:t>to set labour standards, develop policies and devise programmes promoting decent work for all women and men.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Tripartite – workers, employers and government </a:t>
            </a:r>
            <a:r>
              <a:rPr lang="en-GB" sz="1200" b="1" i="0" kern="1200" dirty="0">
                <a:solidFill>
                  <a:schemeClr val="tx1"/>
                </a:solidFill>
                <a:effectLst/>
                <a:latin typeface="+mn-lt"/>
                <a:ea typeface="+mn-ea"/>
                <a:cs typeface="+mn-cs"/>
              </a:rPr>
              <a:t>equal</a:t>
            </a:r>
            <a:r>
              <a:rPr lang="en-GB" sz="1200" b="0" i="0" kern="1200" dirty="0">
                <a:solidFill>
                  <a:schemeClr val="tx1"/>
                </a:solidFill>
                <a:effectLst/>
                <a:latin typeface="+mn-lt"/>
                <a:ea typeface="+mn-ea"/>
                <a:cs typeface="+mn-cs"/>
              </a:rPr>
              <a:t> voice</a:t>
            </a:r>
          </a:p>
          <a:p>
            <a:pPr marL="628650" lvl="1" indent="-171450">
              <a:buFont typeface="Arial" panose="020B0604020202020204" pitchFamily="34" charset="0"/>
              <a:buChar char="•"/>
            </a:pPr>
            <a:r>
              <a:rPr lang="en-GB" sz="1200" b="0" i="1" kern="1200" dirty="0">
                <a:solidFill>
                  <a:schemeClr val="tx1"/>
                </a:solidFill>
                <a:effectLst/>
                <a:latin typeface="+mn-lt"/>
                <a:ea typeface="+mn-ea"/>
                <a:cs typeface="+mn-cs"/>
              </a:rPr>
              <a:t>Useful read: https://www.ilo.org/global/about-the-ilo/lang--en/index.htm</a:t>
            </a:r>
          </a:p>
          <a:p>
            <a:pPr marL="628650" lvl="1" indent="-171450">
              <a:buFont typeface="Arial" panose="020B0604020202020204" pitchFamily="34" charset="0"/>
              <a:buChar char="•"/>
            </a:pPr>
            <a:endParaRPr lang="en-GB" sz="1200" b="0" i="1" kern="1200" dirty="0">
              <a:solidFill>
                <a:schemeClr val="tx1"/>
              </a:solidFill>
              <a:effectLst/>
              <a:latin typeface="+mn-lt"/>
              <a:ea typeface="+mn-ea"/>
              <a:cs typeface="+mn-cs"/>
            </a:endParaRPr>
          </a:p>
          <a:p>
            <a:pPr marL="0" lvl="0" indent="0">
              <a:buFont typeface="Arial" panose="020B0604020202020204" pitchFamily="34" charset="0"/>
              <a:buNone/>
            </a:pPr>
            <a:r>
              <a:rPr lang="en-GB" sz="1200" b="0" i="0" kern="1200" dirty="0">
                <a:solidFill>
                  <a:schemeClr val="tx1"/>
                </a:solidFill>
                <a:effectLst/>
                <a:latin typeface="+mn-lt"/>
                <a:ea typeface="+mn-ea"/>
                <a:cs typeface="+mn-cs"/>
              </a:rPr>
              <a:t>Underlying the ILO’s work is the </a:t>
            </a:r>
            <a:r>
              <a:rPr lang="en-GB" sz="1200" b="1" i="0" kern="1200" dirty="0">
                <a:solidFill>
                  <a:schemeClr val="tx1"/>
                </a:solidFill>
                <a:effectLst/>
                <a:latin typeface="+mn-lt"/>
                <a:ea typeface="+mn-ea"/>
                <a:cs typeface="+mn-cs"/>
              </a:rPr>
              <a:t>importance of cooperation </a:t>
            </a:r>
            <a:r>
              <a:rPr lang="en-GB" sz="1200" b="0" i="0" kern="1200" dirty="0">
                <a:solidFill>
                  <a:schemeClr val="tx1"/>
                </a:solidFill>
                <a:effectLst/>
                <a:latin typeface="+mn-lt"/>
                <a:ea typeface="+mn-ea"/>
                <a:cs typeface="+mn-cs"/>
              </a:rPr>
              <a:t>between governments and employers’ and workers’ organisations in fostering social and economic progress.</a:t>
            </a:r>
            <a:br>
              <a:rPr lang="en-GB" dirty="0"/>
            </a:br>
            <a:endParaRPr lang="en-GB" dirty="0"/>
          </a:p>
          <a:p>
            <a:pPr marL="0" lvl="0" indent="0">
              <a:buFont typeface="Arial" panose="020B0604020202020204" pitchFamily="34" charset="0"/>
              <a:buNone/>
            </a:pPr>
            <a:r>
              <a:rPr lang="en-GB" sz="1200" b="0" i="0" kern="1200" dirty="0">
                <a:solidFill>
                  <a:schemeClr val="tx1"/>
                </a:solidFill>
                <a:effectLst/>
                <a:latin typeface="+mn-lt"/>
                <a:ea typeface="+mn-ea"/>
                <a:cs typeface="+mn-cs"/>
              </a:rPr>
              <a:t>The very structure of the ILO, where workers and employers together have an equal voice with governments in its deliberations, shows social dialogue in action. It ensures that the views of the social partners are closely reflected in ILO labour standards, policies and programmes.</a:t>
            </a:r>
            <a:br>
              <a:rPr lang="en-GB" dirty="0"/>
            </a:br>
            <a:endParaRPr lang="en-GB" dirty="0"/>
          </a:p>
          <a:p>
            <a:pPr marL="0" lvl="0" indent="0">
              <a:buFont typeface="Arial" panose="020B0604020202020204" pitchFamily="34" charset="0"/>
              <a:buNone/>
            </a:pPr>
            <a:endParaRPr lang="en-GB" dirty="0"/>
          </a:p>
          <a:p>
            <a:r>
              <a:rPr lang="en-GB" sz="1200" b="0" i="0" kern="1200" dirty="0">
                <a:solidFill>
                  <a:schemeClr val="tx1"/>
                </a:solidFill>
                <a:effectLst/>
                <a:latin typeface="+mn-lt"/>
                <a:ea typeface="+mn-ea"/>
                <a:cs typeface="+mn-cs"/>
              </a:rPr>
              <a:t>The ILO accomplishes its work through three main bodies which comprise governments', employers' and workers' representatives: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rPr>
              <a:t>International labour Conference:</a:t>
            </a:r>
            <a:r>
              <a:rPr lang="en-GB" sz="1200" b="0" i="0" kern="1200" dirty="0">
                <a:solidFill>
                  <a:schemeClr val="tx1"/>
                </a:solidFill>
                <a:effectLst/>
                <a:latin typeface="+mn-lt"/>
                <a:ea typeface="+mn-ea"/>
                <a:cs typeface="+mn-cs"/>
              </a:rPr>
              <a:t> sets the International labour standards and the broad policies of the ILO. It meets annually in Geneva. Often called an international parliament of labour, the Conference is also a forum for discussion of key social and labour questions.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rPr>
              <a:t>Governing body: </a:t>
            </a:r>
            <a:r>
              <a:rPr lang="en-GB" sz="1200" b="0" i="0" kern="1200" dirty="0">
                <a:solidFill>
                  <a:schemeClr val="tx1"/>
                </a:solidFill>
                <a:effectLst/>
                <a:latin typeface="+mn-lt"/>
                <a:ea typeface="+mn-ea"/>
                <a:cs typeface="+mn-cs"/>
              </a:rPr>
              <a:t>the executive council of the ILO. It meets three times a year in Geneva. It takes decisions on ILO policy and establishes the programme and the budget, which it then submits to the Conference for adoption.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International Labour </a:t>
            </a:r>
            <a:r>
              <a:rPr lang="en-GB" sz="1200" b="0" i="0" u="none" strike="noStrike" kern="1200" dirty="0">
                <a:solidFill>
                  <a:schemeClr val="tx1"/>
                </a:solidFill>
                <a:effectLst/>
                <a:latin typeface="+mn-lt"/>
                <a:ea typeface="+mn-ea"/>
                <a:cs typeface="+mn-cs"/>
              </a:rPr>
              <a:t>Office</a:t>
            </a:r>
            <a:r>
              <a:rPr lang="en-GB" sz="1200" b="0" i="0" kern="1200" dirty="0">
                <a:solidFill>
                  <a:schemeClr val="tx1"/>
                </a:solidFill>
                <a:effectLst/>
                <a:latin typeface="+mn-lt"/>
                <a:ea typeface="+mn-ea"/>
                <a:cs typeface="+mn-cs"/>
              </a:rPr>
              <a:t> is the permanent secretariat of the International Labour Organization. It is the focal point for International Labour Organization's overall activities, which it prepares under the scrutiny of the Governing Body and under the leadership of the </a:t>
            </a:r>
            <a:r>
              <a:rPr lang="en-GB" sz="1200" b="0" i="0" u="none" strike="noStrike" kern="1200" dirty="0">
                <a:solidFill>
                  <a:schemeClr val="tx1"/>
                </a:solidFill>
                <a:effectLst/>
                <a:latin typeface="+mn-lt"/>
                <a:ea typeface="+mn-ea"/>
                <a:cs typeface="+mn-cs"/>
              </a:rPr>
              <a:t>Director-General</a:t>
            </a:r>
            <a:endParaRPr lang="en-GB" sz="1200" b="0" i="0" kern="1200" dirty="0">
              <a:solidFill>
                <a:schemeClr val="tx1"/>
              </a:solidFill>
              <a:effectLst/>
              <a:latin typeface="+mn-lt"/>
              <a:ea typeface="+mn-ea"/>
              <a:cs typeface="+mn-cs"/>
            </a:endParaRPr>
          </a:p>
          <a:p>
            <a:pPr marL="0" lv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a:p>
        </p:txBody>
      </p:sp>
    </p:spTree>
    <p:extLst>
      <p:ext uri="{BB962C8B-B14F-4D97-AF65-F5344CB8AC3E}">
        <p14:creationId xmlns:p14="http://schemas.microsoft.com/office/powerpoint/2010/main" val="30894589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Recent emphasis placed on ‘soft regulation’ through voluntary codes of practice:</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Soft regulation involves government rules that do not forbid actions on the part of consumers and businesses but allow them on the condition that certain procedures are followed or information is supplied. Hard regulation, by contrast, involves government rules that forbid such consumer and business actions irrespective of the procedures followed or the information supplied.</a:t>
            </a:r>
            <a:endParaRPr lang="en-GB" dirty="0"/>
          </a:p>
          <a:p>
            <a:pPr marL="171450" lvl="0" indent="-171450" algn="just">
              <a:buFont typeface="Arial" panose="020B0604020202020204" pitchFamily="34" charset="0"/>
              <a:buChar char="•"/>
            </a:pPr>
            <a:r>
              <a:rPr lang="en-GB" dirty="0"/>
              <a:t>Code of practice: “</a:t>
            </a:r>
            <a:r>
              <a:rPr lang="en-GB" i="1" dirty="0"/>
              <a:t>a formal statement specifying the ethical standards that a [multinational] company holds and applies to the factories of its suppliers or to its trade partners” </a:t>
            </a:r>
            <a:r>
              <a:rPr lang="en-GB" dirty="0"/>
              <a:t>(Ngai, 2005:102).  </a:t>
            </a:r>
          </a:p>
          <a:p>
            <a:pPr marL="171450" lvl="0" indent="-171450" algn="just">
              <a:buFont typeface="Arial" panose="020B0604020202020204" pitchFamily="34" charset="0"/>
              <a:buChar char="•"/>
            </a:pPr>
            <a:r>
              <a:rPr lang="en-GB" dirty="0"/>
              <a:t>Driven by increasing concern over labour standards, and campaigns often involving trade unions and charities. </a:t>
            </a:r>
          </a:p>
          <a:p>
            <a:pPr lvl="1" algn="just"/>
            <a:endParaRPr lang="en-GB" dirty="0"/>
          </a:p>
          <a:p>
            <a:pPr lvl="1" algn="just"/>
            <a:endParaRPr lang="en-GB" dirty="0"/>
          </a:p>
          <a:p>
            <a:pPr algn="just"/>
            <a:r>
              <a:rPr lang="en-GB" dirty="0"/>
              <a:t>In the UK, the Ethical Trading Initiative (ETI): </a:t>
            </a:r>
            <a:r>
              <a:rPr lang="en-GB" i="1" dirty="0"/>
              <a:t>‘companies, trade unions and NGOs that promotes respect for workers' rights around the globe’. </a:t>
            </a:r>
            <a:r>
              <a:rPr lang="en-GB" i="0" dirty="0"/>
              <a:t>https://www.ethicaltrade.org/</a:t>
            </a:r>
          </a:p>
          <a:p>
            <a:pPr marL="171450" indent="-171450" algn="just">
              <a:buFont typeface="Arial" panose="020B0604020202020204" pitchFamily="34" charset="0"/>
              <a:buChar char="•"/>
            </a:pPr>
            <a:r>
              <a:rPr lang="en-GB" dirty="0"/>
              <a:t>Members include: The Body Shop/</a:t>
            </a:r>
            <a:r>
              <a:rPr lang="en-GB" dirty="0" err="1"/>
              <a:t>Sainbury’s</a:t>
            </a:r>
            <a:r>
              <a:rPr lang="en-GB" dirty="0"/>
              <a:t>/The White Company/Asos/H&amp;M Group. Full list here: https://www.ethicaltrade.org/about-eti/our-members</a:t>
            </a:r>
          </a:p>
          <a:p>
            <a:pPr marL="171450" indent="-171450" algn="just">
              <a:buFont typeface="Arial" panose="020B0604020202020204" pitchFamily="34" charset="0"/>
              <a:buChar char="•"/>
            </a:pPr>
            <a:r>
              <a:rPr lang="en-GB" dirty="0"/>
              <a:t>ETI was created in 1998 in response to media exposing the exploitation of workers involved in supply chains. Full history here: https://history.ethicaltrade.org/</a:t>
            </a:r>
          </a:p>
          <a:p>
            <a:pPr marL="171450" indent="-171450" algn="just">
              <a:buFont typeface="Arial" panose="020B0604020202020204" pitchFamily="34" charset="0"/>
              <a:buChar char="•"/>
            </a:pPr>
            <a:r>
              <a:rPr lang="en-GB" dirty="0"/>
              <a:t>Most recently, coronavirus has become a consideration of the ETI, as everything else</a:t>
            </a:r>
            <a:r>
              <a:rPr lang="en-GB" i="1" dirty="0"/>
              <a:t>: </a:t>
            </a:r>
            <a:r>
              <a:rPr lang="en-GB" sz="1200" b="0" i="1" kern="1200" dirty="0">
                <a:solidFill>
                  <a:schemeClr val="tx1"/>
                </a:solidFill>
                <a:effectLst/>
                <a:latin typeface="+mn-lt"/>
                <a:ea typeface="+mn-ea"/>
                <a:cs typeface="+mn-cs"/>
              </a:rPr>
              <a:t>ETI is committed to decisive and collaborative action to drive responsible business practices and to support our members to protect workers both during the Pandemic and throughout the recovery period. We are bringing key stakeholders and influencers together, and developing and sharing best practice which will support our members to build more resilient future supply chains which place workers' voices, and human rights, at their heart.</a:t>
            </a:r>
          </a:p>
          <a:p>
            <a:pPr marL="171450" indent="-171450" algn="just">
              <a:buFont typeface="Arial" panose="020B0604020202020204" pitchFamily="34" charset="0"/>
              <a:buChar char="•"/>
            </a:pPr>
            <a:r>
              <a:rPr lang="en-GB" dirty="0"/>
              <a:t>The ETI has a base code of practice which reflects key ILO principles </a:t>
            </a:r>
          </a:p>
          <a:p>
            <a:pPr marL="685800" lvl="1" indent="-228600" algn="just">
              <a:buFont typeface="+mj-lt"/>
              <a:buAutoNum type="arabicPeriod"/>
            </a:pPr>
            <a:r>
              <a:rPr lang="en-GB" sz="1200" b="0" i="0" kern="1200" dirty="0">
                <a:solidFill>
                  <a:schemeClr val="tx1"/>
                </a:solidFill>
                <a:effectLst/>
                <a:latin typeface="+mn-lt"/>
                <a:ea typeface="+mn-ea"/>
                <a:cs typeface="+mn-cs"/>
              </a:rPr>
              <a:t>Employment is freely chosen</a:t>
            </a:r>
          </a:p>
          <a:p>
            <a:pPr marL="685800" lvl="1" indent="-228600" algn="just">
              <a:buFont typeface="+mj-lt"/>
              <a:buAutoNum type="arabicPeriod"/>
            </a:pPr>
            <a:r>
              <a:rPr lang="en-GB" sz="1200" b="0" i="0" kern="1200" dirty="0">
                <a:solidFill>
                  <a:schemeClr val="tx1"/>
                </a:solidFill>
                <a:effectLst/>
                <a:latin typeface="+mn-lt"/>
                <a:ea typeface="+mn-ea"/>
                <a:cs typeface="+mn-cs"/>
              </a:rPr>
              <a:t>Freedom of association and the right to collective bargaining are respected</a:t>
            </a:r>
          </a:p>
          <a:p>
            <a:pPr marL="685800" lvl="1" indent="-228600" algn="just">
              <a:buFont typeface="+mj-lt"/>
              <a:buAutoNum type="arabicPeriod"/>
            </a:pPr>
            <a:r>
              <a:rPr lang="en-GB" sz="1200" b="0" i="0" kern="1200" dirty="0">
                <a:solidFill>
                  <a:schemeClr val="tx1"/>
                </a:solidFill>
                <a:effectLst/>
                <a:latin typeface="+mn-lt"/>
                <a:ea typeface="+mn-ea"/>
                <a:cs typeface="+mn-cs"/>
              </a:rPr>
              <a:t>Working conditions are safe and hygienic</a:t>
            </a:r>
          </a:p>
          <a:p>
            <a:pPr marL="685800" marR="0" lvl="1" indent="-228600" algn="just" defTabSz="914400" rtl="0" eaLnBrk="1" fontAlgn="auto" latinLnBrk="0" hangingPunct="1">
              <a:lnSpc>
                <a:spcPct val="100000"/>
              </a:lnSpc>
              <a:spcBef>
                <a:spcPts val="0"/>
              </a:spcBef>
              <a:spcAft>
                <a:spcPts val="0"/>
              </a:spcAft>
              <a:buClrTx/>
              <a:buSzTx/>
              <a:buFont typeface="+mj-lt"/>
              <a:buAutoNum type="arabicPeriod"/>
              <a:tabLst/>
              <a:defRPr/>
            </a:pPr>
            <a:r>
              <a:rPr lang="en-GB" sz="1200" b="0" i="0" kern="1200" dirty="0">
                <a:solidFill>
                  <a:schemeClr val="tx1"/>
                </a:solidFill>
                <a:effectLst/>
                <a:latin typeface="+mn-lt"/>
                <a:ea typeface="+mn-ea"/>
                <a:cs typeface="+mn-cs"/>
              </a:rPr>
              <a:t>Child labour shall not be used</a:t>
            </a:r>
          </a:p>
          <a:p>
            <a:pPr marL="685800" marR="0" lvl="1" indent="-228600" algn="just" defTabSz="914400" rtl="0" eaLnBrk="1" fontAlgn="auto" latinLnBrk="0" hangingPunct="1">
              <a:lnSpc>
                <a:spcPct val="100000"/>
              </a:lnSpc>
              <a:spcBef>
                <a:spcPts val="0"/>
              </a:spcBef>
              <a:spcAft>
                <a:spcPts val="0"/>
              </a:spcAft>
              <a:buClrTx/>
              <a:buSzTx/>
              <a:buFont typeface="+mj-lt"/>
              <a:buAutoNum type="arabicPeriod"/>
              <a:tabLst/>
              <a:defRPr/>
            </a:pPr>
            <a:r>
              <a:rPr lang="en-GB" sz="1200" b="0" i="0" kern="1200" dirty="0">
                <a:solidFill>
                  <a:schemeClr val="tx1"/>
                </a:solidFill>
                <a:effectLst/>
                <a:latin typeface="+mn-lt"/>
                <a:ea typeface="+mn-ea"/>
                <a:cs typeface="+mn-cs"/>
              </a:rPr>
              <a:t>Living wages are paid</a:t>
            </a:r>
          </a:p>
          <a:p>
            <a:pPr marL="685800" marR="0" lvl="1" indent="-228600" algn="just" defTabSz="914400" rtl="0" eaLnBrk="1" fontAlgn="auto" latinLnBrk="0" hangingPunct="1">
              <a:lnSpc>
                <a:spcPct val="100000"/>
              </a:lnSpc>
              <a:spcBef>
                <a:spcPts val="0"/>
              </a:spcBef>
              <a:spcAft>
                <a:spcPts val="0"/>
              </a:spcAft>
              <a:buClrTx/>
              <a:buSzTx/>
              <a:buFont typeface="+mj-lt"/>
              <a:buAutoNum type="arabicPeriod"/>
              <a:tabLst/>
              <a:defRPr/>
            </a:pPr>
            <a:r>
              <a:rPr lang="en-GB" sz="1200" b="0" i="0" kern="1200" dirty="0">
                <a:solidFill>
                  <a:schemeClr val="tx1"/>
                </a:solidFill>
                <a:effectLst/>
                <a:latin typeface="+mn-lt"/>
                <a:ea typeface="+mn-ea"/>
                <a:cs typeface="+mn-cs"/>
              </a:rPr>
              <a:t>Working hours are not excessive</a:t>
            </a:r>
          </a:p>
          <a:p>
            <a:pPr marL="685800" marR="0" lvl="1" indent="-228600" algn="just" defTabSz="914400" rtl="0" eaLnBrk="1" fontAlgn="auto" latinLnBrk="0" hangingPunct="1">
              <a:lnSpc>
                <a:spcPct val="100000"/>
              </a:lnSpc>
              <a:spcBef>
                <a:spcPts val="0"/>
              </a:spcBef>
              <a:spcAft>
                <a:spcPts val="0"/>
              </a:spcAft>
              <a:buClrTx/>
              <a:buSzTx/>
              <a:buFont typeface="+mj-lt"/>
              <a:buAutoNum type="arabicPeriod"/>
              <a:tabLst/>
              <a:defRPr/>
            </a:pPr>
            <a:r>
              <a:rPr lang="en-GB" sz="1200" b="0" i="0" kern="1200" dirty="0">
                <a:solidFill>
                  <a:schemeClr val="tx1"/>
                </a:solidFill>
                <a:effectLst/>
                <a:latin typeface="+mn-lt"/>
                <a:ea typeface="+mn-ea"/>
                <a:cs typeface="+mn-cs"/>
              </a:rPr>
              <a:t>No discrimination is practiced</a:t>
            </a:r>
          </a:p>
          <a:p>
            <a:pPr marL="685800" marR="0" lvl="1" indent="-228600" algn="just" defTabSz="914400" rtl="0" eaLnBrk="1" fontAlgn="auto" latinLnBrk="0" hangingPunct="1">
              <a:lnSpc>
                <a:spcPct val="100000"/>
              </a:lnSpc>
              <a:spcBef>
                <a:spcPts val="0"/>
              </a:spcBef>
              <a:spcAft>
                <a:spcPts val="0"/>
              </a:spcAft>
              <a:buClrTx/>
              <a:buSzTx/>
              <a:buFont typeface="+mj-lt"/>
              <a:buAutoNum type="arabicPeriod"/>
              <a:tabLst/>
              <a:defRPr/>
            </a:pPr>
            <a:r>
              <a:rPr lang="en-GB" sz="1200" b="0" i="0" kern="1200" dirty="0">
                <a:solidFill>
                  <a:schemeClr val="tx1"/>
                </a:solidFill>
                <a:effectLst/>
                <a:latin typeface="+mn-lt"/>
                <a:ea typeface="+mn-ea"/>
                <a:cs typeface="+mn-cs"/>
              </a:rPr>
              <a:t>Regular employment is provided</a:t>
            </a:r>
          </a:p>
          <a:p>
            <a:pPr marL="685800" marR="0" lvl="1" indent="-228600" algn="just" defTabSz="914400" rtl="0" eaLnBrk="1" fontAlgn="auto" latinLnBrk="0" hangingPunct="1">
              <a:lnSpc>
                <a:spcPct val="100000"/>
              </a:lnSpc>
              <a:spcBef>
                <a:spcPts val="0"/>
              </a:spcBef>
              <a:spcAft>
                <a:spcPts val="0"/>
              </a:spcAft>
              <a:buClrTx/>
              <a:buSzTx/>
              <a:buFont typeface="+mj-lt"/>
              <a:buAutoNum type="arabicPeriod"/>
              <a:tabLst/>
              <a:defRPr/>
            </a:pPr>
            <a:r>
              <a:rPr lang="en-GB" sz="1200" b="0" i="0" kern="1200" dirty="0">
                <a:solidFill>
                  <a:schemeClr val="tx1"/>
                </a:solidFill>
                <a:effectLst/>
                <a:latin typeface="+mn-lt"/>
                <a:ea typeface="+mn-ea"/>
                <a:cs typeface="+mn-cs"/>
              </a:rPr>
              <a:t>No harsh or inhumane treatment is allowed</a:t>
            </a:r>
          </a:p>
          <a:p>
            <a:pPr marL="0" marR="0" lvl="0" indent="0" algn="just" defTabSz="914400" rtl="0" eaLnBrk="1" fontAlgn="auto" latinLnBrk="0" hangingPunct="1">
              <a:lnSpc>
                <a:spcPct val="100000"/>
              </a:lnSpc>
              <a:spcBef>
                <a:spcPts val="0"/>
              </a:spcBef>
              <a:spcAft>
                <a:spcPts val="0"/>
              </a:spcAft>
              <a:buClrTx/>
              <a:buSzTx/>
              <a:buFont typeface="+mj-lt"/>
              <a:buNone/>
              <a:tabLst/>
              <a:defRPr/>
            </a:pPr>
            <a:endParaRPr lang="en-GB" sz="1200" b="1" i="1" u="none"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 typeface="+mj-lt"/>
              <a:buNone/>
              <a:tabLst/>
              <a:defRPr/>
            </a:pPr>
            <a:r>
              <a:rPr lang="en-GB" sz="1200" b="0" i="1" u="none" kern="1200" dirty="0">
                <a:solidFill>
                  <a:schemeClr val="tx1"/>
                </a:solidFill>
                <a:effectLst/>
                <a:latin typeface="+mn-lt"/>
                <a:ea typeface="+mn-ea"/>
                <a:cs typeface="+mn-cs"/>
              </a:rPr>
              <a:t>Lots of these things are, of course, regulated by law. </a:t>
            </a:r>
            <a:endParaRPr lang="en-GB" i="1" dirty="0"/>
          </a:p>
          <a:p>
            <a:endParaRPr lang="en-GB" dirty="0"/>
          </a:p>
          <a:p>
            <a:endParaRPr lang="en-GB" dirty="0"/>
          </a:p>
          <a:p>
            <a:r>
              <a:rPr lang="en-GB" dirty="0"/>
              <a:t>Most large MNCs now have codes with which suppliers have to comply – either legally or to be able to carry out certain actions. This might be something expected by those in the countries they operate in, as well as those involved in the relevant supply chains.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8</a:t>
            </a:fld>
            <a:endParaRPr lang="en-GB"/>
          </a:p>
        </p:txBody>
      </p:sp>
    </p:spTree>
    <p:extLst>
      <p:ext uri="{BB962C8B-B14F-4D97-AF65-F5344CB8AC3E}">
        <p14:creationId xmlns:p14="http://schemas.microsoft.com/office/powerpoint/2010/main" val="2604692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a:p>
        </p:txBody>
      </p:sp>
    </p:spTree>
    <p:extLst>
      <p:ext uri="{BB962C8B-B14F-4D97-AF65-F5344CB8AC3E}">
        <p14:creationId xmlns:p14="http://schemas.microsoft.com/office/powerpoint/2010/main" val="19448209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20/09/2021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20/09/2021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20/09/2021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20/09/2021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20/09/2021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20/09/2021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b="1" dirty="0">
                <a:solidFill>
                  <a:schemeClr val="bg1"/>
                </a:solidFill>
              </a:rPr>
              <a:t>BMBM6014 </a:t>
            </a:r>
            <a:br>
              <a:rPr lang="en-GB" b="1" dirty="0">
                <a:solidFill>
                  <a:schemeClr val="bg1"/>
                </a:solidFill>
              </a:rPr>
            </a:br>
            <a:r>
              <a:rPr lang="en-GB" b="1" dirty="0">
                <a:solidFill>
                  <a:schemeClr val="bg1"/>
                </a:solidFill>
              </a:rPr>
              <a:t>Managing Employee Relations</a:t>
            </a:r>
          </a:p>
        </p:txBody>
      </p:sp>
      <p:sp>
        <p:nvSpPr>
          <p:cNvPr id="3" name="Subtitle 2"/>
          <p:cNvSpPr>
            <a:spLocks noGrp="1"/>
          </p:cNvSpPr>
          <p:nvPr>
            <p:ph type="subTitle" idx="1"/>
          </p:nvPr>
        </p:nvSpPr>
        <p:spPr>
          <a:xfrm>
            <a:off x="1555576" y="3145953"/>
            <a:ext cx="6400800" cy="1988641"/>
          </a:xfrm>
        </p:spPr>
        <p:txBody>
          <a:bodyPr>
            <a:normAutofit/>
          </a:bodyPr>
          <a:lstStyle/>
          <a:p>
            <a:endParaRPr lang="en-GB" b="1" dirty="0">
              <a:solidFill>
                <a:schemeClr val="bg1"/>
              </a:solidFill>
            </a:endParaRPr>
          </a:p>
          <a:p>
            <a:r>
              <a:rPr lang="en-GB" sz="2400" b="1">
                <a:solidFill>
                  <a:schemeClr val="bg1"/>
                </a:solidFill>
              </a:rPr>
              <a:t>Dr Rachel </a:t>
            </a:r>
            <a:r>
              <a:rPr lang="en-GB" sz="2400" b="1" dirty="0">
                <a:solidFill>
                  <a:schemeClr val="bg1"/>
                </a:solidFill>
              </a:rPr>
              <a:t>Cook</a:t>
            </a:r>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Today:</a:t>
            </a:r>
          </a:p>
        </p:txBody>
      </p:sp>
      <p:sp>
        <p:nvSpPr>
          <p:cNvPr id="3" name="Content Placeholder 2"/>
          <p:cNvSpPr>
            <a:spLocks noGrp="1"/>
          </p:cNvSpPr>
          <p:nvPr>
            <p:ph idx="1"/>
          </p:nvPr>
        </p:nvSpPr>
        <p:spPr>
          <a:xfrm>
            <a:off x="457200" y="1561654"/>
            <a:ext cx="8229600" cy="4243610"/>
          </a:xfrm>
        </p:spPr>
        <p:txBody>
          <a:bodyPr>
            <a:normAutofit/>
          </a:bodyPr>
          <a:lstStyle/>
          <a:p>
            <a:pPr lvl="0"/>
            <a:r>
              <a:rPr lang="en-US" dirty="0"/>
              <a:t>Globalisation and the impact on ER</a:t>
            </a:r>
          </a:p>
          <a:p>
            <a:pPr lvl="0"/>
            <a:r>
              <a:rPr lang="en-US" dirty="0"/>
              <a:t>The role of the European Union (EU), International </a:t>
            </a:r>
            <a:r>
              <a:rPr lang="en-US" dirty="0" err="1"/>
              <a:t>Labour</a:t>
            </a:r>
            <a:r>
              <a:rPr lang="en-US" dirty="0"/>
              <a:t> Organisation (ILO) and the Global Union Federation</a:t>
            </a:r>
            <a:endParaRPr lang="en-GB" dirty="0"/>
          </a:p>
          <a:p>
            <a:pPr lvl="0"/>
            <a:r>
              <a:rPr lang="en-US" dirty="0"/>
              <a:t>Soft regulation and pressure for change</a:t>
            </a:r>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3416135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C5291-180C-4FC6-B0CC-482C6AD0328D}"/>
              </a:ext>
            </a:extLst>
          </p:cNvPr>
          <p:cNvSpPr>
            <a:spLocks noGrp="1"/>
          </p:cNvSpPr>
          <p:nvPr>
            <p:ph type="title"/>
          </p:nvPr>
        </p:nvSpPr>
        <p:spPr>
          <a:xfrm>
            <a:off x="457200" y="197768"/>
            <a:ext cx="8229600" cy="1143000"/>
          </a:xfrm>
        </p:spPr>
        <p:txBody>
          <a:bodyPr>
            <a:normAutofit/>
          </a:bodyPr>
          <a:lstStyle/>
          <a:p>
            <a:r>
              <a:rPr lang="en-GB" sz="4000" b="1" dirty="0"/>
              <a:t>What is Globalisation?</a:t>
            </a:r>
          </a:p>
        </p:txBody>
      </p:sp>
      <p:sp>
        <p:nvSpPr>
          <p:cNvPr id="3" name="Content Placeholder 2">
            <a:extLst>
              <a:ext uri="{FF2B5EF4-FFF2-40B4-BE49-F238E27FC236}">
                <a16:creationId xmlns:a16="http://schemas.microsoft.com/office/drawing/2014/main" id="{A64709C6-751F-4E4F-A7B1-BE180EF81573}"/>
              </a:ext>
            </a:extLst>
          </p:cNvPr>
          <p:cNvSpPr>
            <a:spLocks noGrp="1"/>
          </p:cNvSpPr>
          <p:nvPr>
            <p:ph idx="1"/>
          </p:nvPr>
        </p:nvSpPr>
        <p:spPr>
          <a:xfrm>
            <a:off x="163996" y="1340768"/>
            <a:ext cx="8872500" cy="4675658"/>
          </a:xfrm>
        </p:spPr>
        <p:txBody>
          <a:bodyPr>
            <a:noAutofit/>
          </a:bodyPr>
          <a:lstStyle/>
          <a:p>
            <a:pPr algn="just"/>
            <a:r>
              <a:rPr lang="en-GB" sz="2600" i="1" dirty="0"/>
              <a:t>A process of interaction and integration among the people, companies, and governments of different nations</a:t>
            </a:r>
          </a:p>
          <a:p>
            <a:pPr algn="just"/>
            <a:r>
              <a:rPr lang="en-GB" altLang="en-US" sz="2600" dirty="0"/>
              <a:t>Growing mobility of labour across international borders</a:t>
            </a:r>
          </a:p>
          <a:p>
            <a:pPr algn="just"/>
            <a:r>
              <a:rPr lang="en-GB" altLang="en-US" sz="2600" dirty="0"/>
              <a:t>Increased levels of international trade</a:t>
            </a:r>
          </a:p>
          <a:p>
            <a:pPr algn="just"/>
            <a:r>
              <a:rPr lang="en-GB" altLang="en-US" sz="2600" dirty="0"/>
              <a:t>Growing importance of international financial markets and transactions</a:t>
            </a:r>
          </a:p>
          <a:p>
            <a:pPr algn="just"/>
            <a:r>
              <a:rPr lang="en-GB" altLang="en-US" sz="2600" dirty="0"/>
              <a:t>Expansion of foreign industrial investment</a:t>
            </a:r>
          </a:p>
          <a:p>
            <a:pPr algn="just"/>
            <a:r>
              <a:rPr lang="en-GB" altLang="en-US" sz="2600" dirty="0"/>
              <a:t>Power and influence of Multi-national Corporations (MNCs)</a:t>
            </a:r>
          </a:p>
        </p:txBody>
      </p:sp>
      <p:sp>
        <p:nvSpPr>
          <p:cNvPr id="4" name="Slide Number Placeholder 3">
            <a:extLst>
              <a:ext uri="{FF2B5EF4-FFF2-40B4-BE49-F238E27FC236}">
                <a16:creationId xmlns:a16="http://schemas.microsoft.com/office/drawing/2014/main" id="{2AB746E8-B26B-4FDA-B7BA-D873ABD00BE9}"/>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423381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normAutofit/>
          </a:bodyPr>
          <a:lstStyle/>
          <a:p>
            <a:r>
              <a:rPr lang="en-US" b="1" dirty="0"/>
              <a:t>Implications for ER</a:t>
            </a:r>
            <a:endParaRPr lang="en-GB" b="1" dirty="0"/>
          </a:p>
        </p:txBody>
      </p:sp>
      <p:sp>
        <p:nvSpPr>
          <p:cNvPr id="3" name="Content Placeholder 2"/>
          <p:cNvSpPr>
            <a:spLocks noGrp="1"/>
          </p:cNvSpPr>
          <p:nvPr>
            <p:ph idx="1"/>
          </p:nvPr>
        </p:nvSpPr>
        <p:spPr>
          <a:xfrm>
            <a:off x="395536" y="1124744"/>
            <a:ext cx="8496944" cy="4707671"/>
          </a:xfrm>
        </p:spPr>
        <p:txBody>
          <a:bodyPr>
            <a:normAutofit/>
          </a:bodyPr>
          <a:lstStyle/>
          <a:p>
            <a:pPr algn="just"/>
            <a:r>
              <a:rPr lang="en-GB" sz="2400" dirty="0"/>
              <a:t>Globalisation has often been used to support arguments for labour market de-regulation and flexibility</a:t>
            </a:r>
          </a:p>
          <a:p>
            <a:pPr algn="just"/>
            <a:r>
              <a:rPr lang="en-GB" sz="2400" dirty="0"/>
              <a:t>Threatens existing systems of employment regulation</a:t>
            </a:r>
          </a:p>
          <a:p>
            <a:pPr lvl="1" algn="just"/>
            <a:r>
              <a:rPr lang="en-GB" sz="2400" i="1" dirty="0"/>
              <a:t>Legislation </a:t>
            </a:r>
          </a:p>
          <a:p>
            <a:pPr lvl="1" algn="just"/>
            <a:r>
              <a:rPr lang="en-GB" sz="2400" i="1" dirty="0"/>
              <a:t>Trade union organisation</a:t>
            </a:r>
          </a:p>
          <a:p>
            <a:pPr lvl="1" algn="just"/>
            <a:r>
              <a:rPr lang="en-GB" sz="2400" i="1" dirty="0"/>
              <a:t>Terms, conditions and standards</a:t>
            </a:r>
          </a:p>
          <a:p>
            <a:pPr algn="just"/>
            <a:r>
              <a:rPr lang="en-GB" sz="2400" dirty="0"/>
              <a:t>Greater prosperity vs. income inequality</a:t>
            </a:r>
          </a:p>
          <a:p>
            <a:pPr algn="just"/>
            <a:r>
              <a:rPr lang="en-GB" sz="2400" dirty="0"/>
              <a:t>Tendency for ER systems to converge? (Turner and </a:t>
            </a:r>
            <a:r>
              <a:rPr lang="en-GB" sz="2400" dirty="0" err="1"/>
              <a:t>Windmuller</a:t>
            </a:r>
            <a:r>
              <a:rPr lang="en-GB" sz="2400" dirty="0"/>
              <a:t>, 1998)</a:t>
            </a:r>
          </a:p>
          <a:p>
            <a:pPr lvl="1" algn="just"/>
            <a:r>
              <a:rPr lang="en-GB" sz="2400" i="1" dirty="0"/>
              <a:t>National systems remain resilient (Hall and Soskice, 2011)</a:t>
            </a:r>
          </a:p>
        </p:txBody>
      </p:sp>
    </p:spTree>
    <p:extLst>
      <p:ext uri="{BB962C8B-B14F-4D97-AF65-F5344CB8AC3E}">
        <p14:creationId xmlns:p14="http://schemas.microsoft.com/office/powerpoint/2010/main" val="2122418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83778"/>
            <a:ext cx="8686800" cy="1228998"/>
          </a:xfrm>
        </p:spPr>
        <p:txBody>
          <a:bodyPr>
            <a:normAutofit/>
          </a:bodyPr>
          <a:lstStyle/>
          <a:p>
            <a:r>
              <a:rPr lang="en-US" sz="3600" b="1" dirty="0">
                <a:cs typeface="Arial" pitchFamily="34" charset="0"/>
              </a:rPr>
              <a:t>Globalisation and International Standards</a:t>
            </a:r>
            <a:endParaRPr lang="en-GB" sz="3600" b="1" dirty="0">
              <a:cs typeface="Arial" pitchFamily="34" charset="0"/>
            </a:endParaRPr>
          </a:p>
        </p:txBody>
      </p:sp>
      <p:sp>
        <p:nvSpPr>
          <p:cNvPr id="3" name="Content Placeholder 2"/>
          <p:cNvSpPr>
            <a:spLocks noGrp="1"/>
          </p:cNvSpPr>
          <p:nvPr>
            <p:ph idx="1"/>
          </p:nvPr>
        </p:nvSpPr>
        <p:spPr>
          <a:xfrm>
            <a:off x="49088" y="1484783"/>
            <a:ext cx="8915400" cy="4248473"/>
          </a:xfrm>
        </p:spPr>
        <p:txBody>
          <a:bodyPr>
            <a:normAutofit lnSpcReduction="10000"/>
          </a:bodyPr>
          <a:lstStyle/>
          <a:p>
            <a:pPr algn="just">
              <a:lnSpc>
                <a:spcPct val="120000"/>
              </a:lnSpc>
              <a:spcBef>
                <a:spcPts val="0"/>
              </a:spcBef>
            </a:pPr>
            <a:r>
              <a:rPr lang="en-GB" sz="2400" dirty="0"/>
              <a:t>Impact of globalisation on developing economies</a:t>
            </a:r>
          </a:p>
          <a:p>
            <a:pPr lvl="1" algn="just">
              <a:lnSpc>
                <a:spcPct val="120000"/>
              </a:lnSpc>
              <a:spcBef>
                <a:spcPts val="0"/>
              </a:spcBef>
            </a:pPr>
            <a:r>
              <a:rPr lang="en-GB" sz="2400" dirty="0"/>
              <a:t>Attraction of low labour costs, weak regulation and lack of trade union organisation</a:t>
            </a:r>
          </a:p>
          <a:p>
            <a:pPr lvl="1" algn="just">
              <a:lnSpc>
                <a:spcPct val="120000"/>
              </a:lnSpc>
              <a:spcBef>
                <a:spcPts val="0"/>
              </a:spcBef>
            </a:pPr>
            <a:r>
              <a:rPr lang="en-GB" sz="2400" dirty="0"/>
              <a:t>Significant evidence of poor working conditions, low wages and labour rights abuses common in some countries</a:t>
            </a:r>
          </a:p>
          <a:p>
            <a:pPr lvl="1" algn="just">
              <a:lnSpc>
                <a:spcPct val="120000"/>
              </a:lnSpc>
              <a:spcBef>
                <a:spcPts val="0"/>
              </a:spcBef>
            </a:pPr>
            <a:r>
              <a:rPr lang="en-GB" sz="2400" dirty="0"/>
              <a:t>More prevalent in industries where labour costs key component of price</a:t>
            </a:r>
          </a:p>
          <a:p>
            <a:pPr lvl="1" algn="just">
              <a:lnSpc>
                <a:spcPct val="120000"/>
              </a:lnSpc>
              <a:spcBef>
                <a:spcPts val="0"/>
              </a:spcBef>
            </a:pPr>
            <a:r>
              <a:rPr lang="en-GB" sz="2400" dirty="0"/>
              <a:t>Erosion of labour standards – ‘sweatshop’ conditions</a:t>
            </a:r>
          </a:p>
          <a:p>
            <a:pPr lvl="1" algn="just">
              <a:lnSpc>
                <a:spcPct val="120000"/>
              </a:lnSpc>
              <a:spcBef>
                <a:spcPts val="0"/>
              </a:spcBef>
            </a:pPr>
            <a:r>
              <a:rPr lang="en-GB" sz="2400" dirty="0"/>
              <a:t>MNCs have been reluctant to allow independent scrutiny</a:t>
            </a:r>
          </a:p>
          <a:p>
            <a:pPr lvl="1" algn="just">
              <a:lnSpc>
                <a:spcPct val="120000"/>
              </a:lnSpc>
              <a:spcBef>
                <a:spcPts val="0"/>
              </a:spcBef>
            </a:pPr>
            <a:r>
              <a:rPr lang="en-GB" sz="2400" dirty="0"/>
              <a:t>Impactful on business too</a:t>
            </a:r>
            <a:endParaRPr lang="en-GB" dirty="0"/>
          </a:p>
          <a:p>
            <a:pPr lvl="1">
              <a:spcBef>
                <a:spcPts val="0"/>
              </a:spcBef>
            </a:pPr>
            <a:endParaRPr lang="en-GB" sz="2000" i="1" dirty="0"/>
          </a:p>
          <a:p>
            <a:pPr>
              <a:spcBef>
                <a:spcPts val="0"/>
              </a:spcBef>
            </a:pPr>
            <a:endParaRPr lang="en-GB" sz="2000" i="1" dirty="0"/>
          </a:p>
        </p:txBody>
      </p:sp>
    </p:spTree>
    <p:extLst>
      <p:ext uri="{BB962C8B-B14F-4D97-AF65-F5344CB8AC3E}">
        <p14:creationId xmlns:p14="http://schemas.microsoft.com/office/powerpoint/2010/main" val="1850233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fontScale="90000"/>
          </a:bodyPr>
          <a:lstStyle/>
          <a:p>
            <a:r>
              <a:rPr lang="en-GB" b="1" dirty="0"/>
              <a:t>International Regulation:</a:t>
            </a:r>
            <a:br>
              <a:rPr lang="en-GB" b="1" dirty="0"/>
            </a:br>
            <a:r>
              <a:rPr lang="en-GB" b="1" dirty="0"/>
              <a:t>The Role of the EU</a:t>
            </a:r>
          </a:p>
        </p:txBody>
      </p:sp>
      <p:sp>
        <p:nvSpPr>
          <p:cNvPr id="3" name="Content Placeholder 2"/>
          <p:cNvSpPr>
            <a:spLocks noGrp="1"/>
          </p:cNvSpPr>
          <p:nvPr>
            <p:ph idx="1"/>
          </p:nvPr>
        </p:nvSpPr>
        <p:spPr>
          <a:xfrm>
            <a:off x="216024" y="1470484"/>
            <a:ext cx="8892480" cy="4406788"/>
          </a:xfrm>
        </p:spPr>
        <p:txBody>
          <a:bodyPr>
            <a:normAutofit lnSpcReduction="10000"/>
          </a:bodyPr>
          <a:lstStyle/>
          <a:p>
            <a:r>
              <a:rPr lang="en-GB" sz="2400" dirty="0"/>
              <a:t>European legislation and the ‘Social Chapter’</a:t>
            </a:r>
          </a:p>
          <a:p>
            <a:r>
              <a:rPr lang="en-GB" sz="2400" dirty="0"/>
              <a:t>Social Chapter designed to attenuate impact of competition and set minimum standards</a:t>
            </a:r>
          </a:p>
          <a:p>
            <a:pPr lvl="1"/>
            <a:r>
              <a:rPr lang="en-US" sz="2400" i="1" dirty="0"/>
              <a:t>Protection of workers’ health and safety</a:t>
            </a:r>
            <a:endParaRPr lang="en-GB" sz="2400" dirty="0"/>
          </a:p>
          <a:p>
            <a:pPr lvl="1"/>
            <a:r>
              <a:rPr lang="en-US" sz="2400" i="1" dirty="0"/>
              <a:t>Working conditions</a:t>
            </a:r>
            <a:endParaRPr lang="en-GB" sz="2400" dirty="0"/>
          </a:p>
          <a:p>
            <a:pPr lvl="1"/>
            <a:r>
              <a:rPr lang="en-US" sz="2400" i="1" dirty="0"/>
              <a:t>Information and consultation with workers</a:t>
            </a:r>
            <a:endParaRPr lang="en-GB" sz="2400" dirty="0"/>
          </a:p>
          <a:p>
            <a:pPr lvl="1"/>
            <a:r>
              <a:rPr lang="en-US" sz="2400" i="1" dirty="0"/>
              <a:t>Equality between men and women</a:t>
            </a:r>
            <a:endParaRPr lang="en-GB" sz="2400" dirty="0"/>
          </a:p>
          <a:p>
            <a:r>
              <a:rPr lang="en-GB" sz="2400" dirty="0"/>
              <a:t>EU legislation set out in the form of directives which are then transposed into domestic legislation</a:t>
            </a:r>
          </a:p>
          <a:p>
            <a:r>
              <a:rPr lang="en-GB" sz="2400" dirty="0"/>
              <a:t>UK governments have adopted a minimalist approach to introduction of EU measures (Davis and Freedland, 2007)   </a:t>
            </a:r>
          </a:p>
        </p:txBody>
      </p:sp>
    </p:spTree>
    <p:extLst>
      <p:ext uri="{BB962C8B-B14F-4D97-AF65-F5344CB8AC3E}">
        <p14:creationId xmlns:p14="http://schemas.microsoft.com/office/powerpoint/2010/main" val="814149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a:bodyPr>
          <a:lstStyle/>
          <a:p>
            <a:r>
              <a:rPr lang="en-GB" b="1" dirty="0"/>
              <a:t>International Regulation: the ILO</a:t>
            </a:r>
          </a:p>
        </p:txBody>
      </p:sp>
      <p:sp>
        <p:nvSpPr>
          <p:cNvPr id="3" name="Content Placeholder 2"/>
          <p:cNvSpPr>
            <a:spLocks noGrp="1"/>
          </p:cNvSpPr>
          <p:nvPr>
            <p:ph idx="1"/>
          </p:nvPr>
        </p:nvSpPr>
        <p:spPr>
          <a:xfrm>
            <a:off x="323528" y="980728"/>
            <a:ext cx="8820472" cy="4905692"/>
          </a:xfrm>
        </p:spPr>
        <p:txBody>
          <a:bodyPr>
            <a:normAutofit fontScale="92500" lnSpcReduction="20000"/>
          </a:bodyPr>
          <a:lstStyle/>
          <a:p>
            <a:r>
              <a:rPr lang="en-GB" sz="2800" dirty="0"/>
              <a:t>The International Labour Organisation</a:t>
            </a:r>
          </a:p>
          <a:p>
            <a:r>
              <a:rPr lang="en-GB" sz="2800" dirty="0"/>
              <a:t>Declaration on Fundamental Principles and Rights at Work</a:t>
            </a:r>
          </a:p>
          <a:p>
            <a:pPr lvl="1"/>
            <a:r>
              <a:rPr lang="en-GB" dirty="0"/>
              <a:t>The right of workers to associate freely and bargain collectively</a:t>
            </a:r>
          </a:p>
          <a:p>
            <a:pPr lvl="1"/>
            <a:r>
              <a:rPr lang="en-GB" dirty="0"/>
              <a:t>The end of forced and compulsory labour</a:t>
            </a:r>
          </a:p>
          <a:p>
            <a:pPr lvl="1"/>
            <a:r>
              <a:rPr lang="en-GB" dirty="0"/>
              <a:t>The end of child labour</a:t>
            </a:r>
          </a:p>
          <a:p>
            <a:pPr lvl="1"/>
            <a:r>
              <a:rPr lang="en-GB" dirty="0"/>
              <a:t>The end of unfair discrimination among workers</a:t>
            </a:r>
          </a:p>
          <a:p>
            <a:pPr lvl="0"/>
            <a:r>
              <a:rPr lang="en-GB" sz="2800" dirty="0"/>
              <a:t>These principles enacted through conventions which impose a legal obligation on signatories but are </a:t>
            </a:r>
            <a:r>
              <a:rPr lang="en-GB" sz="2800" b="1" dirty="0"/>
              <a:t>not binding</a:t>
            </a:r>
          </a:p>
          <a:p>
            <a:pPr lvl="1"/>
            <a:r>
              <a:rPr lang="en-GB" dirty="0"/>
              <a:t>ILO relies on collaboration with States to enforce standards</a:t>
            </a:r>
          </a:p>
        </p:txBody>
      </p:sp>
    </p:spTree>
    <p:extLst>
      <p:ext uri="{BB962C8B-B14F-4D97-AF65-F5344CB8AC3E}">
        <p14:creationId xmlns:p14="http://schemas.microsoft.com/office/powerpoint/2010/main" val="251348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12" y="125760"/>
            <a:ext cx="9289032" cy="1143000"/>
          </a:xfrm>
        </p:spPr>
        <p:txBody>
          <a:bodyPr>
            <a:noAutofit/>
          </a:bodyPr>
          <a:lstStyle/>
          <a:p>
            <a:r>
              <a:rPr lang="en-GB" sz="3800" b="1" dirty="0"/>
              <a:t>Labour Standards and</a:t>
            </a:r>
            <a:br>
              <a:rPr lang="en-GB" sz="3800" b="1" dirty="0"/>
            </a:br>
            <a:r>
              <a:rPr lang="en-GB" sz="3800" b="1" dirty="0"/>
              <a:t>‘Soft Regulation’</a:t>
            </a:r>
          </a:p>
        </p:txBody>
      </p:sp>
      <p:sp>
        <p:nvSpPr>
          <p:cNvPr id="3" name="Content Placeholder 2"/>
          <p:cNvSpPr>
            <a:spLocks noGrp="1"/>
          </p:cNvSpPr>
          <p:nvPr>
            <p:ph idx="1"/>
          </p:nvPr>
        </p:nvSpPr>
        <p:spPr>
          <a:xfrm>
            <a:off x="323528" y="1372836"/>
            <a:ext cx="8496944" cy="4432428"/>
          </a:xfrm>
        </p:spPr>
        <p:txBody>
          <a:bodyPr>
            <a:normAutofit fontScale="92500" lnSpcReduction="10000"/>
          </a:bodyPr>
          <a:lstStyle/>
          <a:p>
            <a:r>
              <a:rPr lang="en-GB" dirty="0"/>
              <a:t>Recent emphasis placed on ‘soft regulation’ through voluntary codes of practice</a:t>
            </a:r>
          </a:p>
          <a:p>
            <a:r>
              <a:rPr lang="en-GB" dirty="0"/>
              <a:t>In the UK, the Ethical Trading Initiative (ETI)</a:t>
            </a:r>
          </a:p>
          <a:p>
            <a:pPr lvl="1"/>
            <a:r>
              <a:rPr lang="en-GB" dirty="0"/>
              <a:t>a grouping of </a:t>
            </a:r>
            <a:r>
              <a:rPr lang="en-GB" i="1" dirty="0"/>
              <a:t>‘companies, trade unions and NGOs that promotes respect for workers' rights around the globe’. </a:t>
            </a:r>
          </a:p>
          <a:p>
            <a:pPr lvl="1"/>
            <a:r>
              <a:rPr lang="en-GB" dirty="0"/>
              <a:t>The ETI also has a base code of practice which reflects key ILO principles</a:t>
            </a:r>
          </a:p>
          <a:p>
            <a:r>
              <a:rPr lang="en-GB" dirty="0"/>
              <a:t>Most large MNCs now have codes with which suppliers have to comply</a:t>
            </a:r>
          </a:p>
          <a:p>
            <a:endParaRPr lang="en-GB" dirty="0"/>
          </a:p>
        </p:txBody>
      </p:sp>
    </p:spTree>
    <p:extLst>
      <p:ext uri="{BB962C8B-B14F-4D97-AF65-F5344CB8AC3E}">
        <p14:creationId xmlns:p14="http://schemas.microsoft.com/office/powerpoint/2010/main" val="659241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648072"/>
          </a:xfrm>
        </p:spPr>
        <p:txBody>
          <a:bodyPr>
            <a:noAutofit/>
          </a:bodyPr>
          <a:lstStyle/>
          <a:p>
            <a:br>
              <a:rPr lang="en-US" b="1" dirty="0">
                <a:cs typeface="Arial" pitchFamily="34" charset="0"/>
              </a:rPr>
            </a:br>
            <a:r>
              <a:rPr lang="en-US" b="1" dirty="0">
                <a:cs typeface="Arial" pitchFamily="34" charset="0"/>
              </a:rPr>
              <a:t>Pressure for Change</a:t>
            </a:r>
            <a:endParaRPr lang="en-GB" b="1" dirty="0">
              <a:cs typeface="Arial" pitchFamily="34" charset="0"/>
            </a:endParaRPr>
          </a:p>
        </p:txBody>
      </p:sp>
      <p:sp>
        <p:nvSpPr>
          <p:cNvPr id="3" name="Content Placeholder 2"/>
          <p:cNvSpPr>
            <a:spLocks noGrp="1"/>
          </p:cNvSpPr>
          <p:nvPr>
            <p:ph idx="1"/>
          </p:nvPr>
        </p:nvSpPr>
        <p:spPr>
          <a:xfrm>
            <a:off x="288032" y="1340768"/>
            <a:ext cx="8892480" cy="5211980"/>
          </a:xfrm>
        </p:spPr>
        <p:txBody>
          <a:bodyPr numCol="1">
            <a:noAutofit/>
          </a:bodyPr>
          <a:lstStyle/>
          <a:p>
            <a:pPr marL="0" indent="0">
              <a:spcBef>
                <a:spcPts val="0"/>
              </a:spcBef>
              <a:buNone/>
            </a:pPr>
            <a:r>
              <a:rPr lang="en-GB" sz="2400" dirty="0"/>
              <a:t>Pressures for change</a:t>
            </a:r>
          </a:p>
          <a:p>
            <a:pPr>
              <a:spcBef>
                <a:spcPts val="0"/>
              </a:spcBef>
            </a:pPr>
            <a:r>
              <a:rPr lang="en-GB" sz="2400" dirty="0"/>
              <a:t>High profile impacts and negative publicity</a:t>
            </a:r>
          </a:p>
          <a:p>
            <a:pPr>
              <a:spcBef>
                <a:spcPts val="0"/>
              </a:spcBef>
            </a:pPr>
            <a:r>
              <a:rPr lang="en-GB" sz="2400" dirty="0"/>
              <a:t>Activist and charity campaigns</a:t>
            </a:r>
          </a:p>
          <a:p>
            <a:pPr>
              <a:spcBef>
                <a:spcPts val="0"/>
              </a:spcBef>
            </a:pPr>
            <a:r>
              <a:rPr lang="en-GB" sz="2400" dirty="0"/>
              <a:t>Increased importance of CSR and organisational ethics </a:t>
            </a:r>
          </a:p>
          <a:p>
            <a:pPr>
              <a:spcBef>
                <a:spcPts val="0"/>
              </a:spcBef>
            </a:pPr>
            <a:r>
              <a:rPr lang="en-GB" sz="2400" dirty="0"/>
              <a:t>Internal pressure –growing inequality and conflict </a:t>
            </a:r>
          </a:p>
          <a:p>
            <a:pPr>
              <a:spcBef>
                <a:spcPts val="0"/>
              </a:spcBef>
            </a:pPr>
            <a:r>
              <a:rPr lang="en-GB" sz="2400" dirty="0"/>
              <a:t>Focus on quality against rising labour costs in developing countries</a:t>
            </a:r>
          </a:p>
          <a:p>
            <a:pPr marL="0" indent="0">
              <a:spcBef>
                <a:spcPts val="0"/>
              </a:spcBef>
              <a:buNone/>
            </a:pPr>
            <a:endParaRPr lang="en-GB" sz="2400" dirty="0"/>
          </a:p>
          <a:p>
            <a:pPr marL="0" indent="0">
              <a:spcBef>
                <a:spcPts val="0"/>
              </a:spcBef>
              <a:buNone/>
            </a:pPr>
            <a:r>
              <a:rPr lang="en-GB" sz="2400" dirty="0"/>
              <a:t>Barriers to progress</a:t>
            </a:r>
          </a:p>
          <a:p>
            <a:pPr>
              <a:spcBef>
                <a:spcPts val="0"/>
              </a:spcBef>
            </a:pPr>
            <a:r>
              <a:rPr lang="en-GB" sz="2400" dirty="0"/>
              <a:t>Problem of monitoring (Ngai, 2005)</a:t>
            </a:r>
          </a:p>
          <a:p>
            <a:pPr>
              <a:spcBef>
                <a:spcPts val="0"/>
              </a:spcBef>
            </a:pPr>
            <a:r>
              <a:rPr lang="en-GB" sz="2400" dirty="0"/>
              <a:t>Indirect impact of compliance – work intensification (Yu, 2008)</a:t>
            </a:r>
          </a:p>
        </p:txBody>
      </p:sp>
    </p:spTree>
    <p:extLst>
      <p:ext uri="{BB962C8B-B14F-4D97-AF65-F5344CB8AC3E}">
        <p14:creationId xmlns:p14="http://schemas.microsoft.com/office/powerpoint/2010/main" val="306297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Summary:</a:t>
            </a:r>
          </a:p>
        </p:txBody>
      </p:sp>
      <p:sp>
        <p:nvSpPr>
          <p:cNvPr id="3" name="Content Placeholder 2"/>
          <p:cNvSpPr>
            <a:spLocks noGrp="1"/>
          </p:cNvSpPr>
          <p:nvPr>
            <p:ph idx="1"/>
          </p:nvPr>
        </p:nvSpPr>
        <p:spPr>
          <a:xfrm>
            <a:off x="457200" y="1561654"/>
            <a:ext cx="8229600" cy="4243610"/>
          </a:xfrm>
        </p:spPr>
        <p:txBody>
          <a:bodyPr>
            <a:normAutofit/>
          </a:bodyPr>
          <a:lstStyle/>
          <a:p>
            <a:pPr lvl="0"/>
            <a:r>
              <a:rPr lang="en-US" dirty="0"/>
              <a:t>Globalisation and the impact on ER</a:t>
            </a:r>
          </a:p>
          <a:p>
            <a:pPr lvl="0"/>
            <a:r>
              <a:rPr lang="en-US" dirty="0"/>
              <a:t>The role of the European Union (EU), International </a:t>
            </a:r>
            <a:r>
              <a:rPr lang="en-US" dirty="0" err="1"/>
              <a:t>Labour</a:t>
            </a:r>
            <a:r>
              <a:rPr lang="en-US" dirty="0"/>
              <a:t> Organisation (ILO) and the Global Union Federation</a:t>
            </a:r>
            <a:endParaRPr lang="en-GB" dirty="0"/>
          </a:p>
          <a:p>
            <a:pPr lvl="0"/>
            <a:r>
              <a:rPr lang="en-US" dirty="0"/>
              <a:t>Soft regulation and pressure for change</a:t>
            </a:r>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8893258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f66716c4-314f-46c1-b01e-5a44c61897d8"/>
    <ds:schemaRef ds:uri="http://www.w3.org/XML/1998/namespace"/>
    <ds:schemaRef ds:uri="a908d394-d138-480e-87a3-ff44c37f991a"/>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3988</TotalTime>
  <Words>2189</Words>
  <Application>Microsoft Office PowerPoint</Application>
  <PresentationFormat>On-screen Show (4:3)</PresentationFormat>
  <Paragraphs>163</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BMBM6014  Managing Employee Relations</vt:lpstr>
      <vt:lpstr>Today:</vt:lpstr>
      <vt:lpstr>What is Globalisation?</vt:lpstr>
      <vt:lpstr>Implications for ER</vt:lpstr>
      <vt:lpstr>Globalisation and International Standards</vt:lpstr>
      <vt:lpstr>International Regulation: The Role of the EU</vt:lpstr>
      <vt:lpstr>International Regulation: the ILO</vt:lpstr>
      <vt:lpstr>Labour Standards and ‘Soft Regulation’</vt:lpstr>
      <vt:lpstr> Pressure for Change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110</cp:revision>
  <dcterms:created xsi:type="dcterms:W3CDTF">2015-04-14T15:21:28Z</dcterms:created>
  <dcterms:modified xsi:type="dcterms:W3CDTF">2021-09-20T11:33:52Z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