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64" r:id="rId3"/>
    <p:sldId id="263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6" r:id="rId12"/>
    <p:sldId id="267" r:id="rId13"/>
    <p:sldId id="268" r:id="rId14"/>
    <p:sldId id="269" r:id="rId15"/>
    <p:sldId id="270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3"/>
  </p:normalViewPr>
  <p:slideViewPr>
    <p:cSldViewPr snapToGrid="0" snapToObjects="1">
      <p:cViewPr>
        <p:scale>
          <a:sx n="84" d="100"/>
          <a:sy n="84" d="100"/>
        </p:scale>
        <p:origin x="1104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175DD-7D8D-B143-9D16-B26AABA60055}" type="datetimeFigureOut">
              <a:rPr lang="en-US" smtClean="0"/>
              <a:t>2/28/18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5A308-18C7-D244-92DC-68127E3E5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239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good</a:t>
            </a:r>
            <a:r>
              <a:rPr lang="en-US" baseline="0" dirty="0" smtClean="0"/>
              <a:t> interpersonal </a:t>
            </a:r>
            <a:r>
              <a:rPr lang="en-US" baseline="0" dirty="0" err="1" smtClean="0"/>
              <a:t>Skil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C5A308-18C7-D244-92DC-68127E3E555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483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110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306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53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346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097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246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903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09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236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36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67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C8525C-1311-D745-8FA7-71C8B1B14CC3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9E567-302C-864E-A882-6EE39305F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37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1" Type="http://schemas.openxmlformats.org/officeDocument/2006/relationships/hyperlink" Target="mailto:circle-of-despair@gnumail.com" TargetMode="External"/><Relationship Id="rId12" Type="http://schemas.openxmlformats.org/officeDocument/2006/relationships/hyperlink" Target="mailto:rage_against_the_trolley_fish@mail.com" TargetMode="External"/><Relationship Id="rId13" Type="http://schemas.openxmlformats.org/officeDocument/2006/relationships/hyperlink" Target="mailto:sexylikewoaaaah@hotmilk.com" TargetMode="External"/><Relationship Id="rId1" Type="http://schemas.openxmlformats.org/officeDocument/2006/relationships/slideLayout" Target="../slideLayouts/slideLayout7.xml"/><Relationship Id="rId2" Type="http://schemas.openxmlformats.org/officeDocument/2006/relationships/hyperlink" Target="mailto:death_metal_kitty@hotmilk.com" TargetMode="External"/><Relationship Id="rId3" Type="http://schemas.openxmlformats.org/officeDocument/2006/relationships/hyperlink" Target="mailto:demented_bovine@gnumail.com" TargetMode="External"/><Relationship Id="rId4" Type="http://schemas.openxmlformats.org/officeDocument/2006/relationships/hyperlink" Target="mailto:so_kiss_me@hotmilk.com" TargetMode="External"/><Relationship Id="rId5" Type="http://schemas.openxmlformats.org/officeDocument/2006/relationships/hyperlink" Target="mailto:platypus_mcdandruff@gnumail.com" TargetMode="External"/><Relationship Id="rId6" Type="http://schemas.openxmlformats.org/officeDocument/2006/relationships/hyperlink" Target="mailto:busty-beth@gnumail.com" TargetMode="External"/><Relationship Id="rId7" Type="http://schemas.openxmlformats.org/officeDocument/2006/relationships/hyperlink" Target="mailto:flockynockyhillipilification@gnumail.com" TargetMode="External"/><Relationship Id="rId8" Type="http://schemas.openxmlformats.org/officeDocument/2006/relationships/hyperlink" Target="mailto:virgin_on_the_ridiculous@hotmilk.com" TargetMode="External"/><Relationship Id="rId9" Type="http://schemas.openxmlformats.org/officeDocument/2006/relationships/hyperlink" Target="mailto:yourmywifenowgraham@gnumail.com" TargetMode="External"/><Relationship Id="rId10" Type="http://schemas.openxmlformats.org/officeDocument/2006/relationships/hyperlink" Target="mailto:original_madcow_jane@gnumail.com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Professional Communication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36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14462" y="1028700"/>
            <a:ext cx="9258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What Types of Communication are there?</a:t>
            </a:r>
            <a:endParaRPr lang="en-US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3243262" y="2014538"/>
            <a:ext cx="74295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The four most common types are:</a:t>
            </a:r>
          </a:p>
          <a:p>
            <a:endParaRPr lang="en-US" sz="2400" dirty="0"/>
          </a:p>
          <a:p>
            <a:r>
              <a:rPr lang="en-US" sz="2400" dirty="0" smtClean="0"/>
              <a:t>Interpersonal Communication</a:t>
            </a:r>
          </a:p>
          <a:p>
            <a:endParaRPr lang="en-US" sz="2400" dirty="0"/>
          </a:p>
          <a:p>
            <a:r>
              <a:rPr lang="en-US" sz="2400" dirty="0" smtClean="0"/>
              <a:t>Non Verbal Communication</a:t>
            </a:r>
          </a:p>
          <a:p>
            <a:endParaRPr lang="en-US" sz="2400" dirty="0"/>
          </a:p>
          <a:p>
            <a:r>
              <a:rPr lang="en-US" sz="2400" dirty="0" smtClean="0"/>
              <a:t>Written Communication</a:t>
            </a:r>
          </a:p>
          <a:p>
            <a:endParaRPr lang="en-US" sz="2400" dirty="0"/>
          </a:p>
          <a:p>
            <a:r>
              <a:rPr lang="en-US" sz="2400" dirty="0" smtClean="0"/>
              <a:t>Oral Communication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4681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19200" y="423334"/>
            <a:ext cx="97536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What are examples interpersonal skills</a:t>
            </a:r>
          </a:p>
          <a:p>
            <a:endParaRPr lang="en-US" dirty="0"/>
          </a:p>
          <a:p>
            <a:r>
              <a:rPr lang="en-US" dirty="0" smtClean="0"/>
              <a:t>Self Confidence</a:t>
            </a:r>
          </a:p>
          <a:p>
            <a:endParaRPr lang="en-US" dirty="0"/>
          </a:p>
          <a:p>
            <a:r>
              <a:rPr lang="en-US" dirty="0" smtClean="0"/>
              <a:t>Positive Attitude</a:t>
            </a:r>
          </a:p>
          <a:p>
            <a:endParaRPr lang="en-US" dirty="0"/>
          </a:p>
          <a:p>
            <a:r>
              <a:rPr lang="en-US" dirty="0" smtClean="0"/>
              <a:t>Communication</a:t>
            </a:r>
          </a:p>
          <a:p>
            <a:endParaRPr lang="en-US" dirty="0"/>
          </a:p>
          <a:p>
            <a:r>
              <a:rPr lang="en-US" dirty="0" smtClean="0"/>
              <a:t>Team Player</a:t>
            </a:r>
          </a:p>
          <a:p>
            <a:endParaRPr lang="en-US" dirty="0"/>
          </a:p>
          <a:p>
            <a:r>
              <a:rPr lang="en-US" dirty="0" smtClean="0"/>
              <a:t>Critical Thinking and Problem Solving</a:t>
            </a:r>
          </a:p>
          <a:p>
            <a:endParaRPr lang="en-US" dirty="0"/>
          </a:p>
          <a:p>
            <a:r>
              <a:rPr lang="en-US" dirty="0" smtClean="0"/>
              <a:t>Time Management Skills</a:t>
            </a:r>
          </a:p>
          <a:p>
            <a:endParaRPr lang="en-US" dirty="0"/>
          </a:p>
          <a:p>
            <a:r>
              <a:rPr lang="en-US" dirty="0" smtClean="0"/>
              <a:t>Coping with Pressure</a:t>
            </a:r>
          </a:p>
          <a:p>
            <a:endParaRPr lang="en-US" dirty="0"/>
          </a:p>
          <a:p>
            <a:r>
              <a:rPr lang="en-US" dirty="0" smtClean="0"/>
              <a:t>Flexibility</a:t>
            </a:r>
          </a:p>
          <a:p>
            <a:endParaRPr lang="en-US" dirty="0"/>
          </a:p>
          <a:p>
            <a:r>
              <a:rPr lang="en-US" dirty="0" smtClean="0"/>
              <a:t>Ability to Accept Constructive Feedback</a:t>
            </a:r>
          </a:p>
          <a:p>
            <a:endParaRPr lang="en-US" dirty="0"/>
          </a:p>
          <a:p>
            <a:r>
              <a:rPr lang="en-US" dirty="0" smtClean="0"/>
              <a:t>Strong Work Ethic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47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39333" y="660400"/>
            <a:ext cx="9482667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What is Non Verbal Communication?</a:t>
            </a:r>
          </a:p>
          <a:p>
            <a:endParaRPr lang="en-US" sz="2800" dirty="0"/>
          </a:p>
          <a:p>
            <a:r>
              <a:rPr lang="en-US" dirty="0" smtClean="0"/>
              <a:t>Eye contact</a:t>
            </a:r>
          </a:p>
          <a:p>
            <a:endParaRPr lang="en-US" dirty="0"/>
          </a:p>
          <a:p>
            <a:r>
              <a:rPr lang="en-US" dirty="0" smtClean="0"/>
              <a:t>Voice</a:t>
            </a:r>
          </a:p>
          <a:p>
            <a:endParaRPr lang="en-US" dirty="0"/>
          </a:p>
          <a:p>
            <a:r>
              <a:rPr lang="en-US" dirty="0" smtClean="0"/>
              <a:t>How Close we Stand</a:t>
            </a:r>
          </a:p>
          <a:p>
            <a:endParaRPr lang="en-US" dirty="0"/>
          </a:p>
          <a:p>
            <a:r>
              <a:rPr lang="en-US" dirty="0" smtClean="0"/>
              <a:t>Gestures</a:t>
            </a:r>
          </a:p>
          <a:p>
            <a:endParaRPr lang="en-US" dirty="0"/>
          </a:p>
          <a:p>
            <a:r>
              <a:rPr lang="en-US" dirty="0" smtClean="0"/>
              <a:t>Even when silent you are still communicating non Verbally?</a:t>
            </a:r>
          </a:p>
          <a:p>
            <a:endParaRPr lang="en-US" dirty="0"/>
          </a:p>
          <a:p>
            <a:r>
              <a:rPr lang="en-US" dirty="0" smtClean="0"/>
              <a:t>Facial expression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27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42963" y="400050"/>
            <a:ext cx="1052988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Emails</a:t>
            </a:r>
          </a:p>
          <a:p>
            <a:endParaRPr lang="en-US" sz="2000" dirty="0"/>
          </a:p>
          <a:p>
            <a:r>
              <a:rPr lang="en-US" sz="2000" dirty="0" smtClean="0"/>
              <a:t>Emails should be composed, each one is permanent it will never go completely away and each one reflects on you, They should include:</a:t>
            </a:r>
          </a:p>
          <a:p>
            <a:endParaRPr lang="en-US" sz="2000" dirty="0" smtClean="0"/>
          </a:p>
          <a:p>
            <a:pPr marL="285750" indent="-285750">
              <a:buFont typeface="Arial" charset="0"/>
              <a:buChar char="•"/>
            </a:pPr>
            <a:r>
              <a:rPr lang="en-US" sz="2000" dirty="0" smtClean="0"/>
              <a:t>What is your email address?</a:t>
            </a:r>
            <a:endParaRPr lang="en-US" sz="2000" dirty="0"/>
          </a:p>
          <a:p>
            <a:pPr marL="285750" indent="-285750">
              <a:buFont typeface="Arial" charset="0"/>
              <a:buChar char="•"/>
            </a:pPr>
            <a:r>
              <a:rPr lang="en-US" sz="2000" dirty="0" smtClean="0"/>
              <a:t>A Subject Line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000" dirty="0" smtClean="0"/>
              <a:t>A salutation and a device to establish the tone and reflect a relationship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000" dirty="0" smtClean="0"/>
              <a:t>Unified content one  topic only, with multiple paragraphs for messages addressing complex issues or multiple subtopic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000" dirty="0" smtClean="0"/>
              <a:t>A complimentary closing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04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14437" y="457200"/>
            <a:ext cx="947261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Inappropriate email addresses: </a:t>
            </a:r>
          </a:p>
          <a:p>
            <a:endParaRPr lang="en-US" dirty="0" smtClean="0"/>
          </a:p>
          <a:p>
            <a:r>
              <a:rPr lang="en-US" sz="2800" dirty="0">
                <a:hlinkClick r:id="rId2"/>
              </a:rPr>
              <a:t>death_metal_kitty@hotmilk.com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3"/>
              </a:rPr>
              <a:t>demented_bovine@gnumail.com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4"/>
              </a:rPr>
              <a:t>so_kiss_me@hotmilk.com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5"/>
              </a:rPr>
              <a:t>platypus_mcdandruff@gnumail.com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6"/>
              </a:rPr>
              <a:t>busty-beth@gnumail.com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7"/>
              </a:rPr>
              <a:t>flockynockyhillipilification@gnumail.com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8"/>
              </a:rPr>
              <a:t>virgin_on_the_ridiculous@hotmilk.com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9"/>
              </a:rPr>
              <a:t>yourmywifenowgraham@gnumail.com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10"/>
              </a:rPr>
              <a:t>original_madcow_jane@gnumail.com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11"/>
              </a:rPr>
              <a:t>circle-of-despair@gnumail.com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12"/>
              </a:rPr>
              <a:t>rage_against_the_trolley_fish@mail.com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>
                <a:hlinkClick r:id="rId13"/>
              </a:rPr>
              <a:t>sexylikewoaaaah@hotmilk.com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6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414462" y="456009"/>
            <a:ext cx="915828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800" dirty="0" smtClean="0">
              <a:solidFill>
                <a:srgbClr val="B51C3F"/>
              </a:solidFill>
              <a:effectLst/>
              <a:latin typeface="Myanmar Text" charset="0"/>
            </a:endParaRPr>
          </a:p>
          <a:p>
            <a:r>
              <a:rPr lang="en-US" sz="2800" b="1" dirty="0" err="1">
                <a:latin typeface="+mj-lt"/>
              </a:rPr>
              <a:t>S</a:t>
            </a:r>
            <a:r>
              <a:rPr lang="en-US" sz="2800" b="1" dirty="0" err="1" smtClean="0">
                <a:effectLst/>
                <a:latin typeface="+mj-lt"/>
              </a:rPr>
              <a:t>ubjectlines</a:t>
            </a:r>
            <a:r>
              <a:rPr lang="en-US" sz="2800" b="1" dirty="0" smtClean="0">
                <a:effectLst/>
                <a:latin typeface="+mj-lt"/>
              </a:rPr>
              <a:t>: </a:t>
            </a:r>
          </a:p>
          <a:p>
            <a:endParaRPr lang="en-US" sz="2800" b="1" dirty="0" smtClean="0">
              <a:effectLst/>
              <a:latin typeface="+mj-lt"/>
            </a:endParaRPr>
          </a:p>
          <a:p>
            <a:pPr marL="571500" indent="-571500"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specific, with a brief but clear summary of the email’s topic</a:t>
            </a:r>
          </a:p>
          <a:p>
            <a:pPr marL="571500" indent="-571500">
              <a:buFont typeface="Arial" charset="0"/>
              <a:buChar char="•"/>
            </a:pPr>
            <a:endParaRPr lang="en-US" sz="2800" b="1" dirty="0" smtClean="0">
              <a:solidFill>
                <a:srgbClr val="B51C3F"/>
              </a:solidFill>
              <a:effectLst/>
              <a:latin typeface="+mj-lt"/>
            </a:endParaRPr>
          </a:p>
          <a:p>
            <a:pPr marL="571500" indent="-571500"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comprehensible, with minimal jargon</a:t>
            </a:r>
          </a:p>
          <a:p>
            <a:pPr marL="571500" indent="-571500">
              <a:buFont typeface="Arial" charset="0"/>
              <a:buChar char="•"/>
            </a:pPr>
            <a:endParaRPr lang="en-US" sz="2800" b="1" dirty="0" smtClean="0">
              <a:solidFill>
                <a:srgbClr val="B51C3F"/>
              </a:solidFill>
              <a:effectLst/>
              <a:latin typeface="+mj-lt"/>
            </a:endParaRPr>
          </a:p>
          <a:p>
            <a:pPr marL="571500" indent="-571500"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 consistent in tone with the recipient, message, and purpose. </a:t>
            </a:r>
            <a:endParaRPr lang="en-US" sz="2800" b="1" dirty="0">
              <a:solidFill>
                <a:srgbClr val="B51C3F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7862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28738" y="1057276"/>
            <a:ext cx="11587163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rgbClr val="B51C3F"/>
                </a:solidFill>
                <a:effectLst/>
                <a:latin typeface="+mj-lt"/>
              </a:rPr>
              <a:t> </a:t>
            </a:r>
            <a:r>
              <a:rPr lang="en-US" sz="3600" dirty="0" smtClean="0">
                <a:effectLst/>
                <a:latin typeface="+mj-lt"/>
              </a:rPr>
              <a:t>Salutations should: </a:t>
            </a:r>
          </a:p>
          <a:p>
            <a:endParaRPr lang="en-US" sz="3600" dirty="0">
              <a:latin typeface="+mj-lt"/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b="1" dirty="0">
                <a:solidFill>
                  <a:srgbClr val="B51C3F"/>
                </a:solidFill>
                <a:latin typeface="+mj-lt"/>
              </a:rPr>
              <a:t>B</a:t>
            </a: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egin with a greeting, address the recipient by name</a:t>
            </a:r>
          </a:p>
          <a:p>
            <a:pPr marL="457200" indent="-457200">
              <a:buFont typeface="Arial" charset="0"/>
              <a:buChar char="•"/>
            </a:pPr>
            <a:endParaRPr lang="en-US" sz="2800" b="1" dirty="0" smtClean="0">
              <a:solidFill>
                <a:srgbClr val="B51C3F"/>
              </a:solidFill>
              <a:effectLst/>
              <a:latin typeface="+mj-lt"/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Avoid using colloquial language. </a:t>
            </a:r>
            <a:endParaRPr lang="en-US" sz="2800" b="1" dirty="0">
              <a:solidFill>
                <a:srgbClr val="B51C3F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1760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85787" y="822842"/>
            <a:ext cx="11101387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 </a:t>
            </a:r>
            <a:r>
              <a:rPr lang="en-US" sz="2800" b="1" dirty="0" smtClean="0">
                <a:effectLst/>
                <a:latin typeface="+mj-lt"/>
              </a:rPr>
              <a:t>Content should: </a:t>
            </a:r>
          </a:p>
          <a:p>
            <a:endParaRPr lang="en-US" dirty="0"/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get directly to the point, stating the purpose and topic in the first paragraph (usually the first line)</a:t>
            </a:r>
            <a:endParaRPr lang="en-US" sz="2800" b="1" dirty="0">
              <a:solidFill>
                <a:srgbClr val="B51C3F"/>
              </a:solidFill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endParaRPr lang="en-US" sz="2800" b="1" dirty="0" smtClean="0">
              <a:solidFill>
                <a:srgbClr val="B51C3F"/>
              </a:solidFill>
              <a:effectLst/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be brief but sufficiently developed to completely address the issue </a:t>
            </a:r>
            <a:endParaRPr lang="en-US" sz="2800" b="1" dirty="0">
              <a:solidFill>
                <a:srgbClr val="B51C3F"/>
              </a:solidFill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endParaRPr lang="en-US" sz="2800" b="1" dirty="0" smtClean="0">
              <a:solidFill>
                <a:srgbClr val="B51C3F"/>
              </a:solidFill>
              <a:effectLst/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use specifics (Oct. 28 at 1:00 PM) rather than generalities (late next week, early afternoon); </a:t>
            </a:r>
            <a:endParaRPr lang="en-US" sz="2800" b="1" dirty="0">
              <a:solidFill>
                <a:srgbClr val="B51C3F"/>
              </a:solidFill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endParaRPr lang="en-US" sz="2800" b="1" dirty="0" smtClean="0">
              <a:solidFill>
                <a:srgbClr val="B51C3F"/>
              </a:solidFill>
              <a:effectLst/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be written in paragraphs from two to five sentences. </a:t>
            </a:r>
            <a:endParaRPr lang="en-US" sz="2800" b="1" dirty="0">
              <a:solidFill>
                <a:srgbClr val="B51C3F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7805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0075" y="1749475"/>
            <a:ext cx="110871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>
                <a:latin typeface="+mj-lt"/>
              </a:rPr>
              <a:t>To sign off email</a:t>
            </a:r>
          </a:p>
          <a:p>
            <a:endParaRPr lang="en-US" sz="2800" b="1" dirty="0">
              <a:solidFill>
                <a:srgbClr val="B51C3F"/>
              </a:solidFill>
              <a:latin typeface="+mj-lt"/>
            </a:endParaRPr>
          </a:p>
          <a:p>
            <a:pPr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match the level of formality established in the salutation and body </a:t>
            </a:r>
          </a:p>
          <a:p>
            <a:pPr>
              <a:buFont typeface="Arial" charset="0"/>
              <a:buChar char="•"/>
            </a:pPr>
            <a:endParaRPr lang="en-US" sz="2800" b="1" dirty="0" smtClean="0">
              <a:solidFill>
                <a:srgbClr val="B51C3F"/>
              </a:solidFill>
              <a:effectLst/>
              <a:latin typeface="+mj-lt"/>
            </a:endParaRPr>
          </a:p>
          <a:p>
            <a:pPr>
              <a:buFont typeface="Arial" charset="0"/>
              <a:buChar char="•"/>
            </a:pPr>
            <a:r>
              <a:rPr lang="en-US" sz="2800" b="1" dirty="0" smtClean="0">
                <a:solidFill>
                  <a:srgbClr val="B51C3F"/>
                </a:solidFill>
                <a:effectLst/>
                <a:latin typeface="+mj-lt"/>
              </a:rPr>
              <a:t>reflect the nature of the relationship with the recipient</a:t>
            </a:r>
          </a:p>
        </p:txBody>
      </p:sp>
    </p:spTree>
    <p:extLst>
      <p:ext uri="{BB962C8B-B14F-4D97-AF65-F5344CB8AC3E}">
        <p14:creationId xmlns:p14="http://schemas.microsoft.com/office/powerpoint/2010/main" val="32757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31333" y="389466"/>
            <a:ext cx="10414000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smtClean="0"/>
              <a:t>WEBSITE TASK</a:t>
            </a:r>
            <a:endParaRPr lang="en-US" sz="3200" b="1" dirty="0" smtClean="0"/>
          </a:p>
          <a:p>
            <a:pPr algn="ctr"/>
            <a:r>
              <a:rPr lang="en-US" sz="3200" b="1" dirty="0" smtClean="0"/>
              <a:t>In small Groups check out the following artist websites and discuss which you think is the best and why</a:t>
            </a:r>
          </a:p>
          <a:p>
            <a:pPr algn="ctr"/>
            <a:r>
              <a:rPr lang="en-US" sz="2000" b="1" dirty="0" smtClean="0"/>
              <a:t>Alfredo </a:t>
            </a:r>
            <a:r>
              <a:rPr lang="en-US" sz="2000" b="1" dirty="0" err="1" smtClean="0"/>
              <a:t>Jaar</a:t>
            </a:r>
            <a:endParaRPr lang="en-US" sz="2000" b="1" dirty="0" smtClean="0"/>
          </a:p>
          <a:p>
            <a:pPr algn="ctr"/>
            <a:r>
              <a:rPr lang="en-US" sz="2000" b="1" dirty="0" smtClean="0"/>
              <a:t>Andreas </a:t>
            </a:r>
            <a:r>
              <a:rPr lang="en-US" sz="2000" b="1" dirty="0" err="1" smtClean="0"/>
              <a:t>Gursky</a:t>
            </a:r>
            <a:endParaRPr lang="en-US" sz="2000" b="1" dirty="0" smtClean="0"/>
          </a:p>
          <a:p>
            <a:pPr algn="ctr"/>
            <a:r>
              <a:rPr lang="en-US" sz="2000" b="1" dirty="0" smtClean="0"/>
              <a:t>Anastasia Taylor-Lind</a:t>
            </a:r>
          </a:p>
          <a:p>
            <a:pPr algn="ctr"/>
            <a:r>
              <a:rPr lang="en-US" sz="2000" b="1" dirty="0" smtClean="0"/>
              <a:t>Felicity Hammond</a:t>
            </a:r>
          </a:p>
          <a:p>
            <a:pPr algn="ctr"/>
            <a:r>
              <a:rPr lang="en-US" sz="2000" b="1" dirty="0" smtClean="0"/>
              <a:t>Andrew </a:t>
            </a:r>
            <a:r>
              <a:rPr lang="en-US" sz="2000" b="1" dirty="0" err="1" smtClean="0"/>
              <a:t>Chittock</a:t>
            </a:r>
            <a:endParaRPr lang="en-US" sz="2000" b="1" dirty="0" smtClean="0"/>
          </a:p>
          <a:p>
            <a:pPr algn="ctr"/>
            <a:r>
              <a:rPr lang="en-US" sz="2000" b="1" dirty="0" err="1" smtClean="0"/>
              <a:t>KennardPhillipps</a:t>
            </a:r>
            <a:endParaRPr lang="en-US" sz="2000" b="1" dirty="0" smtClean="0"/>
          </a:p>
          <a:p>
            <a:pPr algn="ctr"/>
            <a:r>
              <a:rPr lang="en-US" sz="2000" b="1" dirty="0" smtClean="0"/>
              <a:t>Peter Watkins</a:t>
            </a:r>
          </a:p>
          <a:p>
            <a:pPr algn="ctr"/>
            <a:r>
              <a:rPr lang="en-US" sz="2000" b="1" dirty="0" err="1" smtClean="0"/>
              <a:t>Batia</a:t>
            </a:r>
            <a:r>
              <a:rPr lang="en-US" sz="2000" b="1" dirty="0" smtClean="0"/>
              <a:t> Suter</a:t>
            </a:r>
          </a:p>
          <a:p>
            <a:pPr algn="ctr"/>
            <a:r>
              <a:rPr lang="en-US" sz="2000" b="1" dirty="0" smtClean="0"/>
              <a:t>Imperial Courts </a:t>
            </a:r>
            <a:r>
              <a:rPr lang="mr-IN" sz="2000" b="1" dirty="0" smtClean="0"/>
              <a:t>–</a:t>
            </a:r>
            <a:r>
              <a:rPr lang="en-US" sz="2000" b="1" dirty="0" smtClean="0"/>
              <a:t>Dana </a:t>
            </a:r>
            <a:r>
              <a:rPr lang="en-US" sz="2000" b="1" dirty="0" err="1" smtClean="0"/>
              <a:t>Lixenberg</a:t>
            </a:r>
            <a:endParaRPr lang="en-US" sz="2000" b="1" dirty="0" smtClean="0"/>
          </a:p>
          <a:p>
            <a:pPr algn="ctr"/>
            <a:r>
              <a:rPr lang="en-US" sz="2000" b="1" dirty="0" smtClean="0"/>
              <a:t>Taryn Simon</a:t>
            </a:r>
          </a:p>
          <a:p>
            <a:pPr algn="ctr"/>
            <a:r>
              <a:rPr lang="en-US" sz="2000" b="1" dirty="0" smtClean="0"/>
              <a:t>Lauren Greenfield</a:t>
            </a:r>
          </a:p>
          <a:p>
            <a:pPr algn="ctr"/>
            <a:r>
              <a:rPr lang="en-US" sz="2000" b="1" dirty="0" smtClean="0"/>
              <a:t>Susan </a:t>
            </a:r>
            <a:r>
              <a:rPr lang="en-US" sz="2000" b="1" dirty="0" err="1" smtClean="0"/>
              <a:t>Meiselas</a:t>
            </a:r>
            <a:endParaRPr lang="en-US" sz="2000" b="1" dirty="0" smtClean="0"/>
          </a:p>
          <a:p>
            <a:pPr algn="ctr"/>
            <a:r>
              <a:rPr lang="en-US" sz="2000" b="1" dirty="0" smtClean="0"/>
              <a:t>Rut Bless Luxemburg</a:t>
            </a:r>
          </a:p>
          <a:p>
            <a:pPr algn="ctr"/>
            <a:endParaRPr lang="en-US" sz="2000" b="1" dirty="0" smtClean="0"/>
          </a:p>
        </p:txBody>
      </p:sp>
    </p:spTree>
    <p:extLst>
      <p:ext uri="{BB962C8B-B14F-4D97-AF65-F5344CB8AC3E}">
        <p14:creationId xmlns:p14="http://schemas.microsoft.com/office/powerpoint/2010/main" val="301273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31333" y="660400"/>
            <a:ext cx="1048173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+mj-lt"/>
              </a:rPr>
              <a:t>Why design your own website</a:t>
            </a:r>
            <a:r>
              <a:rPr lang="mr-IN" sz="2800" b="1" dirty="0" smtClean="0">
                <a:latin typeface="+mj-lt"/>
              </a:rPr>
              <a:t>…</a:t>
            </a:r>
            <a:endParaRPr lang="en-GB" sz="2800" b="1" dirty="0" smtClean="0">
              <a:latin typeface="+mj-lt"/>
            </a:endParaRPr>
          </a:p>
          <a:p>
            <a:endParaRPr lang="en-GB" sz="2800" b="1" dirty="0">
              <a:latin typeface="+mj-lt"/>
            </a:endParaRPr>
          </a:p>
          <a:p>
            <a:pPr marL="457200" indent="-457200">
              <a:buFont typeface="Arial" charset="0"/>
              <a:buChar char="•"/>
            </a:pPr>
            <a:r>
              <a:rPr lang="en-GB" sz="2800" b="1" dirty="0" smtClean="0">
                <a:latin typeface="+mj-lt"/>
              </a:rPr>
              <a:t>To get your work seen</a:t>
            </a:r>
          </a:p>
          <a:p>
            <a:pPr marL="457200" indent="-457200">
              <a:buFont typeface="Arial" charset="0"/>
              <a:buChar char="•"/>
            </a:pPr>
            <a:endParaRPr lang="en-GB" sz="2800" b="1" dirty="0">
              <a:latin typeface="+mj-lt"/>
            </a:endParaRPr>
          </a:p>
          <a:p>
            <a:pPr marL="457200" indent="-457200">
              <a:buFont typeface="Arial" charset="0"/>
              <a:buChar char="•"/>
            </a:pPr>
            <a:r>
              <a:rPr lang="en-GB" sz="2800" b="1" dirty="0" smtClean="0">
                <a:latin typeface="+mj-lt"/>
              </a:rPr>
              <a:t>First stop for editors, curators </a:t>
            </a:r>
            <a:r>
              <a:rPr lang="en-GB" sz="2800" b="1" dirty="0">
                <a:latin typeface="+mj-lt"/>
              </a:rPr>
              <a:t>a</a:t>
            </a:r>
            <a:r>
              <a:rPr lang="en-GB" sz="2800" b="1" dirty="0" smtClean="0">
                <a:latin typeface="+mj-lt"/>
              </a:rPr>
              <a:t>nd potential clients</a:t>
            </a:r>
          </a:p>
          <a:p>
            <a:pPr marL="457200" indent="-457200">
              <a:buFont typeface="Arial" charset="0"/>
              <a:buChar char="•"/>
            </a:pPr>
            <a:endParaRPr lang="en-GB" sz="2800" b="1" dirty="0">
              <a:latin typeface="+mj-lt"/>
            </a:endParaRPr>
          </a:p>
          <a:p>
            <a:pPr marL="457200" indent="-457200">
              <a:buFont typeface="Arial" charset="0"/>
              <a:buChar char="•"/>
            </a:pPr>
            <a:r>
              <a:rPr lang="en-GB" sz="2800" b="1" dirty="0" smtClean="0">
                <a:latin typeface="+mj-lt"/>
              </a:rPr>
              <a:t>It’s the centre-piece of your online presence</a:t>
            </a:r>
          </a:p>
          <a:p>
            <a:pPr marL="457200" indent="-457200">
              <a:buFont typeface="Arial" charset="0"/>
              <a:buChar char="•"/>
            </a:pPr>
            <a:endParaRPr lang="en-GB" sz="2800" b="1" dirty="0">
              <a:latin typeface="+mj-lt"/>
            </a:endParaRPr>
          </a:p>
          <a:p>
            <a:pPr marL="457200" indent="-457200">
              <a:buFont typeface="Arial" charset="0"/>
              <a:buChar char="•"/>
            </a:pPr>
            <a:r>
              <a:rPr lang="en-GB" sz="2800" b="1" dirty="0" smtClean="0">
                <a:latin typeface="+mj-lt"/>
              </a:rPr>
              <a:t>You can direct clients here</a:t>
            </a:r>
          </a:p>
          <a:p>
            <a:endParaRPr lang="en-GB" sz="2800" b="1" dirty="0">
              <a:latin typeface="+mj-lt"/>
            </a:endParaRPr>
          </a:p>
          <a:p>
            <a:pPr fontAlgn="base"/>
            <a:endParaRPr lang="en-GB" b="1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63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5733" y="762000"/>
            <a:ext cx="1119293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What Should my website be like</a:t>
            </a:r>
          </a:p>
          <a:p>
            <a:endParaRPr lang="en-US" sz="2800" b="1" dirty="0"/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/>
              <a:t>Quick to load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/>
              <a:t>Well designed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/>
              <a:t>Easy to navigate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/>
              <a:t>Well edited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/>
              <a:t>Divided into user-friendly categories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/>
              <a:t>Informative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/>
              <a:t>Regularly updated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b="1" dirty="0" smtClean="0"/>
              <a:t>Work on mobile devices (Flash?)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63826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05840" y="518160"/>
            <a:ext cx="102717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What do I need to put on my website?</a:t>
            </a:r>
          </a:p>
          <a:p>
            <a:endParaRPr lang="en-US" sz="2800" dirty="0"/>
          </a:p>
          <a:p>
            <a:pPr marL="285750" indent="-285750">
              <a:buFont typeface="Arial" charset="0"/>
              <a:buChar char="•"/>
            </a:pPr>
            <a:r>
              <a:rPr lang="en-US" sz="2800" dirty="0" smtClean="0"/>
              <a:t>Think about domain names. It should be simple to find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dirty="0" smtClean="0"/>
              <a:t>A well edited portfolio of your own work </a:t>
            </a:r>
            <a:r>
              <a:rPr lang="mr-IN" sz="2800" dirty="0" smtClean="0"/>
              <a:t>–</a:t>
            </a:r>
            <a:r>
              <a:rPr lang="en-US" sz="2800" dirty="0" smtClean="0"/>
              <a:t>Links to twitter, Instagram, blog etc.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dirty="0" smtClean="0"/>
              <a:t>Contact details must be up to date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dirty="0" smtClean="0"/>
              <a:t>Give your location if you are looking for assignment work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dirty="0" smtClean="0"/>
              <a:t>Make the most of Search Engine </a:t>
            </a:r>
            <a:r>
              <a:rPr lang="en-US" sz="2800" dirty="0" err="1" smtClean="0"/>
              <a:t>Optimisation</a:t>
            </a:r>
            <a:r>
              <a:rPr lang="en-US" sz="2800" dirty="0" smtClean="0"/>
              <a:t> (SEO). Include relevant keywords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74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41120" y="746760"/>
            <a:ext cx="86868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Now start designing your own</a:t>
            </a:r>
            <a:r>
              <a:rPr lang="en-GB" sz="2800" b="1" dirty="0" smtClean="0"/>
              <a:t>...</a:t>
            </a:r>
          </a:p>
          <a:p>
            <a:endParaRPr lang="en-GB" sz="2800" dirty="0"/>
          </a:p>
          <a:p>
            <a:r>
              <a:rPr lang="en-GB" sz="2400" dirty="0" smtClean="0"/>
              <a:t>Cargo collective</a:t>
            </a:r>
          </a:p>
          <a:p>
            <a:endParaRPr lang="en-GB" sz="2400" dirty="0"/>
          </a:p>
          <a:p>
            <a:r>
              <a:rPr lang="en-GB" sz="2400" dirty="0" err="1" smtClean="0"/>
              <a:t>Readymag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Wix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Squarespace</a:t>
            </a:r>
          </a:p>
          <a:p>
            <a:endParaRPr lang="en-GB" sz="2400" dirty="0"/>
          </a:p>
          <a:p>
            <a:r>
              <a:rPr lang="en-GB" sz="2400" dirty="0" err="1" smtClean="0"/>
              <a:t>Weebly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Wordpress.org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Carbonmade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4014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63040" y="2727960"/>
            <a:ext cx="9723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As well as design you must consider your content!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369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516</TotalTime>
  <Words>509</Words>
  <Application>Microsoft Macintosh PowerPoint</Application>
  <PresentationFormat>Widescreen</PresentationFormat>
  <Paragraphs>147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Calibri</vt:lpstr>
      <vt:lpstr>Calibri Light</vt:lpstr>
      <vt:lpstr>Mangal</vt:lpstr>
      <vt:lpstr>Myanmar Text</vt:lpstr>
      <vt:lpstr>Arial</vt:lpstr>
      <vt:lpstr>Office Theme</vt:lpstr>
      <vt:lpstr>Professional Communication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Communication</dc:title>
  <dc:creator>Microsoft Office User</dc:creator>
  <cp:lastModifiedBy>Microsoft Office User</cp:lastModifiedBy>
  <cp:revision>16</cp:revision>
  <dcterms:created xsi:type="dcterms:W3CDTF">2018-02-06T16:33:26Z</dcterms:created>
  <dcterms:modified xsi:type="dcterms:W3CDTF">2018-02-28T11:16:22Z</dcterms:modified>
</cp:coreProperties>
</file>