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68" r:id="rId4"/>
    <p:sldId id="269" r:id="rId5"/>
    <p:sldId id="266" r:id="rId6"/>
    <p:sldId id="270" r:id="rId7"/>
    <p:sldId id="267" r:id="rId8"/>
    <p:sldId id="258" r:id="rId9"/>
    <p:sldId id="271" r:id="rId10"/>
    <p:sldId id="261" r:id="rId11"/>
    <p:sldId id="262" r:id="rId12"/>
    <p:sldId id="272" r:id="rId13"/>
  </p:sldIdLst>
  <p:sldSz cx="12192000" cy="6858000"/>
  <p:notesSz cx="6794500" cy="9931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62298" autoAdjust="0"/>
  </p:normalViewPr>
  <p:slideViewPr>
    <p:cSldViewPr snapToGrid="0">
      <p:cViewPr varScale="1">
        <p:scale>
          <a:sx n="58" d="100"/>
          <a:sy n="58" d="100"/>
        </p:scale>
        <p:origin x="120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82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82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3E487-FBE6-4614-B90B-B746A1293329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19100" y="1241425"/>
            <a:ext cx="5956300" cy="33512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9486"/>
            <a:ext cx="5435600" cy="391048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3107"/>
            <a:ext cx="2944283" cy="49829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33107"/>
            <a:ext cx="2944283" cy="49829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FAB5CF-5770-4995-B75C-F52F03A5D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65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birmingham-47658303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680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738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12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https://www.bbc.co.uk/news/uk-england-birmingham-47658303</a:t>
            </a:r>
            <a:endParaRPr lang="en-US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2929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4248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189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3595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965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2896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43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0734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FAB5CF-5770-4995-B75C-F52F03A5DD9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607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479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811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127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47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3132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417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95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415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329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04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221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027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0QLiNH5ZHM?feature=oembed" TargetMode="Externa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iWKWOdY8IQ?feature=oembed" TargetMode="Externa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9766" y="1146412"/>
            <a:ext cx="9014348" cy="2402006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Offences against the person:</a:t>
            </a:r>
            <a:br>
              <a:rPr lang="en-GB" sz="4800"/>
            </a:br>
            <a:r>
              <a:rPr lang="en-GB" sz="4800"/>
              <a:t>Consent and reform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9765" y="4892722"/>
            <a:ext cx="6387155" cy="1078173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Laura knight</a:t>
            </a:r>
          </a:p>
        </p:txBody>
      </p:sp>
    </p:spTree>
    <p:extLst>
      <p:ext uri="{BB962C8B-B14F-4D97-AF65-F5344CB8AC3E}">
        <p14:creationId xmlns:p14="http://schemas.microsoft.com/office/powerpoint/2010/main" val="149099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i="1" dirty="0"/>
              <a:t>By the end of this session, you should be able to……</a:t>
            </a:r>
            <a:endParaRPr lang="en-GB" b="1" i="1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>
              <a:buFontTx/>
              <a:buChar char="-"/>
            </a:pPr>
            <a:r>
              <a:rPr lang="en-GB" dirty="0"/>
              <a:t>Explain the role of consent in relation to offences against the person</a:t>
            </a:r>
            <a:endParaRPr lang="en-GB" dirty="0">
              <a:cs typeface="Calibri"/>
            </a:endParaRPr>
          </a:p>
          <a:p>
            <a:pPr>
              <a:buFontTx/>
              <a:buChar char="-"/>
            </a:pPr>
            <a:r>
              <a:rPr lang="en-GB" dirty="0"/>
              <a:t>Describe whether this area of law needs reforming</a:t>
            </a:r>
            <a:endParaRPr lang="en-GB" dirty="0">
              <a:cs typeface="Calibri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88937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B5C8C-FEBC-4E81-9DDD-CCC6450BE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766" y="1146412"/>
            <a:ext cx="9014348" cy="24020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cs typeface="Calibri Light"/>
              </a:rPr>
              <a:t>Consent in relation to offences against the person</a:t>
            </a:r>
            <a:endParaRPr lang="en-US" sz="4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165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09018-7DD6-4EAD-A4E5-1D6B5BE62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'Dr Evil' tattooist jailed for more than three years for carrying out ear and nipple removals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3A99109-583C-48AF-BAE1-97EF52C222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42" t="17162" r="34508" b="6931"/>
          <a:stretch/>
        </p:blipFill>
        <p:spPr>
          <a:xfrm>
            <a:off x="2211877" y="1926267"/>
            <a:ext cx="6549666" cy="4295039"/>
          </a:xfrm>
        </p:spPr>
      </p:pic>
    </p:spTree>
    <p:extLst>
      <p:ext uri="{BB962C8B-B14F-4D97-AF65-F5344CB8AC3E}">
        <p14:creationId xmlns:p14="http://schemas.microsoft.com/office/powerpoint/2010/main" val="4173783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CONSENT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3200" dirty="0"/>
              <a:t>In relation to offences against the person, to establish the defence it must be shown that:</a:t>
            </a:r>
            <a:endParaRPr lang="en-GB" sz="3200" dirty="0">
              <a:cs typeface="Calibri"/>
            </a:endParaRPr>
          </a:p>
          <a:p>
            <a:pPr>
              <a:buFontTx/>
              <a:buChar char="-"/>
            </a:pPr>
            <a:r>
              <a:rPr lang="en-GB" sz="3200" b="1" i="1" dirty="0"/>
              <a:t>The person consenting was able to consent (capacity)</a:t>
            </a:r>
            <a:endParaRPr lang="en-GB" sz="3200" b="1" i="1" dirty="0">
              <a:cs typeface="Calibri"/>
            </a:endParaRPr>
          </a:p>
          <a:p>
            <a:pPr>
              <a:buFontTx/>
              <a:buChar char="-"/>
            </a:pPr>
            <a:r>
              <a:rPr lang="en-GB" sz="3200" b="1" i="1" dirty="0"/>
              <a:t>Consent was actually given</a:t>
            </a:r>
            <a:endParaRPr lang="en-GB" sz="3200" b="1" i="1" dirty="0">
              <a:cs typeface="Calibri"/>
            </a:endParaRPr>
          </a:p>
          <a:p>
            <a:pPr>
              <a:buFontTx/>
              <a:buChar char="-"/>
            </a:pPr>
            <a:r>
              <a:rPr lang="en-GB" sz="3200" b="1" i="1" dirty="0"/>
              <a:t>The consent given was valid ( a true consent)</a:t>
            </a:r>
            <a:endParaRPr lang="en-GB" sz="3200" b="1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9159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CA78D-A3CE-45C9-8B5D-FF716AF3F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General rules on consent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38BA8-FD84-49CC-BEB4-31DE2F10C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FF0000"/>
                </a:solidFill>
                <a:cs typeface="Calibri" panose="020F0502020204030204"/>
              </a:rPr>
              <a:t>Brown [1993]</a:t>
            </a:r>
            <a:r>
              <a:rPr lang="en-GB" dirty="0">
                <a:cs typeface="Calibri" panose="020F0502020204030204"/>
              </a:rPr>
              <a:t> sets out the general rules on whether consent can be used as a defence to non-fatal offences.</a:t>
            </a: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pPr marL="457200" indent="-457200"/>
            <a:r>
              <a:rPr lang="en-GB" dirty="0">
                <a:cs typeface="Calibri" panose="020F0502020204030204"/>
              </a:rPr>
              <a:t>Consent can be a defence to assault or battery which does not involve ABH or greater harm;</a:t>
            </a:r>
          </a:p>
          <a:p>
            <a:pPr marL="457200" indent="-457200"/>
            <a:r>
              <a:rPr lang="en-GB" dirty="0">
                <a:cs typeface="Calibri" panose="020F0502020204030204"/>
              </a:rPr>
              <a:t>Consent is not a defence in situations where D causes V ABH or greater harm, unless one of the exceptions (discussed on the next slide) apply.</a:t>
            </a:r>
          </a:p>
          <a:p>
            <a:pPr marL="0" indent="0">
              <a:buNone/>
            </a:pPr>
            <a:endParaRPr lang="en-GB" sz="20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92565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u="sng" dirty="0"/>
              <a:t>CONSENT</a:t>
            </a: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652154"/>
            <a:ext cx="9393383" cy="1236519"/>
          </a:xfrm>
          <a:solidFill>
            <a:srgbClr val="FFFF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u="sng" dirty="0">
                <a:solidFill>
                  <a:schemeClr val="tx1"/>
                </a:solidFill>
              </a:rPr>
              <a:t>GENERAL RULE</a:t>
            </a:r>
            <a:r>
              <a:rPr lang="en-GB" sz="3200" b="1" dirty="0">
                <a:solidFill>
                  <a:schemeClr val="tx1"/>
                </a:solidFill>
              </a:rPr>
              <a:t>: </a:t>
            </a:r>
            <a:r>
              <a:rPr lang="en-GB" sz="2800" i="1" dirty="0">
                <a:solidFill>
                  <a:schemeClr val="tx1"/>
                </a:solidFill>
              </a:rPr>
              <a:t>V CANNOT CONSENT TO ANY 		INJURY WHICH AMOUNTS TO ABH OR WORSE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71600" y="3387436"/>
            <a:ext cx="9393383" cy="310854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/>
              <a:t>EXCEPTIONS: </a:t>
            </a:r>
            <a:r>
              <a:rPr lang="en-GB" sz="2800" dirty="0"/>
              <a:t>In certain circumstances, consent can be a defence even when injury is caused.</a:t>
            </a:r>
          </a:p>
          <a:p>
            <a:pPr marL="457200" indent="-457200" algn="ctr">
              <a:buFontTx/>
              <a:buChar char="-"/>
            </a:pPr>
            <a:r>
              <a:rPr lang="en-GB" sz="2800" dirty="0"/>
              <a:t>Sporting activity</a:t>
            </a:r>
          </a:p>
          <a:p>
            <a:pPr marL="457200" indent="-457200" algn="ctr">
              <a:buFontTx/>
              <a:buChar char="-"/>
            </a:pPr>
            <a:r>
              <a:rPr lang="en-GB" sz="2800" dirty="0"/>
              <a:t>Medical treatment</a:t>
            </a:r>
          </a:p>
          <a:p>
            <a:pPr marL="457200" indent="-457200" algn="ctr">
              <a:buFontTx/>
              <a:buChar char="-"/>
            </a:pPr>
            <a:r>
              <a:rPr lang="en-GB" sz="2800" dirty="0"/>
              <a:t>Religious purposes</a:t>
            </a:r>
          </a:p>
          <a:p>
            <a:pPr marL="457200" indent="-457200" algn="ctr">
              <a:buFontTx/>
              <a:buChar char="-"/>
            </a:pPr>
            <a:r>
              <a:rPr lang="en-GB" sz="2800" dirty="0"/>
              <a:t>Therapeutic purposes</a:t>
            </a:r>
          </a:p>
          <a:p>
            <a:pPr marL="457200" indent="-457200" algn="ctr">
              <a:buFontTx/>
              <a:buChar char="-"/>
            </a:pPr>
            <a:r>
              <a:rPr lang="en-GB" sz="2800" dirty="0"/>
              <a:t>Cosmetic purposes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2037" y="4339936"/>
            <a:ext cx="2600325" cy="1752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756" y="4752904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37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wrong with the current law?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Tx/>
              <a:buChar char="-"/>
            </a:pPr>
            <a:r>
              <a:rPr lang="en-GB"/>
              <a:t>Outdated </a:t>
            </a:r>
            <a:endParaRPr lang="en-GB">
              <a:cs typeface="Calibri"/>
            </a:endParaRPr>
          </a:p>
          <a:p>
            <a:pPr>
              <a:buFontTx/>
              <a:buChar char="-"/>
            </a:pPr>
            <a:r>
              <a:rPr lang="en-GB"/>
              <a:t> The structure of OAPA 1861 is unsatisfactory 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/>
              <a:t>For example, the maximum penalty for both s20 and 47 is five years imprisonment, even though s20 is seen as much more serious offence.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/>
              <a:t>- OAPA 1861 uses different words in different sections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863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56849-0DDC-4178-8C81-3449924C8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Is there a need for reform?</a:t>
            </a:r>
            <a:endParaRPr lang="en-US" sz="4000" kern="1200" dirty="0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69080FCC-A772-4075-B882-4620ED6DE3C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02428" y="719344"/>
            <a:ext cx="7441408" cy="582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721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Draft Bill 1998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394854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3200" dirty="0"/>
              <a:t>Proposed:</a:t>
            </a:r>
          </a:p>
          <a:p>
            <a:pPr marL="0" indent="0">
              <a:buNone/>
            </a:pPr>
            <a:r>
              <a:rPr lang="en-GB" sz="3200" dirty="0"/>
              <a:t>A logical hierarchy of violent offences in plain English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However, it also replicates the defect in the present law of the gap between lowest level offence and ABH.</a:t>
            </a:r>
          </a:p>
        </p:txBody>
      </p:sp>
    </p:spTree>
    <p:extLst>
      <p:ext uri="{BB962C8B-B14F-4D97-AF65-F5344CB8AC3E}">
        <p14:creationId xmlns:p14="http://schemas.microsoft.com/office/powerpoint/2010/main" val="1851546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0471" y="109105"/>
            <a:ext cx="9601200" cy="1485900"/>
          </a:xfrm>
        </p:spPr>
        <p:txBody>
          <a:bodyPr/>
          <a:lstStyle/>
          <a:p>
            <a:r>
              <a:rPr lang="en-GB" dirty="0"/>
              <a:t>Law Commission report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0180" y="1499036"/>
            <a:ext cx="9767718" cy="2022764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400" dirty="0"/>
              <a:t>OPTION 1: Charging the lowest level offence, which guarantees fast and cheap trial in magistrates’ court but would not appropriately label the offender as someone who has caused actual injury</a:t>
            </a:r>
          </a:p>
          <a:p>
            <a:endParaRPr lang="en-GB" sz="2400" dirty="0"/>
          </a:p>
          <a:p>
            <a:r>
              <a:rPr lang="en-GB" sz="2400" dirty="0"/>
              <a:t>OPTION 2: Charging an offence which reflects the harm caused, but risks the Crown Court trial. This is considerably more expensive, and unnecessary in the less serious cases.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5-Point Star 3"/>
          <p:cNvSpPr/>
          <p:nvPr/>
        </p:nvSpPr>
        <p:spPr>
          <a:xfrm>
            <a:off x="4125191" y="3803073"/>
            <a:ext cx="4094018" cy="3054927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122718" y="5060372"/>
            <a:ext cx="20989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tx2"/>
                </a:solidFill>
              </a:rPr>
              <a:t>AGGRAVATED</a:t>
            </a:r>
            <a:r>
              <a:rPr lang="en-GB" sz="2800" b="1" dirty="0">
                <a:solidFill>
                  <a:schemeClr val="tx2"/>
                </a:solidFill>
              </a:rPr>
              <a:t> ASSAULT</a:t>
            </a:r>
          </a:p>
        </p:txBody>
      </p:sp>
    </p:spTree>
    <p:extLst>
      <p:ext uri="{BB962C8B-B14F-4D97-AF65-F5344CB8AC3E}">
        <p14:creationId xmlns:p14="http://schemas.microsoft.com/office/powerpoint/2010/main" val="2141717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7F37E-CA77-4947-9D12-FCBB5186F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161E0CC8-1635-4B80-8BD5-7B6055C271C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02428" y="719344"/>
            <a:ext cx="7225748" cy="5419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098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0</TotalTime>
  <Words>426</Words>
  <Application>Microsoft Office PowerPoint</Application>
  <PresentationFormat>Widescreen</PresentationFormat>
  <Paragraphs>57</Paragraphs>
  <Slides>12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Offences against the person: Consent and reform</vt:lpstr>
      <vt:lpstr>Learning Objectives</vt:lpstr>
      <vt:lpstr>Consent in relation to offences against the person</vt:lpstr>
      <vt:lpstr>'Dr Evil' tattooist jailed for more than three years for carrying out ear and nipple removals</vt:lpstr>
      <vt:lpstr>CONSENT</vt:lpstr>
      <vt:lpstr>General rules on consent</vt:lpstr>
      <vt:lpstr>CONSENT</vt:lpstr>
      <vt:lpstr>What is wrong with the current law?</vt:lpstr>
      <vt:lpstr>Is there a need for reform?</vt:lpstr>
      <vt:lpstr>Draft Bill 1998</vt:lpstr>
      <vt:lpstr>Law Commission report 2015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Offences against the person: reform</dc:title>
  <dc:creator>Laura Knight</dc:creator>
  <cp:lastModifiedBy>Laura Knight</cp:lastModifiedBy>
  <cp:revision>121</cp:revision>
  <cp:lastPrinted>2021-02-16T10:15:53Z</cp:lastPrinted>
  <dcterms:created xsi:type="dcterms:W3CDTF">2017-09-27T09:20:24Z</dcterms:created>
  <dcterms:modified xsi:type="dcterms:W3CDTF">2024-02-07T09:06:21Z</dcterms:modified>
</cp:coreProperties>
</file>