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60" r:id="rId6"/>
    <p:sldId id="261" r:id="rId7"/>
    <p:sldId id="275" r:id="rId8"/>
    <p:sldId id="262" r:id="rId9"/>
    <p:sldId id="263" r:id="rId10"/>
    <p:sldId id="264" r:id="rId11"/>
    <p:sldId id="265" r:id="rId12"/>
    <p:sldId id="266" r:id="rId13"/>
    <p:sldId id="267" r:id="rId14"/>
    <p:sldId id="268" r:id="rId15"/>
    <p:sldId id="270" r:id="rId16"/>
    <p:sldId id="271" r:id="rId17"/>
    <p:sldId id="272" r:id="rId18"/>
    <p:sldId id="273" r:id="rId19"/>
    <p:sldId id="277" r:id="rId20"/>
    <p:sldId id="274" r:id="rId21"/>
    <p:sldId id="26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3245" autoAdjust="0"/>
  </p:normalViewPr>
  <p:slideViewPr>
    <p:cSldViewPr snapToGrid="0">
      <p:cViewPr varScale="1">
        <p:scale>
          <a:sx n="52" d="100"/>
          <a:sy n="52" d="100"/>
        </p:scale>
        <p:origin x="1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1144E4-F380-4492-8FFD-5935B5879845}" type="datetimeFigureOut">
              <a:rPr lang="en-IN" smtClean="0"/>
              <a:t>20-02-2023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607535-0C8A-4AE8-B62F-BF5F7079BCA5}" type="slidenum">
              <a:rPr lang="en-IN" smtClean="0"/>
              <a:t>‹#›</a:t>
            </a:fld>
            <a:endParaRPr lang="en-IN"/>
          </a:p>
        </p:txBody>
      </p:sp>
    </p:spTree>
    <p:extLst>
      <p:ext uri="{BB962C8B-B14F-4D97-AF65-F5344CB8AC3E}">
        <p14:creationId xmlns:p14="http://schemas.microsoft.com/office/powerpoint/2010/main" val="51946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discuss the concept of end life care for old aged people. Different types of support and care like home care and hospitality treatment for old people will be outlined here. A gap between availability and need for old people will be illustrated here. This presentation will also discuss the ageing theories and legislation policy regarding the end care life. The theorem of DNR and living will mention in this presentation. Further, this presentation will outline the strategies taken by the UK government for old aged people.</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3</a:t>
            </a:fld>
            <a:endParaRPr lang="en-IN"/>
          </a:p>
        </p:txBody>
      </p:sp>
    </p:spTree>
    <p:extLst>
      <p:ext uri="{BB962C8B-B14F-4D97-AF65-F5344CB8AC3E}">
        <p14:creationId xmlns:p14="http://schemas.microsoft.com/office/powerpoint/2010/main" val="1017219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Concept of end life care</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concept of end life care is related to the social, emotional and physical support for a patient. The main purpose of this concept is to reduce pain and other issues with suitable actions. With the help of this strategy, the willing power of the people who are near death is enhanced and they are able to live the rest of life peacefully. The strategy of end life care helps old people to do their tasks properly by providing help or support (</a:t>
            </a:r>
            <a:r>
              <a:rPr lang="en-IN"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Hernon</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responsibility is mainly taken by the medical professionals, family members, nurses or social staff. The process is aligned after recognising the people who will die and then communicating with the family members for making decisions. A specific plan has been developed for the care of people with proper nutrition.</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4</a:t>
            </a:fld>
            <a:endParaRPr lang="en-IN"/>
          </a:p>
        </p:txBody>
      </p:sp>
    </p:spTree>
    <p:extLst>
      <p:ext uri="{BB962C8B-B14F-4D97-AF65-F5344CB8AC3E}">
        <p14:creationId xmlns:p14="http://schemas.microsoft.com/office/powerpoint/2010/main" val="157186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support and care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Home-based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Home-based care is relevant for the family members to accept the death of an individual. Palliative care is suggested to the patient who is suffering from a viral disease and has limited time. An individual feels better when they are treated at home by their close ones. Palliative care provides safety and privacy for the patients at home. Home-based care allows for improving the existing symptoms, physical support and better communication. This process is also helpful for the family to accept the situation of death. A team recommended that are trained well such as nurses, doctors or social staff. The expense is comparatively low at home from the hospital care for different treatments. However, family members pay on a regular basis to the health professionals to take care of the patient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Walker, 2019)</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5</a:t>
            </a:fld>
            <a:endParaRPr lang="en-IN"/>
          </a:p>
        </p:txBody>
      </p:sp>
    </p:spTree>
    <p:extLst>
      <p:ext uri="{BB962C8B-B14F-4D97-AF65-F5344CB8AC3E}">
        <p14:creationId xmlns:p14="http://schemas.microsoft.com/office/powerpoint/2010/main" val="2545987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Hospice care</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Most people choose hospice care at the end of their life. This care focuses on the quality and care of the patient at the end of life. Sometimes, chronic disease cannot be treated and the patient did not want to go through with physical treatment. Hospice care is organised for this situation. The main objective of hospice care is to slow down the process of illness and provide comfort to the patient at their end of life. Alike palliative care, this process also provides support to the patient's family. Care from hospice is suggested when someone has less than six months to live by following a natural course. Starting hospice care at the earliest can help the patient to recover from the illness and get comfortable life.</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6</a:t>
            </a:fld>
            <a:endParaRPr lang="en-IN"/>
          </a:p>
        </p:txBody>
      </p:sp>
    </p:spTree>
    <p:extLst>
      <p:ext uri="{BB962C8B-B14F-4D97-AF65-F5344CB8AC3E}">
        <p14:creationId xmlns:p14="http://schemas.microsoft.com/office/powerpoint/2010/main" val="565533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1" kern="1200" dirty="0">
                <a:solidFill>
                  <a:schemeClr val="tx1"/>
                </a:solidFill>
                <a:effectLst/>
                <a:latin typeface="Times New Roman" panose="02020603050405020304" pitchFamily="18" charset="0"/>
                <a:ea typeface="+mn-ea"/>
                <a:cs typeface="Times New Roman" panose="02020603050405020304" pitchFamily="18" charset="0"/>
              </a:rPr>
              <a:t>Hospital and care home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Hospitals care for the patients and their treatments under professionals like doctors and nurses. The care homes are somewhat different from the hospitals where personal care and extra support is given to the patients. It also provides accommodation and help for these individuals to carry on with their daily lives. Assisted dying or euthanasia can be practiced in hospital and care homes under the watch of professionals. The nurses are bound to keep the patient confidentiality during the dying process.  However, facilities that provide care for the aged and hospices can cease the process of assisted dying, although it may legal in the country.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IN" sz="1200" kern="1200" dirty="0">
                <a:solidFill>
                  <a:schemeClr val="tx1"/>
                </a:solidFill>
                <a:effectLst/>
                <a:latin typeface="Times New Roman" panose="02020603050405020304" pitchFamily="18" charset="0"/>
                <a:ea typeface="+mn-ea"/>
                <a:cs typeface="Times New Roman" panose="02020603050405020304" pitchFamily="18" charset="0"/>
              </a:rPr>
            </a:b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4607535-0C8A-4AE8-B62F-BF5F7079BCA5}" type="slidenum">
              <a:rPr lang="en-IN" smtClean="0"/>
              <a:t>7</a:t>
            </a:fld>
            <a:endParaRPr lang="en-IN"/>
          </a:p>
        </p:txBody>
      </p:sp>
    </p:spTree>
    <p:extLst>
      <p:ext uri="{BB962C8B-B14F-4D97-AF65-F5344CB8AC3E}">
        <p14:creationId xmlns:p14="http://schemas.microsoft.com/office/powerpoint/2010/main" val="2266019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The gap between the availability and the need for end life care</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some gaps that are identified while providing end life care. The need and availability can be varied from patient to patient and impacts differently. The recommended treatment may not be successful for the patient and it creates a gap. There are different factors that influence end life care for a patient. Some policies or rules are not justified in the context of palliative care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Bell, 2022)</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The decision related to palliative care is also important to provide the right treatment. Another factor, that influences end life care is the involvement of the patient's family. The main ethical problem faced by the professionals is taking the decision for further treatment. In this case, the patient is not able to make the final decision. Patients also need to trust their medical professionals to get support, consultation and medical treatment.</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8</a:t>
            </a:fld>
            <a:endParaRPr lang="en-IN"/>
          </a:p>
        </p:txBody>
      </p:sp>
    </p:spTree>
    <p:extLst>
      <p:ext uri="{BB962C8B-B14F-4D97-AF65-F5344CB8AC3E}">
        <p14:creationId xmlns:p14="http://schemas.microsoft.com/office/powerpoint/2010/main" val="4191836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Legislation of ageing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The Care Act of 2014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particular act in the United Kingdom encourages the local authority to promote a healthy life. The authority of the UK and medical professionals work together to set the regulations for managing a healthy lifestyle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(england.nhs.uk, 2023)</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9</a:t>
            </a:fld>
            <a:endParaRPr lang="en-IN"/>
          </a:p>
        </p:txBody>
      </p:sp>
    </p:spTree>
    <p:extLst>
      <p:ext uri="{BB962C8B-B14F-4D97-AF65-F5344CB8AC3E}">
        <p14:creationId xmlns:p14="http://schemas.microsoft.com/office/powerpoint/2010/main" val="1119481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 and Care Act of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act includes different strategies to provide health care services who are depending on multiple services.  This act also enables equality in the social system by taking stronger actions in the community. The Government also taking suitable steps to make changes in social services.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10</a:t>
            </a:fld>
            <a:endParaRPr lang="en-IN"/>
          </a:p>
        </p:txBody>
      </p:sp>
    </p:spTree>
    <p:extLst>
      <p:ext uri="{BB962C8B-B14F-4D97-AF65-F5344CB8AC3E}">
        <p14:creationId xmlns:p14="http://schemas.microsoft.com/office/powerpoint/2010/main" val="70063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Policy of ageing </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Healthy ageing program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policy allows helping people to be more productive, socially active and connected for the long term. By doing this program, the business entities of the UK can bring innovative products or services based on the business model. It will help people to get more motivated and remain efficient in managing all their daily activities.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11</a:t>
            </a:fld>
            <a:endParaRPr lang="en-IN"/>
          </a:p>
        </p:txBody>
      </p:sp>
    </p:spTree>
    <p:extLst>
      <p:ext uri="{BB962C8B-B14F-4D97-AF65-F5344CB8AC3E}">
        <p14:creationId xmlns:p14="http://schemas.microsoft.com/office/powerpoint/2010/main" val="1803724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Ageing well policy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programme belongs to situations that encourage the well-being of older people. It defines the clarity of the effectiveness of healthy life and eliminates the inequalities through population management in the UK. This policy is beneficial for older people to use all the social assets and health services for a better life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Dalton,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12</a:t>
            </a:fld>
            <a:endParaRPr lang="en-IN"/>
          </a:p>
        </p:txBody>
      </p:sp>
    </p:spTree>
    <p:extLst>
      <p:ext uri="{BB962C8B-B14F-4D97-AF65-F5344CB8AC3E}">
        <p14:creationId xmlns:p14="http://schemas.microsoft.com/office/powerpoint/2010/main" val="918346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Theories of ageing</a:t>
            </a:r>
          </a:p>
          <a:p>
            <a:pPr algn="just">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Activity theory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theory suggests that aged people feel more comfortable when they interact with society. It makes them more active and prioritises the activities that help them to be happy. It focuses on the view that ageing is delayed and life is improved. This ageing theory builds a relationship between life satisfaction and different activity. The concept of activity theory is more relevant for older people as it allows them to participate more in social activity and satisfy their mental health.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13</a:t>
            </a:fld>
            <a:endParaRPr lang="en-IN"/>
          </a:p>
        </p:txBody>
      </p:sp>
    </p:spTree>
    <p:extLst>
      <p:ext uri="{BB962C8B-B14F-4D97-AF65-F5344CB8AC3E}">
        <p14:creationId xmlns:p14="http://schemas.microsoft.com/office/powerpoint/2010/main" val="6068308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IN" sz="1200" b="1" dirty="0">
                <a:effectLst/>
                <a:latin typeface="Times New Roman" panose="02020603050405020304" pitchFamily="18" charset="0"/>
                <a:ea typeface="Calibri" panose="020F0502020204030204" pitchFamily="34" charset="0"/>
                <a:cs typeface="Times New Roman" panose="02020603050405020304" pitchFamily="18" charset="0"/>
              </a:rPr>
              <a:t>Disengagement theory</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This theory responds to the context when an individual is looking for the limit as they are getting social pressures. This results in the end of the living stage and prepares for it. This theory also mentioned that social interaction is getting lower for different social systems.  This is a natural phenomenon for older people to disconnect their relationships with the local community. Every individual is aware of the shortening of life and as a result, they move forward with their ageing process (</a:t>
            </a:r>
            <a:r>
              <a:rPr lang="en-IN"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Webb, 2021)</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Slide Number Placeholder 3"/>
          <p:cNvSpPr>
            <a:spLocks noGrp="1"/>
          </p:cNvSpPr>
          <p:nvPr>
            <p:ph type="sldNum" sz="quarter" idx="5"/>
          </p:nvPr>
        </p:nvSpPr>
        <p:spPr/>
        <p:txBody>
          <a:bodyPr/>
          <a:lstStyle/>
          <a:p>
            <a:fld id="{C4607535-0C8A-4AE8-B62F-BF5F7079BCA5}" type="slidenum">
              <a:rPr lang="en-IN" smtClean="0"/>
              <a:t>14</a:t>
            </a:fld>
            <a:endParaRPr lang="en-IN"/>
          </a:p>
        </p:txBody>
      </p:sp>
    </p:spTree>
    <p:extLst>
      <p:ext uri="{BB962C8B-B14F-4D97-AF65-F5344CB8AC3E}">
        <p14:creationId xmlns:p14="http://schemas.microsoft.com/office/powerpoint/2010/main" val="2956914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Various models </a:t>
            </a:r>
            <a:endParaRPr lang="en-US" sz="1200" b="1" kern="1200" dirty="0">
              <a:solidFill>
                <a:schemeClr val="tx1"/>
              </a:solidFill>
              <a:effectLst/>
              <a:latin typeface="+mn-lt"/>
              <a:ea typeface="+mn-ea"/>
              <a:cs typeface="+mn-cs"/>
            </a:endParaRPr>
          </a:p>
          <a:p>
            <a:r>
              <a:rPr lang="en-IN" sz="1200" b="1" i="1" u="sng" kern="1200" dirty="0">
                <a:solidFill>
                  <a:schemeClr val="tx1"/>
                </a:solidFill>
                <a:effectLst/>
                <a:latin typeface="+mn-lt"/>
                <a:ea typeface="+mn-ea"/>
                <a:cs typeface="+mn-cs"/>
              </a:rPr>
              <a:t>Living wills and planning for the end of life</a:t>
            </a:r>
            <a:endParaRPr lang="en-US" sz="1200" b="1" i="1" u="sng"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Living wills are prepared for several reasons at the last stage of the human age. This is done to guide doctors and other healthcare surrogates to deliver clarity and closure to loved ones. This further helps in avoiding conflicts or disagreements among the family members. The most significant of this practice is the owner designates and divides the belongings among the other members of the family according to their will. It is the legal instruction that could be further tackled by the judiciary in case of any violation. This is also known as advance directives. It is not uncertain to lose life before old age arrives. Hence, it is important to prepare an advance directory to meet some emergencies. After the schedule is designed, one can undergo medical treatment to avoid unnecessary suffering. A living will be defined as the legal document that invocates the medical treatment that may or may not support life. This model includes the decision based on medical decisions like pain management as well as organ donation. Based on certain circumstances like the value of life, self-sufficiency, and independency, one may feel that living is worthless. Hence, in that case, living will play a significant role (McKee, and </a:t>
            </a:r>
            <a:r>
              <a:rPr lang="en-IN" sz="1200" kern="1200" dirty="0" err="1">
                <a:solidFill>
                  <a:schemeClr val="tx1"/>
                </a:solidFill>
                <a:effectLst/>
                <a:latin typeface="+mn-lt"/>
                <a:ea typeface="+mn-ea"/>
                <a:cs typeface="+mn-cs"/>
              </a:rPr>
              <a:t>Stuckler</a:t>
            </a:r>
            <a:r>
              <a:rPr lang="en-IN"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15</a:t>
            </a:fld>
            <a:endParaRPr lang="en-IN"/>
          </a:p>
        </p:txBody>
      </p:sp>
    </p:spTree>
    <p:extLst>
      <p:ext uri="{BB962C8B-B14F-4D97-AF65-F5344CB8AC3E}">
        <p14:creationId xmlns:p14="http://schemas.microsoft.com/office/powerpoint/2010/main" val="4078214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Types of end-of-life care decisions in the living will</a:t>
            </a:r>
            <a:endParaRPr lang="en-US" sz="1200" kern="1200" dirty="0">
              <a:solidFill>
                <a:schemeClr val="tx1"/>
              </a:solidFill>
              <a:effectLst/>
              <a:latin typeface="+mn-lt"/>
              <a:ea typeface="+mn-ea"/>
              <a:cs typeface="+mn-cs"/>
            </a:endParaRPr>
          </a:p>
          <a:p>
            <a:r>
              <a:rPr lang="en-US" sz="1200" b="1" u="sng" kern="1200" dirty="0">
                <a:solidFill>
                  <a:schemeClr val="tx1"/>
                </a:solidFill>
                <a:effectLst/>
                <a:latin typeface="+mn-lt"/>
                <a:ea typeface="+mn-ea"/>
                <a:cs typeface="+mn-cs"/>
              </a:rPr>
              <a:t>Cardiopulmonary resuscitation (CPR)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Cardiopulmonary resuscitation or CPR is a treatment that is done to restart the heart at the time when it has already stopped beating signaling the end of life. Based on the determination of whether and when one would want to be resuscitated and safe life by implementing the process of CPR or by a device that delivers an electric shock that helps in stimulating the heart (</a:t>
            </a:r>
            <a:r>
              <a:rPr lang="en-IN" sz="1200" kern="1200" dirty="0">
                <a:solidFill>
                  <a:schemeClr val="tx1"/>
                </a:solidFill>
                <a:effectLst/>
                <a:latin typeface="+mn-lt"/>
                <a:ea typeface="+mn-ea"/>
                <a:cs typeface="+mn-cs"/>
              </a:rPr>
              <a:t>Buitrago, 2020)</a:t>
            </a:r>
            <a:r>
              <a:rPr lang="en-US" sz="1200" kern="1200" dirty="0">
                <a:solidFill>
                  <a:schemeClr val="tx1"/>
                </a:solidFill>
                <a:effectLst/>
                <a:latin typeface="+mn-lt"/>
                <a:ea typeface="+mn-ea"/>
                <a:cs typeface="+mn-cs"/>
              </a:rPr>
              <a:t>.</a:t>
            </a:r>
          </a:p>
          <a:p>
            <a:r>
              <a:rPr lang="en-US" sz="1200" b="1" u="sng" kern="1200" dirty="0">
                <a:solidFill>
                  <a:schemeClr val="tx1"/>
                </a:solidFill>
                <a:effectLst/>
                <a:latin typeface="+mn-lt"/>
                <a:ea typeface="+mn-ea"/>
                <a:cs typeface="+mn-cs"/>
              </a:rPr>
              <a:t>Mechanical ventilation</a:t>
            </a:r>
            <a:r>
              <a:rPr lang="en-US" sz="1200" u="sng"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Mechanical ventilation is the process that takes over breathing during the time one is unable to breathe on their own. Considering the factor for how long duration, and when one would want to be placed on a mechanical ventilator. If the treatment is provided to the wrong patient, it could affect the health in adverse measure. This is one of the common times that one shows encouragement in preparing a living will due to the uncertainty of their lives (</a:t>
            </a:r>
            <a:r>
              <a:rPr lang="en-IN" sz="1200" kern="1200" dirty="0" err="1">
                <a:solidFill>
                  <a:schemeClr val="tx1"/>
                </a:solidFill>
                <a:effectLst/>
                <a:latin typeface="+mn-lt"/>
                <a:ea typeface="+mn-ea"/>
                <a:cs typeface="+mn-cs"/>
              </a:rPr>
              <a:t>Elhacham</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Other factors involve tube feeding, dialysis, antibiotics or anti-viral medications, and many more including organ or tissue donation.</a:t>
            </a: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16</a:t>
            </a:fld>
            <a:endParaRPr lang="en-IN"/>
          </a:p>
        </p:txBody>
      </p:sp>
    </p:spTree>
    <p:extLst>
      <p:ext uri="{BB962C8B-B14F-4D97-AF65-F5344CB8AC3E}">
        <p14:creationId xmlns:p14="http://schemas.microsoft.com/office/powerpoint/2010/main" val="4210933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DNR’s Model</a:t>
            </a:r>
          </a:p>
          <a:p>
            <a:r>
              <a:rPr lang="en-US" sz="1200" kern="1200" dirty="0">
                <a:solidFill>
                  <a:schemeClr val="tx1"/>
                </a:solidFill>
                <a:effectLst/>
                <a:latin typeface="+mn-lt"/>
                <a:ea typeface="+mn-ea"/>
                <a:cs typeface="+mn-cs"/>
              </a:rPr>
              <a:t>The DNR model stands for </a:t>
            </a:r>
            <a:r>
              <a:rPr lang="en-IN" sz="1200" kern="1200" dirty="0">
                <a:solidFill>
                  <a:schemeClr val="tx1"/>
                </a:solidFill>
                <a:effectLst/>
                <a:latin typeface="+mn-lt"/>
                <a:ea typeface="+mn-ea"/>
                <a:cs typeface="+mn-cs"/>
              </a:rPr>
              <a:t>Do-Not-Resuscitate. The patient autonomy principles state that competent patients that are suffering should be given the authority to get their treatment according to their wishes and can deny the treatment they don’t want to undergo. The implications of a patient refusing or requesting treatments in their accordance, differ, in both legal and moral terms (Platts, 2019).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17</a:t>
            </a:fld>
            <a:endParaRPr lang="en-IN"/>
          </a:p>
        </p:txBody>
      </p:sp>
    </p:spTree>
    <p:extLst>
      <p:ext uri="{BB962C8B-B14F-4D97-AF65-F5344CB8AC3E}">
        <p14:creationId xmlns:p14="http://schemas.microsoft.com/office/powerpoint/2010/main" val="18790799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Euthanasia</a:t>
            </a:r>
          </a:p>
          <a:p>
            <a:r>
              <a:rPr lang="en-IN" sz="1200" kern="1200" dirty="0">
                <a:solidFill>
                  <a:schemeClr val="tx1"/>
                </a:solidFill>
                <a:effectLst/>
                <a:latin typeface="+mn-lt"/>
                <a:ea typeface="+mn-ea"/>
                <a:cs typeface="+mn-cs"/>
              </a:rPr>
              <a:t>Euthanasia is defined as deliberately ending someone's life at a point in time, to relieve suffering from serious issues. Hence, sometimes doctors accomplish euthanasia as per the request made by the people. This is also known as </a:t>
            </a:r>
            <a:r>
              <a:rPr lang="en-US" sz="1200" kern="1200" dirty="0">
                <a:solidFill>
                  <a:schemeClr val="tx1"/>
                </a:solidFill>
                <a:effectLst/>
                <a:latin typeface="+mn-lt"/>
                <a:ea typeface="+mn-ea"/>
                <a:cs typeface="+mn-cs"/>
              </a:rPr>
              <a:t>mercy killing as the patients are killed because they don’t want to live. </a:t>
            </a:r>
            <a:r>
              <a:rPr lang="en-IN" sz="1200" kern="1200" dirty="0">
                <a:solidFill>
                  <a:schemeClr val="tx1"/>
                </a:solidFill>
                <a:effectLst/>
                <a:latin typeface="+mn-lt"/>
                <a:ea typeface="+mn-ea"/>
                <a:cs typeface="+mn-cs"/>
              </a:rPr>
              <a:t> In various countries, there lie several divisive public controversies over the moral, ethical, and legal issues of euthanasia. Some say it helps in providing relief from pain. In contrast, a section of people thinks this is unethical as death is not considered as the path of relief (</a:t>
            </a:r>
            <a:r>
              <a:rPr lang="en-IN" sz="1200" kern="1200" dirty="0" err="1">
                <a:solidFill>
                  <a:schemeClr val="tx1"/>
                </a:solidFill>
                <a:effectLst/>
                <a:latin typeface="+mn-lt"/>
                <a:ea typeface="+mn-ea"/>
                <a:cs typeface="+mn-cs"/>
              </a:rPr>
              <a:t>Pesut</a:t>
            </a:r>
            <a:r>
              <a:rPr lang="en-IN" sz="1200" kern="1200" dirty="0">
                <a:solidFill>
                  <a:schemeClr val="tx1"/>
                </a:solidFill>
                <a:effectLst/>
                <a:latin typeface="+mn-lt"/>
                <a:ea typeface="+mn-ea"/>
                <a:cs typeface="+mn-cs"/>
              </a:rPr>
              <a:t>, 2020).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18</a:t>
            </a:fld>
            <a:endParaRPr lang="en-IN"/>
          </a:p>
        </p:txBody>
      </p:sp>
    </p:spTree>
    <p:extLst>
      <p:ext uri="{BB962C8B-B14F-4D97-AF65-F5344CB8AC3E}">
        <p14:creationId xmlns:p14="http://schemas.microsoft.com/office/powerpoint/2010/main" val="1275381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Times New Roman" panose="02020603050405020304" pitchFamily="18" charset="0"/>
                <a:ea typeface="+mn-ea"/>
                <a:cs typeface="Times New Roman" panose="02020603050405020304" pitchFamily="18" charset="0"/>
              </a:rPr>
              <a:t>Pros and Cons of Euthanasia</a:t>
            </a:r>
          </a:p>
          <a:p>
            <a:pPr algn="just"/>
            <a:r>
              <a:rPr lang="en-IN" sz="1200" b="1" kern="1200" dirty="0">
                <a:solidFill>
                  <a:schemeClr val="tx1"/>
                </a:solidFill>
                <a:effectLst/>
                <a:latin typeface="Times New Roman" panose="02020603050405020304" pitchFamily="18" charset="0"/>
                <a:ea typeface="+mn-ea"/>
                <a:cs typeface="Times New Roman" panose="02020603050405020304" pitchFamily="18" charset="0"/>
              </a:rPr>
              <a:t>Pros of Euthanasia</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There are various arguments surrounding the legalisation of euthanasia. It can be observed on the brighter side as it can help in reducing the pain and suffering of the patients. The current laws somewhere find it approving since this is totally different from mercy killing. It is useful for patients suffering from an incurable disease or where treatment is not being useful at all.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00" b="1" kern="1200" dirty="0">
                <a:solidFill>
                  <a:schemeClr val="tx1"/>
                </a:solidFill>
                <a:effectLst/>
                <a:latin typeface="Times New Roman" panose="02020603050405020304" pitchFamily="18" charset="0"/>
                <a:ea typeface="+mn-ea"/>
                <a:cs typeface="Times New Roman" panose="02020603050405020304" pitchFamily="18" charset="0"/>
              </a:rPr>
              <a:t>Cons of Euthanasia</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IN" sz="1200" kern="1200" dirty="0">
                <a:solidFill>
                  <a:schemeClr val="tx1"/>
                </a:solidFill>
                <a:effectLst/>
                <a:latin typeface="Times New Roman" panose="02020603050405020304" pitchFamily="18" charset="0"/>
                <a:ea typeface="+mn-ea"/>
                <a:cs typeface="Times New Roman" panose="02020603050405020304" pitchFamily="18" charset="0"/>
              </a:rPr>
              <a:t>Family members of the patients who are terminally ill, sign contracts with the hospital for implementing euthanasia. This is illegal as it can be meant for personal gains like acquiring wealth and properties. Medical science has become very much advanced that can increase the life span of the individuals. This can reduce the victimisation of the patients living in the society and prevent them from being mishandled.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4607535-0C8A-4AE8-B62F-BF5F7079BCA5}" type="slidenum">
              <a:rPr lang="en-IN" smtClean="0"/>
              <a:t>19</a:t>
            </a:fld>
            <a:endParaRPr lang="en-IN"/>
          </a:p>
        </p:txBody>
      </p:sp>
    </p:spTree>
    <p:extLst>
      <p:ext uri="{BB962C8B-B14F-4D97-AF65-F5344CB8AC3E}">
        <p14:creationId xmlns:p14="http://schemas.microsoft.com/office/powerpoint/2010/main" val="529182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Conclusion </a:t>
            </a:r>
            <a:endParaRPr lang="en-US" sz="1200" b="1"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report has outlined the definition of the end of life care. The support and care that an individual receives in old age in care homes, hospitals, and hospices are discussed in the report. Furthermore, the gap between the need and availability of end-of-life care has been elaborated on in the report. Several legislation policies relevant to the given topic and theories of aging have been drawn in the report. Planning of end life has been discussed with the model of the living will and DNR has been covered in the report. Moreover, the report covers a brief discussion on euthanasia with the arguments for and against it.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20</a:t>
            </a:fld>
            <a:endParaRPr lang="en-IN"/>
          </a:p>
        </p:txBody>
      </p:sp>
    </p:spTree>
    <p:extLst>
      <p:ext uri="{BB962C8B-B14F-4D97-AF65-F5344CB8AC3E}">
        <p14:creationId xmlns:p14="http://schemas.microsoft.com/office/powerpoint/2010/main" val="40630844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References</a:t>
            </a:r>
          </a:p>
          <a:p>
            <a:r>
              <a:rPr lang="en-IN" sz="1200" kern="1200" dirty="0">
                <a:solidFill>
                  <a:schemeClr val="tx1"/>
                </a:solidFill>
                <a:effectLst/>
                <a:latin typeface="+mn-lt"/>
                <a:ea typeface="+mn-ea"/>
                <a:cs typeface="+mn-cs"/>
              </a:rPr>
              <a:t>Bell, S., Clarke, R.M., Ismail, S.A., </a:t>
            </a:r>
            <a:r>
              <a:rPr lang="en-IN" sz="1200" kern="1200" dirty="0" err="1">
                <a:solidFill>
                  <a:schemeClr val="tx1"/>
                </a:solidFill>
                <a:effectLst/>
                <a:latin typeface="+mn-lt"/>
                <a:ea typeface="+mn-ea"/>
                <a:cs typeface="+mn-cs"/>
              </a:rPr>
              <a:t>Ojo-Aromokudu</a:t>
            </a:r>
            <a:r>
              <a:rPr lang="en-IN" sz="1200" kern="1200" dirty="0">
                <a:solidFill>
                  <a:schemeClr val="tx1"/>
                </a:solidFill>
                <a:effectLst/>
                <a:latin typeface="+mn-lt"/>
                <a:ea typeface="+mn-ea"/>
                <a:cs typeface="+mn-cs"/>
              </a:rPr>
              <a:t>, O., Naqvi, H., Coghill, Y., Donovan, H., </a:t>
            </a:r>
            <a:r>
              <a:rPr lang="en-IN" sz="1200" kern="1200" dirty="0" err="1">
                <a:solidFill>
                  <a:schemeClr val="tx1"/>
                </a:solidFill>
                <a:effectLst/>
                <a:latin typeface="+mn-lt"/>
                <a:ea typeface="+mn-ea"/>
                <a:cs typeface="+mn-cs"/>
              </a:rPr>
              <a:t>Letley</a:t>
            </a:r>
            <a:r>
              <a:rPr lang="en-IN" sz="1200" kern="1200" dirty="0">
                <a:solidFill>
                  <a:schemeClr val="tx1"/>
                </a:solidFill>
                <a:effectLst/>
                <a:latin typeface="+mn-lt"/>
                <a:ea typeface="+mn-ea"/>
                <a:cs typeface="+mn-cs"/>
              </a:rPr>
              <a:t>, L., Paterson, P. and </a:t>
            </a:r>
            <a:r>
              <a:rPr lang="en-IN" sz="1200" kern="1200" dirty="0" err="1">
                <a:solidFill>
                  <a:schemeClr val="tx1"/>
                </a:solidFill>
                <a:effectLst/>
                <a:latin typeface="+mn-lt"/>
                <a:ea typeface="+mn-ea"/>
                <a:cs typeface="+mn-cs"/>
              </a:rPr>
              <a:t>Mounier</a:t>
            </a:r>
            <a:r>
              <a:rPr lang="en-IN" sz="1200" kern="1200" dirty="0">
                <a:solidFill>
                  <a:schemeClr val="tx1"/>
                </a:solidFill>
                <a:effectLst/>
                <a:latin typeface="+mn-lt"/>
                <a:ea typeface="+mn-ea"/>
                <a:cs typeface="+mn-cs"/>
              </a:rPr>
              <a:t>-Jack, S., (2022). COVID-19 vaccination beliefs, attitudes, and behaviours among health and social care workers in the UK: A mixed-methods study. </a:t>
            </a:r>
            <a:r>
              <a:rPr lang="en-IN" sz="1200" i="1" kern="1200" dirty="0" err="1">
                <a:solidFill>
                  <a:schemeClr val="tx1"/>
                </a:solidFill>
                <a:effectLst/>
                <a:latin typeface="+mn-lt"/>
                <a:ea typeface="+mn-ea"/>
                <a:cs typeface="+mn-cs"/>
              </a:rPr>
              <a:t>PLoS</a:t>
            </a:r>
            <a:r>
              <a:rPr lang="en-IN" sz="1200" i="1" kern="1200" dirty="0">
                <a:solidFill>
                  <a:schemeClr val="tx1"/>
                </a:solidFill>
                <a:effectLst/>
                <a:latin typeface="+mn-lt"/>
                <a:ea typeface="+mn-ea"/>
                <a:cs typeface="+mn-cs"/>
              </a:rPr>
              <a:t> One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17</a:t>
            </a:r>
            <a:r>
              <a:rPr lang="en-IN" sz="1200" kern="1200" dirty="0">
                <a:solidFill>
                  <a:schemeClr val="tx1"/>
                </a:solidFill>
                <a:effectLst/>
                <a:latin typeface="+mn-lt"/>
                <a:ea typeface="+mn-ea"/>
                <a:cs typeface="+mn-cs"/>
              </a:rPr>
              <a:t>(1), p.e0260949.</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Buitrago-Garcia, D., </a:t>
            </a:r>
            <a:r>
              <a:rPr lang="en-IN" sz="1200" kern="1200" dirty="0" err="1">
                <a:solidFill>
                  <a:schemeClr val="tx1"/>
                </a:solidFill>
                <a:effectLst/>
                <a:latin typeface="+mn-lt"/>
                <a:ea typeface="+mn-ea"/>
                <a:cs typeface="+mn-cs"/>
              </a:rPr>
              <a:t>Egli-Gany</a:t>
            </a:r>
            <a:r>
              <a:rPr lang="en-IN" sz="1200" kern="1200" dirty="0">
                <a:solidFill>
                  <a:schemeClr val="tx1"/>
                </a:solidFill>
                <a:effectLst/>
                <a:latin typeface="+mn-lt"/>
                <a:ea typeface="+mn-ea"/>
                <a:cs typeface="+mn-cs"/>
              </a:rPr>
              <a:t>, D., </a:t>
            </a:r>
            <a:r>
              <a:rPr lang="en-IN" sz="1200" kern="1200" dirty="0" err="1">
                <a:solidFill>
                  <a:schemeClr val="tx1"/>
                </a:solidFill>
                <a:effectLst/>
                <a:latin typeface="+mn-lt"/>
                <a:ea typeface="+mn-ea"/>
                <a:cs typeface="+mn-cs"/>
              </a:rPr>
              <a:t>Counotte</a:t>
            </a:r>
            <a:r>
              <a:rPr lang="en-IN" sz="1200" kern="1200" dirty="0">
                <a:solidFill>
                  <a:schemeClr val="tx1"/>
                </a:solidFill>
                <a:effectLst/>
                <a:latin typeface="+mn-lt"/>
                <a:ea typeface="+mn-ea"/>
                <a:cs typeface="+mn-cs"/>
              </a:rPr>
              <a:t>, M.J., </a:t>
            </a:r>
            <a:r>
              <a:rPr lang="en-IN" sz="1200" kern="1200" dirty="0" err="1">
                <a:solidFill>
                  <a:schemeClr val="tx1"/>
                </a:solidFill>
                <a:effectLst/>
                <a:latin typeface="+mn-lt"/>
                <a:ea typeface="+mn-ea"/>
                <a:cs typeface="+mn-cs"/>
              </a:rPr>
              <a:t>Hossmann</a:t>
            </a:r>
            <a:r>
              <a:rPr lang="en-IN" sz="1200" kern="1200" dirty="0">
                <a:solidFill>
                  <a:schemeClr val="tx1"/>
                </a:solidFill>
                <a:effectLst/>
                <a:latin typeface="+mn-lt"/>
                <a:ea typeface="+mn-ea"/>
                <a:cs typeface="+mn-cs"/>
              </a:rPr>
              <a:t>, S., </a:t>
            </a:r>
            <a:r>
              <a:rPr lang="en-IN" sz="1200" kern="1200" dirty="0" err="1">
                <a:solidFill>
                  <a:schemeClr val="tx1"/>
                </a:solidFill>
                <a:effectLst/>
                <a:latin typeface="+mn-lt"/>
                <a:ea typeface="+mn-ea"/>
                <a:cs typeface="+mn-cs"/>
              </a:rPr>
              <a:t>Imeri</a:t>
            </a:r>
            <a:r>
              <a:rPr lang="en-IN" sz="1200" kern="1200" dirty="0">
                <a:solidFill>
                  <a:schemeClr val="tx1"/>
                </a:solidFill>
                <a:effectLst/>
                <a:latin typeface="+mn-lt"/>
                <a:ea typeface="+mn-ea"/>
                <a:cs typeface="+mn-cs"/>
              </a:rPr>
              <a:t>, H., </a:t>
            </a:r>
            <a:r>
              <a:rPr lang="en-IN" sz="1200" kern="1200" dirty="0" err="1">
                <a:solidFill>
                  <a:schemeClr val="tx1"/>
                </a:solidFill>
                <a:effectLst/>
                <a:latin typeface="+mn-lt"/>
                <a:ea typeface="+mn-ea"/>
                <a:cs typeface="+mn-cs"/>
              </a:rPr>
              <a:t>Ipekci</a:t>
            </a:r>
            <a:r>
              <a:rPr lang="en-IN" sz="1200" kern="1200" dirty="0">
                <a:solidFill>
                  <a:schemeClr val="tx1"/>
                </a:solidFill>
                <a:effectLst/>
                <a:latin typeface="+mn-lt"/>
                <a:ea typeface="+mn-ea"/>
                <a:cs typeface="+mn-cs"/>
              </a:rPr>
              <a:t>, A.M., </a:t>
            </a:r>
            <a:r>
              <a:rPr lang="en-IN" sz="1200" kern="1200" dirty="0" err="1">
                <a:solidFill>
                  <a:schemeClr val="tx1"/>
                </a:solidFill>
                <a:effectLst/>
                <a:latin typeface="+mn-lt"/>
                <a:ea typeface="+mn-ea"/>
                <a:cs typeface="+mn-cs"/>
              </a:rPr>
              <a:t>Salanti</a:t>
            </a:r>
            <a:r>
              <a:rPr lang="en-IN" sz="1200" kern="1200" dirty="0">
                <a:solidFill>
                  <a:schemeClr val="tx1"/>
                </a:solidFill>
                <a:effectLst/>
                <a:latin typeface="+mn-lt"/>
                <a:ea typeface="+mn-ea"/>
                <a:cs typeface="+mn-cs"/>
              </a:rPr>
              <a:t>, G. and Low, N., (2020). Occurrence and transmission potential of asymptomatic and </a:t>
            </a:r>
            <a:r>
              <a:rPr lang="en-IN" sz="1200" kern="1200" dirty="0" err="1">
                <a:solidFill>
                  <a:schemeClr val="tx1"/>
                </a:solidFill>
                <a:effectLst/>
                <a:latin typeface="+mn-lt"/>
                <a:ea typeface="+mn-ea"/>
                <a:cs typeface="+mn-cs"/>
              </a:rPr>
              <a:t>presymptomatic</a:t>
            </a:r>
            <a:r>
              <a:rPr lang="en-IN" sz="1200" kern="1200" dirty="0">
                <a:solidFill>
                  <a:schemeClr val="tx1"/>
                </a:solidFill>
                <a:effectLst/>
                <a:latin typeface="+mn-lt"/>
                <a:ea typeface="+mn-ea"/>
                <a:cs typeface="+mn-cs"/>
              </a:rPr>
              <a:t> SARS-CoV-2 infections: A living systematic review and meta-analysis. </a:t>
            </a:r>
            <a:r>
              <a:rPr lang="en-IN" sz="1200" i="1" kern="1200" dirty="0" err="1">
                <a:solidFill>
                  <a:schemeClr val="tx1"/>
                </a:solidFill>
                <a:effectLst/>
                <a:latin typeface="+mn-lt"/>
                <a:ea typeface="+mn-ea"/>
                <a:cs typeface="+mn-cs"/>
              </a:rPr>
              <a:t>PLoS</a:t>
            </a:r>
            <a:r>
              <a:rPr lang="en-IN" sz="1200" i="1" kern="1200" dirty="0">
                <a:solidFill>
                  <a:schemeClr val="tx1"/>
                </a:solidFill>
                <a:effectLst/>
                <a:latin typeface="+mn-lt"/>
                <a:ea typeface="+mn-ea"/>
                <a:cs typeface="+mn-cs"/>
              </a:rPr>
              <a:t> medicine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17</a:t>
            </a:r>
            <a:r>
              <a:rPr lang="en-IN" sz="1200" kern="1200" dirty="0">
                <a:solidFill>
                  <a:schemeClr val="tx1"/>
                </a:solidFill>
                <a:effectLst/>
                <a:latin typeface="+mn-lt"/>
                <a:ea typeface="+mn-ea"/>
                <a:cs typeface="+mn-cs"/>
              </a:rPr>
              <a:t>(9), p.e1003346.</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Elhacham</a:t>
            </a:r>
            <a:r>
              <a:rPr lang="en-IN" sz="1200" kern="1200" dirty="0">
                <a:solidFill>
                  <a:schemeClr val="tx1"/>
                </a:solidFill>
                <a:effectLst/>
                <a:latin typeface="+mn-lt"/>
                <a:ea typeface="+mn-ea"/>
                <a:cs typeface="+mn-cs"/>
              </a:rPr>
              <a:t>, E., Ben-Uri, L., </a:t>
            </a:r>
            <a:r>
              <a:rPr lang="en-IN" sz="1200" kern="1200" dirty="0" err="1">
                <a:solidFill>
                  <a:schemeClr val="tx1"/>
                </a:solidFill>
                <a:effectLst/>
                <a:latin typeface="+mn-lt"/>
                <a:ea typeface="+mn-ea"/>
                <a:cs typeface="+mn-cs"/>
              </a:rPr>
              <a:t>Grozovski</a:t>
            </a:r>
            <a:r>
              <a:rPr lang="en-IN" sz="1200" kern="1200" dirty="0">
                <a:solidFill>
                  <a:schemeClr val="tx1"/>
                </a:solidFill>
                <a:effectLst/>
                <a:latin typeface="+mn-lt"/>
                <a:ea typeface="+mn-ea"/>
                <a:cs typeface="+mn-cs"/>
              </a:rPr>
              <a:t>, J., Bar-On, Y.M. and Milo, R., (2020). Global human-made mass exceeds all living biomass. </a:t>
            </a:r>
            <a:r>
              <a:rPr lang="en-IN" sz="1200" i="1" kern="1200" dirty="0">
                <a:solidFill>
                  <a:schemeClr val="tx1"/>
                </a:solidFill>
                <a:effectLst/>
                <a:latin typeface="+mn-lt"/>
                <a:ea typeface="+mn-ea"/>
                <a:cs typeface="+mn-cs"/>
              </a:rPr>
              <a:t>Nature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588</a:t>
            </a:r>
            <a:r>
              <a:rPr lang="en-IN" sz="1200" kern="1200" dirty="0">
                <a:solidFill>
                  <a:schemeClr val="tx1"/>
                </a:solidFill>
                <a:effectLst/>
                <a:latin typeface="+mn-lt"/>
                <a:ea typeface="+mn-ea"/>
                <a:cs typeface="+mn-cs"/>
              </a:rPr>
              <a:t>(7838), pp.442-444.</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england.nhs.uk, 2023. </a:t>
            </a:r>
            <a:r>
              <a:rPr lang="en-IN" sz="1200" i="1" kern="1200" dirty="0">
                <a:solidFill>
                  <a:schemeClr val="tx1"/>
                </a:solidFill>
                <a:effectLst/>
                <a:latin typeface="+mn-lt"/>
                <a:ea typeface="+mn-ea"/>
                <a:cs typeface="+mn-cs"/>
              </a:rPr>
              <a:t>Healthy ageing and caring. </a:t>
            </a:r>
            <a:r>
              <a:rPr lang="en-IN" sz="1200" kern="1200" dirty="0">
                <a:solidFill>
                  <a:schemeClr val="tx1"/>
                </a:solidFill>
                <a:effectLst/>
                <a:latin typeface="+mn-lt"/>
                <a:ea typeface="+mn-ea"/>
                <a:cs typeface="+mn-cs"/>
              </a:rPr>
              <a:t>[Online] Available at: </a:t>
            </a:r>
            <a:r>
              <a:rPr lang="en-IN" sz="1200" u="sng" kern="1200" dirty="0">
                <a:solidFill>
                  <a:schemeClr val="tx1"/>
                </a:solidFill>
                <a:effectLst/>
                <a:latin typeface="+mn-lt"/>
                <a:ea typeface="+mn-ea"/>
                <a:cs typeface="+mn-cs"/>
              </a:rPr>
              <a:t>https://www.england.nhs.uk/ourwork/clinical-policy/older-people/healthy-ageing-caring/</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Fleming, P., McGilloway, S., </a:t>
            </a:r>
            <a:r>
              <a:rPr lang="en-IN" sz="1200" kern="1200" dirty="0" err="1">
                <a:solidFill>
                  <a:schemeClr val="tx1"/>
                </a:solidFill>
                <a:effectLst/>
                <a:latin typeface="+mn-lt"/>
                <a:ea typeface="+mn-ea"/>
                <a:cs typeface="+mn-cs"/>
              </a:rPr>
              <a:t>Hernon</a:t>
            </a:r>
            <a:r>
              <a:rPr lang="en-IN" sz="1200" kern="1200" dirty="0">
                <a:solidFill>
                  <a:schemeClr val="tx1"/>
                </a:solidFill>
                <a:effectLst/>
                <a:latin typeface="+mn-lt"/>
                <a:ea typeface="+mn-ea"/>
                <a:cs typeface="+mn-cs"/>
              </a:rPr>
              <a:t>, M., Furlong, M., </a:t>
            </a:r>
            <a:r>
              <a:rPr lang="en-IN" sz="1200" kern="1200" dirty="0" err="1">
                <a:solidFill>
                  <a:schemeClr val="tx1"/>
                </a:solidFill>
                <a:effectLst/>
                <a:latin typeface="+mn-lt"/>
                <a:ea typeface="+mn-ea"/>
                <a:cs typeface="+mn-cs"/>
              </a:rPr>
              <a:t>O'Doherty</a:t>
            </a:r>
            <a:r>
              <a:rPr lang="en-IN" sz="1200" kern="1200" dirty="0">
                <a:solidFill>
                  <a:schemeClr val="tx1"/>
                </a:solidFill>
                <a:effectLst/>
                <a:latin typeface="+mn-lt"/>
                <a:ea typeface="+mn-ea"/>
                <a:cs typeface="+mn-cs"/>
              </a:rPr>
              <a:t>, S., Keogh, F. and Stainton, T., (2019). Individualized funding interventions to improve health and social care outcomes for people with a disability: a mixed‐methods systematic review. </a:t>
            </a:r>
            <a:r>
              <a:rPr lang="en-IN" sz="1200" i="1" kern="1200" dirty="0">
                <a:solidFill>
                  <a:schemeClr val="tx1"/>
                </a:solidFill>
                <a:effectLst/>
                <a:latin typeface="+mn-lt"/>
                <a:ea typeface="+mn-ea"/>
                <a:cs typeface="+mn-cs"/>
              </a:rPr>
              <a:t>Campbell Systematic Reviews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15</a:t>
            </a:r>
            <a:r>
              <a:rPr lang="en-IN" sz="1200" kern="1200" dirty="0">
                <a:solidFill>
                  <a:schemeClr val="tx1"/>
                </a:solidFill>
                <a:effectLst/>
                <a:latin typeface="+mn-lt"/>
                <a:ea typeface="+mn-ea"/>
                <a:cs typeface="+mn-cs"/>
              </a:rPr>
              <a:t>(1-2).</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Hanna, J.R., Rapa, E., Dalton, L.J., Hughes, R., Quarmby, L.M., McGlinchey, T., Donnellan, W.J., Bennett, K.M., </a:t>
            </a:r>
            <a:r>
              <a:rPr lang="en-IN" sz="1200" kern="1200" dirty="0" err="1">
                <a:solidFill>
                  <a:schemeClr val="tx1"/>
                </a:solidFill>
                <a:effectLst/>
                <a:latin typeface="+mn-lt"/>
                <a:ea typeface="+mn-ea"/>
                <a:cs typeface="+mn-cs"/>
              </a:rPr>
              <a:t>Mayland</a:t>
            </a:r>
            <a:r>
              <a:rPr lang="en-IN" sz="1200" kern="1200" dirty="0">
                <a:solidFill>
                  <a:schemeClr val="tx1"/>
                </a:solidFill>
                <a:effectLst/>
                <a:latin typeface="+mn-lt"/>
                <a:ea typeface="+mn-ea"/>
                <a:cs typeface="+mn-cs"/>
              </a:rPr>
              <a:t>, C.R. and Mason, S.R., (2021). Health and social care professionals’ experiences of providing end of life care during the COVID-19 pandemic: A qualitative study. </a:t>
            </a:r>
            <a:r>
              <a:rPr lang="en-IN" sz="1200" i="1" kern="1200" dirty="0">
                <a:solidFill>
                  <a:schemeClr val="tx1"/>
                </a:solidFill>
                <a:effectLst/>
                <a:latin typeface="+mn-lt"/>
                <a:ea typeface="+mn-ea"/>
                <a:cs typeface="+mn-cs"/>
              </a:rPr>
              <a:t>Palliative Medicine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35</a:t>
            </a:r>
            <a:r>
              <a:rPr lang="en-IN" sz="1200" kern="1200" dirty="0">
                <a:solidFill>
                  <a:schemeClr val="tx1"/>
                </a:solidFill>
                <a:effectLst/>
                <a:latin typeface="+mn-lt"/>
                <a:ea typeface="+mn-ea"/>
                <a:cs typeface="+mn-cs"/>
              </a:rPr>
              <a:t>(7), pp.1249-1257.</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Hunt, R., Bates, C., Walker, S., Grierson, J., </a:t>
            </a:r>
            <a:r>
              <a:rPr lang="en-IN" sz="1200" kern="1200" dirty="0" err="1">
                <a:solidFill>
                  <a:schemeClr val="tx1"/>
                </a:solidFill>
                <a:effectLst/>
                <a:latin typeface="+mn-lt"/>
                <a:ea typeface="+mn-ea"/>
                <a:cs typeface="+mn-cs"/>
              </a:rPr>
              <a:t>Redsell</a:t>
            </a:r>
            <a:r>
              <a:rPr lang="en-IN" sz="1200" kern="1200" dirty="0">
                <a:solidFill>
                  <a:schemeClr val="tx1"/>
                </a:solidFill>
                <a:effectLst/>
                <a:latin typeface="+mn-lt"/>
                <a:ea typeface="+mn-ea"/>
                <a:cs typeface="+mn-cs"/>
              </a:rPr>
              <a:t>, S. and Meads, C., (2019). A systematic review of UK educational and training materials aimed at health and social care staff about providing appropriate services for LGBT+ people. </a:t>
            </a:r>
            <a:r>
              <a:rPr lang="en-IN" sz="1200" i="1" kern="1200" dirty="0">
                <a:solidFill>
                  <a:schemeClr val="tx1"/>
                </a:solidFill>
                <a:effectLst/>
                <a:latin typeface="+mn-lt"/>
                <a:ea typeface="+mn-ea"/>
                <a:cs typeface="+mn-cs"/>
              </a:rPr>
              <a:t>International Journal of Environmental Research and Public Health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16</a:t>
            </a:r>
            <a:r>
              <a:rPr lang="en-IN" sz="1200" kern="1200" dirty="0">
                <a:solidFill>
                  <a:schemeClr val="tx1"/>
                </a:solidFill>
                <a:effectLst/>
                <a:latin typeface="+mn-lt"/>
                <a:ea typeface="+mn-ea"/>
                <a:cs typeface="+mn-cs"/>
              </a:rPr>
              <a:t>(24), p.4976.</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McKee, M. and </a:t>
            </a:r>
            <a:r>
              <a:rPr lang="en-IN" sz="1200" kern="1200" dirty="0" err="1">
                <a:solidFill>
                  <a:schemeClr val="tx1"/>
                </a:solidFill>
                <a:effectLst/>
                <a:latin typeface="+mn-lt"/>
                <a:ea typeface="+mn-ea"/>
                <a:cs typeface="+mn-cs"/>
              </a:rPr>
              <a:t>Stuckler</a:t>
            </a:r>
            <a:r>
              <a:rPr lang="en-IN" sz="1200" kern="1200" dirty="0">
                <a:solidFill>
                  <a:schemeClr val="tx1"/>
                </a:solidFill>
                <a:effectLst/>
                <a:latin typeface="+mn-lt"/>
                <a:ea typeface="+mn-ea"/>
                <a:cs typeface="+mn-cs"/>
              </a:rPr>
              <a:t>, D., (2020). If the world fails to protect the economy, COVID-19 will damage health not just now but also in the future. </a:t>
            </a:r>
            <a:r>
              <a:rPr lang="en-IN" sz="1200" i="1" kern="1200" dirty="0">
                <a:solidFill>
                  <a:schemeClr val="tx1"/>
                </a:solidFill>
                <a:effectLst/>
                <a:latin typeface="+mn-lt"/>
                <a:ea typeface="+mn-ea"/>
                <a:cs typeface="+mn-cs"/>
              </a:rPr>
              <a:t>Nature Medicine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26</a:t>
            </a:r>
            <a:r>
              <a:rPr lang="en-IN" sz="1200" kern="1200" dirty="0">
                <a:solidFill>
                  <a:schemeClr val="tx1"/>
                </a:solidFill>
                <a:effectLst/>
                <a:latin typeface="+mn-lt"/>
                <a:ea typeface="+mn-ea"/>
                <a:cs typeface="+mn-cs"/>
              </a:rPr>
              <a:t>(5), pp.640-642.</a:t>
            </a:r>
            <a:endParaRPr lang="en-US"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Pesut</a:t>
            </a:r>
            <a:r>
              <a:rPr lang="en-IN" sz="1200" kern="1200" dirty="0">
                <a:solidFill>
                  <a:schemeClr val="tx1"/>
                </a:solidFill>
                <a:effectLst/>
                <a:latin typeface="+mn-lt"/>
                <a:ea typeface="+mn-ea"/>
                <a:cs typeface="+mn-cs"/>
              </a:rPr>
              <a:t>, B., Greig, M., Thorne, S., Storch, J., Burgess, M., </a:t>
            </a:r>
            <a:r>
              <a:rPr lang="en-IN" sz="1200" kern="1200" dirty="0" err="1">
                <a:solidFill>
                  <a:schemeClr val="tx1"/>
                </a:solidFill>
                <a:effectLst/>
                <a:latin typeface="+mn-lt"/>
                <a:ea typeface="+mn-ea"/>
                <a:cs typeface="+mn-cs"/>
              </a:rPr>
              <a:t>Tishelman</a:t>
            </a:r>
            <a:r>
              <a:rPr lang="en-IN" sz="1200" kern="1200" dirty="0">
                <a:solidFill>
                  <a:schemeClr val="tx1"/>
                </a:solidFill>
                <a:effectLst/>
                <a:latin typeface="+mn-lt"/>
                <a:ea typeface="+mn-ea"/>
                <a:cs typeface="+mn-cs"/>
              </a:rPr>
              <a:t>, C., </a:t>
            </a:r>
            <a:r>
              <a:rPr lang="en-IN" sz="1200" kern="1200" dirty="0" err="1">
                <a:solidFill>
                  <a:schemeClr val="tx1"/>
                </a:solidFill>
                <a:effectLst/>
                <a:latin typeface="+mn-lt"/>
                <a:ea typeface="+mn-ea"/>
                <a:cs typeface="+mn-cs"/>
              </a:rPr>
              <a:t>Chambaere</a:t>
            </a:r>
            <a:r>
              <a:rPr lang="en-IN" sz="1200" kern="1200" dirty="0">
                <a:solidFill>
                  <a:schemeClr val="tx1"/>
                </a:solidFill>
                <a:effectLst/>
                <a:latin typeface="+mn-lt"/>
                <a:ea typeface="+mn-ea"/>
                <a:cs typeface="+mn-cs"/>
              </a:rPr>
              <a:t>, K. and Janke, R., (2020). Nursing and euthanasia: A narrative review of the nursing ethics literature. </a:t>
            </a:r>
            <a:r>
              <a:rPr lang="en-IN" sz="1200" i="1" kern="1200" dirty="0">
                <a:solidFill>
                  <a:schemeClr val="tx1"/>
                </a:solidFill>
                <a:effectLst/>
                <a:latin typeface="+mn-lt"/>
                <a:ea typeface="+mn-ea"/>
                <a:cs typeface="+mn-cs"/>
              </a:rPr>
              <a:t>Nursing ethics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27</a:t>
            </a:r>
            <a:r>
              <a:rPr lang="en-IN" sz="1200" kern="1200" dirty="0">
                <a:solidFill>
                  <a:schemeClr val="tx1"/>
                </a:solidFill>
                <a:effectLst/>
                <a:latin typeface="+mn-lt"/>
                <a:ea typeface="+mn-ea"/>
                <a:cs typeface="+mn-cs"/>
              </a:rPr>
              <a:t>(1), pp.152-167.</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Platts, E., </a:t>
            </a:r>
            <a:r>
              <a:rPr lang="en-IN" sz="1200" kern="1200" dirty="0" err="1">
                <a:solidFill>
                  <a:schemeClr val="tx1"/>
                </a:solidFill>
                <a:effectLst/>
                <a:latin typeface="+mn-lt"/>
                <a:ea typeface="+mn-ea"/>
                <a:cs typeface="+mn-cs"/>
              </a:rPr>
              <a:t>Weltman</a:t>
            </a:r>
            <a:r>
              <a:rPr lang="en-IN" sz="1200" kern="1200" dirty="0">
                <a:solidFill>
                  <a:schemeClr val="tx1"/>
                </a:solidFill>
                <a:effectLst/>
                <a:latin typeface="+mn-lt"/>
                <a:ea typeface="+mn-ea"/>
                <a:cs typeface="+mn-cs"/>
              </a:rPr>
              <a:t>, A., Walters, A., Tendulkar, S.P., </a:t>
            </a:r>
            <a:r>
              <a:rPr lang="en-IN" sz="1200" kern="1200" dirty="0" err="1">
                <a:solidFill>
                  <a:schemeClr val="tx1"/>
                </a:solidFill>
                <a:effectLst/>
                <a:latin typeface="+mn-lt"/>
                <a:ea typeface="+mn-ea"/>
                <a:cs typeface="+mn-cs"/>
              </a:rPr>
              <a:t>Gordin</a:t>
            </a:r>
            <a:r>
              <a:rPr lang="en-IN" sz="1200" kern="1200" dirty="0">
                <a:solidFill>
                  <a:schemeClr val="tx1"/>
                </a:solidFill>
                <a:effectLst/>
                <a:latin typeface="+mn-lt"/>
                <a:ea typeface="+mn-ea"/>
                <a:cs typeface="+mn-cs"/>
              </a:rPr>
              <a:t>, J.E.B. and </a:t>
            </a:r>
            <a:r>
              <a:rPr lang="en-IN" sz="1200" kern="1200" dirty="0" err="1">
                <a:solidFill>
                  <a:schemeClr val="tx1"/>
                </a:solidFill>
                <a:effectLst/>
                <a:latin typeface="+mn-lt"/>
                <a:ea typeface="+mn-ea"/>
                <a:cs typeface="+mn-cs"/>
              </a:rPr>
              <a:t>Kandhai</a:t>
            </a:r>
            <a:r>
              <a:rPr lang="en-IN" sz="1200" kern="1200" dirty="0">
                <a:solidFill>
                  <a:schemeClr val="tx1"/>
                </a:solidFill>
                <a:effectLst/>
                <a:latin typeface="+mn-lt"/>
                <a:ea typeface="+mn-ea"/>
                <a:cs typeface="+mn-cs"/>
              </a:rPr>
              <a:t>, S., (2019). A living theory catalogue for fast radio bursts. </a:t>
            </a:r>
            <a:r>
              <a:rPr lang="en-IN" sz="1200" i="1" kern="1200" dirty="0">
                <a:solidFill>
                  <a:schemeClr val="tx1"/>
                </a:solidFill>
                <a:effectLst/>
                <a:latin typeface="+mn-lt"/>
                <a:ea typeface="+mn-ea"/>
                <a:cs typeface="+mn-cs"/>
              </a:rPr>
              <a:t>Physics Reports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821</a:t>
            </a:r>
            <a:r>
              <a:rPr lang="en-IN" sz="1200" kern="1200" dirty="0">
                <a:solidFill>
                  <a:schemeClr val="tx1"/>
                </a:solidFill>
                <a:effectLst/>
                <a:latin typeface="+mn-lt"/>
                <a:ea typeface="+mn-ea"/>
                <a:cs typeface="+mn-cs"/>
              </a:rPr>
              <a:t>, pp.1-27.</a:t>
            </a: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Webb, R., Uddin, N., Ford, E., Easter, A., Shakespeare, J., Roberts, N., </a:t>
            </a:r>
            <a:r>
              <a:rPr lang="en-IN" sz="1200" kern="1200" dirty="0" err="1">
                <a:solidFill>
                  <a:schemeClr val="tx1"/>
                </a:solidFill>
                <a:effectLst/>
                <a:latin typeface="+mn-lt"/>
                <a:ea typeface="+mn-ea"/>
                <a:cs typeface="+mn-cs"/>
              </a:rPr>
              <a:t>Alderdice</a:t>
            </a:r>
            <a:r>
              <a:rPr lang="en-IN" sz="1200" kern="1200" dirty="0">
                <a:solidFill>
                  <a:schemeClr val="tx1"/>
                </a:solidFill>
                <a:effectLst/>
                <a:latin typeface="+mn-lt"/>
                <a:ea typeface="+mn-ea"/>
                <a:cs typeface="+mn-cs"/>
              </a:rPr>
              <a:t>, F., Coates, R., Hogg, S., Cheyne, H. and Ayers, S., (2021). Barriers and facilitators to implementing perinatal mental health care in health and social care settings: a systematic review. </a:t>
            </a:r>
            <a:r>
              <a:rPr lang="en-IN" sz="1200" i="1" kern="1200" dirty="0">
                <a:solidFill>
                  <a:schemeClr val="tx1"/>
                </a:solidFill>
                <a:effectLst/>
                <a:latin typeface="+mn-lt"/>
                <a:ea typeface="+mn-ea"/>
                <a:cs typeface="+mn-cs"/>
              </a:rPr>
              <a:t>The Lancet Psychiatry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8</a:t>
            </a:r>
            <a:r>
              <a:rPr lang="en-IN" sz="1200" kern="1200" dirty="0">
                <a:solidFill>
                  <a:schemeClr val="tx1"/>
                </a:solidFill>
                <a:effectLst/>
                <a:latin typeface="+mn-lt"/>
                <a:ea typeface="+mn-ea"/>
                <a:cs typeface="+mn-cs"/>
              </a:rPr>
              <a:t>(6), pp.521-534.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4607535-0C8A-4AE8-B62F-BF5F7079BCA5}" type="slidenum">
              <a:rPr lang="en-IN" smtClean="0"/>
              <a:t>21</a:t>
            </a:fld>
            <a:endParaRPr lang="en-IN"/>
          </a:p>
        </p:txBody>
      </p:sp>
    </p:spTree>
    <p:extLst>
      <p:ext uri="{BB962C8B-B14F-4D97-AF65-F5344CB8AC3E}">
        <p14:creationId xmlns:p14="http://schemas.microsoft.com/office/powerpoint/2010/main" val="887621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981D-061E-6A1E-ACDF-547172DF77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CA92614-380D-37E2-A433-1D947A62D8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4657A4A-E4D5-C5A1-AB04-7B846433248B}"/>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F73CCC8E-32CB-3C50-DA35-207D8472F52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F1D0577-A520-0EF7-C236-F8D80974A84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690438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A1BF0-546C-331E-D410-C7E6700771D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53CC61FF-D1B1-0669-4834-D2904E0879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20F79B0-742A-AC10-8FF2-540ED3FD72AB}"/>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32C29405-44CF-9184-FF91-D4D3DED7189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0728F01-6FF5-852B-8FD1-031FEC39828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323167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A091-BBC4-EAB5-A60D-C9D2B5211F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0444C65-1D1B-8E4B-0EEC-4960920B08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8D8D74-CE15-A839-DA63-750994BD569A}"/>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7D65BCBD-B19B-6673-FB34-F537BF96520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20A9701-BF10-C42B-84E0-CD3575587BA4}"/>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3700847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8198E-4107-93B3-6D2C-777E5E38F5E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BCED60D-DF57-1E31-A792-D7332EE8BB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FC20E40-77E8-EFE9-2666-C9F8107550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160B834-E4CD-3606-7F94-79E3205397C4}"/>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6" name="Footer Placeholder 5">
            <a:extLst>
              <a:ext uri="{FF2B5EF4-FFF2-40B4-BE49-F238E27FC236}">
                <a16:creationId xmlns:a16="http://schemas.microsoft.com/office/drawing/2014/main" id="{F0849EE2-22DE-47BE-4AA7-9652EF0D908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FCC6B39-C1EF-B8B5-AE73-30298F627DEB}"/>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411782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58DF0-70A0-6052-C443-928F3556DB9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9C4D066-B79B-7A5E-2BA9-BD621DE86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D7C586-AC60-7D8A-2485-79FFA2ED9D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7E5859F-A8A2-D1DD-84CD-8872DCCD24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DB481A-D435-06AA-B218-7DA63836341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037DC54-9A0A-240F-6AB6-406329B7AED0}"/>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8" name="Footer Placeholder 7">
            <a:extLst>
              <a:ext uri="{FF2B5EF4-FFF2-40B4-BE49-F238E27FC236}">
                <a16:creationId xmlns:a16="http://schemas.microsoft.com/office/drawing/2014/main" id="{907C5053-0341-216D-007A-77E957FC032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1A95C23-2ED4-B715-A91E-E56B36CAAC0F}"/>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666799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0FF33-C91E-8EE7-6FC0-323C8AD0558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C639E5E-233D-2AE8-1C1B-55D3217DCAB4}"/>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4" name="Footer Placeholder 3">
            <a:extLst>
              <a:ext uri="{FF2B5EF4-FFF2-40B4-BE49-F238E27FC236}">
                <a16:creationId xmlns:a16="http://schemas.microsoft.com/office/drawing/2014/main" id="{769613E5-42FB-6FED-1A40-672B98AF7F7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9151D70-B6D3-E1D3-7BC6-47451CAD8221}"/>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282253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AF6D50-0611-F67D-23A3-B88C9791EEB0}"/>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3" name="Footer Placeholder 2">
            <a:extLst>
              <a:ext uri="{FF2B5EF4-FFF2-40B4-BE49-F238E27FC236}">
                <a16:creationId xmlns:a16="http://schemas.microsoft.com/office/drawing/2014/main" id="{DFA4BB4D-DE51-9A90-FA68-1D2E40EF299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DF86747-031A-2AA0-0498-DB7A878186C6}"/>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680128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4677-FCB2-A962-32A8-030268ACDD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0D38EC1-DF2D-0ABC-EE14-FCED751465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4FF3C81-9A1F-EFD0-9369-DFE816C07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80C82A-0322-B792-A6F0-F5964E18EE5C}"/>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6" name="Footer Placeholder 5">
            <a:extLst>
              <a:ext uri="{FF2B5EF4-FFF2-40B4-BE49-F238E27FC236}">
                <a16:creationId xmlns:a16="http://schemas.microsoft.com/office/drawing/2014/main" id="{432B21BC-41DC-D27A-E996-33E124F44FA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AD18DB-5F23-D66C-C08C-F13213903142}"/>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64882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C7165-36DC-6205-362C-25A0614499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DF0E86A-EFCF-77AB-641C-0A20B594C2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5CAD98E-1E3A-7095-D0B5-A667839FBB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ED05F7-0982-29F3-EBD5-7ECBCFDCB49E}"/>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6" name="Footer Placeholder 5">
            <a:extLst>
              <a:ext uri="{FF2B5EF4-FFF2-40B4-BE49-F238E27FC236}">
                <a16:creationId xmlns:a16="http://schemas.microsoft.com/office/drawing/2014/main" id="{993C550D-6766-7C7D-C42A-DBB5614664F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295C0D6-3FA3-97CE-B55A-BB6E2C4F0FED}"/>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52941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31F8E-BA81-8C3D-4989-1186B9565A6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3E8E40A-CBAA-85ED-3A9D-3F2F42B1A6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B9005FF-9CF6-D718-C956-6AAB595AFC63}"/>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0F210A53-FCCC-D8C3-0AF2-F1552AE2A1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558334-8A80-DB01-E293-93DB20BDF8AA}"/>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1993727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F4B036-A4C2-B191-7FD7-B24A1A1993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028CBA8-6C3C-1038-2FD5-4332C0E1CB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647AC2-AF9F-9D7F-1AA4-5CF8772316C6}"/>
              </a:ext>
            </a:extLst>
          </p:cNvPr>
          <p:cNvSpPr>
            <a:spLocks noGrp="1"/>
          </p:cNvSpPr>
          <p:nvPr>
            <p:ph type="dt" sz="half" idx="10"/>
          </p:nvPr>
        </p:nvSpPr>
        <p:spPr/>
        <p:txBody>
          <a:body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05F16C1F-E757-1E6E-4E48-204AA732D7F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630C50D-9C02-034B-E808-09242B79E41D}"/>
              </a:ext>
            </a:extLst>
          </p:cNvPr>
          <p:cNvSpPr>
            <a:spLocks noGrp="1"/>
          </p:cNvSpPr>
          <p:nvPr>
            <p:ph type="sldNum" sz="quarter" idx="12"/>
          </p:nvPr>
        </p:nvSpPr>
        <p:spPr/>
        <p:txBody>
          <a:bodyPr/>
          <a:lstStyle/>
          <a:p>
            <a:fld id="{57C6D5AA-90B7-4AD7-B278-14C5A6627E66}" type="slidenum">
              <a:rPr lang="en-IN" smtClean="0"/>
              <a:t>‹#›</a:t>
            </a:fld>
            <a:endParaRPr lang="en-IN"/>
          </a:p>
        </p:txBody>
      </p:sp>
    </p:spTree>
    <p:extLst>
      <p:ext uri="{BB962C8B-B14F-4D97-AF65-F5344CB8AC3E}">
        <p14:creationId xmlns:p14="http://schemas.microsoft.com/office/powerpoint/2010/main" val="4120708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821349-6CED-73CD-5382-1746355106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9A493AD-BE6A-893A-7998-86B9E04949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AC875B2-BE90-C369-02AC-B77E9AC153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123428-5F47-4FED-A080-87F013BBD8C8}" type="datetimeFigureOut">
              <a:rPr lang="en-IN" smtClean="0"/>
              <a:t>20-02-2023</a:t>
            </a:fld>
            <a:endParaRPr lang="en-IN"/>
          </a:p>
        </p:txBody>
      </p:sp>
      <p:sp>
        <p:nvSpPr>
          <p:cNvPr id="5" name="Footer Placeholder 4">
            <a:extLst>
              <a:ext uri="{FF2B5EF4-FFF2-40B4-BE49-F238E27FC236}">
                <a16:creationId xmlns:a16="http://schemas.microsoft.com/office/drawing/2014/main" id="{51EB376B-2D9E-114E-F6E9-EC887A1B97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9BB72D5C-71F5-7425-093E-F3D02FA502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C6D5AA-90B7-4AD7-B278-14C5A6627E66}" type="slidenum">
              <a:rPr lang="en-IN" smtClean="0"/>
              <a:t>‹#›</a:t>
            </a:fld>
            <a:endParaRPr lang="en-IN"/>
          </a:p>
        </p:txBody>
      </p:sp>
    </p:spTree>
    <p:extLst>
      <p:ext uri="{BB962C8B-B14F-4D97-AF65-F5344CB8AC3E}">
        <p14:creationId xmlns:p14="http://schemas.microsoft.com/office/powerpoint/2010/main" val="881448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FFC10A-1689-0581-6AD4-23AE3C256D20}"/>
              </a:ext>
            </a:extLst>
          </p:cNvPr>
          <p:cNvSpPr txBox="1"/>
          <p:nvPr/>
        </p:nvSpPr>
        <p:spPr>
          <a:xfrm>
            <a:off x="5801096" y="2163171"/>
            <a:ext cx="6163292" cy="2531655"/>
          </a:xfrm>
          <a:prstGeom prst="rect">
            <a:avLst/>
          </a:prstGeom>
          <a:noFill/>
        </p:spPr>
        <p:txBody>
          <a:bodyPr wrap="square">
            <a:spAutoFit/>
          </a:bodyPr>
          <a:lstStyle/>
          <a:p>
            <a:pPr algn="ctr">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Module title – Health and social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800"/>
              </a:spcAft>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Assignment title – presentation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Student name –</a:t>
            </a:r>
          </a:p>
          <a:p>
            <a:pPr algn="ctr">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Student ID - </a:t>
            </a:r>
          </a:p>
        </p:txBody>
      </p:sp>
      <p:pic>
        <p:nvPicPr>
          <p:cNvPr id="1026" name="Picture 2" descr="A Comprehensive Guide to Understanding Health and Social Care By  OnlineAssignmentsHelp.com – Careers Aid">
            <a:extLst>
              <a:ext uri="{FF2B5EF4-FFF2-40B4-BE49-F238E27FC236}">
                <a16:creationId xmlns:a16="http://schemas.microsoft.com/office/drawing/2014/main" id="{BB4E4159-AEC9-F0EE-0FF0-42A905A91E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9268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282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724357-719E-F2D6-9297-5D556BD69EEC}"/>
              </a:ext>
            </a:extLst>
          </p:cNvPr>
          <p:cNvSpPr>
            <a:spLocks noGrp="1"/>
          </p:cNvSpPr>
          <p:nvPr>
            <p:ph type="title"/>
          </p:nvPr>
        </p:nvSpPr>
        <p:spPr>
          <a:xfrm>
            <a:off x="6513788" y="365125"/>
            <a:ext cx="4840010" cy="1807305"/>
          </a:xfrm>
        </p:spPr>
        <p:txBody>
          <a:bodyPr>
            <a:normAutofit/>
          </a:bodyPr>
          <a:lstStyle/>
          <a:p>
            <a:r>
              <a:rPr lang="en-GB" b="1">
                <a:latin typeface="Times New Roman" panose="02020603050405020304" pitchFamily="18" charset="0"/>
                <a:cs typeface="Times New Roman" panose="02020603050405020304" pitchFamily="18" charset="0"/>
              </a:rPr>
              <a:t>Table of contents</a:t>
            </a:r>
            <a:endParaRPr lang="en-IN"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495C265-CCBE-7C4F-C883-712485097EB4}"/>
              </a:ext>
            </a:extLst>
          </p:cNvPr>
          <p:cNvPicPr>
            <a:picLocks noChangeAspect="1"/>
          </p:cNvPicPr>
          <p:nvPr/>
        </p:nvPicPr>
        <p:blipFill rotWithShape="1">
          <a:blip r:embed="rId2"/>
          <a:srcRect l="5727" r="508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cene3d>
            <a:camera prst="orthographicFront"/>
            <a:lightRig rig="contrasting" dir="t">
              <a:rot lat="0" lon="0" rev="4200000"/>
            </a:lightRig>
          </a:scene3d>
          <a:sp3d prstMaterial="plastic">
            <a:bevelT w="381000" h="114300" prst="relaxedInset"/>
            <a:contourClr>
              <a:srgbClr val="969696"/>
            </a:contourClr>
          </a:sp3d>
        </p:spPr>
      </p:pic>
      <p:sp>
        <p:nvSpPr>
          <p:cNvPr id="3" name="Content Placeholder 2">
            <a:extLst>
              <a:ext uri="{FF2B5EF4-FFF2-40B4-BE49-F238E27FC236}">
                <a16:creationId xmlns:a16="http://schemas.microsoft.com/office/drawing/2014/main" id="{4E498E7A-E928-0848-B85B-BE0831F27ACA}"/>
              </a:ext>
            </a:extLst>
          </p:cNvPr>
          <p:cNvSpPr>
            <a:spLocks noGrp="1"/>
          </p:cNvSpPr>
          <p:nvPr>
            <p:ph idx="1"/>
          </p:nvPr>
        </p:nvSpPr>
        <p:spPr>
          <a:xfrm>
            <a:off x="6513788" y="2333297"/>
            <a:ext cx="4840010" cy="3843666"/>
          </a:xfrm>
        </p:spPr>
        <p:txBody>
          <a:bodyPr>
            <a:normAutofit/>
          </a:bodyPr>
          <a:lstStyle/>
          <a:p>
            <a:r>
              <a:rPr lang="en-GB" sz="1100">
                <a:latin typeface="Times New Roman" panose="02020603050405020304" pitchFamily="18" charset="0"/>
                <a:cs typeface="Times New Roman" panose="02020603050405020304" pitchFamily="18" charset="0"/>
              </a:rPr>
              <a:t>Introduction………………………………………………………………..3</a:t>
            </a: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Concept of end life care</a:t>
            </a:r>
            <a:r>
              <a:rPr lang="en-GB" sz="1100">
                <a:latin typeface="Times New Roman" panose="02020603050405020304" pitchFamily="18" charset="0"/>
                <a:cs typeface="Times New Roman" panose="02020603050405020304" pitchFamily="18" charset="0"/>
              </a:rPr>
              <a:t> …………………………………………………..4</a:t>
            </a:r>
            <a:endParaRPr lang="en-IN" sz="11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Different types of support and care </a:t>
            </a:r>
            <a:r>
              <a:rPr lang="en-GB" sz="1100">
                <a:latin typeface="Times New Roman" panose="02020603050405020304" pitchFamily="18" charset="0"/>
                <a:cs typeface="Times New Roman" panose="02020603050405020304" pitchFamily="18" charset="0"/>
              </a:rPr>
              <a:t> ………………………………………5-6</a:t>
            </a:r>
            <a:endParaRPr lang="en-IN" sz="11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The gap between the availability and the need for end life care…………..7</a:t>
            </a: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Legislation of ageing</a:t>
            </a:r>
            <a:r>
              <a:rPr lang="en-GB" sz="1100">
                <a:latin typeface="Times New Roman" panose="02020603050405020304" pitchFamily="18" charset="0"/>
                <a:cs typeface="Times New Roman" panose="02020603050405020304" pitchFamily="18" charset="0"/>
              </a:rPr>
              <a:t> ……………………………………………………..8-9</a:t>
            </a:r>
            <a:endParaRPr lang="en-IN" sz="11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Policy of ageing</a:t>
            </a:r>
            <a:r>
              <a:rPr lang="en-GB" sz="1100">
                <a:latin typeface="Times New Roman" panose="02020603050405020304" pitchFamily="18" charset="0"/>
                <a:cs typeface="Times New Roman" panose="02020603050405020304" pitchFamily="18" charset="0"/>
              </a:rPr>
              <a:t> ………………………………………………………….10-11</a:t>
            </a:r>
            <a:endParaRPr lang="en-IN" sz="110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100">
                <a:effectLst/>
                <a:latin typeface="Times New Roman" panose="02020603050405020304" pitchFamily="18" charset="0"/>
                <a:ea typeface="Times New Roman" panose="02020603050405020304" pitchFamily="18" charset="0"/>
                <a:cs typeface="Times New Roman" panose="02020603050405020304" pitchFamily="18" charset="0"/>
              </a:rPr>
              <a:t>Theories of ageing</a:t>
            </a:r>
            <a:r>
              <a:rPr lang="en-GB" sz="1100">
                <a:latin typeface="Times New Roman" panose="02020603050405020304" pitchFamily="18" charset="0"/>
                <a:cs typeface="Times New Roman" panose="02020603050405020304" pitchFamily="18" charset="0"/>
              </a:rPr>
              <a:t> ……………………………………………………….12-13</a:t>
            </a:r>
          </a:p>
          <a:p>
            <a:r>
              <a:rPr lang="en-IN" sz="1100">
                <a:latin typeface="Times New Roman" panose="02020603050405020304" pitchFamily="18" charset="0"/>
                <a:cs typeface="Times New Roman" panose="02020603050405020304" pitchFamily="18" charset="0"/>
              </a:rPr>
              <a:t>Various models……………………………………………………………14-16</a:t>
            </a:r>
            <a:endParaRPr lang="en-US" sz="1100">
              <a:latin typeface="Times New Roman" panose="02020603050405020304" pitchFamily="18" charset="0"/>
              <a:cs typeface="Times New Roman" panose="02020603050405020304" pitchFamily="18" charset="0"/>
            </a:endParaRPr>
          </a:p>
          <a:p>
            <a:r>
              <a:rPr lang="en-US" sz="1100">
                <a:latin typeface="Times New Roman" panose="02020603050405020304" pitchFamily="18" charset="0"/>
                <a:cs typeface="Times New Roman" panose="02020603050405020304" pitchFamily="18" charset="0"/>
              </a:rPr>
              <a:t>Euthanasia…………………………………………………………………17</a:t>
            </a:r>
            <a:endParaRPr lang="en-GB" sz="1100">
              <a:latin typeface="Times New Roman" panose="02020603050405020304" pitchFamily="18" charset="0"/>
              <a:cs typeface="Times New Roman" panose="02020603050405020304" pitchFamily="18" charset="0"/>
            </a:endParaRPr>
          </a:p>
          <a:p>
            <a:r>
              <a:rPr lang="en-GB" sz="1100">
                <a:latin typeface="Times New Roman" panose="02020603050405020304" pitchFamily="18" charset="0"/>
                <a:cs typeface="Times New Roman" panose="02020603050405020304" pitchFamily="18" charset="0"/>
              </a:rPr>
              <a:t>Conclusion ………………………………………………………………..18</a:t>
            </a:r>
          </a:p>
          <a:p>
            <a:r>
              <a:rPr lang="en-GB" sz="1100">
                <a:latin typeface="Times New Roman" panose="02020603050405020304" pitchFamily="18" charset="0"/>
                <a:cs typeface="Times New Roman" panose="02020603050405020304" pitchFamily="18" charset="0"/>
              </a:rPr>
              <a:t>References ………………………………………………………………..19</a:t>
            </a:r>
            <a:endParaRPr lang="en-IN"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9993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AABD8-B900-0F2E-EBEA-9C0452D75286}"/>
              </a:ext>
            </a:extLst>
          </p:cNvPr>
          <p:cNvSpPr>
            <a:spLocks noGrp="1"/>
          </p:cNvSpPr>
          <p:nvPr>
            <p:ph type="title"/>
          </p:nvPr>
        </p:nvSpPr>
        <p:spPr>
          <a:xfrm>
            <a:off x="598358" y="18255"/>
            <a:ext cx="10515600" cy="1325563"/>
          </a:xfrm>
        </p:spPr>
        <p:txBody>
          <a:bodyPr>
            <a:normAutofit/>
          </a:bodyPr>
          <a:lstStyle/>
          <a:p>
            <a: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96F3D772-0463-B320-8678-2537F4EDEE4C}"/>
              </a:ext>
            </a:extLst>
          </p:cNvPr>
          <p:cNvSpPr>
            <a:spLocks noGrp="1"/>
          </p:cNvSpPr>
          <p:nvPr>
            <p:ph idx="1"/>
          </p:nvPr>
        </p:nvSpPr>
        <p:spPr>
          <a:xfrm>
            <a:off x="598358" y="1196038"/>
            <a:ext cx="6656882" cy="5661962"/>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discuss the concept of end life care for old aged people.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Different types of support and care like home care and hospitality treatment for old people will be outlined here. A gap between availability and need for old people will be illustrated here.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also discuss the ageing theories and legislation policy regarding the end care life. The theorem of DNR and living will mention in this presentation. </a:t>
            </a:r>
          </a:p>
          <a:p>
            <a:pPr>
              <a:lnSpc>
                <a:spcPct val="150000"/>
              </a:lnSpc>
            </a:pPr>
            <a:endParaRPr lang="en-IN" dirty="0"/>
          </a:p>
        </p:txBody>
      </p:sp>
      <p:pic>
        <p:nvPicPr>
          <p:cNvPr id="1026" name="Picture 2" descr="Providing Care and Comfort at the End of Life | National Institute on Aging">
            <a:extLst>
              <a:ext uri="{FF2B5EF4-FFF2-40B4-BE49-F238E27FC236}">
                <a16:creationId xmlns:a16="http://schemas.microsoft.com/office/drawing/2014/main" id="{2487A02F-D05F-9547-B603-06C5638D38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0111" y="1680146"/>
            <a:ext cx="4569814" cy="38362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5081C1C-06AB-6200-8541-F81EB0AFB17C}"/>
              </a:ext>
            </a:extLst>
          </p:cNvPr>
          <p:cNvSpPr txBox="1"/>
          <p:nvPr/>
        </p:nvSpPr>
        <p:spPr>
          <a:xfrm>
            <a:off x="8764250" y="6058737"/>
            <a:ext cx="2349708"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Hernon</a:t>
            </a:r>
            <a:r>
              <a:rPr lang="en-IN" sz="1800" dirty="0">
                <a:solidFill>
                  <a:srgbClr val="000000"/>
                </a:solidFill>
                <a:effectLst/>
                <a:latin typeface="Times New Roman" panose="02020603050405020304" pitchFamily="18" charset="0"/>
                <a:ea typeface="Calibri" panose="020F0502020204030204" pitchFamily="34" charset="0"/>
              </a:rPr>
              <a:t>, 2019)</a:t>
            </a:r>
            <a:endParaRPr lang="en-IN" dirty="0"/>
          </a:p>
        </p:txBody>
      </p:sp>
    </p:spTree>
    <p:extLst>
      <p:ext uri="{BB962C8B-B14F-4D97-AF65-F5344CB8AC3E}">
        <p14:creationId xmlns:p14="http://schemas.microsoft.com/office/powerpoint/2010/main" val="3789268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3AC54-9706-3299-0BBA-2E7A4E61CF67}"/>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Concept of end life care</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971CD882-95EB-751C-C97A-66F1CE435507}"/>
              </a:ext>
            </a:extLst>
          </p:cNvPr>
          <p:cNvSpPr>
            <a:spLocks noGrp="1"/>
          </p:cNvSpPr>
          <p:nvPr>
            <p:ph idx="1"/>
          </p:nvPr>
        </p:nvSpPr>
        <p:spPr>
          <a:xfrm>
            <a:off x="4467069" y="1435880"/>
            <a:ext cx="7546298" cy="5422119"/>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concept of end life care is related to the social, emotional and physical support for a patient. The main purpose of this concept is to reduce pain and other issues with suitable actions.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With the help of this strategy, the willing power of the people who are near death is enhanced and they are able to live the rest of life peacefully.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strategy of end life care helps old people to do their tasks properly by providing help or support</a:t>
            </a:r>
            <a:endParaRPr lang="en-IN" dirty="0"/>
          </a:p>
        </p:txBody>
      </p:sp>
      <p:pic>
        <p:nvPicPr>
          <p:cNvPr id="4" name="Picture 3">
            <a:extLst>
              <a:ext uri="{FF2B5EF4-FFF2-40B4-BE49-F238E27FC236}">
                <a16:creationId xmlns:a16="http://schemas.microsoft.com/office/drawing/2014/main" id="{8C178ACC-5B9F-C4B3-FEC5-EF21E03F33A3}"/>
              </a:ext>
            </a:extLst>
          </p:cNvPr>
          <p:cNvPicPr>
            <a:picLocks noChangeAspect="1"/>
          </p:cNvPicPr>
          <p:nvPr/>
        </p:nvPicPr>
        <p:blipFill>
          <a:blip r:embed="rId3"/>
          <a:stretch>
            <a:fillRect/>
          </a:stretch>
        </p:blipFill>
        <p:spPr>
          <a:xfrm>
            <a:off x="178633" y="1313252"/>
            <a:ext cx="4288436" cy="46378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E313D675-E956-8E3C-8D2F-17344DB83DE9}"/>
              </a:ext>
            </a:extLst>
          </p:cNvPr>
          <p:cNvSpPr txBox="1"/>
          <p:nvPr/>
        </p:nvSpPr>
        <p:spPr>
          <a:xfrm>
            <a:off x="1387839" y="6123543"/>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463103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8B7D1-B82E-2CD6-458D-21C04FBF2A6F}"/>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Different types of support and care </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39C32B22-7D62-89D1-29E5-15990C6E9AC8}"/>
              </a:ext>
            </a:extLst>
          </p:cNvPr>
          <p:cNvSpPr>
            <a:spLocks noGrp="1"/>
          </p:cNvSpPr>
          <p:nvPr>
            <p:ph idx="1"/>
          </p:nvPr>
        </p:nvSpPr>
        <p:spPr>
          <a:xfrm>
            <a:off x="643328" y="1253330"/>
            <a:ext cx="6611911" cy="5604669"/>
          </a:xfrm>
        </p:spPr>
        <p:txBody>
          <a:bodyPr>
            <a:normAutofit/>
          </a:bodyPr>
          <a:lstStyle/>
          <a:p>
            <a:pPr marL="0" indent="0" algn="just">
              <a:lnSpc>
                <a:spcPct val="20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Home-based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6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Home-based care is relevant for the family members to accept the death of an individual. Palliative care is suggested to the patient who is suffering from a viral disease and has limited time. </a:t>
            </a:r>
          </a:p>
          <a:p>
            <a:pPr algn="just">
              <a:lnSpc>
                <a:spcPct val="16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An individual feels better when they are treated at home by their close ones. Palliative care provides safety and privacy for the patients at home. </a:t>
            </a:r>
          </a:p>
          <a:p>
            <a:pPr algn="just">
              <a:lnSpc>
                <a:spcPct val="16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process is also helpful for the family to accept the situation of death. A team recommended that are trained well such as nurses, doctors or social staff. </a:t>
            </a:r>
            <a:endParaRPr lang="en-IN" sz="1800" dirty="0"/>
          </a:p>
        </p:txBody>
      </p:sp>
      <p:pic>
        <p:nvPicPr>
          <p:cNvPr id="4" name="Picture 3">
            <a:extLst>
              <a:ext uri="{FF2B5EF4-FFF2-40B4-BE49-F238E27FC236}">
                <a16:creationId xmlns:a16="http://schemas.microsoft.com/office/drawing/2014/main" id="{CC27D690-B9C1-FD72-9C3C-09410561B69F}"/>
              </a:ext>
            </a:extLst>
          </p:cNvPr>
          <p:cNvPicPr>
            <a:picLocks noChangeAspect="1"/>
          </p:cNvPicPr>
          <p:nvPr/>
        </p:nvPicPr>
        <p:blipFill rotWithShape="1">
          <a:blip r:embed="rId3"/>
          <a:srcRect b="15014"/>
          <a:stretch/>
        </p:blipFill>
        <p:spPr>
          <a:xfrm>
            <a:off x="7450111" y="1253330"/>
            <a:ext cx="4448410" cy="45778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D231ADF-9C78-4919-009F-119EB26560D4}"/>
              </a:ext>
            </a:extLst>
          </p:cNvPr>
          <p:cNvSpPr txBox="1"/>
          <p:nvPr/>
        </p:nvSpPr>
        <p:spPr>
          <a:xfrm>
            <a:off x="9447552" y="6123543"/>
            <a:ext cx="170513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13167669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AE5A-B681-8EB8-8446-90B49E784A26}"/>
              </a:ext>
            </a:extLst>
          </p:cNvPr>
          <p:cNvSpPr>
            <a:spLocks noGrp="1"/>
          </p:cNvSpPr>
          <p:nvPr>
            <p:ph type="title"/>
          </p:nvPr>
        </p:nvSpPr>
        <p:spPr>
          <a:xfrm>
            <a:off x="673308" y="18255"/>
            <a:ext cx="10515600" cy="1325563"/>
          </a:xfrm>
        </p:spPr>
        <p:txBody>
          <a:bodyPr>
            <a:normAutofit/>
          </a:body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461605-296F-6DE0-A050-CA43AC8F1979}"/>
              </a:ext>
            </a:extLst>
          </p:cNvPr>
          <p:cNvSpPr>
            <a:spLocks noGrp="1"/>
          </p:cNvSpPr>
          <p:nvPr>
            <p:ph idx="1"/>
          </p:nvPr>
        </p:nvSpPr>
        <p:spPr>
          <a:xfrm>
            <a:off x="4467069" y="1343817"/>
            <a:ext cx="7516318" cy="5495927"/>
          </a:xfrm>
        </p:spPr>
        <p:txBody>
          <a:bodyPr>
            <a:normAutofit/>
          </a:bodyPr>
          <a:lstStyle/>
          <a:p>
            <a:pPr marL="0" indent="0" algn="just">
              <a:lnSpc>
                <a:spcPct val="20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Hospice care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Most people choose hospice care at the end of their life. This care focuses on the quality and care of the patient at the end of life.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Sometimes, chronic disease cannot be treated and the patient did not want to go through with physical treatment.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main objective of hospice care is to slow down the process of illness and provide comfort to the patient at their end of life. </a:t>
            </a:r>
            <a:endParaRPr lang="en-IN" dirty="0"/>
          </a:p>
        </p:txBody>
      </p:sp>
      <p:pic>
        <p:nvPicPr>
          <p:cNvPr id="4" name="Picture 3">
            <a:extLst>
              <a:ext uri="{FF2B5EF4-FFF2-40B4-BE49-F238E27FC236}">
                <a16:creationId xmlns:a16="http://schemas.microsoft.com/office/drawing/2014/main" id="{C60A6992-FB3C-F5C4-41F6-D8B002FBBD29}"/>
              </a:ext>
            </a:extLst>
          </p:cNvPr>
          <p:cNvPicPr>
            <a:picLocks noChangeAspect="1"/>
          </p:cNvPicPr>
          <p:nvPr/>
        </p:nvPicPr>
        <p:blipFill>
          <a:blip r:embed="rId3"/>
          <a:stretch>
            <a:fillRect/>
          </a:stretch>
        </p:blipFill>
        <p:spPr>
          <a:xfrm>
            <a:off x="368508" y="1696621"/>
            <a:ext cx="3810000" cy="4124325"/>
          </a:xfrm>
          <a:prstGeom prst="ellipse">
            <a:avLst/>
          </a:prstGeom>
          <a:ln>
            <a:noFill/>
          </a:ln>
          <a:effectLst>
            <a:softEdge rad="112500"/>
          </a:effectLst>
        </p:spPr>
      </p:pic>
      <p:sp>
        <p:nvSpPr>
          <p:cNvPr id="6" name="TextBox 5">
            <a:extLst>
              <a:ext uri="{FF2B5EF4-FFF2-40B4-BE49-F238E27FC236}">
                <a16:creationId xmlns:a16="http://schemas.microsoft.com/office/drawing/2014/main" id="{D54F1E41-2811-3DFF-4B1B-0F0FA6406D58}"/>
              </a:ext>
            </a:extLst>
          </p:cNvPr>
          <p:cNvSpPr txBox="1"/>
          <p:nvPr/>
        </p:nvSpPr>
        <p:spPr>
          <a:xfrm>
            <a:off x="1143000" y="6173749"/>
            <a:ext cx="2559570"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98939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ADE18-A370-1FD0-336B-A9DFFB602DBF}"/>
              </a:ext>
            </a:extLst>
          </p:cNvPr>
          <p:cNvSpPr txBox="1">
            <a:spLocks/>
          </p:cNvSpPr>
          <p:nvPr/>
        </p:nvSpPr>
        <p:spPr>
          <a:xfrm>
            <a:off x="338028"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sp>
        <p:nvSpPr>
          <p:cNvPr id="3" name="Rectangle 2"/>
          <p:cNvSpPr/>
          <p:nvPr/>
        </p:nvSpPr>
        <p:spPr>
          <a:xfrm>
            <a:off x="338028" y="1540357"/>
            <a:ext cx="2520883" cy="369332"/>
          </a:xfrm>
          <a:prstGeom prst="rect">
            <a:avLst/>
          </a:prstGeom>
        </p:spPr>
        <p:txBody>
          <a:bodyPr wrap="none">
            <a:spAutoFit/>
          </a:bodyPr>
          <a:lstStyle/>
          <a:p>
            <a:pPr algn="just"/>
            <a:r>
              <a:rPr lang="en-IN" b="1" dirty="0">
                <a:latin typeface="Times New Roman" panose="02020603050405020304" pitchFamily="18" charset="0"/>
                <a:cs typeface="Times New Roman" panose="02020603050405020304" pitchFamily="18" charset="0"/>
              </a:rPr>
              <a:t>Hospital and care home</a:t>
            </a:r>
            <a:endParaRPr lang="en-US" dirty="0">
              <a:latin typeface="Times New Roman" panose="02020603050405020304" pitchFamily="18" charset="0"/>
              <a:cs typeface="Times New Roman" panose="02020603050405020304" pitchFamily="18" charset="0"/>
            </a:endParaRPr>
          </a:p>
        </p:txBody>
      </p:sp>
      <p:sp>
        <p:nvSpPr>
          <p:cNvPr id="4" name="Rectangle 3"/>
          <p:cNvSpPr/>
          <p:nvPr/>
        </p:nvSpPr>
        <p:spPr>
          <a:xfrm>
            <a:off x="338028" y="2124483"/>
            <a:ext cx="6096000" cy="3139321"/>
          </a:xfrm>
          <a:prstGeom prst="rect">
            <a:avLst/>
          </a:prstGeom>
        </p:spPr>
        <p:txBody>
          <a:bodyPr>
            <a:spAutoFit/>
          </a:bodyPr>
          <a:lstStyle/>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Hospitals care for the patients and their treatments under professionals like doctors and nurses. </a:t>
            </a:r>
          </a:p>
          <a:p>
            <a:pPr marL="285750" indent="-285750"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 care homes are somewhat different from the hospitals where personal care and extra support is given to the patients. </a:t>
            </a:r>
          </a:p>
          <a:p>
            <a:pPr algn="just"/>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It also provides accommodation and help for these individuals to carry on with their daily lives. </a:t>
            </a:r>
            <a:endParaRPr lang="en-US" dirty="0"/>
          </a:p>
        </p:txBody>
      </p:sp>
      <p:pic>
        <p:nvPicPr>
          <p:cNvPr id="1026" name="Picture 2" descr="Canadian hospital advertises euthanasia in hospital waiting room | World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815" y="1694895"/>
            <a:ext cx="4070999" cy="35689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13D675-E956-8E3C-8D2F-17344DB83DE9}"/>
              </a:ext>
            </a:extLst>
          </p:cNvPr>
          <p:cNvSpPr txBox="1"/>
          <p:nvPr/>
        </p:nvSpPr>
        <p:spPr>
          <a:xfrm>
            <a:off x="8555273" y="5448470"/>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420379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1F55-1026-E80E-A5B6-B143190A3985}"/>
              </a:ext>
            </a:extLst>
          </p:cNvPr>
          <p:cNvSpPr>
            <a:spLocks noGrp="1"/>
          </p:cNvSpPr>
          <p:nvPr>
            <p:ph type="title"/>
          </p:nvPr>
        </p:nvSpPr>
        <p:spPr/>
        <p:txBody>
          <a:bodyPr>
            <a:no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The gap between the availability and the need for end life care</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D61DB5A5-F0EB-0944-9702-74209C1747EE}"/>
              </a:ext>
            </a:extLst>
          </p:cNvPr>
          <p:cNvSpPr>
            <a:spLocks noGrp="1"/>
          </p:cNvSpPr>
          <p:nvPr>
            <p:ph idx="1"/>
          </p:nvPr>
        </p:nvSpPr>
        <p:spPr>
          <a:xfrm>
            <a:off x="613347" y="1690688"/>
            <a:ext cx="6986666" cy="5167312"/>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some gaps that are identified while providing end life care. The need and availability can be varied from patient to patient and impacts differently.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recommended treatment may not be successful for the patient and it creates a gap. There are different factors that influence end life care for a patient.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decision related to palliative care is also important to provide the right treatment. </a:t>
            </a:r>
            <a:endParaRPr lang="en-IN" dirty="0"/>
          </a:p>
        </p:txBody>
      </p:sp>
      <p:pic>
        <p:nvPicPr>
          <p:cNvPr id="4" name="Picture 3">
            <a:extLst>
              <a:ext uri="{FF2B5EF4-FFF2-40B4-BE49-F238E27FC236}">
                <a16:creationId xmlns:a16="http://schemas.microsoft.com/office/drawing/2014/main" id="{CB7D7FCC-6AE6-1D8B-978D-EFE1463D92EC}"/>
              </a:ext>
            </a:extLst>
          </p:cNvPr>
          <p:cNvPicPr>
            <a:picLocks noChangeAspect="1"/>
          </p:cNvPicPr>
          <p:nvPr/>
        </p:nvPicPr>
        <p:blipFill>
          <a:blip r:embed="rId3"/>
          <a:stretch>
            <a:fillRect/>
          </a:stretch>
        </p:blipFill>
        <p:spPr>
          <a:xfrm>
            <a:off x="8064707" y="914400"/>
            <a:ext cx="3633865" cy="487180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6" name="TextBox 5">
            <a:extLst>
              <a:ext uri="{FF2B5EF4-FFF2-40B4-BE49-F238E27FC236}">
                <a16:creationId xmlns:a16="http://schemas.microsoft.com/office/drawing/2014/main" id="{24C9A7AC-B5C0-6AE5-DFD9-DE27313F01D9}"/>
              </a:ext>
            </a:extLst>
          </p:cNvPr>
          <p:cNvSpPr txBox="1"/>
          <p:nvPr/>
        </p:nvSpPr>
        <p:spPr>
          <a:xfrm>
            <a:off x="9206459" y="5966146"/>
            <a:ext cx="214734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Dalton, 2021)</a:t>
            </a:r>
            <a:endParaRPr lang="en-IN" dirty="0"/>
          </a:p>
        </p:txBody>
      </p:sp>
    </p:spTree>
    <p:extLst>
      <p:ext uri="{BB962C8B-B14F-4D97-AF65-F5344CB8AC3E}">
        <p14:creationId xmlns:p14="http://schemas.microsoft.com/office/powerpoint/2010/main" val="390801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DF306-4502-D5E2-153A-596E133E5D1E}"/>
              </a:ext>
            </a:extLst>
          </p:cNvPr>
          <p:cNvSpPr>
            <a:spLocks noGrp="1"/>
          </p:cNvSpPr>
          <p:nvPr>
            <p:ph type="title"/>
          </p:nvPr>
        </p:nvSpPr>
        <p:spPr/>
        <p:txBody>
          <a:bodyPr/>
          <a:lstStyle/>
          <a:p>
            <a:r>
              <a:rPr lang="en-IN" sz="4400" b="1" dirty="0">
                <a:effectLst/>
                <a:latin typeface="Times New Roman" panose="02020603050405020304" pitchFamily="18" charset="0"/>
                <a:ea typeface="Times New Roman" panose="02020603050405020304" pitchFamily="18" charset="0"/>
                <a:cs typeface="Times New Roman" panose="02020603050405020304" pitchFamily="18" charset="0"/>
              </a:rPr>
              <a:t>Legislation of ageing </a:t>
            </a:r>
            <a:br>
              <a:rPr lang="en-IN" sz="4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DB3AEBC0-5A9F-D2B8-CA6A-15A666545C98}"/>
              </a:ext>
            </a:extLst>
          </p:cNvPr>
          <p:cNvSpPr>
            <a:spLocks noGrp="1"/>
          </p:cNvSpPr>
          <p:nvPr>
            <p:ph idx="1"/>
          </p:nvPr>
        </p:nvSpPr>
        <p:spPr>
          <a:xfrm>
            <a:off x="4976735" y="1690688"/>
            <a:ext cx="6811780" cy="5167312"/>
          </a:xfrm>
        </p:spPr>
        <p:txBody>
          <a:bodyPr/>
          <a:lstStyle/>
          <a:p>
            <a:pPr marL="0" indent="0" algn="just">
              <a:lnSpc>
                <a:spcPct val="15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The Care Act of 2014</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particular act in the United Kingdom encourages the local authority to promote a healthy life.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authority of the UK and medical professionals work together to set the regulations for managing a healthy lifestyle</a:t>
            </a:r>
            <a:endParaRPr lang="en-IN" dirty="0"/>
          </a:p>
        </p:txBody>
      </p:sp>
      <p:pic>
        <p:nvPicPr>
          <p:cNvPr id="4" name="Picture 3">
            <a:extLst>
              <a:ext uri="{FF2B5EF4-FFF2-40B4-BE49-F238E27FC236}">
                <a16:creationId xmlns:a16="http://schemas.microsoft.com/office/drawing/2014/main" id="{A78FDB6C-F0E6-40CD-B9F4-39051F06E142}"/>
              </a:ext>
            </a:extLst>
          </p:cNvPr>
          <p:cNvPicPr>
            <a:picLocks noChangeAspect="1"/>
          </p:cNvPicPr>
          <p:nvPr/>
        </p:nvPicPr>
        <p:blipFill>
          <a:blip r:embed="rId3"/>
          <a:stretch>
            <a:fillRect/>
          </a:stretch>
        </p:blipFill>
        <p:spPr>
          <a:xfrm>
            <a:off x="214860" y="1454046"/>
            <a:ext cx="4492052" cy="388245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 name="TextBox 5">
            <a:extLst>
              <a:ext uri="{FF2B5EF4-FFF2-40B4-BE49-F238E27FC236}">
                <a16:creationId xmlns:a16="http://schemas.microsoft.com/office/drawing/2014/main" id="{598D44C9-5962-C281-2532-E6E66A0CBCA2}"/>
              </a:ext>
            </a:extLst>
          </p:cNvPr>
          <p:cNvSpPr txBox="1"/>
          <p:nvPr/>
        </p:nvSpPr>
        <p:spPr>
          <a:xfrm>
            <a:off x="1405953" y="6123543"/>
            <a:ext cx="2109865"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Webb, 2021)</a:t>
            </a:r>
            <a:endParaRPr lang="en-IN" dirty="0"/>
          </a:p>
        </p:txBody>
      </p:sp>
    </p:spTree>
    <p:extLst>
      <p:ext uri="{BB962C8B-B14F-4D97-AF65-F5344CB8AC3E}">
        <p14:creationId xmlns:p14="http://schemas.microsoft.com/office/powerpoint/2010/main" val="3206516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4FB6F9-D20E-5992-19C3-DFA90359ED2D}"/>
              </a:ext>
            </a:extLst>
          </p:cNvPr>
          <p:cNvSpPr>
            <a:spLocks noGrp="1"/>
          </p:cNvSpPr>
          <p:nvPr>
            <p:ph idx="1"/>
          </p:nvPr>
        </p:nvSpPr>
        <p:spPr>
          <a:xfrm>
            <a:off x="673308" y="1480851"/>
            <a:ext cx="6447020" cy="5358893"/>
          </a:xfrm>
        </p:spPr>
        <p:txBody>
          <a:bodyPr>
            <a:normAutofit/>
          </a:bodyPr>
          <a:lstStyle/>
          <a:p>
            <a:pPr marL="0" indent="0" algn="just">
              <a:lnSpc>
                <a:spcPct val="20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 and Care Act of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act includes different strategies to provide health care services who are depending on multiple services.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act also enables equality in the social system by taking stronger actions in the community.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Government also taking suitable steps to make changes in social services. </a:t>
            </a:r>
          </a:p>
          <a:p>
            <a:endParaRPr lang="en-IN" dirty="0"/>
          </a:p>
        </p:txBody>
      </p:sp>
      <p:sp>
        <p:nvSpPr>
          <p:cNvPr id="6" name="Title 1">
            <a:extLst>
              <a:ext uri="{FF2B5EF4-FFF2-40B4-BE49-F238E27FC236}">
                <a16:creationId xmlns:a16="http://schemas.microsoft.com/office/drawing/2014/main" id="{607ADE18-A370-1FD0-336B-A9DFFB602DBF}"/>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02313662-E1F9-1EA7-B2BD-229742A336D1}"/>
              </a:ext>
            </a:extLst>
          </p:cNvPr>
          <p:cNvPicPr>
            <a:picLocks noChangeAspect="1"/>
          </p:cNvPicPr>
          <p:nvPr/>
        </p:nvPicPr>
        <p:blipFill rotWithShape="1">
          <a:blip r:embed="rId3"/>
          <a:srcRect b="16721"/>
          <a:stretch/>
        </p:blipFill>
        <p:spPr>
          <a:xfrm>
            <a:off x="7240250" y="929390"/>
            <a:ext cx="4841823" cy="5358893"/>
          </a:xfrm>
          <a:prstGeom prst="rect">
            <a:avLst/>
          </a:prstGeom>
        </p:spPr>
      </p:pic>
      <p:sp>
        <p:nvSpPr>
          <p:cNvPr id="8" name="TextBox 7">
            <a:extLst>
              <a:ext uri="{FF2B5EF4-FFF2-40B4-BE49-F238E27FC236}">
                <a16:creationId xmlns:a16="http://schemas.microsoft.com/office/drawing/2014/main" id="{651A5DEE-BA09-0C84-7212-691F8418C0A1}"/>
              </a:ext>
            </a:extLst>
          </p:cNvPr>
          <p:cNvSpPr txBox="1"/>
          <p:nvPr/>
        </p:nvSpPr>
        <p:spPr>
          <a:xfrm>
            <a:off x="8719280" y="6470412"/>
            <a:ext cx="2349708"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rPr>
              <a:t>Hernon</a:t>
            </a:r>
            <a:r>
              <a:rPr lang="en-IN" sz="1800" dirty="0">
                <a:solidFill>
                  <a:srgbClr val="000000"/>
                </a:solidFill>
                <a:effectLst/>
                <a:latin typeface="Times New Roman" panose="02020603050405020304" pitchFamily="18" charset="0"/>
                <a:ea typeface="Calibri" panose="020F0502020204030204" pitchFamily="34" charset="0"/>
              </a:rPr>
              <a:t>, 2019)</a:t>
            </a:r>
            <a:endParaRPr lang="en-IN" dirty="0"/>
          </a:p>
        </p:txBody>
      </p:sp>
    </p:spTree>
    <p:extLst>
      <p:ext uri="{BB962C8B-B14F-4D97-AF65-F5344CB8AC3E}">
        <p14:creationId xmlns:p14="http://schemas.microsoft.com/office/powerpoint/2010/main" val="240501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ED6F-BA70-E8AA-EE3A-03C118EDD6E9}"/>
              </a:ext>
            </a:extLst>
          </p:cNvPr>
          <p:cNvSpPr>
            <a:spLocks noGrp="1"/>
          </p:cNvSpPr>
          <p:nvPr>
            <p:ph type="title"/>
          </p:nvPr>
        </p:nvSpPr>
        <p:spPr>
          <a:xfrm>
            <a:off x="388495" y="18255"/>
            <a:ext cx="10515600" cy="1325563"/>
          </a:xfrm>
        </p:spPr>
        <p:txBody>
          <a:bodyPr>
            <a:normAutofit/>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Policy of ageing </a:t>
            </a:r>
            <a:endParaRPr lang="en-IN" sz="3200" dirty="0"/>
          </a:p>
        </p:txBody>
      </p:sp>
      <p:sp>
        <p:nvSpPr>
          <p:cNvPr id="3" name="Content Placeholder 2">
            <a:extLst>
              <a:ext uri="{FF2B5EF4-FFF2-40B4-BE49-F238E27FC236}">
                <a16:creationId xmlns:a16="http://schemas.microsoft.com/office/drawing/2014/main" id="{1DF6981A-0233-CE0C-324D-0C8DDD42DC12}"/>
              </a:ext>
            </a:extLst>
          </p:cNvPr>
          <p:cNvSpPr>
            <a:spLocks noGrp="1"/>
          </p:cNvSpPr>
          <p:nvPr>
            <p:ph idx="1"/>
          </p:nvPr>
        </p:nvSpPr>
        <p:spPr>
          <a:xfrm>
            <a:off x="4991724" y="1465860"/>
            <a:ext cx="6916711" cy="5392139"/>
          </a:xfrm>
        </p:spPr>
        <p:txBody>
          <a:bodyPr/>
          <a:lstStyle/>
          <a:p>
            <a:pPr marL="0" indent="0" algn="just">
              <a:lnSpc>
                <a:spcPct val="15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Healthy ageing program</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policy allows helping people to be more productive, socially active and connected for the long term.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By doing this program, the business entities of the UK can bring innovative products or services based on the business model.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will help people to get more motivated and remain efficient in managing all their daily activities. </a:t>
            </a:r>
          </a:p>
          <a:p>
            <a:pPr>
              <a:lnSpc>
                <a:spcPct val="150000"/>
              </a:lnSpc>
            </a:pPr>
            <a:endParaRPr lang="en-IN" dirty="0"/>
          </a:p>
        </p:txBody>
      </p:sp>
      <p:pic>
        <p:nvPicPr>
          <p:cNvPr id="4" name="Picture 3">
            <a:extLst>
              <a:ext uri="{FF2B5EF4-FFF2-40B4-BE49-F238E27FC236}">
                <a16:creationId xmlns:a16="http://schemas.microsoft.com/office/drawing/2014/main" id="{D680219E-1B05-1957-B7B2-7B3FAA0D0CF6}"/>
              </a:ext>
            </a:extLst>
          </p:cNvPr>
          <p:cNvPicPr>
            <a:picLocks noChangeAspect="1"/>
          </p:cNvPicPr>
          <p:nvPr/>
        </p:nvPicPr>
        <p:blipFill>
          <a:blip r:embed="rId3"/>
          <a:stretch>
            <a:fillRect/>
          </a:stretch>
        </p:blipFill>
        <p:spPr>
          <a:xfrm>
            <a:off x="283566" y="1343818"/>
            <a:ext cx="4543268" cy="4217533"/>
          </a:xfrm>
          <a:prstGeom prst="rect">
            <a:avLst/>
          </a:prstGeom>
        </p:spPr>
      </p:pic>
      <p:sp>
        <p:nvSpPr>
          <p:cNvPr id="6" name="TextBox 5">
            <a:extLst>
              <a:ext uri="{FF2B5EF4-FFF2-40B4-BE49-F238E27FC236}">
                <a16:creationId xmlns:a16="http://schemas.microsoft.com/office/drawing/2014/main" id="{CA1D1138-9D7F-77F9-3FE5-81A9B1600D72}"/>
              </a:ext>
            </a:extLst>
          </p:cNvPr>
          <p:cNvSpPr txBox="1"/>
          <p:nvPr/>
        </p:nvSpPr>
        <p:spPr>
          <a:xfrm>
            <a:off x="1387839" y="6123543"/>
            <a:ext cx="1780082"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71492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901B2-C504-98BA-DDF7-3915A968E64D}"/>
              </a:ext>
            </a:extLst>
          </p:cNvPr>
          <p:cNvSpPr>
            <a:spLocks noGrp="1"/>
          </p:cNvSpPr>
          <p:nvPr>
            <p:ph idx="1"/>
          </p:nvPr>
        </p:nvSpPr>
        <p:spPr>
          <a:xfrm>
            <a:off x="673308" y="1253331"/>
            <a:ext cx="6596921" cy="5586414"/>
          </a:xfrm>
        </p:spPr>
        <p:txBody>
          <a:bodyPr>
            <a:normAutofit/>
          </a:bodyPr>
          <a:lstStyle/>
          <a:p>
            <a:pPr marL="0" indent="0" algn="just">
              <a:lnSpc>
                <a:spcPct val="20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Ageing well policy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programme belongs to situations that encourage the well-being of older people. </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defines the clarity of the effectiveness of healthy life and eliminates the inequalities through population management in the UK. </a:t>
            </a:r>
          </a:p>
          <a:p>
            <a:pPr algn="just">
              <a:lnSpc>
                <a:spcPct val="20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policy is beneficial for older people to use all the social assets and health services for a better life (</a:t>
            </a:r>
            <a:r>
              <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Dalton, 2021)</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IN" dirty="0"/>
          </a:p>
        </p:txBody>
      </p:sp>
      <p:sp>
        <p:nvSpPr>
          <p:cNvPr id="4" name="Title 1">
            <a:extLst>
              <a:ext uri="{FF2B5EF4-FFF2-40B4-BE49-F238E27FC236}">
                <a16:creationId xmlns:a16="http://schemas.microsoft.com/office/drawing/2014/main" id="{BAC959B3-A667-D19C-815F-C1DC6055588A}"/>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C227D04-A5D4-8FDB-3E6B-98EDA1C5A725}"/>
              </a:ext>
            </a:extLst>
          </p:cNvPr>
          <p:cNvPicPr>
            <a:picLocks noChangeAspect="1"/>
          </p:cNvPicPr>
          <p:nvPr/>
        </p:nvPicPr>
        <p:blipFill>
          <a:blip r:embed="rId3"/>
          <a:stretch>
            <a:fillRect/>
          </a:stretch>
        </p:blipFill>
        <p:spPr>
          <a:xfrm>
            <a:off x="7722979" y="554637"/>
            <a:ext cx="3795713" cy="524281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6" name="TextBox 5">
            <a:extLst>
              <a:ext uri="{FF2B5EF4-FFF2-40B4-BE49-F238E27FC236}">
                <a16:creationId xmlns:a16="http://schemas.microsoft.com/office/drawing/2014/main" id="{26E4DB90-1EC4-D34A-3CFC-20530495BA7C}"/>
              </a:ext>
            </a:extLst>
          </p:cNvPr>
          <p:cNvSpPr txBox="1"/>
          <p:nvPr/>
        </p:nvSpPr>
        <p:spPr>
          <a:xfrm>
            <a:off x="9447552" y="6123543"/>
            <a:ext cx="170513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899222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90EBA-46FF-5CFC-E155-F1E5DA251878}"/>
              </a:ext>
            </a:extLst>
          </p:cNvPr>
          <p:cNvSpPr>
            <a:spLocks noGrp="1"/>
          </p:cNvSpPr>
          <p:nvPr>
            <p:ph type="title"/>
          </p:nvPr>
        </p:nvSpPr>
        <p:spPr>
          <a:xfrm>
            <a:off x="523406" y="0"/>
            <a:ext cx="10515600" cy="1325563"/>
          </a:xfrm>
        </p:spPr>
        <p:txBody>
          <a:bodyPr/>
          <a:lstStyle/>
          <a:p>
            <a: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t>Theories of ageing</a:t>
            </a:r>
            <a:br>
              <a:rPr lang="en-IN" sz="4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8D3C5780-96F7-0F99-37BB-5F7336664DF4}"/>
              </a:ext>
            </a:extLst>
          </p:cNvPr>
          <p:cNvSpPr>
            <a:spLocks noGrp="1"/>
          </p:cNvSpPr>
          <p:nvPr>
            <p:ph idx="1"/>
          </p:nvPr>
        </p:nvSpPr>
        <p:spPr>
          <a:xfrm>
            <a:off x="5306517" y="1325562"/>
            <a:ext cx="6661879" cy="5532437"/>
          </a:xfrm>
        </p:spPr>
        <p:txBody>
          <a:bodyPr>
            <a:normAutofit/>
          </a:bodyPr>
          <a:lstStyle/>
          <a:p>
            <a:pPr marL="0" indent="0" algn="just">
              <a:lnSpc>
                <a:spcPct val="15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Activity theory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theory suggests that aged people feel more comfortable when they interact with society.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makes them more active and prioritises the activities that help them to be happy.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focuses on the view that ageing is delayed and life is improved. This ageing theory builds a relationship between life satisfaction and different activity. </a:t>
            </a:r>
          </a:p>
          <a:p>
            <a:endParaRPr lang="en-IN" dirty="0"/>
          </a:p>
        </p:txBody>
      </p:sp>
      <p:pic>
        <p:nvPicPr>
          <p:cNvPr id="4" name="Picture 3">
            <a:extLst>
              <a:ext uri="{FF2B5EF4-FFF2-40B4-BE49-F238E27FC236}">
                <a16:creationId xmlns:a16="http://schemas.microsoft.com/office/drawing/2014/main" id="{4D62E30F-2BD3-F9F3-7F06-9992434B14DD}"/>
              </a:ext>
            </a:extLst>
          </p:cNvPr>
          <p:cNvPicPr>
            <a:picLocks noChangeAspect="1"/>
          </p:cNvPicPr>
          <p:nvPr/>
        </p:nvPicPr>
        <p:blipFill>
          <a:blip r:embed="rId3"/>
          <a:stretch>
            <a:fillRect/>
          </a:stretch>
        </p:blipFill>
        <p:spPr>
          <a:xfrm>
            <a:off x="-405984" y="1128010"/>
            <a:ext cx="5543033" cy="480809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a:extLst>
              <a:ext uri="{FF2B5EF4-FFF2-40B4-BE49-F238E27FC236}">
                <a16:creationId xmlns:a16="http://schemas.microsoft.com/office/drawing/2014/main" id="{D8CECD73-7BDB-56C0-BA9A-4BF5288D1A57}"/>
              </a:ext>
            </a:extLst>
          </p:cNvPr>
          <p:cNvSpPr txBox="1"/>
          <p:nvPr/>
        </p:nvSpPr>
        <p:spPr>
          <a:xfrm>
            <a:off x="1143000" y="6173749"/>
            <a:ext cx="2559570"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1829626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C9AEAA-9CC0-E220-EB74-8B5BCDFA9D9A}"/>
              </a:ext>
            </a:extLst>
          </p:cNvPr>
          <p:cNvSpPr>
            <a:spLocks noGrp="1"/>
          </p:cNvSpPr>
          <p:nvPr>
            <p:ph idx="1"/>
          </p:nvPr>
        </p:nvSpPr>
        <p:spPr>
          <a:xfrm>
            <a:off x="673308" y="1343817"/>
            <a:ext cx="6911715" cy="5495927"/>
          </a:xfrm>
        </p:spPr>
        <p:txBody>
          <a:bodyPr>
            <a:normAutofit/>
          </a:bodyPr>
          <a:lstStyle/>
          <a:p>
            <a:pPr marL="0" indent="0" algn="just">
              <a:lnSpc>
                <a:spcPct val="200000"/>
              </a:lnSpc>
              <a:spcAft>
                <a:spcPts val="800"/>
              </a:spcAft>
              <a:buNone/>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Disengagement theory</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theory responds to the context when an individual is looking for the limit as they are getting social pressures.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theory also mentioned that social interaction is getting lower for different social systems.  </a:t>
            </a:r>
          </a:p>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This is a natural phenomenon for older people to disconnect their relationships with the local community. </a:t>
            </a:r>
            <a:endParaRPr lang="en-IN" dirty="0"/>
          </a:p>
        </p:txBody>
      </p:sp>
      <p:sp>
        <p:nvSpPr>
          <p:cNvPr id="4" name="Title 1">
            <a:extLst>
              <a:ext uri="{FF2B5EF4-FFF2-40B4-BE49-F238E27FC236}">
                <a16:creationId xmlns:a16="http://schemas.microsoft.com/office/drawing/2014/main" id="{338C0C71-0894-93E3-8A66-69F094342E96}"/>
              </a:ext>
            </a:extLst>
          </p:cNvPr>
          <p:cNvSpPr txBox="1">
            <a:spLocks/>
          </p:cNvSpPr>
          <p:nvPr/>
        </p:nvSpPr>
        <p:spPr>
          <a:xfrm>
            <a:off x="673308" y="1825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err="1">
                <a:latin typeface="Times New Roman" panose="02020603050405020304" pitchFamily="18" charset="0"/>
                <a:cs typeface="Times New Roman" panose="02020603050405020304" pitchFamily="18" charset="0"/>
              </a:rPr>
              <a:t>Contd</a:t>
            </a:r>
            <a:r>
              <a:rPr lang="en-GB" sz="3200" b="1" dirty="0">
                <a:latin typeface="Times New Roman" panose="02020603050405020304" pitchFamily="18" charset="0"/>
                <a:cs typeface="Times New Roman" panose="02020603050405020304" pitchFamily="18" charset="0"/>
              </a:rPr>
              <a:t>…</a:t>
            </a:r>
            <a:endParaRPr lang="en-IN" sz="32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8FC66FB5-F6C5-C32F-0380-0FB1593348DA}"/>
              </a:ext>
            </a:extLst>
          </p:cNvPr>
          <p:cNvPicPr>
            <a:picLocks noChangeAspect="1"/>
          </p:cNvPicPr>
          <p:nvPr/>
        </p:nvPicPr>
        <p:blipFill>
          <a:blip r:embed="rId3"/>
          <a:stretch>
            <a:fillRect/>
          </a:stretch>
        </p:blipFill>
        <p:spPr>
          <a:xfrm>
            <a:off x="7854845" y="985603"/>
            <a:ext cx="3663847" cy="488679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4AFB2C58-17D2-1F40-DA7E-88EC73198747}"/>
              </a:ext>
            </a:extLst>
          </p:cNvPr>
          <p:cNvSpPr txBox="1"/>
          <p:nvPr/>
        </p:nvSpPr>
        <p:spPr>
          <a:xfrm>
            <a:off x="9371351" y="6265949"/>
            <a:ext cx="214734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Dalton, 2021)</a:t>
            </a:r>
            <a:endParaRPr lang="en-IN" dirty="0"/>
          </a:p>
        </p:txBody>
      </p:sp>
    </p:spTree>
    <p:extLst>
      <p:ext uri="{BB962C8B-B14F-4D97-AF65-F5344CB8AC3E}">
        <p14:creationId xmlns:p14="http://schemas.microsoft.com/office/powerpoint/2010/main" val="4222014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8353C-B32C-4B4F-9178-791DFA1E5A5E}"/>
              </a:ext>
            </a:extLst>
          </p:cNvPr>
          <p:cNvSpPr>
            <a:spLocks noGrp="1"/>
          </p:cNvSpPr>
          <p:nvPr>
            <p:ph type="ctrTitle"/>
          </p:nvPr>
        </p:nvSpPr>
        <p:spPr>
          <a:xfrm>
            <a:off x="0" y="182880"/>
            <a:ext cx="5026925" cy="1105469"/>
          </a:xfrm>
        </p:spPr>
        <p:txBody>
          <a:bodyPr>
            <a:normAutofit/>
          </a:bodyPr>
          <a:lstStyle/>
          <a:p>
            <a:r>
              <a:rPr lang="en-IN" sz="3200" b="1" dirty="0">
                <a:latin typeface="Times New Roman" panose="02020603050405020304" pitchFamily="18" charset="0"/>
                <a:cs typeface="Times New Roman" panose="02020603050405020304" pitchFamily="18" charset="0"/>
              </a:rPr>
              <a:t>Various models </a:t>
            </a:r>
            <a:br>
              <a:rPr lang="en-US" sz="3200" b="1"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9239181-5B9F-430C-A2FB-34C18FDF2E58}"/>
              </a:ext>
            </a:extLst>
          </p:cNvPr>
          <p:cNvSpPr>
            <a:spLocks noGrp="1"/>
          </p:cNvSpPr>
          <p:nvPr>
            <p:ph type="subTitle" idx="1"/>
          </p:nvPr>
        </p:nvSpPr>
        <p:spPr>
          <a:xfrm>
            <a:off x="5243615" y="1049311"/>
            <a:ext cx="6949440" cy="4551389"/>
          </a:xfrm>
        </p:spPr>
        <p:txBody>
          <a:bodyPr>
            <a:normAutofit fontScale="92500" lnSpcReduction="10000"/>
          </a:bodyPr>
          <a:lstStyle/>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Living wills are prepared for several reasons at the last stage of the human age. </a:t>
            </a: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This further helps in avoiding conflicts or disagreements among the family members. </a:t>
            </a: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algn="just"/>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After the schedule is designed, one can undergo medical treatment to avoid unnecessary suffering.</a:t>
            </a: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6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600" dirty="0">
                <a:latin typeface="Times New Roman" panose="02020603050405020304" pitchFamily="18" charset="0"/>
                <a:cs typeface="Times New Roman" panose="02020603050405020304" pitchFamily="18" charset="0"/>
              </a:rPr>
              <a:t>This model includes the decision based on medical decisions like pain management as well as organ donation.</a:t>
            </a:r>
          </a:p>
          <a:p>
            <a:pPr marL="342900" indent="-342900" algn="jus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43B867-D905-40A6-9A07-7963C4C3528A}"/>
              </a:ext>
            </a:extLst>
          </p:cNvPr>
          <p:cNvPicPr>
            <a:picLocks noChangeAspect="1"/>
          </p:cNvPicPr>
          <p:nvPr/>
        </p:nvPicPr>
        <p:blipFill>
          <a:blip r:embed="rId3"/>
          <a:stretch>
            <a:fillRect/>
          </a:stretch>
        </p:blipFill>
        <p:spPr>
          <a:xfrm>
            <a:off x="207388" y="914400"/>
            <a:ext cx="5026925" cy="5417819"/>
          </a:xfrm>
          <a:prstGeom prst="rect">
            <a:avLst/>
          </a:prstGeom>
        </p:spPr>
      </p:pic>
      <p:sp>
        <p:nvSpPr>
          <p:cNvPr id="5" name="Rectangle 4">
            <a:extLst>
              <a:ext uri="{FF2B5EF4-FFF2-40B4-BE49-F238E27FC236}">
                <a16:creationId xmlns:a16="http://schemas.microsoft.com/office/drawing/2014/main" id="{BE05F4C9-7FE9-4BC0-88E3-6E4C46E44262}"/>
              </a:ext>
            </a:extLst>
          </p:cNvPr>
          <p:cNvSpPr/>
          <p:nvPr/>
        </p:nvSpPr>
        <p:spPr>
          <a:xfrm>
            <a:off x="1937045" y="630578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90824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7E02C-4EBB-4057-878D-D696E7626E60}"/>
              </a:ext>
            </a:extLst>
          </p:cNvPr>
          <p:cNvSpPr>
            <a:spLocks noGrp="1"/>
          </p:cNvSpPr>
          <p:nvPr>
            <p:ph type="ctrTitle"/>
          </p:nvPr>
        </p:nvSpPr>
        <p:spPr>
          <a:xfrm>
            <a:off x="0" y="1"/>
            <a:ext cx="2956560" cy="960120"/>
          </a:xfrm>
        </p:spPr>
        <p:txBody>
          <a:bodyPr>
            <a:normAutofit/>
          </a:bodyPr>
          <a:lstStyle/>
          <a:p>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p>
        </p:txBody>
      </p:sp>
      <p:sp>
        <p:nvSpPr>
          <p:cNvPr id="3" name="Subtitle 2">
            <a:extLst>
              <a:ext uri="{FF2B5EF4-FFF2-40B4-BE49-F238E27FC236}">
                <a16:creationId xmlns:a16="http://schemas.microsoft.com/office/drawing/2014/main" id="{03D33D4F-0F30-4EA6-BAB1-CB9645BA0542}"/>
              </a:ext>
            </a:extLst>
          </p:cNvPr>
          <p:cNvSpPr>
            <a:spLocks noGrp="1"/>
          </p:cNvSpPr>
          <p:nvPr>
            <p:ph type="subTitle" idx="1"/>
          </p:nvPr>
        </p:nvSpPr>
        <p:spPr>
          <a:xfrm>
            <a:off x="269823" y="1623060"/>
            <a:ext cx="6985416" cy="4343400"/>
          </a:xfrm>
        </p:spPr>
        <p:txBody>
          <a:bodyPr>
            <a:normAutofit/>
          </a:bodyPr>
          <a:lstStyle/>
          <a:p>
            <a:pPr marL="342900" indent="-342900" algn="just">
              <a:buFont typeface="Arial" panose="020B0604020202020204" pitchFamily="34" charset="0"/>
              <a:buChar char="•"/>
            </a:pPr>
            <a:r>
              <a:rPr lang="en-IN" sz="1800" b="1" dirty="0">
                <a:latin typeface="Times New Roman" panose="02020603050405020304" pitchFamily="18" charset="0"/>
                <a:cs typeface="Times New Roman" panose="02020603050405020304" pitchFamily="18" charset="0"/>
              </a:rPr>
              <a:t>Types of end-of-life care decisions in the living will</a:t>
            </a:r>
          </a:p>
          <a:p>
            <a:pPr marL="342900" indent="-342900" algn="just">
              <a:buFont typeface="Arial" panose="020B0604020202020204" pitchFamily="34" charset="0"/>
              <a:buChar char="•"/>
            </a:pPr>
            <a:endParaRPr lang="en-IN" sz="1800" b="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1800" b="1" u="sng" dirty="0">
                <a:latin typeface="Times New Roman" panose="02020603050405020304" pitchFamily="18" charset="0"/>
                <a:cs typeface="Times New Roman" panose="02020603050405020304" pitchFamily="18" charset="0"/>
              </a:rPr>
              <a:t>Cardiopulmonary resuscitation (CPR)</a:t>
            </a:r>
          </a:p>
          <a:p>
            <a:pPr marL="342900" indent="-342900" algn="just">
              <a:buFont typeface="Wingdings" panose="05000000000000000000" pitchFamily="2" charset="2"/>
              <a:buChar char="§"/>
            </a:pPr>
            <a:endParaRPr lang="en-US" sz="1800" b="1" u="sng" dirty="0">
              <a:latin typeface="Times New Roman" panose="02020603050405020304" pitchFamily="18" charset="0"/>
              <a:cs typeface="Times New Roman" panose="02020603050405020304" pitchFamily="18" charset="0"/>
            </a:endParaRPr>
          </a:p>
          <a:p>
            <a:pPr algn="just"/>
            <a:r>
              <a:rPr lang="en-US" sz="1800" dirty="0">
                <a:latin typeface="Times New Roman" panose="02020603050405020304" pitchFamily="18" charset="0"/>
                <a:cs typeface="Times New Roman" panose="02020603050405020304" pitchFamily="18" charset="0"/>
              </a:rPr>
              <a:t>Cardiopulmonary resuscitation or CPR is a treatment</a:t>
            </a:r>
          </a:p>
          <a:p>
            <a:pPr algn="just"/>
            <a:r>
              <a:rPr lang="en-US" sz="1800" dirty="0">
                <a:latin typeface="Times New Roman" panose="02020603050405020304" pitchFamily="18" charset="0"/>
                <a:cs typeface="Times New Roman" panose="02020603050405020304" pitchFamily="18" charset="0"/>
              </a:rPr>
              <a:t> </a:t>
            </a:r>
            <a:endParaRPr lang="en-US" sz="1800" b="1" u="sng"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r>
              <a:rPr lang="en-US" sz="1800" b="1" u="sng" dirty="0">
                <a:latin typeface="Times New Roman" panose="02020603050405020304" pitchFamily="18" charset="0"/>
                <a:cs typeface="Times New Roman" panose="02020603050405020304" pitchFamily="18" charset="0"/>
              </a:rPr>
              <a:t>Mechanical ventilation</a:t>
            </a:r>
            <a:r>
              <a:rPr lang="en-US" sz="1800" u="sng" dirty="0">
                <a:latin typeface="Times New Roman" panose="02020603050405020304" pitchFamily="18" charset="0"/>
                <a:cs typeface="Times New Roman" panose="02020603050405020304" pitchFamily="18" charset="0"/>
              </a:rPr>
              <a:t> </a:t>
            </a:r>
          </a:p>
          <a:p>
            <a:pPr marL="342900" indent="-342900" algn="just">
              <a:buFont typeface="Wingdings" panose="05000000000000000000" pitchFamily="2" charset="2"/>
              <a:buChar char="§"/>
            </a:pPr>
            <a:endParaRPr lang="en-US" sz="1800" u="sng"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800" dirty="0">
                <a:latin typeface="Times New Roman" panose="02020603050405020304" pitchFamily="18" charset="0"/>
                <a:cs typeface="Times New Roman" panose="02020603050405020304" pitchFamily="18" charset="0"/>
              </a:rPr>
              <a:t>Mechanical ventilation is the process that takes over breathing during the time one is unable to breathe on their own.</a:t>
            </a:r>
          </a:p>
          <a:p>
            <a:pPr marL="342900" indent="-342900" algn="just">
              <a:buFont typeface="Wingdings" panose="05000000000000000000" pitchFamily="2" charset="2"/>
              <a:buChar char="§"/>
            </a:pPr>
            <a:endParaRPr lang="en-US"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b="1" dirty="0">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
            </a:pPr>
            <a:endParaRPr lang="en-IN" sz="18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4459A51-2276-45E9-A532-23249F7CD918}"/>
              </a:ext>
            </a:extLst>
          </p:cNvPr>
          <p:cNvPicPr>
            <a:picLocks noChangeAspect="1"/>
          </p:cNvPicPr>
          <p:nvPr/>
        </p:nvPicPr>
        <p:blipFill>
          <a:blip r:embed="rId3"/>
          <a:stretch>
            <a:fillRect/>
          </a:stretch>
        </p:blipFill>
        <p:spPr>
          <a:xfrm>
            <a:off x="7452360" y="443032"/>
            <a:ext cx="4739640" cy="5338762"/>
          </a:xfrm>
          <a:prstGeom prst="rect">
            <a:avLst/>
          </a:prstGeom>
        </p:spPr>
      </p:pic>
      <p:sp>
        <p:nvSpPr>
          <p:cNvPr id="5" name="Rectangle 4">
            <a:extLst>
              <a:ext uri="{FF2B5EF4-FFF2-40B4-BE49-F238E27FC236}">
                <a16:creationId xmlns:a16="http://schemas.microsoft.com/office/drawing/2014/main" id="{1F1AF0B9-EAAC-44C1-A5CD-0FCF2193B6E9}"/>
              </a:ext>
            </a:extLst>
          </p:cNvPr>
          <p:cNvSpPr/>
          <p:nvPr/>
        </p:nvSpPr>
        <p:spPr>
          <a:xfrm>
            <a:off x="8636599" y="5781794"/>
            <a:ext cx="2371162"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 </a:t>
            </a:r>
            <a:r>
              <a:rPr lang="en-GB" dirty="0">
                <a:latin typeface="Times New Roman" panose="02020603050405020304" pitchFamily="18" charset="0"/>
                <a:ea typeface="Calibri" panose="020F0502020204030204" pitchFamily="34" charset="0"/>
              </a:rPr>
              <a:t>(england.nhs.uk, 2023)</a:t>
            </a:r>
            <a:endParaRPr lang="en-IN" dirty="0"/>
          </a:p>
        </p:txBody>
      </p:sp>
    </p:spTree>
    <p:extLst>
      <p:ext uri="{BB962C8B-B14F-4D97-AF65-F5344CB8AC3E}">
        <p14:creationId xmlns:p14="http://schemas.microsoft.com/office/powerpoint/2010/main" val="3745212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5517C4-BDD1-4B34-A7AE-D9A44BA1E3F0}"/>
              </a:ext>
            </a:extLst>
          </p:cNvPr>
          <p:cNvSpPr/>
          <p:nvPr/>
        </p:nvSpPr>
        <p:spPr>
          <a:xfrm>
            <a:off x="6616066" y="1208656"/>
            <a:ext cx="5417820" cy="3562770"/>
          </a:xfrm>
          <a:prstGeom prst="rect">
            <a:avLst/>
          </a:prstGeom>
        </p:spPr>
        <p:txBody>
          <a:bodyPr wrap="square">
            <a:spAutoFit/>
          </a:bodyPr>
          <a:lstStyle/>
          <a:p>
            <a:pPr marL="285750" indent="-285750" algn="just">
              <a:lnSpc>
                <a:spcPct val="200000"/>
              </a:lnSpc>
              <a:spcBef>
                <a:spcPts val="200"/>
              </a:spcBef>
              <a:buFont typeface="Arial" panose="020B0604020202020204" pitchFamily="34" charset="0"/>
              <a:buChar char="•"/>
            </a:pPr>
            <a:r>
              <a:rPr lang="en-US" b="1" i="1" u="sng" dirty="0">
                <a:latin typeface="Times New Roman" panose="02020603050405020304" pitchFamily="18" charset="0"/>
                <a:ea typeface="Times New Roman" panose="02020603050405020304" pitchFamily="18" charset="0"/>
                <a:cs typeface="Times New Roman" panose="02020603050405020304" pitchFamily="18" charset="0"/>
              </a:rPr>
              <a:t>DNR’s Model</a:t>
            </a:r>
          </a:p>
          <a:p>
            <a:pPr marL="285750" indent="-285750" algn="just">
              <a:lnSpc>
                <a:spcPct val="200000"/>
              </a:lnSpc>
              <a:spcBef>
                <a:spcPts val="200"/>
              </a:spcBef>
              <a:buFont typeface="Arial" panose="020B0604020202020204" pitchFamily="34" charset="0"/>
              <a:buChar char="•"/>
            </a:pPr>
            <a:endParaRPr lang="en-US" b="1" i="1" u="sng"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
            </a:pPr>
            <a:r>
              <a:rPr lang="en-US" dirty="0">
                <a:latin typeface="Times New Roman" panose="02020603050405020304" pitchFamily="18" charset="0"/>
                <a:ea typeface="Calibri" panose="020F0502020204030204" pitchFamily="34" charset="0"/>
                <a:cs typeface="Times New Roman" panose="02020603050405020304" pitchFamily="18" charset="0"/>
              </a:rPr>
              <a:t>The DNR model stands for </a:t>
            </a:r>
            <a:r>
              <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Do-Not-Resuscitate. </a:t>
            </a:r>
          </a:p>
          <a:p>
            <a:pPr marL="285750" indent="-285750" algn="just">
              <a:lnSpc>
                <a:spcPct val="200000"/>
              </a:lnSpc>
              <a:spcAft>
                <a:spcPts val="800"/>
              </a:spcAft>
              <a:buFont typeface="Wingdings" panose="05000000000000000000" pitchFamily="2" charset="2"/>
              <a:buChar char="§"/>
            </a:pPr>
            <a:endPar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
            </a:pPr>
            <a:r>
              <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patient autonomy principles state that competent patients.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EA35A673-8854-4518-94CD-5D15D4572ABF}"/>
              </a:ext>
            </a:extLst>
          </p:cNvPr>
          <p:cNvSpPr/>
          <p:nvPr/>
        </p:nvSpPr>
        <p:spPr>
          <a:xfrm>
            <a:off x="297180" y="362647"/>
            <a:ext cx="2423160" cy="584775"/>
          </a:xfrm>
          <a:prstGeom prst="rect">
            <a:avLst/>
          </a:prstGeom>
        </p:spPr>
        <p:txBody>
          <a:bodyPr wrap="square">
            <a:spAutoFit/>
          </a:bodyPr>
          <a:lstStyle/>
          <a:p>
            <a:r>
              <a:rPr lang="en-US" sz="3200" b="1" dirty="0" err="1">
                <a:latin typeface="Times New Roman" panose="02020603050405020304" pitchFamily="18" charset="0"/>
                <a:cs typeface="Times New Roman" panose="02020603050405020304" pitchFamily="18" charset="0"/>
              </a:rPr>
              <a:t>Contd</a:t>
            </a:r>
            <a:r>
              <a:rPr lang="en-US" sz="3200" b="1" dirty="0">
                <a:latin typeface="Times New Roman" panose="02020603050405020304" pitchFamily="18" charset="0"/>
                <a:cs typeface="Times New Roman" panose="02020603050405020304" pitchFamily="18" charset="0"/>
              </a:rPr>
              <a:t>…</a:t>
            </a:r>
            <a:endParaRPr lang="en-US" sz="3200" dirty="0"/>
          </a:p>
        </p:txBody>
      </p:sp>
      <p:pic>
        <p:nvPicPr>
          <p:cNvPr id="4" name="Picture 3">
            <a:extLst>
              <a:ext uri="{FF2B5EF4-FFF2-40B4-BE49-F238E27FC236}">
                <a16:creationId xmlns:a16="http://schemas.microsoft.com/office/drawing/2014/main" id="{F7C85983-F321-465E-ADDB-964822D1D71D}"/>
              </a:ext>
            </a:extLst>
          </p:cNvPr>
          <p:cNvPicPr>
            <a:picLocks noChangeAspect="1"/>
          </p:cNvPicPr>
          <p:nvPr/>
        </p:nvPicPr>
        <p:blipFill>
          <a:blip r:embed="rId3"/>
          <a:stretch>
            <a:fillRect/>
          </a:stretch>
        </p:blipFill>
        <p:spPr>
          <a:xfrm>
            <a:off x="525907" y="1175770"/>
            <a:ext cx="5695950" cy="5329237"/>
          </a:xfrm>
          <a:prstGeom prst="rect">
            <a:avLst/>
          </a:prstGeom>
        </p:spPr>
      </p:pic>
      <p:sp>
        <p:nvSpPr>
          <p:cNvPr id="5" name="Rectangle 4">
            <a:extLst>
              <a:ext uri="{FF2B5EF4-FFF2-40B4-BE49-F238E27FC236}">
                <a16:creationId xmlns:a16="http://schemas.microsoft.com/office/drawing/2014/main" id="{7AAF46E3-4588-4F81-A308-F19F04E41FEC}"/>
              </a:ext>
            </a:extLst>
          </p:cNvPr>
          <p:cNvSpPr/>
          <p:nvPr/>
        </p:nvSpPr>
        <p:spPr>
          <a:xfrm>
            <a:off x="2425185" y="648866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183867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08283-E1B1-4992-96E2-B3B9D862DB30}"/>
              </a:ext>
            </a:extLst>
          </p:cNvPr>
          <p:cNvSpPr>
            <a:spLocks noGrp="1"/>
          </p:cNvSpPr>
          <p:nvPr>
            <p:ph type="ctrTitle"/>
          </p:nvPr>
        </p:nvSpPr>
        <p:spPr>
          <a:xfrm>
            <a:off x="0" y="0"/>
            <a:ext cx="4328160" cy="1155383"/>
          </a:xfrm>
        </p:spPr>
        <p:txBody>
          <a:bodyPr>
            <a:normAutofit/>
          </a:bodyPr>
          <a:lstStyle/>
          <a:p>
            <a:r>
              <a:rPr lang="en-US" sz="3200" b="1" dirty="0">
                <a:latin typeface="Times New Roman" panose="02020603050405020304" pitchFamily="18" charset="0"/>
                <a:cs typeface="Times New Roman" panose="02020603050405020304" pitchFamily="18" charset="0"/>
              </a:rPr>
              <a:t>Euthanasia</a:t>
            </a: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F0167BB-E9B2-4E37-8178-A506B7F181E0}"/>
              </a:ext>
            </a:extLst>
          </p:cNvPr>
          <p:cNvSpPr>
            <a:spLocks noGrp="1"/>
          </p:cNvSpPr>
          <p:nvPr>
            <p:ph type="subTitle" idx="1"/>
          </p:nvPr>
        </p:nvSpPr>
        <p:spPr>
          <a:xfrm>
            <a:off x="0" y="1681798"/>
            <a:ext cx="6858000" cy="4238942"/>
          </a:xfrm>
        </p:spPr>
        <p:txBody>
          <a:bodyPr>
            <a:normAutofit fontScale="92500" lnSpcReduction="20000"/>
          </a:bodyPr>
          <a:lstStyle/>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Euthanasia is defined as deliberately ending someone's life at a point in time, to relieve suffering from serious issues. </a:t>
            </a: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This is also known as </a:t>
            </a:r>
            <a:r>
              <a:rPr lang="en-US" sz="1800" dirty="0">
                <a:latin typeface="Times New Roman" panose="02020603050405020304" pitchFamily="18" charset="0"/>
                <a:cs typeface="Times New Roman" panose="02020603050405020304" pitchFamily="18" charset="0"/>
              </a:rPr>
              <a:t>mercy killing as the patients are killed because they don’t want to live.</a:t>
            </a: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Some say it helps in providing relief from pain. </a:t>
            </a: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In contrast, a section of people thinks this is unethical as death is not considered as the path of relief </a:t>
            </a: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24EDEC8-C0B6-4F9A-A018-ECAE65F38367}"/>
              </a:ext>
            </a:extLst>
          </p:cNvPr>
          <p:cNvPicPr>
            <a:picLocks noChangeAspect="1"/>
          </p:cNvPicPr>
          <p:nvPr/>
        </p:nvPicPr>
        <p:blipFill>
          <a:blip r:embed="rId3"/>
          <a:stretch>
            <a:fillRect/>
          </a:stretch>
        </p:blipFill>
        <p:spPr>
          <a:xfrm>
            <a:off x="6924207" y="577691"/>
            <a:ext cx="5334000" cy="5324475"/>
          </a:xfrm>
          <a:prstGeom prst="rect">
            <a:avLst/>
          </a:prstGeom>
        </p:spPr>
      </p:pic>
      <p:sp>
        <p:nvSpPr>
          <p:cNvPr id="5" name="Rectangle 4">
            <a:extLst>
              <a:ext uri="{FF2B5EF4-FFF2-40B4-BE49-F238E27FC236}">
                <a16:creationId xmlns:a16="http://schemas.microsoft.com/office/drawing/2014/main" id="{A848FB89-2BBF-411C-B343-1B3893A01380}"/>
              </a:ext>
            </a:extLst>
          </p:cNvPr>
          <p:cNvSpPr/>
          <p:nvPr/>
        </p:nvSpPr>
        <p:spPr>
          <a:xfrm>
            <a:off x="8734664" y="6151014"/>
            <a:ext cx="1300356"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Bell, 2022)</a:t>
            </a:r>
            <a:endParaRPr lang="en-IN" dirty="0"/>
          </a:p>
        </p:txBody>
      </p:sp>
    </p:spTree>
    <p:extLst>
      <p:ext uri="{BB962C8B-B14F-4D97-AF65-F5344CB8AC3E}">
        <p14:creationId xmlns:p14="http://schemas.microsoft.com/office/powerpoint/2010/main" val="2546479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2585" y="272534"/>
            <a:ext cx="5260351" cy="584775"/>
          </a:xfrm>
          <a:prstGeom prst="rect">
            <a:avLst/>
          </a:prstGeom>
        </p:spPr>
        <p:txBody>
          <a:bodyPr wrap="none">
            <a:spAutoFit/>
          </a:bodyPr>
          <a:lstStyle/>
          <a:p>
            <a:pPr algn="just">
              <a:defRPr/>
            </a:pPr>
            <a:r>
              <a:rPr lang="en-IN" sz="3200" b="1" dirty="0">
                <a:latin typeface="Times New Roman" panose="02020603050405020304" pitchFamily="18" charset="0"/>
                <a:cs typeface="Times New Roman" panose="02020603050405020304" pitchFamily="18" charset="0"/>
              </a:rPr>
              <a:t>Pros and Cons of Euthanasia</a:t>
            </a:r>
          </a:p>
        </p:txBody>
      </p:sp>
      <p:sp>
        <p:nvSpPr>
          <p:cNvPr id="3" name="Rectangle 2"/>
          <p:cNvSpPr/>
          <p:nvPr/>
        </p:nvSpPr>
        <p:spPr>
          <a:xfrm>
            <a:off x="5471160" y="1335316"/>
            <a:ext cx="6096000" cy="1754326"/>
          </a:xfrm>
          <a:prstGeom prst="rect">
            <a:avLst/>
          </a:prstGeom>
        </p:spPr>
        <p:txBody>
          <a:bodyPr>
            <a:spAutoFit/>
          </a:bodyPr>
          <a:lstStyle/>
          <a:p>
            <a:pPr algn="just"/>
            <a:r>
              <a:rPr lang="en-IN" b="1" dirty="0">
                <a:latin typeface="Times New Roman" panose="02020603050405020304" pitchFamily="18" charset="0"/>
                <a:cs typeface="Times New Roman" panose="02020603050405020304" pitchFamily="18" charset="0"/>
              </a:rPr>
              <a:t>Pros of Euthanasia</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There are various arguments surrounding the legalisation of euthanasia. </a:t>
            </a:r>
          </a:p>
          <a:p>
            <a:pPr algn="just"/>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It can be observed on the brighter side as it can help in reducing the pain and suffering of the patients. </a:t>
            </a:r>
            <a:endParaRPr lang="en-US" dirty="0"/>
          </a:p>
        </p:txBody>
      </p:sp>
      <p:sp>
        <p:nvSpPr>
          <p:cNvPr id="4" name="Rectangle 3"/>
          <p:cNvSpPr/>
          <p:nvPr/>
        </p:nvSpPr>
        <p:spPr>
          <a:xfrm>
            <a:off x="5471160" y="3619976"/>
            <a:ext cx="6096000" cy="1754326"/>
          </a:xfrm>
          <a:prstGeom prst="rect">
            <a:avLst/>
          </a:prstGeom>
        </p:spPr>
        <p:txBody>
          <a:bodyPr>
            <a:spAutoFit/>
          </a:bodyPr>
          <a:lstStyle/>
          <a:p>
            <a:pPr algn="just"/>
            <a:r>
              <a:rPr lang="en-IN" b="1" dirty="0">
                <a:latin typeface="Times New Roman" panose="02020603050405020304" pitchFamily="18" charset="0"/>
                <a:cs typeface="Times New Roman" panose="02020603050405020304" pitchFamily="18" charset="0"/>
              </a:rPr>
              <a:t>Cons of Euthanasia</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Family members of the patients who are terminally ill, sign contracts with the hospital for implementing euthanasia.</a:t>
            </a:r>
          </a:p>
          <a:p>
            <a:pPr algn="just"/>
            <a:endParaRPr lang="en-IN"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This is illegal as it can be meant for personal gains like acquiring wealth and properties. </a:t>
            </a:r>
            <a:endParaRPr lang="en-US" dirty="0"/>
          </a:p>
        </p:txBody>
      </p:sp>
      <p:pic>
        <p:nvPicPr>
          <p:cNvPr id="2050" name="Picture 2" descr="Euthanasia : Pros and Cons by Niamh Webb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585" y="1737360"/>
            <a:ext cx="4566241" cy="3124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4AFB2C58-17D2-1F40-DA7E-88EC73198747}"/>
              </a:ext>
            </a:extLst>
          </p:cNvPr>
          <p:cNvSpPr txBox="1"/>
          <p:nvPr/>
        </p:nvSpPr>
        <p:spPr>
          <a:xfrm>
            <a:off x="1612034" y="5004970"/>
            <a:ext cx="2147341" cy="369332"/>
          </a:xfrm>
          <a:prstGeom prst="rect">
            <a:avLst/>
          </a:prstGeom>
          <a:noFill/>
        </p:spPr>
        <p:txBody>
          <a:bodyPr wrap="square">
            <a:spAutoFit/>
          </a:bodyPr>
          <a:lstStyle/>
          <a:p>
            <a:r>
              <a:rPr lang="en-IN" sz="1800" dirty="0">
                <a:effectLst/>
                <a:latin typeface="Times New Roman" panose="02020603050405020304" pitchFamily="18" charset="0"/>
                <a:ea typeface="Calibri" panose="020F0502020204030204" pitchFamily="34" charset="0"/>
              </a:rPr>
              <a:t>(</a:t>
            </a:r>
            <a:r>
              <a:rPr lang="en-IN" sz="1800" dirty="0">
                <a:solidFill>
                  <a:srgbClr val="000000"/>
                </a:solidFill>
                <a:effectLst/>
                <a:latin typeface="Times New Roman" panose="02020603050405020304" pitchFamily="18" charset="0"/>
                <a:ea typeface="Calibri" panose="020F0502020204030204" pitchFamily="34" charset="0"/>
              </a:rPr>
              <a:t>Dalton, 2021)</a:t>
            </a:r>
            <a:endParaRPr lang="en-IN" dirty="0"/>
          </a:p>
        </p:txBody>
      </p:sp>
    </p:spTree>
    <p:extLst>
      <p:ext uri="{BB962C8B-B14F-4D97-AF65-F5344CB8AC3E}">
        <p14:creationId xmlns:p14="http://schemas.microsoft.com/office/powerpoint/2010/main" val="412570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39B8-2B73-4C2E-80B1-BF07B964EAF8}"/>
              </a:ext>
            </a:extLst>
          </p:cNvPr>
          <p:cNvSpPr>
            <a:spLocks noGrp="1"/>
          </p:cNvSpPr>
          <p:nvPr>
            <p:ph type="ctrTitle"/>
          </p:nvPr>
        </p:nvSpPr>
        <p:spPr>
          <a:xfrm>
            <a:off x="0" y="0"/>
            <a:ext cx="5539740" cy="1165859"/>
          </a:xfrm>
        </p:spPr>
        <p:txBody>
          <a:bodyPr>
            <a:normAutofit/>
          </a:bodyPr>
          <a:lstStyle/>
          <a:p>
            <a:r>
              <a:rPr lang="en-US" sz="3600" b="1" dirty="0">
                <a:latin typeface="Times New Roman" panose="02020603050405020304" pitchFamily="18" charset="0"/>
                <a:cs typeface="Times New Roman" panose="02020603050405020304" pitchFamily="18" charset="0"/>
              </a:rPr>
              <a:t>Conclusion </a:t>
            </a:r>
          </a:p>
        </p:txBody>
      </p:sp>
      <p:sp>
        <p:nvSpPr>
          <p:cNvPr id="3" name="Subtitle 2">
            <a:extLst>
              <a:ext uri="{FF2B5EF4-FFF2-40B4-BE49-F238E27FC236}">
                <a16:creationId xmlns:a16="http://schemas.microsoft.com/office/drawing/2014/main" id="{CC647568-4F29-42F1-B069-5E3FE93FD883}"/>
              </a:ext>
            </a:extLst>
          </p:cNvPr>
          <p:cNvSpPr>
            <a:spLocks noGrp="1"/>
          </p:cNvSpPr>
          <p:nvPr>
            <p:ph type="subTitle" idx="1"/>
          </p:nvPr>
        </p:nvSpPr>
        <p:spPr>
          <a:xfrm>
            <a:off x="6126479" y="1291589"/>
            <a:ext cx="6202680" cy="5166360"/>
          </a:xfrm>
        </p:spPr>
        <p:txBody>
          <a:bodyPr>
            <a:normAutofit/>
          </a:bodyPr>
          <a:lstStyle/>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The report has outlined the definition of the end of life care.</a:t>
            </a: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Furthermore, the gap between the need and availability of end-of-life care has been elaborated on in the report.</a:t>
            </a: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1800" dirty="0">
                <a:latin typeface="Times New Roman" panose="02020603050405020304" pitchFamily="18" charset="0"/>
                <a:cs typeface="Times New Roman" panose="02020603050405020304" pitchFamily="18" charset="0"/>
              </a:rPr>
              <a:t>Moreover, the report covers a brief discussion on euthanasia with the arguments for and against it. </a:t>
            </a:r>
            <a:endParaRPr lang="en-US"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18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7F967EC-EEBC-48AB-AB28-7223B99CA9A6}"/>
              </a:ext>
            </a:extLst>
          </p:cNvPr>
          <p:cNvPicPr>
            <a:picLocks noChangeAspect="1"/>
          </p:cNvPicPr>
          <p:nvPr/>
        </p:nvPicPr>
        <p:blipFill>
          <a:blip r:embed="rId3"/>
          <a:stretch>
            <a:fillRect/>
          </a:stretch>
        </p:blipFill>
        <p:spPr>
          <a:xfrm>
            <a:off x="401362" y="1165859"/>
            <a:ext cx="5539740" cy="5417820"/>
          </a:xfrm>
          <a:prstGeom prst="rect">
            <a:avLst/>
          </a:prstGeom>
        </p:spPr>
      </p:pic>
      <p:sp>
        <p:nvSpPr>
          <p:cNvPr id="5" name="Rectangle 4">
            <a:extLst>
              <a:ext uri="{FF2B5EF4-FFF2-40B4-BE49-F238E27FC236}">
                <a16:creationId xmlns:a16="http://schemas.microsoft.com/office/drawing/2014/main" id="{256860D6-FB4D-4647-944D-10AB8103CC9C}"/>
              </a:ext>
            </a:extLst>
          </p:cNvPr>
          <p:cNvSpPr/>
          <p:nvPr/>
        </p:nvSpPr>
        <p:spPr>
          <a:xfrm>
            <a:off x="2387427" y="6488668"/>
            <a:ext cx="1567609"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a:t>
            </a:r>
            <a:r>
              <a:rPr lang="en-IN" dirty="0">
                <a:solidFill>
                  <a:srgbClr val="000000"/>
                </a:solidFill>
                <a:latin typeface="Times New Roman" panose="02020603050405020304" pitchFamily="18" charset="0"/>
                <a:ea typeface="Calibri" panose="020F0502020204030204" pitchFamily="34" charset="0"/>
              </a:rPr>
              <a:t>Walker, 2019)</a:t>
            </a:r>
            <a:endParaRPr lang="en-IN" dirty="0"/>
          </a:p>
        </p:txBody>
      </p:sp>
    </p:spTree>
    <p:extLst>
      <p:ext uri="{BB962C8B-B14F-4D97-AF65-F5344CB8AC3E}">
        <p14:creationId xmlns:p14="http://schemas.microsoft.com/office/powerpoint/2010/main" val="2939759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619D0-20C0-7F0A-54B8-98CB81D58DEE}"/>
              </a:ext>
            </a:extLst>
          </p:cNvPr>
          <p:cNvSpPr>
            <a:spLocks noGrp="1"/>
          </p:cNvSpPr>
          <p:nvPr>
            <p:ph type="title"/>
          </p:nvPr>
        </p:nvSpPr>
        <p:spPr>
          <a:xfrm>
            <a:off x="435644" y="-267932"/>
            <a:ext cx="10515600" cy="1070450"/>
          </a:xfrm>
        </p:spPr>
        <p:txBody>
          <a:bodyPr>
            <a:normAutofit/>
          </a:bodyPr>
          <a:lstStyle/>
          <a:p>
            <a: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3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239A779-5EE3-BC1E-0622-933AAEC181BA}"/>
              </a:ext>
            </a:extLst>
          </p:cNvPr>
          <p:cNvSpPr>
            <a:spLocks noGrp="1"/>
          </p:cNvSpPr>
          <p:nvPr>
            <p:ph idx="1"/>
          </p:nvPr>
        </p:nvSpPr>
        <p:spPr>
          <a:xfrm>
            <a:off x="530647" y="494053"/>
            <a:ext cx="11127657" cy="6358943"/>
          </a:xfrm>
          <a:ln>
            <a:noFill/>
          </a:ln>
        </p:spPr>
        <p:txBody>
          <a:bodyPr>
            <a:noAutofit/>
          </a:bodyPr>
          <a:lstStyle/>
          <a:p>
            <a:pPr algn="just">
              <a:lnSpc>
                <a:spcPct val="120000"/>
              </a:lnSpc>
              <a:spcAft>
                <a:spcPts val="800"/>
              </a:spcAft>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Bell, S., Clarke, R.M., Ismail, S.A., Ojo-</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Aromokudu</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 Naqvi, H., Coghill, Y., Donovan, H.,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Letley</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Paterson, P. and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Mounier</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-Jack, S., (2022). COVID-19 vaccination beliefs, attitudes, and behaviours among health and social care workers in the UK: A mixed-methods study. </a:t>
            </a:r>
            <a:r>
              <a:rPr lang="en-IN" sz="5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p.e0260949.</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Buitrago-Garcia, D.,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Egli-Gany</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Counotte</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M.J.,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Hossmann</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Imeri</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Ipekci</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Salanti</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and Low, N., (2020). Occurrence and transmission potential of asymptomatic and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presymptomatic</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SARS-CoV-2 infections: A living systematic review and meta-analysis. </a:t>
            </a:r>
            <a:r>
              <a:rPr lang="en-IN" sz="5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medicine</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(9), p.e1003346.</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Elhacham</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Ben-Uri, L.,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Grozovski</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Bar-On, Y.M. and Milo, R., (2020). Global human-made mass exceeds all living biomass.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Nature</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588</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(7838), pp.442-444.</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effectLst/>
                <a:latin typeface="Times New Roman" panose="02020603050405020304" pitchFamily="18" charset="0"/>
                <a:ea typeface="Calibri" panose="020F0502020204030204" pitchFamily="34" charset="0"/>
                <a:cs typeface="Times New Roman" panose="02020603050405020304" pitchFamily="18" charset="0"/>
              </a:rPr>
              <a:t>england.nhs.uk, 2023.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Healthy ageing and caring. </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[Online] Available at: </a:t>
            </a:r>
            <a:r>
              <a:rPr lang="en-IN" sz="500" u="sng" dirty="0">
                <a:effectLst/>
                <a:latin typeface="Times New Roman" panose="02020603050405020304" pitchFamily="18" charset="0"/>
                <a:ea typeface="Calibri" panose="020F0502020204030204" pitchFamily="34" charset="0"/>
                <a:cs typeface="Times New Roman" panose="02020603050405020304" pitchFamily="18" charset="0"/>
              </a:rPr>
              <a:t>https://www.england.nhs.uk/ourwork/clinical-policy/older-people/healthy-ageing-caring/</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Fleming, P., McGilloway, S.,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Hernon</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Furlong, M.,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O'Doherty</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Keogh, F. and Stainton, T., (2019). Individualized funding interventions to improve health and social care outcomes for people with a disability: a mixed</a:t>
            </a:r>
            <a:r>
              <a:rPr lang="en-IN" sz="5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methods systematic review.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Campbell Systematic Reviews</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Hanna, J.R., Rapa, E., Dalton, L.J., Hughes, R., Quarmby, L.M., McGlinchey, T., Donnellan, W.J., Bennett, K.M.,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Mayland</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C.R. and Mason, S.R., (2021). Health and social care professionals’ experiences of providing end of life care during the COVID-19 pandemic: A qualitative study.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Palliative Medicine</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pp.1249-1257.</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Hunt, R., Bates, C., Walker, S., Grierson, J.,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Redsell</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Meads, C., (2019). A systematic review of UK educational and training materials aimed at health and social care staff about providing appropriate services for LGBT+ people.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 p.4976.</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McKee, M. and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Stuckler</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(2020). If the world fails to protect the economy, COVID-19 will damage health not just now but also in the future.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Nature Medicine</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26</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pp.640-642.</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Pesut</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Greig, M., Thorne, S., Storch, J., Burgess, M.,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Tishelman</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Chambaere</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and Janke, R., (2020). Nursing and euthanasia: A narrative review of the nursing ethics literature.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Nursing ethics</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27</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pp.152-167.</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Platts, E.,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Weltman</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Walters, A., Tendulkar, S.P.,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Gordin</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J.E.B. and </a:t>
            </a:r>
            <a:r>
              <a:rPr lang="en-IN" sz="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Kandhai</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(2019). A living theory catalogue for fast radio bursts.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Physics Reports</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821</a:t>
            </a:r>
            <a:r>
              <a:rPr lang="en-IN" sz="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pp.1-27.</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Webb, R., Uddin, N., Ford, E., Easter, A., Shakespeare, J., Roberts, N., </a:t>
            </a: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Alderdice</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Coates, R., Hogg, S., Cheyne, H. and Ayers, S., (2021). Barriers and facilitators to implementing perinatal mental health care in health and social care settings: a systematic review.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Lancet Psychiatry</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pp.521-534.</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Franklin, P., Arber, A., Reed, L. and Ream, E., (2019). Health and social care professionals’ experiences of supporting parents and their dependent children during, and following, the death of a parent: a qualitative review and thematic synthesis.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Palliative medicine</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33</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(1), pp.49-65.</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McCormack, B. and Dewing, J., (2019). International Community of Practice for Person-centred Practice: position statement on person-centredness in health and social care.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International Practice Development Journal</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(1).</a:t>
            </a:r>
          </a:p>
          <a:p>
            <a:pPr marL="342900" indent="-342900" algn="just">
              <a:lnSpc>
                <a:spcPct val="120000"/>
              </a:lnSpc>
              <a:spcAft>
                <a:spcPts val="800"/>
              </a:spcAft>
              <a:buFont typeface="Arial" panose="020B0604020202020204" pitchFamily="34" charset="0"/>
              <a:buChar char="•"/>
            </a:pP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Christidis</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(2019). Vocational knowing in subject integrated teaching: A case study in a Swedish upper secondary health and social care program.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Learning, Culture and Social Interaction</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21</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pp.21-33.</a:t>
            </a:r>
          </a:p>
          <a:p>
            <a:pPr marL="342900" indent="-342900" algn="just">
              <a:lnSpc>
                <a:spcPct val="120000"/>
              </a:lnSpc>
              <a:spcAft>
                <a:spcPts val="800"/>
              </a:spcAft>
              <a:buFont typeface="Arial" panose="020B0604020202020204" pitchFamily="34" charset="0"/>
              <a:buChar char="•"/>
            </a:pP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Malbon</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Carey, G. and Meltzer, A., (2019). Personalisation schemes in social care: are they growing social and health inequalities?.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BMC Public Health</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19</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pp.1-12.</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Morse, N., (2020). </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The museum as a space of social care. Routledge.</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Crowther, L.L., Robertson, N. and Anderson, E.S., (2020). Mindfulness for undergraduate health and social care professional students: findings from a qualitative scoping review using the 3P model.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Medical Education</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54</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(9), pp.796-810.</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Roth, G. and Reichert, M., (2019). Providing integrated health and social care for older persons in Germany. In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Providing Integrated Health and Social Care for Older Persons</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(pp. 269-328). Routledge.</a:t>
            </a:r>
          </a:p>
          <a:p>
            <a:pPr marL="342900" indent="-342900" algn="just">
              <a:lnSpc>
                <a:spcPct val="120000"/>
              </a:lnSpc>
              <a:spcAft>
                <a:spcPts val="800"/>
              </a:spcAft>
              <a:buFont typeface="Arial" panose="020B0604020202020204" pitchFamily="34" charset="0"/>
              <a:buChar char="•"/>
            </a:pPr>
            <a:r>
              <a:rPr lang="en-IN" sz="5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Kneale</a:t>
            </a: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Henley, J., Thomas, J. and French, R., (2021). Inequalities in older LGBT people's health and care needs in the United Kingdom: a systematic scoping review.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Ageing &amp; Society</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500" i="1" dirty="0">
                <a:effectLst/>
                <a:latin typeface="Times New Roman" panose="02020603050405020304" pitchFamily="18" charset="0"/>
                <a:ea typeface="Calibri" panose="020F0502020204030204" pitchFamily="34" charset="0"/>
                <a:cs typeface="Times New Roman" panose="02020603050405020304" pitchFamily="18" charset="0"/>
              </a:rPr>
              <a:t>41</a:t>
            </a:r>
            <a:r>
              <a:rPr lang="en-IN" sz="500" dirty="0">
                <a:effectLst/>
                <a:latin typeface="Times New Roman" panose="02020603050405020304" pitchFamily="18" charset="0"/>
                <a:ea typeface="Calibri" panose="020F0502020204030204" pitchFamily="34" charset="0"/>
                <a:cs typeface="Times New Roman" panose="02020603050405020304" pitchFamily="18" charset="0"/>
              </a:rPr>
              <a:t>(3), pp.493-515.</a:t>
            </a:r>
          </a:p>
          <a:p>
            <a:pPr marL="342900" indent="-342900" algn="just">
              <a:lnSpc>
                <a:spcPct val="120000"/>
              </a:lnSpc>
              <a:spcAft>
                <a:spcPts val="800"/>
              </a:spcAft>
              <a:buFont typeface="Arial" panose="020B0604020202020204" pitchFamily="34" charset="0"/>
              <a:buChar char="•"/>
            </a:pPr>
            <a:r>
              <a:rPr lang="en-IN" sz="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Lolich, L. and Timonen, V., (2019). Embracing technology? Health and Social Care professionals' attitudes to the deployment of e-Health initiatives in elder care services in Catalonia and Ireland.</a:t>
            </a: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spcAft>
                <a:spcPts val="800"/>
              </a:spcAft>
            </a:pPr>
            <a:endParaRPr lang="en-IN" sz="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1529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5253</Words>
  <Application>Microsoft Office PowerPoint</Application>
  <PresentationFormat>Widescreen</PresentationFormat>
  <Paragraphs>279</Paragraphs>
  <Slides>21</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Cambria Math</vt:lpstr>
      <vt:lpstr>Times New Roman</vt:lpstr>
      <vt:lpstr>Wingdings</vt:lpstr>
      <vt:lpstr>Office Theme</vt:lpstr>
      <vt:lpstr>PowerPoint Presentation</vt:lpstr>
      <vt:lpstr>Table of contents</vt:lpstr>
      <vt:lpstr>Introduction </vt:lpstr>
      <vt:lpstr>Concept of end life care </vt:lpstr>
      <vt:lpstr>Different types of support and care  </vt:lpstr>
      <vt:lpstr>Contd…</vt:lpstr>
      <vt:lpstr>PowerPoint Presentation</vt:lpstr>
      <vt:lpstr>The gap between the availability and the need for end life care </vt:lpstr>
      <vt:lpstr>Legislation of ageing  </vt:lpstr>
      <vt:lpstr>PowerPoint Presentation</vt:lpstr>
      <vt:lpstr>Policy of ageing </vt:lpstr>
      <vt:lpstr>PowerPoint Presentation</vt:lpstr>
      <vt:lpstr>Theories of ageing </vt:lpstr>
      <vt:lpstr>PowerPoint Presentation</vt:lpstr>
      <vt:lpstr>Various models  </vt:lpstr>
      <vt:lpstr>Contd…</vt:lpstr>
      <vt:lpstr>PowerPoint Presentation</vt:lpstr>
      <vt:lpstr>Euthanasia</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ophelia chase</cp:lastModifiedBy>
  <cp:revision>20</cp:revision>
  <dcterms:created xsi:type="dcterms:W3CDTF">2023-02-06T18:47:57Z</dcterms:created>
  <dcterms:modified xsi:type="dcterms:W3CDTF">2023-02-20T14:40:25Z</dcterms:modified>
</cp:coreProperties>
</file>