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>
          <p15:clr>
            <a:srgbClr val="9AA0A6"/>
          </p15:clr>
        </p15:guide>
        <p15:guide id="2" pos="4283">
          <p15:clr>
            <a:srgbClr val="9AA0A6"/>
          </p15:clr>
        </p15:guide>
      </p15:sldGuideLst>
    </p:ext>
    <p:ext uri="http://customooxmlschemas.google.com/">
      <go:slidesCustomData xmlns:go="http://customooxmlschemas.google.com/" r:id="rId16" roundtripDataSignature="AMtx7mhXZu7e8KBzggo/yolIXKF7n286q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/>
        <p:guide pos="4283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6" Type="http://customschemas.google.com/relationships/presentationmetadata" Target="meta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88" name="Google Shape;88;p3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3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4" name="Google Shape;94;p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3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0" name="Google Shape;100;p3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4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6" name="Google Shape;106;p4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4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7" name="Google Shape;117;p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4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7" name="Google Shape;127;p4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4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8" name="Google Shape;138;p4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4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5" name="Google Shape;145;p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g7a86b4ed49_0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51" name="Google Shape;151;g7a86b4ed49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76"/>
          <p:cNvSpPr txBox="1"/>
          <p:nvPr>
            <p:ph type="ctrTitle"/>
          </p:nvPr>
        </p:nvSpPr>
        <p:spPr>
          <a:xfrm>
            <a:off x="1524000" y="1122363"/>
            <a:ext cx="9144000" cy="2387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76"/>
          <p:cNvSpPr txBox="1"/>
          <p:nvPr>
            <p:ph idx="1" type="subTitle"/>
          </p:nvPr>
        </p:nvSpPr>
        <p:spPr>
          <a:xfrm>
            <a:off x="1524000" y="3602038"/>
            <a:ext cx="9144000" cy="1655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4" name="Google Shape;14;p76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76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76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Content" type="obj">
  <p:cSld name="OBJECT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77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77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0" name="Google Shape;20;p77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77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77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omparison" type="twoTxTwoObj">
  <p:cSld name="TWO_OBJECTS_WITH_TEXT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78"/>
          <p:cNvSpPr txBox="1"/>
          <p:nvPr>
            <p:ph type="title"/>
          </p:nvPr>
        </p:nvSpPr>
        <p:spPr>
          <a:xfrm>
            <a:off x="839788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78"/>
          <p:cNvSpPr txBox="1"/>
          <p:nvPr>
            <p:ph idx="1" type="body"/>
          </p:nvPr>
        </p:nvSpPr>
        <p:spPr>
          <a:xfrm>
            <a:off x="839788" y="1681163"/>
            <a:ext cx="5157900" cy="823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26" name="Google Shape;26;p78"/>
          <p:cNvSpPr txBox="1"/>
          <p:nvPr>
            <p:ph idx="2" type="body"/>
          </p:nvPr>
        </p:nvSpPr>
        <p:spPr>
          <a:xfrm>
            <a:off x="839788" y="2505075"/>
            <a:ext cx="5157900" cy="3684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7" name="Google Shape;27;p78"/>
          <p:cNvSpPr txBox="1"/>
          <p:nvPr>
            <p:ph idx="3" type="body"/>
          </p:nvPr>
        </p:nvSpPr>
        <p:spPr>
          <a:xfrm>
            <a:off x="6172200" y="1681163"/>
            <a:ext cx="5183100" cy="823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28" name="Google Shape;28;p78"/>
          <p:cNvSpPr txBox="1"/>
          <p:nvPr>
            <p:ph idx="4" type="body"/>
          </p:nvPr>
        </p:nvSpPr>
        <p:spPr>
          <a:xfrm>
            <a:off x="6172200" y="2505075"/>
            <a:ext cx="5183100" cy="3684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9" name="Google Shape;29;p78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" name="Google Shape;30;p78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78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79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79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79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" name="Google Shape;36;p79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wo Content" type="twoObj">
  <p:cSld name="TWO_OBJECTS"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80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80"/>
          <p:cNvSpPr txBox="1"/>
          <p:nvPr>
            <p:ph idx="1" type="body"/>
          </p:nvPr>
        </p:nvSpPr>
        <p:spPr>
          <a:xfrm>
            <a:off x="838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0" name="Google Shape;40;p80"/>
          <p:cNvSpPr txBox="1"/>
          <p:nvPr>
            <p:ph idx="2" type="body"/>
          </p:nvPr>
        </p:nvSpPr>
        <p:spPr>
          <a:xfrm>
            <a:off x="6172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1" name="Google Shape;41;p80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80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80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81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" name="Google Shape;46;p81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81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82"/>
          <p:cNvSpPr txBox="1"/>
          <p:nvPr>
            <p:ph type="title"/>
          </p:nvPr>
        </p:nvSpPr>
        <p:spPr>
          <a:xfrm>
            <a:off x="831850" y="1709738"/>
            <a:ext cx="10515600" cy="2852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" name="Google Shape;50;p82"/>
          <p:cNvSpPr txBox="1"/>
          <p:nvPr>
            <p:ph idx="1" type="body"/>
          </p:nvPr>
        </p:nvSpPr>
        <p:spPr>
          <a:xfrm>
            <a:off x="831850" y="4589463"/>
            <a:ext cx="10515600" cy="1500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>
                <a:solidFill>
                  <a:schemeClr val="dk1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1" name="Google Shape;51;p82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82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82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83"/>
          <p:cNvSpPr txBox="1"/>
          <p:nvPr>
            <p:ph type="title"/>
          </p:nvPr>
        </p:nvSpPr>
        <p:spPr>
          <a:xfrm>
            <a:off x="839788" y="457200"/>
            <a:ext cx="3932100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83"/>
          <p:cNvSpPr txBox="1"/>
          <p:nvPr>
            <p:ph idx="1" type="body"/>
          </p:nvPr>
        </p:nvSpPr>
        <p:spPr>
          <a:xfrm>
            <a:off x="5183188" y="987425"/>
            <a:ext cx="6172200" cy="48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83"/>
          <p:cNvSpPr txBox="1"/>
          <p:nvPr>
            <p:ph idx="2" type="body"/>
          </p:nvPr>
        </p:nvSpPr>
        <p:spPr>
          <a:xfrm>
            <a:off x="839788" y="2057400"/>
            <a:ext cx="3932100" cy="3811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58" name="Google Shape;58;p83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83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83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84"/>
          <p:cNvSpPr txBox="1"/>
          <p:nvPr>
            <p:ph type="title"/>
          </p:nvPr>
        </p:nvSpPr>
        <p:spPr>
          <a:xfrm>
            <a:off x="839788" y="457200"/>
            <a:ext cx="3932100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84"/>
          <p:cNvSpPr/>
          <p:nvPr>
            <p:ph idx="2" type="pic"/>
          </p:nvPr>
        </p:nvSpPr>
        <p:spPr>
          <a:xfrm>
            <a:off x="5183188" y="987425"/>
            <a:ext cx="6172200" cy="4873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4" name="Google Shape;64;p84"/>
          <p:cNvSpPr txBox="1"/>
          <p:nvPr>
            <p:ph idx="1" type="body"/>
          </p:nvPr>
        </p:nvSpPr>
        <p:spPr>
          <a:xfrm>
            <a:off x="839788" y="2057400"/>
            <a:ext cx="3932100" cy="3811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5" name="Google Shape;65;p84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84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84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85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85"/>
          <p:cNvSpPr txBox="1"/>
          <p:nvPr>
            <p:ph idx="1" type="body"/>
          </p:nvPr>
        </p:nvSpPr>
        <p:spPr>
          <a:xfrm rot="5400000">
            <a:off x="3920400" y="-1256575"/>
            <a:ext cx="4351200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85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85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85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86"/>
          <p:cNvSpPr txBox="1"/>
          <p:nvPr>
            <p:ph type="title"/>
          </p:nvPr>
        </p:nvSpPr>
        <p:spPr>
          <a:xfrm rot="5400000">
            <a:off x="7133400" y="1956625"/>
            <a:ext cx="5811900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86"/>
          <p:cNvSpPr txBox="1"/>
          <p:nvPr>
            <p:ph idx="1" type="body"/>
          </p:nvPr>
        </p:nvSpPr>
        <p:spPr>
          <a:xfrm rot="5400000">
            <a:off x="1799400" y="-596075"/>
            <a:ext cx="5811900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86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86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86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75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75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75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75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75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6.png"/><Relationship Id="rId4" Type="http://schemas.openxmlformats.org/officeDocument/2006/relationships/image" Target="../media/image2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7.png"/><Relationship Id="rId4" Type="http://schemas.openxmlformats.org/officeDocument/2006/relationships/image" Target="../media/image1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5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hyperlink" Target="https://unity.com/" TargetMode="External"/><Relationship Id="rId4" Type="http://schemas.openxmlformats.org/officeDocument/2006/relationships/hyperlink" Target="https://www.unrealengine.com/en-US/" TargetMode="External"/><Relationship Id="rId10" Type="http://schemas.openxmlformats.org/officeDocument/2006/relationships/hyperlink" Target="http://www.crazyrobotgames.com/beekind.html" TargetMode="External"/><Relationship Id="rId9" Type="http://schemas.openxmlformats.org/officeDocument/2006/relationships/hyperlink" Target="http://www.crazyrobotgames.com/beekind.html" TargetMode="External"/><Relationship Id="rId5" Type="http://schemas.openxmlformats.org/officeDocument/2006/relationships/hyperlink" Target="https://unity3d.com/public-relations/downloads" TargetMode="External"/><Relationship Id="rId6" Type="http://schemas.openxmlformats.org/officeDocument/2006/relationships/hyperlink" Target="https://www.unrealengine.com/en-US/branding" TargetMode="External"/><Relationship Id="rId7" Type="http://schemas.openxmlformats.org/officeDocument/2006/relationships/hyperlink" Target="http://www.jarcas.com/studios/" TargetMode="External"/><Relationship Id="rId8" Type="http://schemas.openxmlformats.org/officeDocument/2006/relationships/hyperlink" Target="http://www.jarcas.com/studios/?page_id=223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 txBox="1"/>
          <p:nvPr>
            <p:ph type="ctrTitle"/>
          </p:nvPr>
        </p:nvSpPr>
        <p:spPr>
          <a:xfrm>
            <a:off x="1524000" y="1122363"/>
            <a:ext cx="9144000" cy="2387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</a:pPr>
            <a:r>
              <a:rPr lang="en-GB"/>
              <a:t>Go Go Cook</a:t>
            </a:r>
            <a:endParaRPr/>
          </a:p>
        </p:txBody>
      </p:sp>
      <p:sp>
        <p:nvSpPr>
          <p:cNvPr id="85" name="Google Shape;85;p1"/>
          <p:cNvSpPr txBox="1"/>
          <p:nvPr>
            <p:ph idx="1" type="subTitle"/>
          </p:nvPr>
        </p:nvSpPr>
        <p:spPr>
          <a:xfrm>
            <a:off x="1524000" y="3602038"/>
            <a:ext cx="9144000" cy="1655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GB"/>
              <a:t>TsunamiSoft.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37"/>
          <p:cNvSpPr txBox="1"/>
          <p:nvPr>
            <p:ph type="ctrTitle"/>
          </p:nvPr>
        </p:nvSpPr>
        <p:spPr>
          <a:xfrm>
            <a:off x="1524000" y="1122363"/>
            <a:ext cx="9144000" cy="238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Kyle Lovell</a:t>
            </a:r>
            <a:endParaRPr/>
          </a:p>
        </p:txBody>
      </p:sp>
      <p:sp>
        <p:nvSpPr>
          <p:cNvPr id="91" name="Google Shape;91;p37"/>
          <p:cNvSpPr txBox="1"/>
          <p:nvPr>
            <p:ph idx="1" type="subTitle"/>
          </p:nvPr>
        </p:nvSpPr>
        <p:spPr>
          <a:xfrm>
            <a:off x="1524000" y="3602038"/>
            <a:ext cx="9144000" cy="1655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50800" lvl="0" marL="22860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GB"/>
              <a:t>Games Development</a:t>
            </a:r>
            <a:endParaRPr/>
          </a:p>
          <a:p>
            <a:pPr indent="-50800" lvl="0" marL="22860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38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/>
              <a:t>Table of contents</a:t>
            </a:r>
            <a:endParaRPr/>
          </a:p>
        </p:txBody>
      </p:sp>
      <p:sp>
        <p:nvSpPr>
          <p:cNvPr id="97" name="Google Shape;97;p38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/>
              <a:t> - Introduction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/>
              <a:t> - Research into App Development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/>
              <a:t> - Market Research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39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/>
              <a:t>Kyle Lovell - Games Development</a:t>
            </a:r>
            <a:endParaRPr/>
          </a:p>
        </p:txBody>
      </p:sp>
      <p:sp>
        <p:nvSpPr>
          <p:cNvPr id="103" name="Google Shape;103;p39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/>
              <a:t>Main Roles:</a:t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rPr lang="en-GB"/>
              <a:t>Chief Programmer</a:t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GB"/>
              <a:t>Market Researcher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42"/>
          <p:cNvSpPr txBox="1"/>
          <p:nvPr>
            <p:ph type="title"/>
          </p:nvPr>
        </p:nvSpPr>
        <p:spPr>
          <a:xfrm>
            <a:off x="839788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/>
              <a:t>Game Engine</a:t>
            </a:r>
            <a:endParaRPr sz="2800"/>
          </a:p>
        </p:txBody>
      </p:sp>
      <p:sp>
        <p:nvSpPr>
          <p:cNvPr id="109" name="Google Shape;109;p42"/>
          <p:cNvSpPr txBox="1"/>
          <p:nvPr>
            <p:ph idx="2" type="body"/>
          </p:nvPr>
        </p:nvSpPr>
        <p:spPr>
          <a:xfrm>
            <a:off x="839800" y="1433700"/>
            <a:ext cx="5157900" cy="4603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/>
              <a:t>Unity </a:t>
            </a:r>
            <a:r>
              <a:rPr lang="en-GB" sz="1800"/>
              <a:t>[1]</a:t>
            </a:r>
            <a:endParaRPr sz="1800"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/>
              <a:t>Pros</a:t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rPr lang="en-GB"/>
              <a:t>Varied Platform Support</a:t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GB"/>
              <a:t>Familiar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/>
              <a:t>Cons</a:t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rPr lang="en-GB"/>
              <a:t>Subscriptions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</p:txBody>
      </p:sp>
      <p:sp>
        <p:nvSpPr>
          <p:cNvPr id="110" name="Google Shape;110;p42"/>
          <p:cNvSpPr txBox="1"/>
          <p:nvPr>
            <p:ph idx="4" type="body"/>
          </p:nvPr>
        </p:nvSpPr>
        <p:spPr>
          <a:xfrm>
            <a:off x="6172200" y="1690825"/>
            <a:ext cx="5183100" cy="4498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b="1" lang="en-GB" sz="2400"/>
              <a:t>Unreal </a:t>
            </a:r>
            <a:r>
              <a:rPr b="1" lang="en-GB" sz="1800"/>
              <a:t>[2]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/>
              <a:t>Pros</a:t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rPr lang="en-GB"/>
              <a:t>Most-used Engine</a:t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GB"/>
              <a:t>Faster Rendering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/>
              <a:t>Cons</a:t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</a:pPr>
            <a:r>
              <a:rPr lang="en-GB"/>
              <a:t>Unfamiliar</a:t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Char char="•"/>
            </a:pPr>
            <a:r>
              <a:rPr lang="en-GB"/>
              <a:t>More Complicated</a:t>
            </a:r>
            <a:endParaRPr/>
          </a:p>
        </p:txBody>
      </p:sp>
      <p:sp>
        <p:nvSpPr>
          <p:cNvPr id="111" name="Google Shape;111;p42"/>
          <p:cNvSpPr txBox="1"/>
          <p:nvPr/>
        </p:nvSpPr>
        <p:spPr>
          <a:xfrm>
            <a:off x="9485275" y="5883725"/>
            <a:ext cx="3956400" cy="30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GB" sz="14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[4]</a:t>
            </a:r>
            <a:endParaRPr b="0" i="0" sz="14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2" name="Google Shape;112;p42"/>
          <p:cNvSpPr txBox="1"/>
          <p:nvPr/>
        </p:nvSpPr>
        <p:spPr>
          <a:xfrm>
            <a:off x="5997700" y="5562675"/>
            <a:ext cx="513300" cy="47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GB" sz="14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[3]</a:t>
            </a:r>
            <a:endParaRPr b="0" i="0" sz="14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13" name="Google Shape;113;p4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485275" y="4558025"/>
            <a:ext cx="2553200" cy="1325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4" name="Google Shape;114;p42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444500" y="4696841"/>
            <a:ext cx="2553201" cy="134043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40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/>
              <a:t>Unity App Development Research </a:t>
            </a:r>
            <a:endParaRPr/>
          </a:p>
        </p:txBody>
      </p:sp>
      <p:sp>
        <p:nvSpPr>
          <p:cNvPr id="120" name="Google Shape;120;p40"/>
          <p:cNvSpPr txBox="1"/>
          <p:nvPr>
            <p:ph idx="1" type="body"/>
          </p:nvPr>
        </p:nvSpPr>
        <p:spPr>
          <a:xfrm>
            <a:off x="838200" y="1196975"/>
            <a:ext cx="10515600" cy="5232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/>
              <a:t>1st App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Educational App</a:t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Aimed for children</a:t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Teaches first words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</p:txBody>
      </p:sp>
      <p:sp>
        <p:nvSpPr>
          <p:cNvPr id="121" name="Google Shape;121;p40"/>
          <p:cNvSpPr txBox="1"/>
          <p:nvPr/>
        </p:nvSpPr>
        <p:spPr>
          <a:xfrm>
            <a:off x="5434450" y="2751075"/>
            <a:ext cx="5357400" cy="26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b="0" i="0" lang="en-GB" sz="12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[5] </a:t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t/>
            </a:r>
            <a:endParaRPr b="0" i="0" sz="11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2" name="Google Shape;122;p40"/>
          <p:cNvSpPr txBox="1"/>
          <p:nvPr/>
        </p:nvSpPr>
        <p:spPr>
          <a:xfrm>
            <a:off x="8889425" y="3015075"/>
            <a:ext cx="5357400" cy="51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GB" sz="14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[6] </a:t>
            </a:r>
            <a:endParaRPr b="0" i="0" sz="14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23" name="Google Shape;123;p4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019750" y="1552200"/>
            <a:ext cx="4414700" cy="145125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KiduosoLogo-Final" id="124" name="Google Shape;124;p40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797800" y="1433975"/>
            <a:ext cx="2091625" cy="20916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41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/>
              <a:t>Unity App Development Research </a:t>
            </a:r>
            <a:endParaRPr/>
          </a:p>
        </p:txBody>
      </p:sp>
      <p:sp>
        <p:nvSpPr>
          <p:cNvPr id="130" name="Google Shape;130;p41"/>
          <p:cNvSpPr txBox="1"/>
          <p:nvPr>
            <p:ph idx="1" type="body"/>
          </p:nvPr>
        </p:nvSpPr>
        <p:spPr>
          <a:xfrm>
            <a:off x="838200" y="1216025"/>
            <a:ext cx="10515600" cy="528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rPr lang="en-GB"/>
              <a:t>2nd App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Aimed at Children</a:t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Teaches kind actions</a:t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Social-Media Integration</a:t>
            </a:r>
            <a:endParaRPr/>
          </a:p>
        </p:txBody>
      </p:sp>
      <p:sp>
        <p:nvSpPr>
          <p:cNvPr id="131" name="Google Shape;131;p41"/>
          <p:cNvSpPr txBox="1"/>
          <p:nvPr/>
        </p:nvSpPr>
        <p:spPr>
          <a:xfrm>
            <a:off x="3745800" y="5912825"/>
            <a:ext cx="5357400" cy="26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t/>
            </a:r>
            <a:endParaRPr b="0" i="0" sz="11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2" name="Google Shape;132;p41"/>
          <p:cNvSpPr txBox="1"/>
          <p:nvPr/>
        </p:nvSpPr>
        <p:spPr>
          <a:xfrm>
            <a:off x="6822700" y="3346875"/>
            <a:ext cx="5357400" cy="51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GB" sz="14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[8] </a:t>
            </a:r>
            <a:endParaRPr b="0" i="0" sz="14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33" name="Google Shape;133;p4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822700" y="1503438"/>
            <a:ext cx="3997749" cy="1701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4" name="Google Shape;134;p41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2678025" y="1463425"/>
            <a:ext cx="2533650" cy="2543175"/>
          </a:xfrm>
          <a:prstGeom prst="rect">
            <a:avLst/>
          </a:prstGeom>
          <a:noFill/>
          <a:ln>
            <a:noFill/>
          </a:ln>
        </p:spPr>
      </p:pic>
      <p:sp>
        <p:nvSpPr>
          <p:cNvPr id="135" name="Google Shape;135;p41"/>
          <p:cNvSpPr txBox="1"/>
          <p:nvPr/>
        </p:nvSpPr>
        <p:spPr>
          <a:xfrm>
            <a:off x="1763625" y="3956475"/>
            <a:ext cx="3997800" cy="51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GB" sz="14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[7] </a:t>
            </a:r>
            <a:endParaRPr b="0" i="0" sz="14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43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/>
              <a:t>Market Research - Average Details</a:t>
            </a:r>
            <a:endParaRPr/>
          </a:p>
        </p:txBody>
      </p:sp>
      <p:sp>
        <p:nvSpPr>
          <p:cNvPr id="141" name="Google Shape;141;p43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20 surveys</a:t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Average surveyee in Column V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Aiming game at late-teens / young adults.</a:t>
            </a:r>
            <a:endParaRPr/>
          </a:p>
        </p:txBody>
      </p:sp>
      <p:pic>
        <p:nvPicPr>
          <p:cNvPr id="142" name="Google Shape;142;p4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1402720"/>
            <a:ext cx="12192002" cy="241021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44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/>
              <a:t>Conclusion</a:t>
            </a:r>
            <a:endParaRPr/>
          </a:p>
        </p:txBody>
      </p:sp>
      <p:sp>
        <p:nvSpPr>
          <p:cNvPr id="148" name="Google Shape;148;p44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Engine of Choice is Unity</a:t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Colour Scheme should match user base</a:t>
            </a:r>
            <a:endParaRPr/>
          </a:p>
          <a:p>
            <a:pPr indent="-342900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Average Surveyee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g7a86b4ed49_0_0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/>
              <a:t>References</a:t>
            </a:r>
            <a:endParaRPr/>
          </a:p>
        </p:txBody>
      </p:sp>
      <p:sp>
        <p:nvSpPr>
          <p:cNvPr id="154" name="Google Shape;154;g7a86b4ed49_0_0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 sz="1800"/>
              <a:t>[1] </a:t>
            </a:r>
            <a:r>
              <a:rPr lang="en-GB" sz="1800" u="sng">
                <a:solidFill>
                  <a:schemeClr val="hlink"/>
                </a:solidFill>
                <a:hlinkClick r:id="rId3"/>
              </a:rPr>
              <a:t>https://unity.com</a:t>
            </a:r>
            <a:endParaRPr sz="1800"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 sz="1800"/>
              <a:t>[2] </a:t>
            </a:r>
            <a:r>
              <a:rPr lang="en-GB" sz="1800" u="sng">
                <a:solidFill>
                  <a:schemeClr val="hlink"/>
                </a:solidFill>
                <a:hlinkClick r:id="rId4"/>
              </a:rPr>
              <a:t>https://www.unrealengine.com</a:t>
            </a:r>
            <a:endParaRPr sz="1800"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 sz="1800"/>
              <a:t>[3] </a:t>
            </a:r>
            <a:r>
              <a:rPr lang="en-GB" sz="1800" u="sng">
                <a:solidFill>
                  <a:schemeClr val="hlink"/>
                </a:solidFill>
                <a:hlinkClick r:id="rId5"/>
              </a:rPr>
              <a:t>https://unity3d.com/public-relations/downloads</a:t>
            </a:r>
            <a:endParaRPr sz="1800"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 sz="1800"/>
              <a:t>[4] </a:t>
            </a:r>
            <a:r>
              <a:rPr lang="en-GB" sz="1800" u="sng">
                <a:solidFill>
                  <a:schemeClr val="hlink"/>
                </a:solidFill>
                <a:hlinkClick r:id="rId6"/>
              </a:rPr>
              <a:t>https://www.unrealengine.com/en-US/branding</a:t>
            </a:r>
            <a:endParaRPr sz="1800"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 sz="1800"/>
              <a:t>[5] </a:t>
            </a:r>
            <a:r>
              <a:rPr lang="en-GB" sz="1800" u="sng">
                <a:solidFill>
                  <a:schemeClr val="hlink"/>
                </a:solidFill>
                <a:hlinkClick r:id="rId7"/>
              </a:rPr>
              <a:t>http://www.jarcas.com/studios/</a:t>
            </a:r>
            <a:endParaRPr sz="1800"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 sz="1800"/>
              <a:t>[6] </a:t>
            </a:r>
            <a:r>
              <a:rPr lang="en-GB" sz="1800" u="sng">
                <a:solidFill>
                  <a:schemeClr val="hlink"/>
                </a:solidFill>
                <a:hlinkClick r:id="rId8"/>
              </a:rPr>
              <a:t>http://www.jarcas.com/studios/?page_id=223</a:t>
            </a:r>
            <a:endParaRPr sz="1800"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 sz="1800"/>
              <a:t>[7] </a:t>
            </a:r>
            <a:r>
              <a:rPr lang="en-GB" sz="1800" u="sng">
                <a:solidFill>
                  <a:schemeClr val="hlink"/>
                </a:solidFill>
                <a:hlinkClick r:id="rId9"/>
              </a:rPr>
              <a:t>http://www.crazyrobotgames.com/beekind.html</a:t>
            </a:r>
            <a:endParaRPr sz="1800"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GB" sz="1800"/>
              <a:t>[8] </a:t>
            </a:r>
            <a:r>
              <a:rPr lang="en-GB" sz="1800" u="sng">
                <a:solidFill>
                  <a:schemeClr val="hlink"/>
                </a:solidFill>
                <a:hlinkClick r:id="rId10"/>
              </a:rPr>
              <a:t>http://www.crazyrobotgames.com/beekind.html</a:t>
            </a:r>
            <a:endParaRPr sz="1800"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sz="1400"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r>
              <a:t/>
            </a:r>
            <a:endParaRPr sz="14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Custom 1">
      <a:dk1>
        <a:srgbClr val="FFFFFF"/>
      </a:dk1>
      <a:lt1>
        <a:srgbClr val="262626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